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58" r:id="rId5"/>
  </p:sldMasterIdLst>
  <p:notesMasterIdLst>
    <p:notesMasterId r:id="rId13"/>
  </p:notesMasterIdLst>
  <p:sldIdLst>
    <p:sldId id="256" r:id="rId6"/>
    <p:sldId id="266" r:id="rId7"/>
    <p:sldId id="267" r:id="rId8"/>
    <p:sldId id="264" r:id="rId9"/>
    <p:sldId id="265" r:id="rId10"/>
    <p:sldId id="263" r:id="rId11"/>
    <p:sldId id="261" r:id="rId12"/>
  </p:sldIdLst>
  <p:sldSz cx="12192000" cy="6858000"/>
  <p:notesSz cx="6797675" cy="9925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681B34E-951F-4493-952E-1D136498E085}">
          <p14:sldIdLst>
            <p14:sldId id="256"/>
          </p14:sldIdLst>
        </p14:section>
        <p14:section name="Untitled Section" id="{3A225746-3AD1-4D98-9791-23FB448BF8A0}">
          <p14:sldIdLst>
            <p14:sldId id="266"/>
            <p14:sldId id="267"/>
            <p14:sldId id="264"/>
            <p14:sldId id="265"/>
            <p14:sldId id="263"/>
            <p14:sldId id="2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3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markantonis" userId="d25fac5338fdb3f9" providerId="LiveId" clId="{B652EC3B-BD66-443E-B444-22CFA75904F1}"/>
    <pc:docChg chg="undo custSel addSld delSld modSld modSection">
      <pc:chgData name="Alison markantonis" userId="d25fac5338fdb3f9" providerId="LiveId" clId="{B652EC3B-BD66-443E-B444-22CFA75904F1}" dt="2024-06-30T09:50:57.694" v="791" actId="20577"/>
      <pc:docMkLst>
        <pc:docMk/>
      </pc:docMkLst>
      <pc:sldChg chg="add del">
        <pc:chgData name="Alison markantonis" userId="d25fac5338fdb3f9" providerId="LiveId" clId="{B652EC3B-BD66-443E-B444-22CFA75904F1}" dt="2024-06-17T16:25:14.048" v="6" actId="47"/>
        <pc:sldMkLst>
          <pc:docMk/>
          <pc:sldMk cId="1347886110" sldId="257"/>
        </pc:sldMkLst>
      </pc:sldChg>
      <pc:sldChg chg="del">
        <pc:chgData name="Alison markantonis" userId="d25fac5338fdb3f9" providerId="LiveId" clId="{B652EC3B-BD66-443E-B444-22CFA75904F1}" dt="2024-06-17T16:24:44.006" v="0" actId="47"/>
        <pc:sldMkLst>
          <pc:docMk/>
          <pc:sldMk cId="1175610851" sldId="259"/>
        </pc:sldMkLst>
      </pc:sldChg>
      <pc:sldChg chg="del">
        <pc:chgData name="Alison markantonis" userId="d25fac5338fdb3f9" providerId="LiveId" clId="{B652EC3B-BD66-443E-B444-22CFA75904F1}" dt="2024-06-17T16:25:08.035" v="5" actId="47"/>
        <pc:sldMkLst>
          <pc:docMk/>
          <pc:sldMk cId="1860527472" sldId="260"/>
        </pc:sldMkLst>
      </pc:sldChg>
      <pc:sldChg chg="del">
        <pc:chgData name="Alison markantonis" userId="d25fac5338fdb3f9" providerId="LiveId" clId="{B652EC3B-BD66-443E-B444-22CFA75904F1}" dt="2024-06-17T16:25:15.621" v="7" actId="47"/>
        <pc:sldMkLst>
          <pc:docMk/>
          <pc:sldMk cId="4244107052" sldId="262"/>
        </pc:sldMkLst>
      </pc:sldChg>
      <pc:sldChg chg="modSp mod">
        <pc:chgData name="Alison markantonis" userId="d25fac5338fdb3f9" providerId="LiveId" clId="{B652EC3B-BD66-443E-B444-22CFA75904F1}" dt="2024-06-30T09:50:57.694" v="791" actId="20577"/>
        <pc:sldMkLst>
          <pc:docMk/>
          <pc:sldMk cId="1451782497" sldId="263"/>
        </pc:sldMkLst>
        <pc:spChg chg="mod">
          <ac:chgData name="Alison markantonis" userId="d25fac5338fdb3f9" providerId="LiveId" clId="{B652EC3B-BD66-443E-B444-22CFA75904F1}" dt="2024-06-30T09:50:57.694" v="791" actId="20577"/>
          <ac:spMkLst>
            <pc:docMk/>
            <pc:sldMk cId="1451782497" sldId="263"/>
            <ac:spMk id="6" creationId="{44082429-5CDD-E54F-A513-C3AF07814489}"/>
          </ac:spMkLst>
        </pc:spChg>
      </pc:sldChg>
      <pc:sldChg chg="del">
        <pc:chgData name="Alison markantonis" userId="d25fac5338fdb3f9" providerId="LiveId" clId="{B652EC3B-BD66-443E-B444-22CFA75904F1}" dt="2024-06-17T16:24:55.027" v="4" actId="47"/>
        <pc:sldMkLst>
          <pc:docMk/>
          <pc:sldMk cId="1374652708" sldId="267"/>
        </pc:sldMkLst>
      </pc:sldChg>
      <pc:sldChg chg="modSp new mod">
        <pc:chgData name="Alison markantonis" userId="d25fac5338fdb3f9" providerId="LiveId" clId="{B652EC3B-BD66-443E-B444-22CFA75904F1}" dt="2024-06-30T09:50:29.161" v="787" actId="20577"/>
        <pc:sldMkLst>
          <pc:docMk/>
          <pc:sldMk cId="3945689783" sldId="267"/>
        </pc:sldMkLst>
        <pc:spChg chg="mod">
          <ac:chgData name="Alison markantonis" userId="d25fac5338fdb3f9" providerId="LiveId" clId="{B652EC3B-BD66-443E-B444-22CFA75904F1}" dt="2024-06-30T09:37:34.708" v="32" actId="20577"/>
          <ac:spMkLst>
            <pc:docMk/>
            <pc:sldMk cId="3945689783" sldId="267"/>
            <ac:spMk id="2" creationId="{8EF1D7A4-5331-A72A-31CA-AF9F2A882B7B}"/>
          </ac:spMkLst>
        </pc:spChg>
        <pc:spChg chg="mod">
          <ac:chgData name="Alison markantonis" userId="d25fac5338fdb3f9" providerId="LiveId" clId="{B652EC3B-BD66-443E-B444-22CFA75904F1}" dt="2024-06-30T09:50:29.161" v="787" actId="20577"/>
          <ac:spMkLst>
            <pc:docMk/>
            <pc:sldMk cId="3945689783" sldId="267"/>
            <ac:spMk id="3" creationId="{66D05577-BD54-638F-EF54-F13D1625751D}"/>
          </ac:spMkLst>
        </pc:spChg>
      </pc:sldChg>
      <pc:sldChg chg="del">
        <pc:chgData name="Alison markantonis" userId="d25fac5338fdb3f9" providerId="LiveId" clId="{B652EC3B-BD66-443E-B444-22CFA75904F1}" dt="2024-06-17T16:24:45.135" v="1" actId="47"/>
        <pc:sldMkLst>
          <pc:docMk/>
          <pc:sldMk cId="2327524037" sldId="26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F613B-0D19-4737-AF89-E4200803F150}" type="datetimeFigureOut">
              <a:rPr lang="en-GB" smtClean="0"/>
              <a:t>30/06/2024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6C14F-C9AC-40E0-A5A3-45F447E43E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39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FC8FB-F302-4921-A999-B2BDD418D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8921"/>
            <a:ext cx="9144000" cy="1938131"/>
          </a:xfrm>
        </p:spPr>
        <p:txBody>
          <a:bodyPr anchor="b" anchorCtr="0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67882E-659E-4AA2-A011-2F6721C77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5896"/>
            <a:ext cx="9144000" cy="52677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3760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44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74A60-25D6-44CF-8000-465AFA9AF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7F6C-6052-4D21-92AF-19663BD2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57338"/>
            <a:ext cx="9441689" cy="4296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213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w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FCCB-BBD2-4F92-94C5-8646DA83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4ADF1-7CA4-49C4-9985-A126247B6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7496" y="1564102"/>
            <a:ext cx="4522305" cy="43307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87E295-8A08-474C-8C45-AB6AA65F8D2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7988" y="1563688"/>
            <a:ext cx="4522787" cy="4330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912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74A60-25D6-44CF-8000-465AFA9AF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7F6C-6052-4D21-92AF-19663BD2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57338"/>
            <a:ext cx="9928707" cy="4296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759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w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FCCB-BBD2-4F92-94C5-8646DA83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4ADF1-7CA4-49C4-9985-A126247B6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6458" y="1564102"/>
            <a:ext cx="4780238" cy="43307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9F37EC-E1C8-4090-BB08-07712C68A7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7988" y="1557338"/>
            <a:ext cx="4779962" cy="4337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7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74A60-25D6-44CF-8000-465AFA9AF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7F6C-6052-4D21-92AF-19663BD2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57338"/>
            <a:ext cx="9441689" cy="4296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0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4B972-01F7-4D14-93DA-E60A7B37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087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w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FCCB-BBD2-4F92-94C5-8646DA83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4ADF1-7CA4-49C4-9985-A126247B6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07496" y="1564102"/>
            <a:ext cx="4522305" cy="43307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87E295-8A08-474C-8C45-AB6AA65F8D2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7988" y="1563688"/>
            <a:ext cx="4522787" cy="4330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117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FC8FB-F302-4921-A999-B2BDD418DB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808921"/>
            <a:ext cx="9144000" cy="1938131"/>
          </a:xfrm>
        </p:spPr>
        <p:txBody>
          <a:bodyPr anchor="b" anchorCtr="0">
            <a:normAutofit/>
          </a:bodyPr>
          <a:lstStyle>
            <a:lvl1pPr algn="ctr">
              <a:defRPr sz="6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67882E-659E-4AA2-A011-2F6721C775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35896"/>
            <a:ext cx="9144000" cy="526774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973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44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 W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74A60-25D6-44CF-8000-465AFA9AF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57F6C-6052-4D21-92AF-19663BD22F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57338"/>
            <a:ext cx="9928707" cy="4296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2638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wi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EFCCB-BBD2-4F92-94C5-8646DA83F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4ADF1-7CA4-49C4-9985-A126247B68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6458" y="1564102"/>
            <a:ext cx="4780238" cy="43307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29F37EC-E1C8-4090-BB08-07712C68A7F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407988" y="1557338"/>
            <a:ext cx="4779962" cy="43370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90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E8CB4-F7BC-4AF0-8744-A265F91A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56930"/>
            <a:ext cx="11376025" cy="9544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3E013-FB14-4695-8801-AB78F9D5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9" y="1557338"/>
            <a:ext cx="9988342" cy="4296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096F12E-3E6E-A0C5-BC9F-066D02BA4CA0}"/>
              </a:ext>
            </a:extLst>
          </p:cNvPr>
          <p:cNvSpPr txBox="1"/>
          <p:nvPr userDrawn="1"/>
        </p:nvSpPr>
        <p:spPr>
          <a:xfrm>
            <a:off x="182218" y="5996608"/>
            <a:ext cx="58309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dirty="0">
                <a:solidFill>
                  <a:schemeClr val="accent1"/>
                </a:solidFill>
                <a:ea typeface="+mn-lt"/>
                <a:cs typeface="+mn-lt"/>
              </a:rPr>
              <a:t>www.frontlinenetwork.org.uk/funding</a:t>
            </a:r>
            <a:endParaRPr lang="en-US" sz="2400" dirty="0">
              <a:solidFill>
                <a:schemeClr val="accent1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25806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  <p:sldLayoutId id="2147483664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 userDrawn="1">
          <p15:clr>
            <a:srgbClr val="F26B43"/>
          </p15:clr>
        </p15:guide>
        <p15:guide id="2" pos="7423" userDrawn="1">
          <p15:clr>
            <a:srgbClr val="F26B43"/>
          </p15:clr>
        </p15:guide>
        <p15:guide id="3" orient="horz" pos="278" userDrawn="1">
          <p15:clr>
            <a:srgbClr val="F26B43"/>
          </p15:clr>
        </p15:guide>
        <p15:guide id="4" orient="horz" pos="4042" userDrawn="1">
          <p15:clr>
            <a:srgbClr val="F26B43"/>
          </p15:clr>
        </p15:guide>
        <p15:guide id="5" orient="horz" pos="981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7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FE8CB4-F7BC-4AF0-8744-A265F91AA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56930"/>
            <a:ext cx="11376025" cy="954428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23E013-FB14-4695-8801-AB78F9D52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9" y="1557338"/>
            <a:ext cx="9988342" cy="4296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195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57">
          <p15:clr>
            <a:srgbClr val="F26B43"/>
          </p15:clr>
        </p15:guide>
        <p15:guide id="2" pos="7423">
          <p15:clr>
            <a:srgbClr val="F26B43"/>
          </p15:clr>
        </p15:guide>
        <p15:guide id="3" orient="horz" pos="278">
          <p15:clr>
            <a:srgbClr val="F26B43"/>
          </p15:clr>
        </p15:guide>
        <p15:guide id="4" orient="horz" pos="4042">
          <p15:clr>
            <a:srgbClr val="F26B43"/>
          </p15:clr>
        </p15:guide>
        <p15:guide id="5" orient="horz" pos="98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alisonm13@sky.com" TargetMode="External"/><Relationship Id="rId2" Type="http://schemas.openxmlformats.org/officeDocument/2006/relationships/hyperlink" Target="mailto:alison@bgpsych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hatdotheyknow.com/request/guidance_for_teams_working_on_ma/response/2479653/attach/4/Identifying%20enhanced%20support%20needs%20for%20Move%20to%20Universal%20Credit.pdf?cookie_passthrough=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urn2us.org.uk/get-support/information-for-your-situation/universal-credit-migration-notice/migration-notices" TargetMode="External"/><Relationship Id="rId2" Type="http://schemas.openxmlformats.org/officeDocument/2006/relationships/hyperlink" Target="https://www.gov.uk/government/publications/universal-credit-and-homeless-people/universal-credit-and-homeless-people-guide-for-supporting-organisations#appendix-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0F418-8698-D893-5648-A6BF2463F4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63148"/>
            <a:ext cx="9144000" cy="1938131"/>
          </a:xfrm>
        </p:spPr>
        <p:txBody>
          <a:bodyPr/>
          <a:lstStyle/>
          <a:p>
            <a:r>
              <a:rPr lang="en-GB" dirty="0"/>
              <a:t>UC Managed Migration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417025-79AE-3B4B-B893-4BF4479FA3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2050" y="4413690"/>
            <a:ext cx="9505950" cy="526774"/>
          </a:xfrm>
        </p:spPr>
        <p:txBody>
          <a:bodyPr>
            <a:noAutofit/>
          </a:bodyPr>
          <a:lstStyle/>
          <a:p>
            <a:r>
              <a:rPr lang="en-GB" sz="2000" dirty="0"/>
              <a:t>Allie Markantonis </a:t>
            </a:r>
          </a:p>
          <a:p>
            <a:r>
              <a:rPr lang="en-GB" sz="2000" dirty="0"/>
              <a:t>(Housing Quality Network &amp; Brett </a:t>
            </a:r>
            <a:r>
              <a:rPr lang="en-GB" sz="2000" dirty="0" err="1"/>
              <a:t>Grellier</a:t>
            </a:r>
            <a:r>
              <a:rPr lang="en-GB" sz="2000" dirty="0"/>
              <a:t> Psychology Services)</a:t>
            </a:r>
          </a:p>
          <a:p>
            <a:r>
              <a:rPr lang="en-GB" sz="1400" dirty="0">
                <a:hlinkClick r:id="rId2"/>
              </a:rPr>
              <a:t>alison@bgpsych.com</a:t>
            </a:r>
            <a:r>
              <a:rPr lang="en-GB" sz="1400" dirty="0"/>
              <a:t> </a:t>
            </a:r>
          </a:p>
          <a:p>
            <a:r>
              <a:rPr lang="en-GB" sz="1400" dirty="0">
                <a:hlinkClick r:id="rId3"/>
              </a:rPr>
              <a:t>alisonm13@sky.com</a:t>
            </a:r>
            <a:r>
              <a:rPr lang="en-GB" sz="14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A8427A-A3E8-B3CE-8F57-48A85CDAE4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46" y="239046"/>
            <a:ext cx="4136572" cy="1475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41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43F8D1F-398A-2936-E4F9-652A30D6098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5550" y="1119657"/>
            <a:ext cx="5164579" cy="4786024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1E7180-C30A-5411-B947-4D5FC6102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Enhanced Support Journey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687DE1-87AA-90A7-22BC-CF2CD7FED006}"/>
              </a:ext>
            </a:extLst>
          </p:cNvPr>
          <p:cNvSpPr txBox="1"/>
          <p:nvPr/>
        </p:nvSpPr>
        <p:spPr>
          <a:xfrm>
            <a:off x="5210175" y="5800906"/>
            <a:ext cx="5514975" cy="6001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hlinkClick r:id="rId3"/>
              </a:rPr>
              <a:t>https://www.whatdotheyknow.com/request/guidance_for_teams_working_on_ma/response/2479653/attach/4/Identifying%20enhanced%20support%20needs%20for%20Move%20to%20Universal%20Credit.pdf?cookie_passthrough=1</a:t>
            </a:r>
            <a:r>
              <a:rPr lang="en-GB" sz="11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222370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1D7A4-5331-A72A-31CA-AF9F2A88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Enhanced Support Journey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D05577-BD54-638F-EF54-F13D1625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a claimant hasn’t made a claim by week 12 of the Migration Notice, they will receive a text saying that DWP will be contacting them, and from what number. They will attempt to call 3 times on different days</a:t>
            </a:r>
          </a:p>
          <a:p>
            <a:r>
              <a:rPr lang="en-GB" dirty="0"/>
              <a:t>If an ESA(</a:t>
            </a:r>
            <a:r>
              <a:rPr lang="en-GB" dirty="0" err="1"/>
              <a:t>ir</a:t>
            </a:r>
            <a:r>
              <a:rPr lang="en-GB" dirty="0"/>
              <a:t>) claimant does not respond, they will receive a letter arranging a home visit</a:t>
            </a:r>
          </a:p>
          <a:p>
            <a:r>
              <a:rPr lang="en-GB" dirty="0"/>
              <a:t>If a home visit is not successful in contacting the client, further escalations are considered</a:t>
            </a:r>
          </a:p>
          <a:p>
            <a:r>
              <a:rPr lang="en-GB" dirty="0"/>
              <a:t>Deadline extensions will be automatically granted to allow them to make a claim before the Deadline Day</a:t>
            </a:r>
          </a:p>
          <a:p>
            <a:r>
              <a:rPr lang="en-GB" dirty="0"/>
              <a:t>If they do make contact, the DWP will check again before Deadline Day if no claim has been made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5689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98AB6D-54BF-DC13-EC3E-9F2A642DC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Barriers for service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2B712B-CCB1-95F4-6EC2-27FB6B4F7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833563"/>
            <a:ext cx="9928707" cy="4296809"/>
          </a:xfrm>
        </p:spPr>
        <p:txBody>
          <a:bodyPr/>
          <a:lstStyle/>
          <a:p>
            <a:r>
              <a:rPr lang="en-US" sz="2000" dirty="0"/>
              <a:t>Understanding a complex system involving a variety of online processes – Digital Literacy</a:t>
            </a:r>
          </a:p>
          <a:p>
            <a:r>
              <a:rPr lang="en-US" sz="2000" dirty="0"/>
              <a:t>Involving a 3</a:t>
            </a:r>
            <a:r>
              <a:rPr lang="en-US" sz="2000" baseline="30000" dirty="0"/>
              <a:t>rd</a:t>
            </a:r>
            <a:r>
              <a:rPr lang="en-US" sz="2000" dirty="0"/>
              <a:t> party in helping to manage their claim </a:t>
            </a:r>
          </a:p>
          <a:p>
            <a:r>
              <a:rPr lang="en-US" sz="2000" dirty="0"/>
              <a:t>Communicating with </a:t>
            </a:r>
            <a:r>
              <a:rPr lang="en-US" sz="2000" dirty="0" err="1"/>
              <a:t>Jobcentre</a:t>
            </a:r>
            <a:r>
              <a:rPr lang="en-US" sz="2000" dirty="0"/>
              <a:t> Plus </a:t>
            </a:r>
          </a:p>
          <a:p>
            <a:r>
              <a:rPr lang="en-US" sz="2000" dirty="0"/>
              <a:t> </a:t>
            </a:r>
            <a:r>
              <a:rPr lang="en-GB" sz="2000" dirty="0"/>
              <a:t>Impact on health &amp; wellbeing</a:t>
            </a:r>
          </a:p>
          <a:p>
            <a:r>
              <a:rPr lang="en-US" sz="2000" dirty="0"/>
              <a:t>Providing identification   </a:t>
            </a:r>
          </a:p>
          <a:p>
            <a:r>
              <a:rPr lang="en-US" sz="2000" dirty="0"/>
              <a:t>Accessing a bank account  </a:t>
            </a:r>
          </a:p>
          <a:p>
            <a:r>
              <a:rPr lang="en-US" sz="2000" dirty="0"/>
              <a:t>Setting up and managing claims online</a:t>
            </a:r>
          </a:p>
          <a:p>
            <a:r>
              <a:rPr lang="en-US" sz="2000" dirty="0"/>
              <a:t>Ongoing management of claims </a:t>
            </a:r>
          </a:p>
          <a:p>
            <a:r>
              <a:rPr lang="en-US" sz="2000" dirty="0"/>
              <a:t>Managing finances</a:t>
            </a: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78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272EF-0831-5AC0-014D-8DEA67A16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for service users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5BEF27-1F9F-5059-8983-9085678DC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709738"/>
            <a:ext cx="9928707" cy="4296809"/>
          </a:xfrm>
        </p:spPr>
        <p:txBody>
          <a:bodyPr/>
          <a:lstStyle/>
          <a:p>
            <a:r>
              <a:rPr lang="en-GB" sz="2000" dirty="0"/>
              <a:t>Perception of UC</a:t>
            </a:r>
          </a:p>
          <a:p>
            <a:r>
              <a:rPr lang="en-GB" sz="2000" dirty="0"/>
              <a:t>Fear – lose money, 5 week wait, cost of living crisis</a:t>
            </a:r>
          </a:p>
          <a:p>
            <a:r>
              <a:rPr lang="en-GB" sz="2000" dirty="0"/>
              <a:t>Support – applying, right elements, Transitional Protection </a:t>
            </a:r>
          </a:p>
          <a:p>
            <a:r>
              <a:rPr lang="en-GB" sz="2000" dirty="0"/>
              <a:t>Move across at the right time</a:t>
            </a:r>
          </a:p>
          <a:p>
            <a:r>
              <a:rPr lang="en-GB" sz="2000" dirty="0"/>
              <a:t>Migration Notice – when to take action </a:t>
            </a:r>
          </a:p>
          <a:p>
            <a:r>
              <a:rPr lang="en-GB" sz="2000" dirty="0"/>
              <a:t>Deductions / financial hardship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094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4C92E81-0468-7132-D9EB-15E54549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Challenges to support staff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082429-5CDD-E54F-A513-C3AF07814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Timing &amp; service user reliance at letting us know</a:t>
            </a:r>
          </a:p>
          <a:p>
            <a:r>
              <a:rPr lang="en-GB" sz="2000" dirty="0"/>
              <a:t>How to fill gaps </a:t>
            </a:r>
            <a:r>
              <a:rPr lang="en-GB" sz="2000"/>
              <a:t>in benefit</a:t>
            </a:r>
            <a:endParaRPr lang="en-GB" sz="1600" dirty="0"/>
          </a:p>
          <a:p>
            <a:r>
              <a:rPr lang="en-GB" sz="2000" dirty="0"/>
              <a:t>Where to signpost</a:t>
            </a:r>
          </a:p>
          <a:p>
            <a:pPr lvl="1"/>
            <a:r>
              <a:rPr lang="en-GB" sz="1600" dirty="0"/>
              <a:t>Benefits Advice</a:t>
            </a:r>
          </a:p>
          <a:p>
            <a:r>
              <a:rPr lang="en-GB" sz="2000" dirty="0"/>
              <a:t>Delays</a:t>
            </a:r>
          </a:p>
          <a:p>
            <a:r>
              <a:rPr lang="en-GB" sz="2000" dirty="0"/>
              <a:t>Deductions &amp; sanctions</a:t>
            </a:r>
          </a:p>
          <a:p>
            <a:r>
              <a:rPr lang="en-GB" sz="2000" dirty="0"/>
              <a:t>Supporting service users' mental health &amp; wellbeing</a:t>
            </a:r>
          </a:p>
          <a:p>
            <a:r>
              <a:rPr lang="en-GB" sz="2000" dirty="0"/>
              <a:t>We know very little about how DWP are using their powers to cancel Migration Notices</a:t>
            </a:r>
          </a:p>
          <a:p>
            <a:endParaRPr lang="en-GB" sz="2000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1782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570C8F9-EB53-C519-687A-0B438BFC6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Useful links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17C808-2E5A-322A-D9B7-380DA99FB9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>
                <a:hlinkClick r:id="rId2"/>
              </a:rPr>
              <a:t>https://www.gov.uk/government/publications/universal-credit-and-homeless-people/universal-credit-and-homeless-people-guide-for-supporting-organisations#appendix-1</a:t>
            </a:r>
            <a:r>
              <a:rPr lang="en-GB" dirty="0"/>
              <a:t> </a:t>
            </a:r>
          </a:p>
          <a:p>
            <a:r>
              <a:rPr lang="en-GB" dirty="0">
                <a:hlinkClick r:id="rId3"/>
              </a:rPr>
              <a:t>https://www.turn2us.org.uk/get-support/information-for-your-situation/universal-credit-migration-notice/migration-notices</a:t>
            </a:r>
            <a:r>
              <a:rPr lang="en-GB" dirty="0"/>
              <a:t> </a:t>
            </a:r>
          </a:p>
          <a:p>
            <a:r>
              <a:rPr lang="en-GB" sz="2300" dirty="0"/>
              <a:t>DWP Migration Notice Helpline</a:t>
            </a:r>
          </a:p>
          <a:p>
            <a:pPr lvl="1"/>
            <a:r>
              <a:rPr lang="en-GB" sz="1800" dirty="0"/>
              <a:t>Telephone: 0800 169 0328 (calls are free from mobiles and landlines)</a:t>
            </a:r>
          </a:p>
          <a:p>
            <a:pPr lvl="1"/>
            <a:r>
              <a:rPr lang="en-GB" sz="1800" dirty="0"/>
              <a:t>Open Monday to Friday, 8am to 6pm</a:t>
            </a:r>
          </a:p>
          <a:p>
            <a:r>
              <a:rPr lang="en-GB" sz="2300" dirty="0"/>
              <a:t>Citizen Advice Help to Claim Service</a:t>
            </a:r>
          </a:p>
          <a:p>
            <a:pPr lvl="1"/>
            <a:r>
              <a:rPr lang="en-GB" sz="1800" dirty="0"/>
              <a:t>www.citizensadvice.org.uk/about-us/contact-us/contact-us/help-to-claim/</a:t>
            </a:r>
          </a:p>
          <a:p>
            <a:r>
              <a:rPr lang="en-GB" sz="2300" dirty="0"/>
              <a:t>DWP Universal Credit Helpline</a:t>
            </a:r>
          </a:p>
          <a:p>
            <a:pPr lvl="1"/>
            <a:r>
              <a:rPr lang="en-GB" sz="1800" dirty="0"/>
              <a:t>Telephone: 0800 328 5644 (calls are free from mobiles and landlines)</a:t>
            </a:r>
          </a:p>
          <a:p>
            <a:pPr lvl="1"/>
            <a:r>
              <a:rPr lang="en-GB" sz="1800" dirty="0"/>
              <a:t>Textphone: 0800 328 1344</a:t>
            </a:r>
          </a:p>
          <a:p>
            <a:pPr lvl="1"/>
            <a:r>
              <a:rPr lang="en-GB" sz="1800" dirty="0"/>
              <a:t>Welsh language: 0800 328 1744</a:t>
            </a:r>
          </a:p>
          <a:p>
            <a:pPr lvl="1"/>
            <a:r>
              <a:rPr lang="en-GB" sz="1800" dirty="0"/>
              <a:t>Open Monday to Friday, 8am to 6pm</a:t>
            </a:r>
          </a:p>
        </p:txBody>
      </p:sp>
    </p:spTree>
    <p:extLst>
      <p:ext uri="{BB962C8B-B14F-4D97-AF65-F5344CB8AC3E}">
        <p14:creationId xmlns:p14="http://schemas.microsoft.com/office/powerpoint/2010/main" val="3113529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MT brand colours">
      <a:dk1>
        <a:sysClr val="windowText" lastClr="000000"/>
      </a:dk1>
      <a:lt1>
        <a:sysClr val="window" lastClr="FFFFFF"/>
      </a:lt1>
      <a:dk2>
        <a:srgbClr val="B30931"/>
      </a:dk2>
      <a:lt2>
        <a:srgbClr val="E9E4E0"/>
      </a:lt2>
      <a:accent1>
        <a:srgbClr val="B30931"/>
      </a:accent1>
      <a:accent2>
        <a:srgbClr val="A1AE9E"/>
      </a:accent2>
      <a:accent3>
        <a:srgbClr val="4B3A58"/>
      </a:accent3>
      <a:accent4>
        <a:srgbClr val="F56136"/>
      </a:accent4>
      <a:accent5>
        <a:srgbClr val="3C3C3B"/>
      </a:accent5>
      <a:accent6>
        <a:srgbClr val="A1AE9E"/>
      </a:accent6>
      <a:hlink>
        <a:srgbClr val="B30931"/>
      </a:hlink>
      <a:folHlink>
        <a:srgbClr val="A1AE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SMT brand colours">
      <a:dk1>
        <a:sysClr val="windowText" lastClr="000000"/>
      </a:dk1>
      <a:lt1>
        <a:sysClr val="window" lastClr="FFFFFF"/>
      </a:lt1>
      <a:dk2>
        <a:srgbClr val="B30931"/>
      </a:dk2>
      <a:lt2>
        <a:srgbClr val="E9E4E0"/>
      </a:lt2>
      <a:accent1>
        <a:srgbClr val="B30931"/>
      </a:accent1>
      <a:accent2>
        <a:srgbClr val="A1AE9E"/>
      </a:accent2>
      <a:accent3>
        <a:srgbClr val="4B3A58"/>
      </a:accent3>
      <a:accent4>
        <a:srgbClr val="F56136"/>
      </a:accent4>
      <a:accent5>
        <a:srgbClr val="3C3C3B"/>
      </a:accent5>
      <a:accent6>
        <a:srgbClr val="A1AE9E"/>
      </a:accent6>
      <a:hlink>
        <a:srgbClr val="B30931"/>
      </a:hlink>
      <a:folHlink>
        <a:srgbClr val="A1AE9E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381563925F424093E86B3E936EF2D4" ma:contentTypeVersion="21" ma:contentTypeDescription="Create a new document." ma:contentTypeScope="" ma:versionID="53c0480b47b263434de9586548626208">
  <xsd:schema xmlns:xsd="http://www.w3.org/2001/XMLSchema" xmlns:xs="http://www.w3.org/2001/XMLSchema" xmlns:p="http://schemas.microsoft.com/office/2006/metadata/properties" xmlns:ns2="cbac73b5-1999-42cc-afe4-b7020b48e043" xmlns:ns3="bca9822e-211d-4723-85f2-b3c70f22749b" targetNamespace="http://schemas.microsoft.com/office/2006/metadata/properties" ma:root="true" ma:fieldsID="772bd137f94d01734479415f06335b32" ns2:_="" ns3:_="">
    <xsd:import namespace="cbac73b5-1999-42cc-afe4-b7020b48e043"/>
    <xsd:import namespace="bca9822e-211d-4723-85f2-b3c70f22749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SearchPropertie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ac73b5-1999-42cc-afe4-b7020b48e0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1f43f032-56bb-40c6-bb6e-407f91632b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a9822e-211d-4723-85f2-b3c70f22749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hidden="true" ma:internalName="SharedWithDetails" ma:readOnly="true">
      <xsd:simpleType>
        <xsd:restriction base="dms:Note"/>
      </xsd:simpleType>
    </xsd:element>
    <xsd:element name="TaxCatchAll" ma:index="15" nillable="true" ma:displayName="Taxonomy Catch All Column" ma:hidden="true" ma:list="{c1026a81-d9d5-4fbb-8e6d-0b2192053e50}" ma:internalName="TaxCatchAll" ma:showField="CatchAllData" ma:web="bca9822e-211d-4723-85f2-b3c70f22749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ca9822e-211d-4723-85f2-b3c70f22749b" xsi:nil="true"/>
    <lcf76f155ced4ddcb4097134ff3c332f xmlns="cbac73b5-1999-42cc-afe4-b7020b48e043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458BDD6-555A-46C0-B5EF-8BB123E3F2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94D7D0-3ACB-403C-AE17-7369C05EA40D}"/>
</file>

<file path=customXml/itemProps3.xml><?xml version="1.0" encoding="utf-8"?>
<ds:datastoreItem xmlns:ds="http://schemas.openxmlformats.org/officeDocument/2006/customXml" ds:itemID="{150CCD3B-FE13-4082-8D90-96AC00F695C0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bca9822e-211d-4723-85f2-b3c70f22749b"/>
    <ds:schemaRef ds:uri="cbac73b5-1999-42cc-afe4-b7020b48e043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959</TotalTime>
  <Words>475</Words>
  <Application>Microsoft Office PowerPoint</Application>
  <PresentationFormat>Widescreen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Office Theme</vt:lpstr>
      <vt:lpstr>1_Office Theme</vt:lpstr>
      <vt:lpstr>UC Managed Migration</vt:lpstr>
      <vt:lpstr>Enhanced Support Journey</vt:lpstr>
      <vt:lpstr>Enhanced Support Journey</vt:lpstr>
      <vt:lpstr>Barriers for service users</vt:lpstr>
      <vt:lpstr>Challenges for service users</vt:lpstr>
      <vt:lpstr>Challenges to support staff</vt:lpstr>
      <vt:lpstr>Useful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Douglas Bacon</dc:creator>
  <cp:lastModifiedBy>Alison markantonis</cp:lastModifiedBy>
  <cp:revision>83</cp:revision>
  <cp:lastPrinted>2024-06-16T20:20:30Z</cp:lastPrinted>
  <dcterms:created xsi:type="dcterms:W3CDTF">2019-09-26T12:41:08Z</dcterms:created>
  <dcterms:modified xsi:type="dcterms:W3CDTF">2024-06-30T09:51:00Z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0x010100B6381563925F424093E86B3E936EF2D4</vt:lpwstr>
  </property>
  <property fmtid="{D5CDD505-2E9C-101B-9397-08002B2CF9AE}" pid="3" name="MediaServiceImageTags">
    <vt:lpwstr/>
  </property>
</Properties>
</file>