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8" r:id="rId5"/>
  </p:sldMasterIdLst>
  <p:notesMasterIdLst>
    <p:notesMasterId r:id="rId27"/>
  </p:notesMasterIdLst>
  <p:sldIdLst>
    <p:sldId id="256" r:id="rId6"/>
    <p:sldId id="260" r:id="rId7"/>
    <p:sldId id="282" r:id="rId8"/>
    <p:sldId id="259" r:id="rId9"/>
    <p:sldId id="268" r:id="rId10"/>
    <p:sldId id="257" r:id="rId11"/>
    <p:sldId id="262" r:id="rId12"/>
    <p:sldId id="267" r:id="rId13"/>
    <p:sldId id="269" r:id="rId14"/>
    <p:sldId id="271" r:id="rId15"/>
    <p:sldId id="279" r:id="rId16"/>
    <p:sldId id="273" r:id="rId17"/>
    <p:sldId id="280" r:id="rId18"/>
    <p:sldId id="281" r:id="rId19"/>
    <p:sldId id="272" r:id="rId20"/>
    <p:sldId id="276" r:id="rId21"/>
    <p:sldId id="263" r:id="rId22"/>
    <p:sldId id="277" r:id="rId23"/>
    <p:sldId id="270" r:id="rId24"/>
    <p:sldId id="278" r:id="rId25"/>
    <p:sldId id="283" r:id="rId26"/>
  </p:sldIdLst>
  <p:sldSz cx="12192000" cy="6858000"/>
  <p:notesSz cx="6797675" cy="9925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681B34E-951F-4493-952E-1D136498E085}">
          <p14:sldIdLst>
            <p14:sldId id="256"/>
            <p14:sldId id="260"/>
            <p14:sldId id="282"/>
          </p14:sldIdLst>
        </p14:section>
        <p14:section name="Untitled Section" id="{3A225746-3AD1-4D98-9791-23FB448BF8A0}">
          <p14:sldIdLst>
            <p14:sldId id="259"/>
            <p14:sldId id="268"/>
            <p14:sldId id="257"/>
            <p14:sldId id="262"/>
            <p14:sldId id="267"/>
            <p14:sldId id="269"/>
            <p14:sldId id="271"/>
            <p14:sldId id="279"/>
            <p14:sldId id="273"/>
            <p14:sldId id="280"/>
            <p14:sldId id="281"/>
            <p14:sldId id="272"/>
            <p14:sldId id="276"/>
            <p14:sldId id="263"/>
            <p14:sldId id="277"/>
            <p14:sldId id="270"/>
            <p14:sldId id="278"/>
            <p14:sldId id="28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EF4AA4-D9EE-BE77-EC26-01525921F0FA}" v="39" dt="2024-06-19T12:32:34.380"/>
    <p1510:client id="{373E0AB9-DA81-00C4-0D7C-E617B4733E07}" v="56" dt="2024-06-18T12:54:04.278"/>
    <p1510:client id="{701D5DB5-D7AF-BF75-29F0-900654763A5C}" v="119" dt="2024-06-18T12:40:29.822"/>
    <p1510:client id="{745E3601-C429-7C9D-7200-FC76E85911AE}" v="66" dt="2024-06-18T14:35:26.959"/>
    <p1510:client id="{87C64EF7-8E1F-BF7A-7493-A5FEF2C13297}" v="1" dt="2024-06-18T17:05:46.9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showGuides="1">
      <p:cViewPr varScale="1">
        <p:scale>
          <a:sx n="64" d="100"/>
          <a:sy n="64" d="100"/>
        </p:scale>
        <p:origin x="560"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797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7976"/>
          </a:xfrm>
          <a:prstGeom prst="rect">
            <a:avLst/>
          </a:prstGeom>
        </p:spPr>
        <p:txBody>
          <a:bodyPr vert="horz" lIns="91440" tIns="45720" rIns="91440" bIns="45720" rtlCol="0"/>
          <a:lstStyle>
            <a:lvl1pPr algn="r">
              <a:defRPr sz="1200"/>
            </a:lvl1pPr>
          </a:lstStyle>
          <a:p>
            <a:fld id="{8F6F613B-0D19-4737-AF89-E4200803F150}" type="datetimeFigureOut">
              <a:rPr lang="en-GB" smtClean="0"/>
              <a:t>19/06/2024</a:t>
            </a:fld>
            <a:endParaRPr lang="en-GB" dirty="0"/>
          </a:p>
        </p:txBody>
      </p:sp>
      <p:sp>
        <p:nvSpPr>
          <p:cNvPr id="4" name="Slide Image Placeholder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6431"/>
            <a:ext cx="5438140" cy="39079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7076"/>
            <a:ext cx="2945659" cy="49797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7076"/>
            <a:ext cx="2945659" cy="497975"/>
          </a:xfrm>
          <a:prstGeom prst="rect">
            <a:avLst/>
          </a:prstGeom>
        </p:spPr>
        <p:txBody>
          <a:bodyPr vert="horz" lIns="91440" tIns="45720" rIns="91440" bIns="45720" rtlCol="0" anchor="b"/>
          <a:lstStyle>
            <a:lvl1pPr algn="r">
              <a:defRPr sz="1200"/>
            </a:lvl1pPr>
          </a:lstStyle>
          <a:p>
            <a:fld id="{FFC6C14F-C9AC-40E0-A5A3-45F447E43E10}" type="slidenum">
              <a:rPr lang="en-GB" smtClean="0"/>
              <a:t>‹#›</a:t>
            </a:fld>
            <a:endParaRPr lang="en-GB" dirty="0"/>
          </a:p>
        </p:txBody>
      </p:sp>
    </p:spTree>
    <p:extLst>
      <p:ext uri="{BB962C8B-B14F-4D97-AF65-F5344CB8AC3E}">
        <p14:creationId xmlns:p14="http://schemas.microsoft.com/office/powerpoint/2010/main" val="3222039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FC8FB-F302-4921-A999-B2BDD418DB26}"/>
              </a:ext>
            </a:extLst>
          </p:cNvPr>
          <p:cNvSpPr>
            <a:spLocks noGrp="1"/>
          </p:cNvSpPr>
          <p:nvPr>
            <p:ph type="ctrTitle"/>
          </p:nvPr>
        </p:nvSpPr>
        <p:spPr>
          <a:xfrm>
            <a:off x="1524000" y="1808921"/>
            <a:ext cx="9144000" cy="1938131"/>
          </a:xfrm>
        </p:spPr>
        <p:txBody>
          <a:bodyPr anchor="b" anchorCtr="0">
            <a:normAutofit/>
          </a:bodyPr>
          <a:lstStyle>
            <a:lvl1pPr algn="ctr">
              <a:defRPr sz="66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267882E-659E-4AA2-A011-2F6721C77563}"/>
              </a:ext>
            </a:extLst>
          </p:cNvPr>
          <p:cNvSpPr>
            <a:spLocks noGrp="1"/>
          </p:cNvSpPr>
          <p:nvPr>
            <p:ph type="subTitle" idx="1"/>
          </p:nvPr>
        </p:nvSpPr>
        <p:spPr>
          <a:xfrm>
            <a:off x="1524000" y="3935896"/>
            <a:ext cx="9144000" cy="526774"/>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1863760510"/>
      </p:ext>
    </p:extLst>
  </p:cSld>
  <p:clrMapOvr>
    <a:masterClrMapping/>
  </p:clrMapOvr>
  <p:extLst>
    <p:ext uri="{DCECCB84-F9BA-43D5-87BE-67443E8EF086}">
      <p15:sldGuideLst xmlns:p15="http://schemas.microsoft.com/office/powerpoint/2012/main">
        <p15:guide id="2" pos="744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2 Wid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74A60-25D6-44CF-8000-465AFA9AFD8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B457F6C-6052-4D21-92AF-19663BD22F02}"/>
              </a:ext>
            </a:extLst>
          </p:cNvPr>
          <p:cNvSpPr>
            <a:spLocks noGrp="1"/>
          </p:cNvSpPr>
          <p:nvPr>
            <p:ph idx="1"/>
          </p:nvPr>
        </p:nvSpPr>
        <p:spPr>
          <a:xfrm>
            <a:off x="407989" y="1557338"/>
            <a:ext cx="9441689" cy="4296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54213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Twi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EFCCB-BBD2-4F92-94C5-8646DA83F229}"/>
              </a:ext>
            </a:extLst>
          </p:cNvPr>
          <p:cNvSpPr>
            <a:spLocks noGrp="1"/>
          </p:cNvSpPr>
          <p:nvPr>
            <p:ph type="title"/>
          </p:nvPr>
        </p:nvSpPr>
        <p:spPr/>
        <p:txBody>
          <a:bodyPr/>
          <a:lstStyle/>
          <a:p>
            <a:r>
              <a:rPr lang="en-US"/>
              <a:t>Click to edit Master title style</a:t>
            </a:r>
            <a:endParaRPr lang="en-GB"/>
          </a:p>
        </p:txBody>
      </p:sp>
      <p:sp>
        <p:nvSpPr>
          <p:cNvPr id="4" name="Content Placeholder 3">
            <a:extLst>
              <a:ext uri="{FF2B5EF4-FFF2-40B4-BE49-F238E27FC236}">
                <a16:creationId xmlns:a16="http://schemas.microsoft.com/office/drawing/2014/main" id="{CDA4ADF1-7CA4-49C4-9985-A126247B6841}"/>
              </a:ext>
            </a:extLst>
          </p:cNvPr>
          <p:cNvSpPr>
            <a:spLocks noGrp="1"/>
          </p:cNvSpPr>
          <p:nvPr>
            <p:ph sz="half" idx="2"/>
          </p:nvPr>
        </p:nvSpPr>
        <p:spPr>
          <a:xfrm>
            <a:off x="5307496" y="1564102"/>
            <a:ext cx="4522305" cy="43307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Content Placeholder 4">
            <a:extLst>
              <a:ext uri="{FF2B5EF4-FFF2-40B4-BE49-F238E27FC236}">
                <a16:creationId xmlns:a16="http://schemas.microsoft.com/office/drawing/2014/main" id="{8F87E295-8A08-474C-8C45-AB6AA65F8D29}"/>
              </a:ext>
            </a:extLst>
          </p:cNvPr>
          <p:cNvSpPr>
            <a:spLocks noGrp="1"/>
          </p:cNvSpPr>
          <p:nvPr>
            <p:ph sz="quarter" idx="10"/>
          </p:nvPr>
        </p:nvSpPr>
        <p:spPr>
          <a:xfrm>
            <a:off x="407988" y="1563688"/>
            <a:ext cx="4522787" cy="4330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38912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Wid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74A60-25D6-44CF-8000-465AFA9AFD8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B457F6C-6052-4D21-92AF-19663BD22F02}"/>
              </a:ext>
            </a:extLst>
          </p:cNvPr>
          <p:cNvSpPr>
            <a:spLocks noGrp="1"/>
          </p:cNvSpPr>
          <p:nvPr>
            <p:ph idx="1"/>
          </p:nvPr>
        </p:nvSpPr>
        <p:spPr>
          <a:xfrm>
            <a:off x="407989" y="1557338"/>
            <a:ext cx="9928707" cy="4296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713759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Twi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EFCCB-BBD2-4F92-94C5-8646DA83F229}"/>
              </a:ext>
            </a:extLst>
          </p:cNvPr>
          <p:cNvSpPr>
            <a:spLocks noGrp="1"/>
          </p:cNvSpPr>
          <p:nvPr>
            <p:ph type="title"/>
          </p:nvPr>
        </p:nvSpPr>
        <p:spPr/>
        <p:txBody>
          <a:bodyPr/>
          <a:lstStyle/>
          <a:p>
            <a:r>
              <a:rPr lang="en-US"/>
              <a:t>Click to edit Master title style</a:t>
            </a:r>
            <a:endParaRPr lang="en-GB"/>
          </a:p>
        </p:txBody>
      </p:sp>
      <p:sp>
        <p:nvSpPr>
          <p:cNvPr id="4" name="Content Placeholder 3">
            <a:extLst>
              <a:ext uri="{FF2B5EF4-FFF2-40B4-BE49-F238E27FC236}">
                <a16:creationId xmlns:a16="http://schemas.microsoft.com/office/drawing/2014/main" id="{CDA4ADF1-7CA4-49C4-9985-A126247B6841}"/>
              </a:ext>
            </a:extLst>
          </p:cNvPr>
          <p:cNvSpPr>
            <a:spLocks noGrp="1"/>
          </p:cNvSpPr>
          <p:nvPr>
            <p:ph sz="half" idx="2"/>
          </p:nvPr>
        </p:nvSpPr>
        <p:spPr>
          <a:xfrm>
            <a:off x="5556458" y="1564102"/>
            <a:ext cx="4780238" cy="43307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Content Placeholder 4">
            <a:extLst>
              <a:ext uri="{FF2B5EF4-FFF2-40B4-BE49-F238E27FC236}">
                <a16:creationId xmlns:a16="http://schemas.microsoft.com/office/drawing/2014/main" id="{929F37EC-E1C8-4090-BB08-07712C68A7FC}"/>
              </a:ext>
            </a:extLst>
          </p:cNvPr>
          <p:cNvSpPr>
            <a:spLocks noGrp="1"/>
          </p:cNvSpPr>
          <p:nvPr>
            <p:ph sz="quarter" idx="10"/>
          </p:nvPr>
        </p:nvSpPr>
        <p:spPr>
          <a:xfrm>
            <a:off x="407988" y="1557338"/>
            <a:ext cx="4779962" cy="4337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38257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 Wid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74A60-25D6-44CF-8000-465AFA9AFD8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B457F6C-6052-4D21-92AF-19663BD22F02}"/>
              </a:ext>
            </a:extLst>
          </p:cNvPr>
          <p:cNvSpPr>
            <a:spLocks noGrp="1"/>
          </p:cNvSpPr>
          <p:nvPr>
            <p:ph idx="1"/>
          </p:nvPr>
        </p:nvSpPr>
        <p:spPr>
          <a:xfrm>
            <a:off x="407989" y="1557338"/>
            <a:ext cx="9441689" cy="4296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77600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4B972-01F7-4D14-93DA-E60A7B37418F}"/>
              </a:ext>
            </a:extLst>
          </p:cNvPr>
          <p:cNvSpPr>
            <a:spLocks noGrp="1"/>
          </p:cNvSpPr>
          <p:nvPr>
            <p:ph type="title"/>
          </p:nvPr>
        </p:nvSpPr>
        <p:spPr/>
        <p:txBody>
          <a:bodyPr/>
          <a:lstStyle/>
          <a:p>
            <a:r>
              <a:rPr lang="en-US" dirty="0"/>
              <a:t>Click to edit Master title style</a:t>
            </a:r>
            <a:endParaRPr lang="en-GB" dirty="0"/>
          </a:p>
        </p:txBody>
      </p:sp>
    </p:spTree>
    <p:extLst>
      <p:ext uri="{BB962C8B-B14F-4D97-AF65-F5344CB8AC3E}">
        <p14:creationId xmlns:p14="http://schemas.microsoft.com/office/powerpoint/2010/main" val="719087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Twi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EFCCB-BBD2-4F92-94C5-8646DA83F229}"/>
              </a:ext>
            </a:extLst>
          </p:cNvPr>
          <p:cNvSpPr>
            <a:spLocks noGrp="1"/>
          </p:cNvSpPr>
          <p:nvPr>
            <p:ph type="title"/>
          </p:nvPr>
        </p:nvSpPr>
        <p:spPr/>
        <p:txBody>
          <a:bodyPr/>
          <a:lstStyle/>
          <a:p>
            <a:r>
              <a:rPr lang="en-US"/>
              <a:t>Click to edit Master title style</a:t>
            </a:r>
            <a:endParaRPr lang="en-GB"/>
          </a:p>
        </p:txBody>
      </p:sp>
      <p:sp>
        <p:nvSpPr>
          <p:cNvPr id="4" name="Content Placeholder 3">
            <a:extLst>
              <a:ext uri="{FF2B5EF4-FFF2-40B4-BE49-F238E27FC236}">
                <a16:creationId xmlns:a16="http://schemas.microsoft.com/office/drawing/2014/main" id="{CDA4ADF1-7CA4-49C4-9985-A126247B6841}"/>
              </a:ext>
            </a:extLst>
          </p:cNvPr>
          <p:cNvSpPr>
            <a:spLocks noGrp="1"/>
          </p:cNvSpPr>
          <p:nvPr>
            <p:ph sz="half" idx="2"/>
          </p:nvPr>
        </p:nvSpPr>
        <p:spPr>
          <a:xfrm>
            <a:off x="5307496" y="1564102"/>
            <a:ext cx="4522305" cy="43307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Content Placeholder 4">
            <a:extLst>
              <a:ext uri="{FF2B5EF4-FFF2-40B4-BE49-F238E27FC236}">
                <a16:creationId xmlns:a16="http://schemas.microsoft.com/office/drawing/2014/main" id="{8F87E295-8A08-474C-8C45-AB6AA65F8D29}"/>
              </a:ext>
            </a:extLst>
          </p:cNvPr>
          <p:cNvSpPr>
            <a:spLocks noGrp="1"/>
          </p:cNvSpPr>
          <p:nvPr>
            <p:ph sz="quarter" idx="10"/>
          </p:nvPr>
        </p:nvSpPr>
        <p:spPr>
          <a:xfrm>
            <a:off x="407988" y="1563688"/>
            <a:ext cx="4522787" cy="4330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46117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FC8FB-F302-4921-A999-B2BDD418DB26}"/>
              </a:ext>
            </a:extLst>
          </p:cNvPr>
          <p:cNvSpPr>
            <a:spLocks noGrp="1"/>
          </p:cNvSpPr>
          <p:nvPr>
            <p:ph type="ctrTitle"/>
          </p:nvPr>
        </p:nvSpPr>
        <p:spPr>
          <a:xfrm>
            <a:off x="1524000" y="1808921"/>
            <a:ext cx="9144000" cy="1938131"/>
          </a:xfrm>
        </p:spPr>
        <p:txBody>
          <a:bodyPr anchor="b" anchorCtr="0">
            <a:normAutofit/>
          </a:bodyPr>
          <a:lstStyle>
            <a:lvl1pPr algn="ctr">
              <a:defRPr sz="66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267882E-659E-4AA2-A011-2F6721C77563}"/>
              </a:ext>
            </a:extLst>
          </p:cNvPr>
          <p:cNvSpPr>
            <a:spLocks noGrp="1"/>
          </p:cNvSpPr>
          <p:nvPr>
            <p:ph type="subTitle" idx="1"/>
          </p:nvPr>
        </p:nvSpPr>
        <p:spPr>
          <a:xfrm>
            <a:off x="1524000" y="3935896"/>
            <a:ext cx="9144000" cy="526774"/>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1002973458"/>
      </p:ext>
    </p:extLst>
  </p:cSld>
  <p:clrMapOvr>
    <a:masterClrMapping/>
  </p:clrMapOvr>
  <p:extLst>
    <p:ext uri="{DCECCB84-F9BA-43D5-87BE-67443E8EF086}">
      <p15:sldGuideLst xmlns:p15="http://schemas.microsoft.com/office/powerpoint/2012/main">
        <p15:guide id="2" pos="744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 Wid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74A60-25D6-44CF-8000-465AFA9AFD8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B457F6C-6052-4D21-92AF-19663BD22F02}"/>
              </a:ext>
            </a:extLst>
          </p:cNvPr>
          <p:cNvSpPr>
            <a:spLocks noGrp="1"/>
          </p:cNvSpPr>
          <p:nvPr>
            <p:ph idx="1"/>
          </p:nvPr>
        </p:nvSpPr>
        <p:spPr>
          <a:xfrm>
            <a:off x="407989" y="1557338"/>
            <a:ext cx="9928707" cy="4296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72638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Twi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EFCCB-BBD2-4F92-94C5-8646DA83F229}"/>
              </a:ext>
            </a:extLst>
          </p:cNvPr>
          <p:cNvSpPr>
            <a:spLocks noGrp="1"/>
          </p:cNvSpPr>
          <p:nvPr>
            <p:ph type="title"/>
          </p:nvPr>
        </p:nvSpPr>
        <p:spPr/>
        <p:txBody>
          <a:bodyPr/>
          <a:lstStyle/>
          <a:p>
            <a:r>
              <a:rPr lang="en-US"/>
              <a:t>Click to edit Master title style</a:t>
            </a:r>
            <a:endParaRPr lang="en-GB"/>
          </a:p>
        </p:txBody>
      </p:sp>
      <p:sp>
        <p:nvSpPr>
          <p:cNvPr id="4" name="Content Placeholder 3">
            <a:extLst>
              <a:ext uri="{FF2B5EF4-FFF2-40B4-BE49-F238E27FC236}">
                <a16:creationId xmlns:a16="http://schemas.microsoft.com/office/drawing/2014/main" id="{CDA4ADF1-7CA4-49C4-9985-A126247B6841}"/>
              </a:ext>
            </a:extLst>
          </p:cNvPr>
          <p:cNvSpPr>
            <a:spLocks noGrp="1"/>
          </p:cNvSpPr>
          <p:nvPr>
            <p:ph sz="half" idx="2"/>
          </p:nvPr>
        </p:nvSpPr>
        <p:spPr>
          <a:xfrm>
            <a:off x="5556458" y="1564102"/>
            <a:ext cx="4780238" cy="43307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Content Placeholder 4">
            <a:extLst>
              <a:ext uri="{FF2B5EF4-FFF2-40B4-BE49-F238E27FC236}">
                <a16:creationId xmlns:a16="http://schemas.microsoft.com/office/drawing/2014/main" id="{929F37EC-E1C8-4090-BB08-07712C68A7FC}"/>
              </a:ext>
            </a:extLst>
          </p:cNvPr>
          <p:cNvSpPr>
            <a:spLocks noGrp="1"/>
          </p:cNvSpPr>
          <p:nvPr>
            <p:ph sz="quarter" idx="10"/>
          </p:nvPr>
        </p:nvSpPr>
        <p:spPr>
          <a:xfrm>
            <a:off x="407988" y="1557338"/>
            <a:ext cx="4779962" cy="4337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976904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2.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FE8CB4-F7BC-4AF0-8744-A265F91AA3A7}"/>
              </a:ext>
            </a:extLst>
          </p:cNvPr>
          <p:cNvSpPr>
            <a:spLocks noGrp="1"/>
          </p:cNvSpPr>
          <p:nvPr>
            <p:ph type="title"/>
          </p:nvPr>
        </p:nvSpPr>
        <p:spPr>
          <a:xfrm>
            <a:off x="407988" y="456930"/>
            <a:ext cx="11376025" cy="954428"/>
          </a:xfrm>
          <a:prstGeom prst="rect">
            <a:avLst/>
          </a:prstGeom>
        </p:spPr>
        <p:txBody>
          <a:bodyPr vert="horz" wrap="square" lIns="91440" tIns="45720" rIns="91440" bIns="45720" rtlCol="0" anchor="t" anchorCtr="0">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E123E013-FB14-4695-8801-AB78F9D52594}"/>
              </a:ext>
            </a:extLst>
          </p:cNvPr>
          <p:cNvSpPr>
            <a:spLocks noGrp="1"/>
          </p:cNvSpPr>
          <p:nvPr>
            <p:ph type="body" idx="1"/>
          </p:nvPr>
        </p:nvSpPr>
        <p:spPr>
          <a:xfrm>
            <a:off x="407989" y="1557338"/>
            <a:ext cx="9988342" cy="429680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Box 3">
            <a:extLst>
              <a:ext uri="{FF2B5EF4-FFF2-40B4-BE49-F238E27FC236}">
                <a16:creationId xmlns:a16="http://schemas.microsoft.com/office/drawing/2014/main" id="{3096F12E-3E6E-A0C5-BC9F-066D02BA4CA0}"/>
              </a:ext>
            </a:extLst>
          </p:cNvPr>
          <p:cNvSpPr txBox="1"/>
          <p:nvPr userDrawn="1"/>
        </p:nvSpPr>
        <p:spPr>
          <a:xfrm>
            <a:off x="182218" y="5996608"/>
            <a:ext cx="583095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dirty="0">
                <a:solidFill>
                  <a:schemeClr val="accent1"/>
                </a:solidFill>
                <a:ea typeface="+mn-lt"/>
                <a:cs typeface="+mn-lt"/>
              </a:rPr>
              <a:t>www.frontlinenetwork.org.uk/funding</a:t>
            </a:r>
            <a:endParaRPr lang="en-US" sz="2400" dirty="0">
              <a:solidFill>
                <a:schemeClr val="accent1"/>
              </a:solidFill>
              <a:cs typeface="Arial"/>
            </a:endParaRPr>
          </a:p>
        </p:txBody>
      </p:sp>
    </p:spTree>
    <p:extLst>
      <p:ext uri="{BB962C8B-B14F-4D97-AF65-F5344CB8AC3E}">
        <p14:creationId xmlns:p14="http://schemas.microsoft.com/office/powerpoint/2010/main" val="4225806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64" r:id="rId5"/>
    <p:sldLayoutId id="2147483657" r:id="rId6"/>
  </p:sldLayoutIdLst>
  <p:txStyles>
    <p:titleStyle>
      <a:lvl1pPr algn="l" defTabSz="914400" rtl="0" eaLnBrk="1" latinLnBrk="0" hangingPunct="1">
        <a:lnSpc>
          <a:spcPct val="90000"/>
        </a:lnSpc>
        <a:spcBef>
          <a:spcPct val="0"/>
        </a:spcBef>
        <a:buNone/>
        <a:defRPr sz="5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57" userDrawn="1">
          <p15:clr>
            <a:srgbClr val="F26B43"/>
          </p15:clr>
        </p15:guide>
        <p15:guide id="2" pos="7423" userDrawn="1">
          <p15:clr>
            <a:srgbClr val="F26B43"/>
          </p15:clr>
        </p15:guide>
        <p15:guide id="3" orient="horz" pos="278" userDrawn="1">
          <p15:clr>
            <a:srgbClr val="F26B43"/>
          </p15:clr>
        </p15:guide>
        <p15:guide id="4" orient="horz" pos="4042" userDrawn="1">
          <p15:clr>
            <a:srgbClr val="F26B43"/>
          </p15:clr>
        </p15:guide>
        <p15:guide id="5" orient="horz" pos="98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FE8CB4-F7BC-4AF0-8744-A265F91AA3A7}"/>
              </a:ext>
            </a:extLst>
          </p:cNvPr>
          <p:cNvSpPr>
            <a:spLocks noGrp="1"/>
          </p:cNvSpPr>
          <p:nvPr>
            <p:ph type="title"/>
          </p:nvPr>
        </p:nvSpPr>
        <p:spPr>
          <a:xfrm>
            <a:off x="407988" y="456930"/>
            <a:ext cx="11376025" cy="954428"/>
          </a:xfrm>
          <a:prstGeom prst="rect">
            <a:avLst/>
          </a:prstGeom>
        </p:spPr>
        <p:txBody>
          <a:bodyPr vert="horz" wrap="square" lIns="91440" tIns="45720" rIns="91440" bIns="45720" rtlCol="0" anchor="t" anchorCtr="0">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E123E013-FB14-4695-8801-AB78F9D52594}"/>
              </a:ext>
            </a:extLst>
          </p:cNvPr>
          <p:cNvSpPr>
            <a:spLocks noGrp="1"/>
          </p:cNvSpPr>
          <p:nvPr>
            <p:ph type="body" idx="1"/>
          </p:nvPr>
        </p:nvSpPr>
        <p:spPr>
          <a:xfrm>
            <a:off x="407989" y="1557338"/>
            <a:ext cx="9988342" cy="429680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629195532"/>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Lst>
  <p:txStyles>
    <p:titleStyle>
      <a:lvl1pPr algn="l" defTabSz="914400" rtl="0" eaLnBrk="1" latinLnBrk="0" hangingPunct="1">
        <a:lnSpc>
          <a:spcPct val="90000"/>
        </a:lnSpc>
        <a:spcBef>
          <a:spcPct val="0"/>
        </a:spcBef>
        <a:buNone/>
        <a:defRPr sz="54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57">
          <p15:clr>
            <a:srgbClr val="F26B43"/>
          </p15:clr>
        </p15:guide>
        <p15:guide id="2" pos="7423">
          <p15:clr>
            <a:srgbClr val="F26B43"/>
          </p15:clr>
        </p15:guide>
        <p15:guide id="3" orient="horz" pos="278">
          <p15:clr>
            <a:srgbClr val="F26B43"/>
          </p15:clr>
        </p15:guide>
        <p15:guide id="4" orient="horz" pos="4042">
          <p15:clr>
            <a:srgbClr val="F26B43"/>
          </p15:clr>
        </p15:guide>
        <p15:guide id="5" orient="horz" pos="98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martininthefieldscha.sharepoint.com/:b:/g/EW8ayWgRI-tPs1HCdWuUKjUBYOgHpTdDpYwCaU80Xy9YFw?e=1jI7bA" TargetMode="External"/><Relationship Id="rId2" Type="http://schemas.openxmlformats.org/officeDocument/2006/relationships/hyperlink" Target="https://stmartininthefieldscha.sharepoint.com/Programmes/Forms/AllItems.aspx?viewpath=%2FProgrammes%2FForms%2FAllItems%2Easpx&amp;id=%2FProgrammes%2FFrontline%20Network%2FEvents%2F2024%20Annual%20Conference%2FSpeakers%20and%20Sessions%2FUC%20Migration%20and%20Beyond%21%2FWebinar%20Slides%20tech%20share%2FBlackpool%20Escalation%20Doc%20February%202024%2Epdf&amp;viewid=f9a9b480%2Dcf4a%2D4fab%2D82ac%2D8108ca4133e7&amp;parent=%2FProgrammes%2FFrontline%20Network%2FEvents%2F2024%20Annual%20Conference%2FSpeakers%20and%20Sessions%2FUC%20Migration%20and%20Beyond%21%2FWebinar%20Slides%20tech%20share" TargetMode="External"/><Relationship Id="rId1" Type="http://schemas.openxmlformats.org/officeDocument/2006/relationships/slideLayout" Target="../slideLayouts/slideLayout2.xml"/><Relationship Id="rId4" Type="http://schemas.openxmlformats.org/officeDocument/2006/relationships/hyperlink" Target="https://stmartininthefieldscha.sharepoint.com/Programmes/Forms/AllItems.aspx?viewpath=%2FProgrammes%2FForms%2FAllItems%2Easpx&amp;id=%2FProgrammes%2FFrontline%20Network%2FEvents%2F2024%20Annual%20Conference%2FSpeakers%20and%20Sessions%2FUC%20Migration%20and%20Beyond%21%2FWebinar%20Slides%20tech%20share%2FHtC%5F2022%5F2%2Dsided%20flyer%5FFlyer%201%5FFINAL%2Epdf&amp;viewid=f9a9b480%2Dcf4a%2D4fab%2D82ac%2D8108ca4133e7&amp;parent=%2FProgrammes%2FFrontline%20Network%2FEvents%2F2024%20Annual%20Conference%2FSpeakers%20and%20Sessions%2FUC%20Migration%20and%20Beyond%21%2FWebinar%20Slides%20tech%20shar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mailto:alisonm13@sky.com" TargetMode="External"/><Relationship Id="rId2" Type="http://schemas.openxmlformats.org/officeDocument/2006/relationships/hyperlink" Target="mailto:alison@bgpsych.com"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gov.uk/government/organisations/department-for-work-pensions/about/complaints-procedure"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www.gov.uk/guidance/get-help-with-benefits-and-pensions-if-you-have-accessibility-need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0F418-8698-D893-5648-A6BF2463F43F}"/>
              </a:ext>
            </a:extLst>
          </p:cNvPr>
          <p:cNvSpPr>
            <a:spLocks noGrp="1"/>
          </p:cNvSpPr>
          <p:nvPr>
            <p:ph type="ctrTitle"/>
          </p:nvPr>
        </p:nvSpPr>
        <p:spPr>
          <a:xfrm>
            <a:off x="2090530" y="2689922"/>
            <a:ext cx="8010939" cy="1938131"/>
          </a:xfrm>
        </p:spPr>
        <p:txBody>
          <a:bodyPr>
            <a:normAutofit fontScale="90000"/>
          </a:bodyPr>
          <a:lstStyle/>
          <a:p>
            <a:r>
              <a:rPr lang="en-GB" dirty="0"/>
              <a:t>Universal Credit: Managed Migration and beyond</a:t>
            </a:r>
          </a:p>
        </p:txBody>
      </p:sp>
      <p:pic>
        <p:nvPicPr>
          <p:cNvPr id="4" name="Picture 3">
            <a:extLst>
              <a:ext uri="{FF2B5EF4-FFF2-40B4-BE49-F238E27FC236}">
                <a16:creationId xmlns:a16="http://schemas.microsoft.com/office/drawing/2014/main" id="{F4A8427A-A3E8-B3CE-8F57-48A85CDAE461}"/>
              </a:ext>
            </a:extLst>
          </p:cNvPr>
          <p:cNvPicPr>
            <a:picLocks noChangeAspect="1"/>
          </p:cNvPicPr>
          <p:nvPr/>
        </p:nvPicPr>
        <p:blipFill>
          <a:blip r:embed="rId2"/>
          <a:stretch>
            <a:fillRect/>
          </a:stretch>
        </p:blipFill>
        <p:spPr>
          <a:xfrm>
            <a:off x="205946" y="239046"/>
            <a:ext cx="4136572" cy="1475453"/>
          </a:xfrm>
          <a:prstGeom prst="rect">
            <a:avLst/>
          </a:prstGeom>
        </p:spPr>
      </p:pic>
    </p:spTree>
    <p:extLst>
      <p:ext uri="{BB962C8B-B14F-4D97-AF65-F5344CB8AC3E}">
        <p14:creationId xmlns:p14="http://schemas.microsoft.com/office/powerpoint/2010/main" val="1266418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4A8427A-A3E8-B3CE-8F57-48A85CDAE461}"/>
              </a:ext>
            </a:extLst>
          </p:cNvPr>
          <p:cNvPicPr>
            <a:picLocks noChangeAspect="1"/>
          </p:cNvPicPr>
          <p:nvPr/>
        </p:nvPicPr>
        <p:blipFill>
          <a:blip r:embed="rId2"/>
          <a:stretch>
            <a:fillRect/>
          </a:stretch>
        </p:blipFill>
        <p:spPr>
          <a:xfrm>
            <a:off x="205946" y="239046"/>
            <a:ext cx="4136572" cy="1475453"/>
          </a:xfrm>
          <a:prstGeom prst="rect">
            <a:avLst/>
          </a:prstGeom>
        </p:spPr>
      </p:pic>
      <p:sp>
        <p:nvSpPr>
          <p:cNvPr id="6" name="Title 5">
            <a:extLst>
              <a:ext uri="{FF2B5EF4-FFF2-40B4-BE49-F238E27FC236}">
                <a16:creationId xmlns:a16="http://schemas.microsoft.com/office/drawing/2014/main" id="{15F15E2D-C487-EFA1-42BC-C60DD78F9119}"/>
              </a:ext>
            </a:extLst>
          </p:cNvPr>
          <p:cNvSpPr>
            <a:spLocks noGrp="1"/>
          </p:cNvSpPr>
          <p:nvPr>
            <p:ph type="ctrTitle"/>
          </p:nvPr>
        </p:nvSpPr>
        <p:spPr>
          <a:xfrm>
            <a:off x="272143" y="2222578"/>
            <a:ext cx="11636828" cy="1938131"/>
          </a:xfrm>
        </p:spPr>
        <p:txBody>
          <a:bodyPr vert="horz" wrap="square" lIns="91440" tIns="45720" rIns="91440" bIns="45720" rtlCol="0" anchor="b" anchorCtr="0">
            <a:noAutofit/>
          </a:bodyPr>
          <a:lstStyle/>
          <a:p>
            <a:r>
              <a:rPr lang="en-US" sz="4400" dirty="0">
                <a:solidFill>
                  <a:srgbClr val="C00000"/>
                </a:solidFill>
                <a:latin typeface="Calibri"/>
                <a:cs typeface="Calibri"/>
              </a:rPr>
              <a:t>Julie Casson, Partnership Manager</a:t>
            </a:r>
            <a:r>
              <a:rPr lang="en-US" sz="4400" b="0" dirty="0">
                <a:solidFill>
                  <a:srgbClr val="C00000"/>
                </a:solidFill>
                <a:latin typeface="Calibri"/>
                <a:cs typeface="Calibri"/>
              </a:rPr>
              <a:t> </a:t>
            </a:r>
            <a:br>
              <a:rPr lang="en-US" sz="4400" b="0" dirty="0">
                <a:solidFill>
                  <a:srgbClr val="000000"/>
                </a:solidFill>
                <a:latin typeface="Calibri"/>
                <a:cs typeface="Calibri"/>
              </a:rPr>
            </a:br>
            <a:r>
              <a:rPr lang="en-US" sz="4400" b="0" dirty="0">
                <a:solidFill>
                  <a:srgbClr val="000000"/>
                </a:solidFill>
                <a:latin typeface="Calibri"/>
                <a:cs typeface="Calibri"/>
              </a:rPr>
              <a:t>Coastal </a:t>
            </a:r>
            <a:r>
              <a:rPr lang="en-US" sz="4400" b="0" err="1">
                <a:solidFill>
                  <a:srgbClr val="000000"/>
                </a:solidFill>
                <a:latin typeface="Calibri"/>
                <a:cs typeface="Calibri"/>
              </a:rPr>
              <a:t>Jobcentres</a:t>
            </a:r>
            <a:r>
              <a:rPr lang="en-US" sz="4400" b="0" dirty="0">
                <a:solidFill>
                  <a:srgbClr val="000000"/>
                </a:solidFill>
                <a:latin typeface="Calibri"/>
                <a:cs typeface="Calibri"/>
              </a:rPr>
              <a:t>; Blackpool, St Annes and Fleetwood</a:t>
            </a:r>
            <a:endParaRPr lang="en-US" sz="5400" b="0" dirty="0">
              <a:cs typeface="Arial" panose="020B0604020202020204"/>
            </a:endParaRPr>
          </a:p>
        </p:txBody>
      </p:sp>
    </p:spTree>
    <p:extLst>
      <p:ext uri="{BB962C8B-B14F-4D97-AF65-F5344CB8AC3E}">
        <p14:creationId xmlns:p14="http://schemas.microsoft.com/office/powerpoint/2010/main" val="59874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204D1-FAAE-F79F-6BBC-1C37A7D0547C}"/>
              </a:ext>
            </a:extLst>
          </p:cNvPr>
          <p:cNvSpPr>
            <a:spLocks noGrp="1"/>
          </p:cNvSpPr>
          <p:nvPr>
            <p:ph type="title"/>
          </p:nvPr>
        </p:nvSpPr>
        <p:spPr/>
        <p:txBody>
          <a:bodyPr>
            <a:normAutofit/>
          </a:bodyPr>
          <a:lstStyle/>
          <a:p>
            <a:r>
              <a:rPr lang="en-GB" sz="4000" dirty="0"/>
              <a:t>Enhanced Support Journey</a:t>
            </a:r>
          </a:p>
        </p:txBody>
      </p:sp>
      <p:sp>
        <p:nvSpPr>
          <p:cNvPr id="3" name="Content Placeholder 2">
            <a:extLst>
              <a:ext uri="{FF2B5EF4-FFF2-40B4-BE49-F238E27FC236}">
                <a16:creationId xmlns:a16="http://schemas.microsoft.com/office/drawing/2014/main" id="{BFF702B7-6324-393C-2FA9-0CF3953B55B3}"/>
              </a:ext>
            </a:extLst>
          </p:cNvPr>
          <p:cNvSpPr>
            <a:spLocks noGrp="1"/>
          </p:cNvSpPr>
          <p:nvPr>
            <p:ph idx="1"/>
          </p:nvPr>
        </p:nvSpPr>
        <p:spPr>
          <a:xfrm>
            <a:off x="407988" y="1284052"/>
            <a:ext cx="9928707" cy="4682240"/>
          </a:xfrm>
        </p:spPr>
        <p:txBody>
          <a:bodyPr>
            <a:normAutofit fontScale="92500" lnSpcReduction="10000"/>
          </a:bodyPr>
          <a:lstStyle/>
          <a:p>
            <a:r>
              <a:rPr lang="en-GB" sz="2000" b="1" i="0" dirty="0">
                <a:effectLst/>
              </a:rPr>
              <a:t>Outbound Telephone Calls</a:t>
            </a:r>
            <a:endParaRPr lang="en-GB" sz="2000" b="1" dirty="0"/>
          </a:p>
          <a:p>
            <a:pPr marL="457200" lvl="1" indent="0">
              <a:buNone/>
            </a:pPr>
            <a:r>
              <a:rPr lang="en-GB" sz="1800" dirty="0"/>
              <a:t>From week 12 after the Migration Notice being sent out (so following the second reminder, for those still to claim), the DWP will attempt contacting claimants by phone if they are considered may need extra support.</a:t>
            </a:r>
          </a:p>
          <a:p>
            <a:pPr marL="457200" lvl="1" indent="0">
              <a:buNone/>
            </a:pPr>
            <a:endParaRPr lang="en-GB" sz="1800" dirty="0"/>
          </a:p>
          <a:p>
            <a:r>
              <a:rPr lang="en-GB" sz="2000" b="1" dirty="0"/>
              <a:t>Home Visit</a:t>
            </a:r>
          </a:p>
          <a:p>
            <a:pPr marL="457200" lvl="1" indent="0">
              <a:buNone/>
            </a:pPr>
            <a:r>
              <a:rPr lang="en-GB" sz="1800" dirty="0"/>
              <a:t>Where no contact is made by telephone, then the DWP will refer </a:t>
            </a:r>
            <a:r>
              <a:rPr lang="en-GB" sz="1800" b="1" dirty="0"/>
              <a:t>all Income-Related ESA cases</a:t>
            </a:r>
            <a:r>
              <a:rPr lang="en-GB" sz="1800" dirty="0"/>
              <a:t> for a home visit. If a home visit is appropriate, then the claimant will be sent a letter explaining that the DWP are due to visit and when. And their Deadline Day will be extended.</a:t>
            </a:r>
          </a:p>
          <a:p>
            <a:pPr marL="457200" lvl="1" indent="0">
              <a:buNone/>
            </a:pPr>
            <a:endParaRPr lang="en-GB" sz="1800" dirty="0"/>
          </a:p>
          <a:p>
            <a:r>
              <a:rPr lang="en-GB" sz="2000" b="1" dirty="0"/>
              <a:t>Further Escalations</a:t>
            </a:r>
          </a:p>
          <a:p>
            <a:pPr marL="457200" lvl="1" indent="0">
              <a:buNone/>
            </a:pPr>
            <a:r>
              <a:rPr lang="en-GB" sz="1800" dirty="0"/>
              <a:t>If the DWP is unable to make contact (even after attempting a home visit), then further escalations will be considered on a case- by case basis.  Where all these options had been exhausted, a case conference may be arranged.</a:t>
            </a:r>
            <a:br>
              <a:rPr lang="en-GB" sz="1800" dirty="0"/>
            </a:br>
            <a:endParaRPr lang="en-GB" sz="1800" dirty="0"/>
          </a:p>
          <a:p>
            <a:pPr marL="0" indent="0">
              <a:buNone/>
            </a:pPr>
            <a:br>
              <a:rPr lang="en-GB" dirty="0"/>
            </a:br>
            <a:endParaRPr lang="en-GB" dirty="0"/>
          </a:p>
          <a:p>
            <a:endParaRPr lang="en-GB" dirty="0"/>
          </a:p>
        </p:txBody>
      </p:sp>
    </p:spTree>
    <p:extLst>
      <p:ext uri="{BB962C8B-B14F-4D97-AF65-F5344CB8AC3E}">
        <p14:creationId xmlns:p14="http://schemas.microsoft.com/office/powerpoint/2010/main" val="1105740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BDAA8-457C-70EA-83F2-19A32387B888}"/>
              </a:ext>
            </a:extLst>
          </p:cNvPr>
          <p:cNvSpPr>
            <a:spLocks noGrp="1"/>
          </p:cNvSpPr>
          <p:nvPr>
            <p:ph type="title"/>
          </p:nvPr>
        </p:nvSpPr>
        <p:spPr/>
        <p:txBody>
          <a:bodyPr/>
          <a:lstStyle/>
          <a:p>
            <a:r>
              <a:rPr lang="en-US" dirty="0">
                <a:cs typeface="Arial"/>
              </a:rPr>
              <a:t>Links DWP resources </a:t>
            </a:r>
            <a:endParaRPr lang="en-US" dirty="0"/>
          </a:p>
        </p:txBody>
      </p:sp>
      <p:sp>
        <p:nvSpPr>
          <p:cNvPr id="3" name="Content Placeholder 2">
            <a:extLst>
              <a:ext uri="{FF2B5EF4-FFF2-40B4-BE49-F238E27FC236}">
                <a16:creationId xmlns:a16="http://schemas.microsoft.com/office/drawing/2014/main" id="{4BCDFAA5-9A7B-327E-3CF9-B9F440FE1B00}"/>
              </a:ext>
            </a:extLst>
          </p:cNvPr>
          <p:cNvSpPr>
            <a:spLocks noGrp="1"/>
          </p:cNvSpPr>
          <p:nvPr>
            <p:ph idx="1"/>
          </p:nvPr>
        </p:nvSpPr>
        <p:spPr/>
        <p:txBody>
          <a:bodyPr vert="horz" lIns="91440" tIns="45720" rIns="91440" bIns="45720" rtlCol="0" anchor="t">
            <a:normAutofit/>
          </a:bodyPr>
          <a:lstStyle/>
          <a:p>
            <a:r>
              <a:rPr lang="en-US" dirty="0">
                <a:ea typeface="+mn-lt"/>
                <a:cs typeface="+mn-lt"/>
                <a:hlinkClick r:id="rId2"/>
              </a:rPr>
              <a:t>Blackpool Escalation Doc February 2024</a:t>
            </a:r>
          </a:p>
          <a:p>
            <a:endParaRPr lang="en-US" dirty="0">
              <a:cs typeface="Arial"/>
            </a:endParaRPr>
          </a:p>
          <a:p>
            <a:r>
              <a:rPr lang="en-US" dirty="0">
                <a:ea typeface="+mn-lt"/>
                <a:cs typeface="+mn-lt"/>
                <a:hlinkClick r:id="rId3"/>
              </a:rPr>
              <a:t>Easement document</a:t>
            </a:r>
            <a:endParaRPr lang="en-US" dirty="0">
              <a:ea typeface="+mn-lt"/>
              <a:cs typeface="+mn-lt"/>
            </a:endParaRPr>
          </a:p>
          <a:p>
            <a:endParaRPr lang="en-US" dirty="0">
              <a:ea typeface="+mn-lt"/>
              <a:cs typeface="+mn-lt"/>
            </a:endParaRPr>
          </a:p>
          <a:p>
            <a:r>
              <a:rPr lang="en-US" dirty="0">
                <a:ea typeface="+mn-lt"/>
                <a:cs typeface="+mn-lt"/>
                <a:hlinkClick r:id="rId4"/>
              </a:rPr>
              <a:t>Help to Claim</a:t>
            </a:r>
            <a:endParaRPr lang="en-US" dirty="0">
              <a:ea typeface="+mn-lt"/>
              <a:cs typeface="+mn-lt"/>
            </a:endParaRPr>
          </a:p>
          <a:p>
            <a:endParaRPr lang="en-US" dirty="0">
              <a:cs typeface="Arial"/>
            </a:endParaRPr>
          </a:p>
          <a:p>
            <a:endParaRPr lang="en-US" dirty="0">
              <a:cs typeface="Arial"/>
            </a:endParaRPr>
          </a:p>
          <a:p>
            <a:endParaRPr lang="en-US" dirty="0">
              <a:cs typeface="Arial"/>
            </a:endParaRPr>
          </a:p>
          <a:p>
            <a:endParaRPr lang="en-US" dirty="0">
              <a:cs typeface="Arial"/>
            </a:endParaRPr>
          </a:p>
        </p:txBody>
      </p:sp>
    </p:spTree>
    <p:extLst>
      <p:ext uri="{BB962C8B-B14F-4D97-AF65-F5344CB8AC3E}">
        <p14:creationId xmlns:p14="http://schemas.microsoft.com/office/powerpoint/2010/main" val="2908246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606D07-9981-FE1A-88B9-E37C47777698}"/>
              </a:ext>
            </a:extLst>
          </p:cNvPr>
          <p:cNvSpPr>
            <a:spLocks noGrp="1"/>
          </p:cNvSpPr>
          <p:nvPr>
            <p:ph idx="1"/>
          </p:nvPr>
        </p:nvSpPr>
        <p:spPr>
          <a:xfrm>
            <a:off x="407989" y="504826"/>
            <a:ext cx="9928707" cy="5349322"/>
          </a:xfrm>
        </p:spPr>
        <p:txBody>
          <a:bodyPr vert="horz" lIns="91440" tIns="45720" rIns="91440" bIns="45720" rtlCol="0" anchor="t">
            <a:normAutofit fontScale="92500"/>
          </a:bodyPr>
          <a:lstStyle/>
          <a:p>
            <a:pPr marL="0" indent="0">
              <a:lnSpc>
                <a:spcPct val="107000"/>
              </a:lnSpc>
              <a:spcAft>
                <a:spcPts val="800"/>
              </a:spcAft>
              <a:buNone/>
            </a:pPr>
            <a:r>
              <a:rPr lang="en-GB" sz="3300" b="1" dirty="0">
                <a:solidFill>
                  <a:srgbClr val="C00000"/>
                </a:solidFill>
                <a:effectLst/>
                <a:latin typeface="Arial"/>
                <a:ea typeface="Calibri"/>
                <a:cs typeface="Arial"/>
              </a:rPr>
              <a:t>The Administrative Earning Threshold (AET)</a:t>
            </a:r>
            <a:r>
              <a:rPr lang="en-GB" sz="3300" b="1" dirty="0">
                <a:solidFill>
                  <a:srgbClr val="C00000"/>
                </a:solidFill>
                <a:latin typeface="Arial"/>
                <a:ea typeface="Calibri"/>
                <a:cs typeface="Arial"/>
              </a:rPr>
              <a:t> </a:t>
            </a:r>
            <a:endParaRPr lang="en-US" dirty="0">
              <a:cs typeface="Arial" panose="020B0604020202020204"/>
            </a:endParaRPr>
          </a:p>
          <a:p>
            <a:pPr>
              <a:lnSpc>
                <a:spcPct val="107000"/>
              </a:lnSpc>
              <a:spcAft>
                <a:spcPts val="800"/>
              </a:spcAft>
            </a:pPr>
            <a:r>
              <a:rPr lang="en-GB" dirty="0">
                <a:latin typeface="Arial"/>
                <a:ea typeface="Calibri"/>
                <a:cs typeface="Arial"/>
              </a:rPr>
              <a:t>The AET was</a:t>
            </a:r>
            <a:r>
              <a:rPr lang="en-GB" sz="2400" dirty="0">
                <a:effectLst/>
                <a:latin typeface="Arial"/>
                <a:ea typeface="Calibri"/>
                <a:cs typeface="Arial"/>
              </a:rPr>
              <a:t> designed to ensure </a:t>
            </a:r>
            <a:r>
              <a:rPr lang="en-GB" sz="2400" dirty="0">
                <a:latin typeface="Arial"/>
                <a:ea typeface="Calibri"/>
                <a:cs typeface="Arial"/>
              </a:rPr>
              <a:t>UC </a:t>
            </a:r>
            <a:r>
              <a:rPr lang="en-GB" sz="2400" dirty="0">
                <a:effectLst/>
                <a:latin typeface="Arial"/>
                <a:ea typeface="Calibri"/>
                <a:cs typeface="Arial"/>
              </a:rPr>
              <a:t>claimants on low incomes are provided with regular work coach support to help them grow their earnings, becoming more financially resilient.</a:t>
            </a:r>
            <a:r>
              <a:rPr lang="en-GB" dirty="0">
                <a:latin typeface="Arial"/>
                <a:ea typeface="Calibri"/>
                <a:cs typeface="Arial"/>
              </a:rPr>
              <a:t> </a:t>
            </a:r>
            <a:endParaRPr lang="en-GB" dirty="0"/>
          </a:p>
          <a:p>
            <a:pPr algn="l">
              <a:lnSpc>
                <a:spcPct val="107000"/>
              </a:lnSpc>
              <a:spcAft>
                <a:spcPts val="800"/>
              </a:spcAft>
            </a:pPr>
            <a:r>
              <a:rPr lang="en-GB" sz="2400" dirty="0">
                <a:effectLst/>
                <a:latin typeface="Arial"/>
                <a:ea typeface="Calibri"/>
                <a:cs typeface="Arial"/>
              </a:rPr>
              <a:t>Between 2015 and 2022, the threshold had not kept pace with the increases of national minimum wage and national living wage.</a:t>
            </a:r>
            <a:r>
              <a:rPr lang="en-GB" sz="2400" dirty="0">
                <a:latin typeface="Arial"/>
                <a:ea typeface="Calibri"/>
                <a:cs typeface="Arial"/>
              </a:rPr>
              <a:t> </a:t>
            </a:r>
            <a:endParaRPr lang="en-GB" sz="2400" dirty="0">
              <a:effectLst/>
              <a:latin typeface="Arial" panose="020B0604020202020204" pitchFamily="34" charset="0"/>
              <a:ea typeface="Calibri"/>
              <a:cs typeface="Arial" panose="020B0604020202020204" pitchFamily="34" charset="0"/>
            </a:endParaRPr>
          </a:p>
          <a:p>
            <a:pPr algn="l">
              <a:lnSpc>
                <a:spcPct val="107000"/>
              </a:lnSpc>
              <a:spcAft>
                <a:spcPts val="800"/>
              </a:spcAft>
            </a:pPr>
            <a:r>
              <a:rPr lang="en-GB" sz="2400" dirty="0">
                <a:effectLst/>
                <a:latin typeface="Arial"/>
                <a:ea typeface="Calibri"/>
                <a:cs typeface="Arial"/>
              </a:rPr>
              <a:t>As a result, regulations came into force on the 26</a:t>
            </a:r>
            <a:r>
              <a:rPr lang="en-GB" sz="2400" baseline="30000" dirty="0">
                <a:effectLst/>
                <a:latin typeface="Arial"/>
                <a:ea typeface="Calibri"/>
                <a:cs typeface="Arial"/>
              </a:rPr>
              <a:t>th</a:t>
            </a:r>
            <a:r>
              <a:rPr lang="en-GB" sz="2400" dirty="0">
                <a:effectLst/>
                <a:latin typeface="Arial"/>
                <a:ea typeface="Calibri"/>
                <a:cs typeface="Arial"/>
              </a:rPr>
              <a:t> </a:t>
            </a:r>
            <a:r>
              <a:rPr lang="en-GB" sz="2400" dirty="0">
                <a:latin typeface="Arial"/>
                <a:ea typeface="Calibri"/>
                <a:cs typeface="Arial"/>
              </a:rPr>
              <a:t>Sept</a:t>
            </a:r>
            <a:r>
              <a:rPr lang="en-GB" sz="2400" dirty="0">
                <a:effectLst/>
                <a:latin typeface="Arial"/>
                <a:ea typeface="Calibri"/>
                <a:cs typeface="Arial"/>
              </a:rPr>
              <a:t> 2022 to bring the AET back to levels commensurate with the 2015 levels (12 hours single /19 hours couple ) followed in</a:t>
            </a:r>
            <a:r>
              <a:rPr lang="en-GB" sz="2400" dirty="0">
                <a:latin typeface="Arial"/>
                <a:ea typeface="Calibri"/>
                <a:cs typeface="Arial"/>
              </a:rPr>
              <a:t> April 2023, with an increase to 15/24 hours per week.</a:t>
            </a:r>
          </a:p>
          <a:p>
            <a:pPr algn="l">
              <a:lnSpc>
                <a:spcPct val="107000"/>
              </a:lnSpc>
              <a:spcAft>
                <a:spcPts val="800"/>
              </a:spcAft>
            </a:pPr>
            <a:r>
              <a:rPr lang="en-GB" sz="2400" dirty="0">
                <a:latin typeface="Arial"/>
                <a:ea typeface="Calibri"/>
                <a:cs typeface="Arial"/>
              </a:rPr>
              <a:t>From 13</a:t>
            </a:r>
            <a:r>
              <a:rPr lang="en-GB" sz="2400" baseline="30000" dirty="0">
                <a:latin typeface="Arial"/>
                <a:ea typeface="Calibri"/>
                <a:cs typeface="Arial"/>
              </a:rPr>
              <a:t>th</a:t>
            </a:r>
            <a:r>
              <a:rPr lang="en-GB" sz="2400" dirty="0">
                <a:latin typeface="Arial"/>
                <a:ea typeface="Calibri"/>
                <a:cs typeface="Arial"/>
              </a:rPr>
              <a:t> May </a:t>
            </a:r>
            <a:r>
              <a:rPr lang="en-GB" sz="2400" dirty="0">
                <a:effectLst/>
                <a:latin typeface="Arial"/>
                <a:ea typeface="Calibri"/>
                <a:cs typeface="Arial"/>
              </a:rPr>
              <a:t>2024 the AET will increase further to 18/29 hours a week</a:t>
            </a:r>
            <a:endParaRPr lang="en-GB" dirty="0"/>
          </a:p>
        </p:txBody>
      </p:sp>
    </p:spTree>
    <p:extLst>
      <p:ext uri="{BB962C8B-B14F-4D97-AF65-F5344CB8AC3E}">
        <p14:creationId xmlns:p14="http://schemas.microsoft.com/office/powerpoint/2010/main" val="58991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6A6C-B763-974A-DBDF-C576ABF94960}"/>
              </a:ext>
            </a:extLst>
          </p:cNvPr>
          <p:cNvSpPr>
            <a:spLocks noGrp="1"/>
          </p:cNvSpPr>
          <p:nvPr>
            <p:ph type="title"/>
          </p:nvPr>
        </p:nvSpPr>
        <p:spPr>
          <a:xfrm>
            <a:off x="407988" y="456930"/>
            <a:ext cx="11376025" cy="736714"/>
          </a:xfrm>
        </p:spPr>
        <p:txBody>
          <a:bodyPr>
            <a:normAutofit/>
          </a:bodyPr>
          <a:lstStyle/>
          <a:p>
            <a:r>
              <a:rPr lang="en-GB" sz="2400" dirty="0">
                <a:solidFill>
                  <a:srgbClr val="C00000"/>
                </a:solidFill>
                <a:cs typeface="Arial"/>
              </a:rPr>
              <a:t>What does this mean ?</a:t>
            </a:r>
            <a:endParaRPr lang="en-US" sz="1800" dirty="0">
              <a:solidFill>
                <a:srgbClr val="C00000"/>
              </a:solidFill>
              <a:cs typeface="Arial" panose="020B0604020202020204"/>
            </a:endParaRPr>
          </a:p>
        </p:txBody>
      </p:sp>
      <p:sp>
        <p:nvSpPr>
          <p:cNvPr id="3" name="Content Placeholder 2">
            <a:extLst>
              <a:ext uri="{FF2B5EF4-FFF2-40B4-BE49-F238E27FC236}">
                <a16:creationId xmlns:a16="http://schemas.microsoft.com/office/drawing/2014/main" id="{CC3B6FC1-0E18-F0C1-5019-4B52F3B408AF}"/>
              </a:ext>
            </a:extLst>
          </p:cNvPr>
          <p:cNvSpPr>
            <a:spLocks noGrp="1"/>
          </p:cNvSpPr>
          <p:nvPr>
            <p:ph idx="1"/>
          </p:nvPr>
        </p:nvSpPr>
        <p:spPr>
          <a:xfrm>
            <a:off x="407989" y="1198109"/>
            <a:ext cx="9928707" cy="4296809"/>
          </a:xfrm>
        </p:spPr>
        <p:txBody>
          <a:bodyPr vert="horz" lIns="91440" tIns="45720" rIns="91440" bIns="45720" rtlCol="0" anchor="t">
            <a:noAutofit/>
          </a:bodyPr>
          <a:lstStyle/>
          <a:p>
            <a:pPr>
              <a:lnSpc>
                <a:spcPct val="107000"/>
              </a:lnSpc>
              <a:spcAft>
                <a:spcPts val="800"/>
              </a:spcAft>
            </a:pPr>
            <a:r>
              <a:rPr lang="en-GB" sz="2000" dirty="0">
                <a:cs typeface="Arial"/>
              </a:rPr>
              <a:t>For new claims made on and after the 13th May 2024, the service automatically calculates and applies the new AET threshold of 18 hours per week for a single person £892 or 29 hours per week for a couple £1437.</a:t>
            </a:r>
            <a:endParaRPr lang="en-US" sz="2000" dirty="0">
              <a:cs typeface="Arial"/>
            </a:endParaRPr>
          </a:p>
          <a:p>
            <a:pPr>
              <a:lnSpc>
                <a:spcPct val="107000"/>
              </a:lnSpc>
              <a:spcAft>
                <a:spcPts val="800"/>
              </a:spcAft>
            </a:pPr>
            <a:r>
              <a:rPr lang="en-GB" sz="2000" dirty="0">
                <a:cs typeface="Arial"/>
              </a:rPr>
              <a:t>Existing claimants in the light touch regime, at the time the new regulations come into force, will only be impacted by this change after their first full assessment period, effectively from 13</a:t>
            </a:r>
            <a:r>
              <a:rPr lang="en-GB" sz="1200" baseline="30000" dirty="0">
                <a:cs typeface="Arial"/>
              </a:rPr>
              <a:t>th</a:t>
            </a:r>
            <a:r>
              <a:rPr lang="en-GB" sz="2000" dirty="0">
                <a:cs typeface="Arial"/>
              </a:rPr>
              <a:t> June 2024.</a:t>
            </a:r>
            <a:endParaRPr lang="en-US" sz="2000" dirty="0">
              <a:cs typeface="Arial"/>
            </a:endParaRPr>
          </a:p>
          <a:p>
            <a:pPr>
              <a:lnSpc>
                <a:spcPct val="107000"/>
              </a:lnSpc>
              <a:spcAft>
                <a:spcPts val="800"/>
              </a:spcAft>
            </a:pPr>
            <a:r>
              <a:rPr lang="en-GB" sz="2000" dirty="0">
                <a:cs typeface="Arial"/>
              </a:rPr>
              <a:t>In total, an estimated 186,000 claimants will be impacted by this increase, of which 113,000 will be existing claimants moving from Light Touch to IWS.</a:t>
            </a:r>
            <a:endParaRPr lang="en-US" sz="2000" dirty="0">
              <a:cs typeface="Arial"/>
            </a:endParaRPr>
          </a:p>
          <a:p>
            <a:pPr>
              <a:lnSpc>
                <a:spcPct val="107000"/>
              </a:lnSpc>
              <a:spcAft>
                <a:spcPts val="800"/>
              </a:spcAft>
            </a:pPr>
            <a:r>
              <a:rPr lang="en-GB" sz="2000" dirty="0">
                <a:cs typeface="Arial"/>
              </a:rPr>
              <a:t>Conditionality in Light Touch will continue as at present.</a:t>
            </a:r>
          </a:p>
          <a:p>
            <a:endParaRPr lang="en-US" dirty="0">
              <a:cs typeface="Arial"/>
            </a:endParaRPr>
          </a:p>
        </p:txBody>
      </p:sp>
    </p:spTree>
    <p:extLst>
      <p:ext uri="{BB962C8B-B14F-4D97-AF65-F5344CB8AC3E}">
        <p14:creationId xmlns:p14="http://schemas.microsoft.com/office/powerpoint/2010/main" val="354254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F03E54-2CFD-758F-73A3-9663D6D42CBD}"/>
              </a:ext>
            </a:extLst>
          </p:cNvPr>
          <p:cNvSpPr>
            <a:spLocks noGrp="1"/>
          </p:cNvSpPr>
          <p:nvPr>
            <p:ph idx="1"/>
          </p:nvPr>
        </p:nvSpPr>
        <p:spPr>
          <a:xfrm>
            <a:off x="407989" y="276226"/>
            <a:ext cx="9928707" cy="5577922"/>
          </a:xfrm>
        </p:spPr>
        <p:txBody>
          <a:bodyPr vert="horz" lIns="91440" tIns="45720" rIns="91440" bIns="45720" rtlCol="0" anchor="t">
            <a:normAutofit/>
          </a:bodyPr>
          <a:lstStyle/>
          <a:p>
            <a:pPr marL="0" indent="0">
              <a:buNone/>
            </a:pPr>
            <a:r>
              <a:rPr lang="en-GB" sz="2600" b="1" kern="0" dirty="0">
                <a:solidFill>
                  <a:srgbClr val="C00000"/>
                </a:solidFill>
                <a:effectLst/>
                <a:ea typeface="Times New Roman" panose="02020603050405020304" pitchFamily="18" charset="0"/>
              </a:rPr>
              <a:t>Transitional protection payments</a:t>
            </a:r>
            <a:endParaRPr lang="en-GB" sz="2000" kern="100" dirty="0">
              <a:solidFill>
                <a:srgbClr val="C00000"/>
              </a:solidFill>
              <a:effectLst/>
              <a:ea typeface="Times New Roman" panose="02020603050405020304" pitchFamily="18" charset="0"/>
              <a:cs typeface="Arial" panose="020B0604020202020204"/>
            </a:endParaRPr>
          </a:p>
          <a:p>
            <a:pPr marL="0" indent="0">
              <a:buNone/>
            </a:pPr>
            <a:br>
              <a:rPr lang="en-GB" kern="0" dirty="0">
                <a:solidFill>
                  <a:srgbClr val="0B0C0C"/>
                </a:solidFill>
                <a:ea typeface="Times New Roman" panose="02020603050405020304" pitchFamily="18" charset="0"/>
              </a:rPr>
            </a:br>
            <a:r>
              <a:rPr lang="en-GB" kern="0" dirty="0">
                <a:solidFill>
                  <a:srgbClr val="0B0C0C"/>
                </a:solidFill>
                <a:effectLst/>
                <a:ea typeface="Times New Roman" panose="02020603050405020304" pitchFamily="18" charset="0"/>
              </a:rPr>
              <a:t>Transitional protection payments are an additional amount to help with your move to Universal Credit. The payment will make up the difference if your Universal Credit entitlement is less than your previous tax credits or benefits.</a:t>
            </a:r>
            <a:endParaRPr lang="en-GB" kern="100" dirty="0">
              <a:effectLst/>
              <a:ea typeface="Times New Roman" panose="02020603050405020304" pitchFamily="18" charset="0"/>
              <a:cs typeface="Arial" panose="020B0604020202020204"/>
            </a:endParaRPr>
          </a:p>
          <a:p>
            <a:pPr marL="0" indent="0">
              <a:buNone/>
            </a:pPr>
            <a:endParaRPr lang="en-GB" kern="0" dirty="0">
              <a:solidFill>
                <a:srgbClr val="0B0C0C"/>
              </a:solidFill>
              <a:ea typeface="Times New Roman" panose="02020603050405020304" pitchFamily="18" charset="0"/>
            </a:endParaRPr>
          </a:p>
          <a:p>
            <a:pPr marL="0" indent="0">
              <a:buNone/>
            </a:pPr>
            <a:r>
              <a:rPr lang="en-GB" b="1" kern="0" dirty="0">
                <a:solidFill>
                  <a:srgbClr val="C00000"/>
                </a:solidFill>
                <a:effectLst/>
                <a:ea typeface="Times New Roman" panose="02020603050405020304" pitchFamily="18" charset="0"/>
              </a:rPr>
              <a:t>Example</a:t>
            </a:r>
            <a:endParaRPr lang="en-GB" kern="100" dirty="0">
              <a:solidFill>
                <a:srgbClr val="C00000"/>
              </a:solidFill>
              <a:effectLst/>
              <a:ea typeface="Times New Roman" panose="02020603050405020304" pitchFamily="18" charset="0"/>
              <a:cs typeface="Arial" panose="020B0604020202020204"/>
            </a:endParaRPr>
          </a:p>
          <a:p>
            <a:pPr marL="0" indent="0">
              <a:buNone/>
            </a:pPr>
            <a:r>
              <a:rPr lang="en-GB" kern="0" dirty="0">
                <a:solidFill>
                  <a:srgbClr val="0B0C0C"/>
                </a:solidFill>
                <a:effectLst/>
                <a:ea typeface="Times New Roman" panose="02020603050405020304" pitchFamily="18" charset="0"/>
              </a:rPr>
              <a:t>Jane is entitled to £800 on her existing tax credits or benefits.</a:t>
            </a:r>
            <a:r>
              <a:rPr lang="en-GB" kern="0" dirty="0">
                <a:solidFill>
                  <a:srgbClr val="0B0C0C"/>
                </a:solidFill>
                <a:ea typeface="Times New Roman" panose="02020603050405020304" pitchFamily="18" charset="0"/>
              </a:rPr>
              <a:t> </a:t>
            </a:r>
            <a:r>
              <a:rPr lang="en-GB" kern="0" dirty="0">
                <a:solidFill>
                  <a:srgbClr val="0B0C0C"/>
                </a:solidFill>
                <a:effectLst/>
                <a:ea typeface="Times New Roman" panose="02020603050405020304" pitchFamily="18" charset="0"/>
              </a:rPr>
              <a:t>Her Universal Credit entitlement is £600.</a:t>
            </a:r>
            <a:r>
              <a:rPr lang="en-GB" kern="0" dirty="0">
                <a:solidFill>
                  <a:srgbClr val="0B0C0C"/>
                </a:solidFill>
                <a:ea typeface="Times New Roman" panose="02020603050405020304" pitchFamily="18" charset="0"/>
              </a:rPr>
              <a:t> </a:t>
            </a:r>
            <a:r>
              <a:rPr lang="en-GB" kern="0" dirty="0">
                <a:solidFill>
                  <a:srgbClr val="0B0C0C"/>
                </a:solidFill>
                <a:effectLst/>
                <a:ea typeface="Times New Roman" panose="02020603050405020304" pitchFamily="18" charset="0"/>
              </a:rPr>
              <a:t>This means Jane’s transitional protection amount will be £200.</a:t>
            </a:r>
            <a:endParaRPr lang="en-GB" kern="100" dirty="0">
              <a:effectLst/>
              <a:ea typeface="Times New Roman" panose="02020603050405020304" pitchFamily="18" charset="0"/>
              <a:cs typeface="Arial" panose="020B0604020202020204"/>
            </a:endParaRPr>
          </a:p>
          <a:p>
            <a:pPr marL="0" indent="0">
              <a:buNone/>
            </a:pPr>
            <a:r>
              <a:rPr lang="en-GB" kern="0" dirty="0">
                <a:solidFill>
                  <a:srgbClr val="0B0C0C"/>
                </a:solidFill>
                <a:effectLst/>
                <a:ea typeface="Times New Roman" panose="02020603050405020304" pitchFamily="18" charset="0"/>
              </a:rPr>
              <a:t>Her total Universal Credit entitlement is now £800.</a:t>
            </a:r>
            <a:endParaRPr lang="en-GB" kern="100" dirty="0">
              <a:effectLst/>
              <a:ea typeface="Times New Roman" panose="02020603050405020304" pitchFamily="18" charset="0"/>
              <a:cs typeface="Arial" panose="020B0604020202020204"/>
            </a:endParaRPr>
          </a:p>
          <a:p>
            <a:pPr marL="0" indent="0">
              <a:buNone/>
            </a:pPr>
            <a:endParaRPr lang="en-GB" b="1" kern="0" dirty="0">
              <a:solidFill>
                <a:srgbClr val="C00000"/>
              </a:solidFill>
              <a:effectLst/>
              <a:ea typeface="Times New Roman" panose="02020603050405020304" pitchFamily="18" charset="0"/>
              <a:cs typeface="Arial" panose="020B0604020202020204"/>
            </a:endParaRPr>
          </a:p>
          <a:p>
            <a:pPr marL="342900" indent="-342900">
              <a:buSzPts val="1000"/>
              <a:buFont typeface="Arial" panose="05050102010706020507" pitchFamily="18" charset="2"/>
              <a:buChar char="•"/>
            </a:pPr>
            <a:endParaRPr lang="en-GB" sz="2000" kern="100" dirty="0">
              <a:effectLst/>
              <a:ea typeface="Times New Roman" panose="02020603050405020304" pitchFamily="18" charset="0"/>
              <a:cs typeface="Arial" panose="020B0604020202020204"/>
            </a:endParaRPr>
          </a:p>
        </p:txBody>
      </p:sp>
    </p:spTree>
    <p:extLst>
      <p:ext uri="{BB962C8B-B14F-4D97-AF65-F5344CB8AC3E}">
        <p14:creationId xmlns:p14="http://schemas.microsoft.com/office/powerpoint/2010/main" val="3162681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9A6DB-D080-9C20-3868-0843489C1724}"/>
              </a:ext>
            </a:extLst>
          </p:cNvPr>
          <p:cNvSpPr>
            <a:spLocks noGrp="1"/>
          </p:cNvSpPr>
          <p:nvPr>
            <p:ph type="title"/>
          </p:nvPr>
        </p:nvSpPr>
        <p:spPr/>
        <p:txBody>
          <a:bodyPr>
            <a:normAutofit/>
          </a:bodyPr>
          <a:lstStyle/>
          <a:p>
            <a:r>
              <a:rPr lang="en-GB" sz="2800" dirty="0">
                <a:solidFill>
                  <a:srgbClr val="C00000"/>
                </a:solidFill>
                <a:cs typeface="Arial"/>
              </a:rPr>
              <a:t>How long your transitional protection payments last</a:t>
            </a:r>
            <a:endParaRPr lang="en-US" sz="2800" dirty="0"/>
          </a:p>
        </p:txBody>
      </p:sp>
      <p:sp>
        <p:nvSpPr>
          <p:cNvPr id="3" name="Content Placeholder 2">
            <a:extLst>
              <a:ext uri="{FF2B5EF4-FFF2-40B4-BE49-F238E27FC236}">
                <a16:creationId xmlns:a16="http://schemas.microsoft.com/office/drawing/2014/main" id="{80C44243-0023-9AD0-826E-AAEE5F63FB32}"/>
              </a:ext>
            </a:extLst>
          </p:cNvPr>
          <p:cNvSpPr>
            <a:spLocks noGrp="1"/>
          </p:cNvSpPr>
          <p:nvPr>
            <p:ph idx="1"/>
          </p:nvPr>
        </p:nvSpPr>
        <p:spPr>
          <a:xfrm>
            <a:off x="407989" y="1176338"/>
            <a:ext cx="10091992" cy="4677809"/>
          </a:xfrm>
        </p:spPr>
        <p:txBody>
          <a:bodyPr vert="horz" lIns="91440" tIns="45720" rIns="91440" bIns="45720" rtlCol="0" anchor="t">
            <a:normAutofit/>
          </a:bodyPr>
          <a:lstStyle/>
          <a:p>
            <a:r>
              <a:rPr lang="en-GB" dirty="0">
                <a:solidFill>
                  <a:srgbClr val="0B0C0C"/>
                </a:solidFill>
                <a:cs typeface="Arial"/>
              </a:rPr>
              <a:t>Transitional protection payments are not permanent. They can decrease or end if your Universal Credit entitlement increases. </a:t>
            </a:r>
            <a:endParaRPr lang="en-GB" dirty="0">
              <a:cs typeface="Arial"/>
            </a:endParaRPr>
          </a:p>
          <a:p>
            <a:pPr marL="0" indent="0">
              <a:buNone/>
            </a:pPr>
            <a:endParaRPr lang="en-GB" dirty="0">
              <a:solidFill>
                <a:srgbClr val="0B0C0C"/>
              </a:solidFill>
              <a:cs typeface="Arial"/>
            </a:endParaRPr>
          </a:p>
          <a:p>
            <a:r>
              <a:rPr lang="en-GB" dirty="0">
                <a:solidFill>
                  <a:srgbClr val="0B0C0C"/>
                </a:solidFill>
                <a:cs typeface="Arial"/>
              </a:rPr>
              <a:t>If you’re eligible, your transitional protection payments will continue until:</a:t>
            </a:r>
            <a:endParaRPr lang="en-GB" dirty="0">
              <a:cs typeface="Arial"/>
            </a:endParaRPr>
          </a:p>
          <a:p>
            <a:endParaRPr lang="en-GB" dirty="0">
              <a:solidFill>
                <a:srgbClr val="0B0C0C"/>
              </a:solidFill>
              <a:cs typeface="Arial"/>
            </a:endParaRPr>
          </a:p>
          <a:p>
            <a:r>
              <a:rPr lang="en-GB" dirty="0">
                <a:solidFill>
                  <a:srgbClr val="0B0C0C"/>
                </a:solidFill>
                <a:cs typeface="Arial"/>
              </a:rPr>
              <a:t>Your Universal Credit entitlement is the same or more than your previous tax credits or benefits</a:t>
            </a:r>
            <a:endParaRPr lang="en-GB" dirty="0">
              <a:cs typeface="Arial"/>
            </a:endParaRPr>
          </a:p>
          <a:p>
            <a:endParaRPr lang="en-GB" dirty="0">
              <a:solidFill>
                <a:srgbClr val="0B0C0C"/>
              </a:solidFill>
              <a:cs typeface="Arial"/>
            </a:endParaRPr>
          </a:p>
          <a:p>
            <a:r>
              <a:rPr lang="en-GB" dirty="0">
                <a:solidFill>
                  <a:srgbClr val="0B0C0C"/>
                </a:solidFill>
                <a:cs typeface="Arial"/>
              </a:rPr>
              <a:t>You have a significant change of circumstances</a:t>
            </a:r>
            <a:endParaRPr lang="en-US" dirty="0">
              <a:cs typeface="Arial" panose="020B0604020202020204"/>
            </a:endParaRPr>
          </a:p>
        </p:txBody>
      </p:sp>
    </p:spTree>
    <p:extLst>
      <p:ext uri="{BB962C8B-B14F-4D97-AF65-F5344CB8AC3E}">
        <p14:creationId xmlns:p14="http://schemas.microsoft.com/office/powerpoint/2010/main" val="1083528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BAA1F-65AE-1DD8-FD81-72CBB641EE7F}"/>
              </a:ext>
            </a:extLst>
          </p:cNvPr>
          <p:cNvSpPr>
            <a:spLocks noGrp="1"/>
          </p:cNvSpPr>
          <p:nvPr>
            <p:ph type="title"/>
          </p:nvPr>
        </p:nvSpPr>
        <p:spPr>
          <a:xfrm>
            <a:off x="407988" y="456930"/>
            <a:ext cx="11376025" cy="540771"/>
          </a:xfrm>
        </p:spPr>
        <p:txBody>
          <a:bodyPr>
            <a:normAutofit/>
          </a:bodyPr>
          <a:lstStyle/>
          <a:p>
            <a:pPr>
              <a:spcBef>
                <a:spcPts val="1000"/>
              </a:spcBef>
            </a:pPr>
            <a:r>
              <a:rPr lang="en-GB" sz="2400" dirty="0">
                <a:solidFill>
                  <a:srgbClr val="C00000"/>
                </a:solidFill>
                <a:cs typeface="Arial"/>
              </a:rPr>
              <a:t>Changes that can decrease your transitional protection payments </a:t>
            </a:r>
            <a:endParaRPr lang="en-US" sz="4000" b="0" dirty="0">
              <a:solidFill>
                <a:srgbClr val="C00000"/>
              </a:solidFill>
              <a:cs typeface="Arial"/>
            </a:endParaRPr>
          </a:p>
          <a:p>
            <a:pPr>
              <a:spcBef>
                <a:spcPts val="1000"/>
              </a:spcBef>
            </a:pPr>
            <a:endParaRPr lang="en-GB" sz="2400" dirty="0">
              <a:solidFill>
                <a:srgbClr val="0B0C0C"/>
              </a:solidFill>
              <a:cs typeface="Arial"/>
            </a:endParaRPr>
          </a:p>
        </p:txBody>
      </p:sp>
      <p:sp>
        <p:nvSpPr>
          <p:cNvPr id="3" name="Content Placeholder 2">
            <a:extLst>
              <a:ext uri="{FF2B5EF4-FFF2-40B4-BE49-F238E27FC236}">
                <a16:creationId xmlns:a16="http://schemas.microsoft.com/office/drawing/2014/main" id="{BC85A0C0-0C73-BF52-75E4-4809DD1D1CA1}"/>
              </a:ext>
            </a:extLst>
          </p:cNvPr>
          <p:cNvSpPr>
            <a:spLocks noGrp="1"/>
          </p:cNvSpPr>
          <p:nvPr>
            <p:ph idx="1"/>
          </p:nvPr>
        </p:nvSpPr>
        <p:spPr>
          <a:xfrm>
            <a:off x="407989" y="1002167"/>
            <a:ext cx="9928707" cy="4296809"/>
          </a:xfrm>
        </p:spPr>
        <p:txBody>
          <a:bodyPr vert="horz" lIns="91440" tIns="45720" rIns="91440" bIns="45720" rtlCol="0" anchor="t">
            <a:noAutofit/>
          </a:bodyPr>
          <a:lstStyle/>
          <a:p>
            <a:pPr marL="0" indent="0">
              <a:buNone/>
            </a:pPr>
            <a:r>
              <a:rPr lang="en-GB" dirty="0">
                <a:solidFill>
                  <a:srgbClr val="0B0C0C"/>
                </a:solidFill>
                <a:cs typeface="Arial"/>
              </a:rPr>
              <a:t>Your transitional protection payments can decrease over time following a change in your circumstances. Changes can include:</a:t>
            </a:r>
            <a:endParaRPr lang="en-GB" dirty="0">
              <a:cs typeface="Arial"/>
            </a:endParaRPr>
          </a:p>
          <a:p>
            <a:pPr marL="0" indent="0">
              <a:buNone/>
            </a:pPr>
            <a:endParaRPr lang="en-GB" dirty="0">
              <a:solidFill>
                <a:srgbClr val="0B0C0C"/>
              </a:solidFill>
              <a:cs typeface="Arial"/>
            </a:endParaRPr>
          </a:p>
          <a:p>
            <a:pPr marL="342900" indent="-342900">
              <a:buFont typeface="Symbol,Sans-Serif" panose="020B0604020202020204" pitchFamily="34" charset="0"/>
              <a:buChar char=""/>
            </a:pPr>
            <a:r>
              <a:rPr lang="en-GB" dirty="0">
                <a:solidFill>
                  <a:srgbClr val="0B0C0C"/>
                </a:solidFill>
                <a:cs typeface="Arial"/>
              </a:rPr>
              <a:t>Having a child</a:t>
            </a:r>
            <a:endParaRPr lang="en-GB" dirty="0">
              <a:solidFill>
                <a:srgbClr val="000000"/>
              </a:solidFill>
              <a:cs typeface="Arial"/>
            </a:endParaRPr>
          </a:p>
          <a:p>
            <a:pPr marL="342900" indent="-342900">
              <a:buFont typeface="Symbol,Sans-Serif" panose="020B0604020202020204" pitchFamily="34" charset="0"/>
              <a:buChar char=""/>
            </a:pPr>
            <a:r>
              <a:rPr lang="en-GB" dirty="0">
                <a:solidFill>
                  <a:srgbClr val="0B0C0C"/>
                </a:solidFill>
                <a:cs typeface="Arial"/>
              </a:rPr>
              <a:t>Starting to care for a child or disabled person</a:t>
            </a:r>
            <a:endParaRPr lang="en-GB" dirty="0">
              <a:cs typeface="Arial"/>
            </a:endParaRPr>
          </a:p>
          <a:p>
            <a:pPr marL="342900" indent="-342900">
              <a:buFont typeface="Symbol,Sans-Serif" panose="020B0604020202020204" pitchFamily="34" charset="0"/>
              <a:buChar char=""/>
            </a:pPr>
            <a:r>
              <a:rPr lang="en-GB" dirty="0">
                <a:solidFill>
                  <a:srgbClr val="0B0C0C"/>
                </a:solidFill>
                <a:cs typeface="Arial"/>
              </a:rPr>
              <a:t>An increase in housing costs (rent)</a:t>
            </a:r>
            <a:endParaRPr lang="en-GB" dirty="0">
              <a:cs typeface="Arial"/>
            </a:endParaRPr>
          </a:p>
          <a:p>
            <a:pPr marL="342900" indent="-342900">
              <a:buFont typeface="Symbol,Sans-Serif" panose="020B0604020202020204" pitchFamily="34" charset="0"/>
              <a:buChar char=""/>
            </a:pPr>
            <a:r>
              <a:rPr lang="en-GB" dirty="0">
                <a:solidFill>
                  <a:srgbClr val="0B0C0C"/>
                </a:solidFill>
                <a:cs typeface="Arial"/>
              </a:rPr>
              <a:t>A worsening health condition</a:t>
            </a:r>
            <a:endParaRPr lang="en-GB" dirty="0">
              <a:solidFill>
                <a:srgbClr val="000000"/>
              </a:solidFill>
              <a:cs typeface="Arial"/>
            </a:endParaRPr>
          </a:p>
          <a:p>
            <a:pPr marL="342900" indent="-342900">
              <a:buFont typeface="Symbol,Sans-Serif" panose="020B0604020202020204" pitchFamily="34" charset="0"/>
              <a:buChar char=""/>
            </a:pPr>
            <a:r>
              <a:rPr lang="en-GB" dirty="0">
                <a:solidFill>
                  <a:srgbClr val="0B0C0C"/>
                </a:solidFill>
                <a:cs typeface="Arial"/>
              </a:rPr>
              <a:t>Changes to government benefit rates</a:t>
            </a:r>
            <a:endParaRPr lang="en-GB" dirty="0">
              <a:cs typeface="Arial"/>
            </a:endParaRPr>
          </a:p>
          <a:p>
            <a:pPr>
              <a:buFont typeface="Symbol,Sans-Serif" panose="020B0604020202020204" pitchFamily="34" charset="0"/>
              <a:buChar char=""/>
            </a:pPr>
            <a:r>
              <a:rPr lang="en-GB" dirty="0">
                <a:solidFill>
                  <a:srgbClr val="0B0C0C"/>
                </a:solidFill>
                <a:cs typeface="Arial"/>
              </a:rPr>
              <a:t>This is because these changes are likely to increase your Universal Credit amount.</a:t>
            </a:r>
            <a:endParaRPr lang="en-GB" dirty="0">
              <a:cs typeface="Arial"/>
            </a:endParaRPr>
          </a:p>
          <a:p>
            <a:pPr>
              <a:buFont typeface="Symbol,Sans-Serif" panose="020B0604020202020204" pitchFamily="34" charset="0"/>
              <a:buChar char=""/>
            </a:pPr>
            <a:endParaRPr lang="en-US" sz="1100" dirty="0">
              <a:solidFill>
                <a:srgbClr val="000000"/>
              </a:solidFill>
              <a:cs typeface="Arial"/>
            </a:endParaRPr>
          </a:p>
          <a:p>
            <a:pPr marL="0" indent="0">
              <a:buNone/>
            </a:pPr>
            <a:endParaRPr lang="en-US" sz="2800" dirty="0">
              <a:cs typeface="Arial"/>
            </a:endParaRPr>
          </a:p>
        </p:txBody>
      </p:sp>
    </p:spTree>
    <p:extLst>
      <p:ext uri="{BB962C8B-B14F-4D97-AF65-F5344CB8AC3E}">
        <p14:creationId xmlns:p14="http://schemas.microsoft.com/office/powerpoint/2010/main" val="805452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AA53F-4D08-883D-907E-AE8F3FF1E083}"/>
              </a:ext>
            </a:extLst>
          </p:cNvPr>
          <p:cNvSpPr>
            <a:spLocks noGrp="1"/>
          </p:cNvSpPr>
          <p:nvPr>
            <p:ph type="title"/>
          </p:nvPr>
        </p:nvSpPr>
        <p:spPr/>
        <p:txBody>
          <a:bodyPr vert="horz" wrap="square" lIns="91440" tIns="45720" rIns="91440" bIns="45720" rtlCol="0" anchor="t" anchorCtr="0">
            <a:noAutofit/>
          </a:bodyPr>
          <a:lstStyle/>
          <a:p>
            <a:pPr marL="285750" indent="-285750">
              <a:spcBef>
                <a:spcPts val="1000"/>
              </a:spcBef>
              <a:buFont typeface="Arial"/>
              <a:buChar char="•"/>
            </a:pPr>
            <a:endParaRPr lang="en-US" sz="3200" b="0" dirty="0">
              <a:solidFill>
                <a:srgbClr val="000000"/>
              </a:solidFill>
              <a:cs typeface="Arial"/>
            </a:endParaRPr>
          </a:p>
          <a:p>
            <a:pPr>
              <a:spcBef>
                <a:spcPts val="1000"/>
              </a:spcBef>
            </a:pPr>
            <a:r>
              <a:rPr lang="en-GB" sz="3200" dirty="0">
                <a:solidFill>
                  <a:srgbClr val="C00000"/>
                </a:solidFill>
                <a:cs typeface="Arial"/>
              </a:rPr>
              <a:t>Example</a:t>
            </a:r>
            <a:endParaRPr lang="en-US" sz="3200" dirty="0"/>
          </a:p>
        </p:txBody>
      </p:sp>
      <p:sp>
        <p:nvSpPr>
          <p:cNvPr id="3" name="Content Placeholder 2">
            <a:extLst>
              <a:ext uri="{FF2B5EF4-FFF2-40B4-BE49-F238E27FC236}">
                <a16:creationId xmlns:a16="http://schemas.microsoft.com/office/drawing/2014/main" id="{45437E68-91E9-F89F-F5B4-30F1BE60E884}"/>
              </a:ext>
            </a:extLst>
          </p:cNvPr>
          <p:cNvSpPr>
            <a:spLocks noGrp="1"/>
          </p:cNvSpPr>
          <p:nvPr>
            <p:ph idx="1"/>
          </p:nvPr>
        </p:nvSpPr>
        <p:spPr/>
        <p:txBody>
          <a:bodyPr vert="horz" lIns="91440" tIns="45720" rIns="91440" bIns="45720" rtlCol="0" anchor="t">
            <a:normAutofit/>
          </a:bodyPr>
          <a:lstStyle/>
          <a:p>
            <a:pPr marL="0" indent="0">
              <a:buNone/>
            </a:pPr>
            <a:endParaRPr lang="en-GB" sz="2800" b="1" dirty="0">
              <a:solidFill>
                <a:srgbClr val="C00000"/>
              </a:solidFill>
              <a:cs typeface="Arial"/>
            </a:endParaRPr>
          </a:p>
          <a:p>
            <a:pPr marL="0" indent="0">
              <a:buNone/>
            </a:pPr>
            <a:r>
              <a:rPr lang="en-GB" dirty="0">
                <a:solidFill>
                  <a:srgbClr val="0B0C0C"/>
                </a:solidFill>
                <a:cs typeface="Arial"/>
              </a:rPr>
              <a:t>Jane’s current Universal Credit payment is £800, which includes a transitional protection amount of £200. </a:t>
            </a:r>
            <a:endParaRPr lang="en-GB" dirty="0">
              <a:cs typeface="Arial"/>
            </a:endParaRPr>
          </a:p>
          <a:p>
            <a:pPr marL="0" indent="0">
              <a:buNone/>
            </a:pPr>
            <a:r>
              <a:rPr lang="en-GB" dirty="0">
                <a:solidFill>
                  <a:srgbClr val="0B0C0C"/>
                </a:solidFill>
                <a:cs typeface="Arial"/>
              </a:rPr>
              <a:t>Jane has a second child added to her claim. This increases her Universal Credit amount by £50. </a:t>
            </a:r>
            <a:endParaRPr lang="en-GB" dirty="0">
              <a:cs typeface="Arial"/>
            </a:endParaRPr>
          </a:p>
          <a:p>
            <a:pPr marL="0" indent="0">
              <a:buNone/>
            </a:pPr>
            <a:r>
              <a:rPr lang="en-GB" dirty="0">
                <a:solidFill>
                  <a:srgbClr val="0B0C0C"/>
                </a:solidFill>
                <a:cs typeface="Arial"/>
              </a:rPr>
              <a:t>This means Jane’s transitional protection amount will decrease by £50.</a:t>
            </a:r>
            <a:endParaRPr lang="en-GB" dirty="0">
              <a:cs typeface="Arial"/>
            </a:endParaRPr>
          </a:p>
          <a:p>
            <a:pPr marL="0" indent="0">
              <a:buNone/>
            </a:pPr>
            <a:r>
              <a:rPr lang="en-GB" dirty="0">
                <a:solidFill>
                  <a:srgbClr val="0B0C0C"/>
                </a:solidFill>
                <a:cs typeface="Arial"/>
              </a:rPr>
              <a:t>However, her total Universal Credit payment is still £800.</a:t>
            </a:r>
            <a:endParaRPr lang="en-GB" dirty="0">
              <a:cs typeface="Arial"/>
            </a:endParaRPr>
          </a:p>
          <a:p>
            <a:endParaRPr lang="en-US" dirty="0">
              <a:cs typeface="Arial"/>
            </a:endParaRPr>
          </a:p>
        </p:txBody>
      </p:sp>
    </p:spTree>
    <p:extLst>
      <p:ext uri="{BB962C8B-B14F-4D97-AF65-F5344CB8AC3E}">
        <p14:creationId xmlns:p14="http://schemas.microsoft.com/office/powerpoint/2010/main" val="3238406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512479-6C5A-9156-2469-24C40331BFC7}"/>
              </a:ext>
            </a:extLst>
          </p:cNvPr>
          <p:cNvSpPr>
            <a:spLocks noGrp="1"/>
          </p:cNvSpPr>
          <p:nvPr>
            <p:ph idx="1"/>
          </p:nvPr>
        </p:nvSpPr>
        <p:spPr>
          <a:xfrm>
            <a:off x="407989" y="428626"/>
            <a:ext cx="9928707" cy="5632350"/>
          </a:xfrm>
        </p:spPr>
        <p:txBody>
          <a:bodyPr vert="horz" lIns="91440" tIns="45720" rIns="91440" bIns="45720" rtlCol="0" anchor="t">
            <a:normAutofit/>
          </a:bodyPr>
          <a:lstStyle/>
          <a:p>
            <a:pPr marL="0" indent="0">
              <a:buNone/>
            </a:pPr>
            <a:r>
              <a:rPr lang="en-GB" sz="2800" b="1" kern="0" dirty="0">
                <a:solidFill>
                  <a:srgbClr val="C00000"/>
                </a:solidFill>
                <a:effectLst/>
                <a:latin typeface="Arial"/>
                <a:ea typeface="Times New Roman" panose="02020603050405020304" pitchFamily="18" charset="0"/>
                <a:cs typeface="Arial"/>
              </a:rPr>
              <a:t>How your Universal Credit entitlement affects your transitional protection payments</a:t>
            </a:r>
            <a:endParaRPr lang="en-GB" sz="2800" kern="100" dirty="0">
              <a:solidFill>
                <a:srgbClr val="C00000"/>
              </a:solidFill>
              <a:effectLst/>
              <a:latin typeface="Arial"/>
              <a:ea typeface="Times New Roman" panose="02020603050405020304" pitchFamily="18" charset="0"/>
              <a:cs typeface="Arial"/>
            </a:endParaRPr>
          </a:p>
          <a:p>
            <a:pPr marL="0" indent="0">
              <a:buNone/>
            </a:pPr>
            <a:endParaRPr lang="en-GB" sz="2800" b="1" kern="0" dirty="0">
              <a:solidFill>
                <a:srgbClr val="C00000"/>
              </a:solidFill>
              <a:latin typeface="Arial"/>
              <a:ea typeface="Times New Roman" panose="02020603050405020304" pitchFamily="18" charset="0"/>
              <a:cs typeface="Arial"/>
            </a:endParaRPr>
          </a:p>
          <a:p>
            <a:r>
              <a:rPr lang="en-GB" sz="2400" kern="0" dirty="0">
                <a:solidFill>
                  <a:srgbClr val="0B0C0C"/>
                </a:solidFill>
                <a:effectLst/>
                <a:latin typeface="Arial" panose="020B0604020202020204" pitchFamily="34" charset="0"/>
                <a:ea typeface="Times New Roman" panose="02020603050405020304" pitchFamily="18" charset="0"/>
              </a:rPr>
              <a:t>If your Universal Credit entitlement increases, your transitional protection payment will decrease by the same amount. Childcare costs are the only exception.</a:t>
            </a:r>
            <a:endParaRPr lang="en-GB" sz="2400" kern="100" dirty="0">
              <a:effectLst/>
              <a:latin typeface="Times New Roman" panose="02020603050405020304" pitchFamily="18" charset="0"/>
              <a:ea typeface="Times New Roman" panose="02020603050405020304" pitchFamily="18" charset="0"/>
            </a:endParaRPr>
          </a:p>
          <a:p>
            <a:endParaRPr lang="en-GB" kern="0" dirty="0">
              <a:solidFill>
                <a:srgbClr val="0B0C0C"/>
              </a:solidFill>
              <a:latin typeface="Arial"/>
              <a:ea typeface="Times New Roman" panose="02020603050405020304" pitchFamily="18" charset="0"/>
              <a:cs typeface="Arial"/>
            </a:endParaRPr>
          </a:p>
          <a:p>
            <a:r>
              <a:rPr lang="en-GB" sz="2400" kern="0" dirty="0">
                <a:solidFill>
                  <a:srgbClr val="0B0C0C"/>
                </a:solidFill>
                <a:effectLst/>
                <a:latin typeface="Arial" panose="020B0604020202020204" pitchFamily="34" charset="0"/>
                <a:ea typeface="Times New Roman" panose="02020603050405020304" pitchFamily="18" charset="0"/>
              </a:rPr>
              <a:t>Further increases to your Universal Credit amount can eventually end your transitional protection payments. This will only happen if your entitlement is the same or more on Universal Credit.</a:t>
            </a:r>
            <a:endParaRPr lang="en-GB" sz="2400" kern="100" dirty="0">
              <a:effectLst/>
              <a:latin typeface="Times New Roman" panose="02020603050405020304" pitchFamily="18" charset="0"/>
              <a:ea typeface="Times New Roman" panose="02020603050405020304" pitchFamily="18" charset="0"/>
            </a:endParaRPr>
          </a:p>
          <a:p>
            <a:endParaRPr lang="en-GB" sz="2400" kern="100" dirty="0">
              <a:effectLst/>
              <a:latin typeface="Arial"/>
              <a:ea typeface="Times New Roman" panose="02020603050405020304" pitchFamily="18" charset="0"/>
              <a:cs typeface="Arial"/>
            </a:endParaRPr>
          </a:p>
        </p:txBody>
      </p:sp>
    </p:spTree>
    <p:extLst>
      <p:ext uri="{BB962C8B-B14F-4D97-AF65-F5344CB8AC3E}">
        <p14:creationId xmlns:p14="http://schemas.microsoft.com/office/powerpoint/2010/main" val="3724316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A972D29-8697-4EFA-2F33-317E747936FA}"/>
              </a:ext>
            </a:extLst>
          </p:cNvPr>
          <p:cNvSpPr>
            <a:spLocks noGrp="1"/>
          </p:cNvSpPr>
          <p:nvPr>
            <p:ph type="title"/>
          </p:nvPr>
        </p:nvSpPr>
        <p:spPr/>
        <p:txBody>
          <a:bodyPr/>
          <a:lstStyle/>
          <a:p>
            <a:r>
              <a:rPr lang="en-GB" dirty="0"/>
              <a:t>Timetable</a:t>
            </a:r>
          </a:p>
        </p:txBody>
      </p:sp>
      <p:sp>
        <p:nvSpPr>
          <p:cNvPr id="6" name="Content Placeholder 5">
            <a:extLst>
              <a:ext uri="{FF2B5EF4-FFF2-40B4-BE49-F238E27FC236}">
                <a16:creationId xmlns:a16="http://schemas.microsoft.com/office/drawing/2014/main" id="{199374DF-84E1-E1C6-61D5-E2D534B055F2}"/>
              </a:ext>
            </a:extLst>
          </p:cNvPr>
          <p:cNvSpPr>
            <a:spLocks noGrp="1"/>
          </p:cNvSpPr>
          <p:nvPr>
            <p:ph idx="1"/>
          </p:nvPr>
        </p:nvSpPr>
        <p:spPr/>
        <p:txBody>
          <a:bodyPr>
            <a:normAutofit fontScale="92500" lnSpcReduction="10000"/>
          </a:bodyPr>
          <a:lstStyle/>
          <a:p>
            <a:pPr fontAlgn="base">
              <a:buNone/>
            </a:pPr>
            <a:r>
              <a:rPr lang="en-GB" sz="2200" dirty="0"/>
              <a:t>Migration Notices will be sent by </a:t>
            </a:r>
            <a:r>
              <a:rPr lang="en-GB" sz="2200" b="1" dirty="0"/>
              <a:t>benefit type </a:t>
            </a:r>
            <a:r>
              <a:rPr lang="en-GB" sz="2200" dirty="0"/>
              <a:t>to:-</a:t>
            </a:r>
          </a:p>
          <a:p>
            <a:pPr lvl="0" fontAlgn="base"/>
            <a:r>
              <a:rPr lang="en-GB" sz="2200" dirty="0"/>
              <a:t>Income Support (&amp; HB) claimants - from April to June (110,000)</a:t>
            </a:r>
          </a:p>
          <a:p>
            <a:pPr lvl="0" fontAlgn="base"/>
            <a:r>
              <a:rPr lang="en-GB" sz="2200" dirty="0"/>
              <a:t>ESA(IR) and Child Tax Credit (&amp; HB) claimants - from July to September (90,000)</a:t>
            </a:r>
          </a:p>
          <a:p>
            <a:pPr lvl="0" fontAlgn="base"/>
            <a:r>
              <a:rPr lang="en-GB" sz="2200" dirty="0"/>
              <a:t>JSA(IB) (&amp; HB) claimants - in September (20,000)</a:t>
            </a:r>
          </a:p>
          <a:p>
            <a:pPr lvl="0" fontAlgn="base"/>
            <a:r>
              <a:rPr lang="en-GB" sz="2200" dirty="0"/>
              <a:t>Tax Credit and HB claimants - from April (120,000)</a:t>
            </a:r>
          </a:p>
          <a:p>
            <a:pPr lvl="0" fontAlgn="base"/>
            <a:r>
              <a:rPr lang="en-GB" sz="2200" dirty="0"/>
              <a:t>Housing Benefit-only claimants - after Tax Credit &amp; HB claimants (100,000)</a:t>
            </a:r>
          </a:p>
          <a:p>
            <a:pPr marL="0" lvl="0" indent="0" fontAlgn="base">
              <a:buNone/>
            </a:pPr>
            <a:endParaRPr lang="en-GB" sz="2200" dirty="0"/>
          </a:p>
          <a:p>
            <a:pPr fontAlgn="base"/>
            <a:r>
              <a:rPr lang="en-GB" sz="2200" dirty="0"/>
              <a:t>During 2024/25 - All other Income-Related ESA cases (brought forward from 2028/29) – from September 2024.</a:t>
            </a:r>
          </a:p>
          <a:p>
            <a:pPr fontAlgn="base"/>
            <a:endParaRPr lang="en-GB" sz="2200" dirty="0"/>
          </a:p>
          <a:p>
            <a:pPr fontAlgn="base"/>
            <a:r>
              <a:rPr lang="en-GB" sz="1700" i="1" dirty="0"/>
              <a:t>Note: Migration Notices will be sent out on a national level rather than geographical. There will be no geographical pattern to the issue of the notices – the timetable will be according to which combination of benefits the claimant is in receipt of.</a:t>
            </a:r>
          </a:p>
          <a:p>
            <a:endParaRPr lang="en-GB" dirty="0"/>
          </a:p>
        </p:txBody>
      </p:sp>
    </p:spTree>
    <p:extLst>
      <p:ext uri="{BB962C8B-B14F-4D97-AF65-F5344CB8AC3E}">
        <p14:creationId xmlns:p14="http://schemas.microsoft.com/office/powerpoint/2010/main" val="1860527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3490B-4911-3DB5-9FEB-06AFBD5ACE18}"/>
              </a:ext>
            </a:extLst>
          </p:cNvPr>
          <p:cNvSpPr>
            <a:spLocks noGrp="1"/>
          </p:cNvSpPr>
          <p:nvPr>
            <p:ph type="title"/>
          </p:nvPr>
        </p:nvSpPr>
        <p:spPr/>
        <p:txBody>
          <a:bodyPr>
            <a:normAutofit/>
          </a:bodyPr>
          <a:lstStyle/>
          <a:p>
            <a:r>
              <a:rPr lang="en-GB" sz="3200" dirty="0">
                <a:solidFill>
                  <a:srgbClr val="C00000"/>
                </a:solidFill>
                <a:cs typeface="Arial"/>
              </a:rPr>
              <a:t>Changes that end transitional protection </a:t>
            </a:r>
            <a:endParaRPr lang="en-US" sz="3200" dirty="0">
              <a:cs typeface="Arial" panose="020B0604020202020204"/>
            </a:endParaRPr>
          </a:p>
        </p:txBody>
      </p:sp>
      <p:sp>
        <p:nvSpPr>
          <p:cNvPr id="3" name="Content Placeholder 2">
            <a:extLst>
              <a:ext uri="{FF2B5EF4-FFF2-40B4-BE49-F238E27FC236}">
                <a16:creationId xmlns:a16="http://schemas.microsoft.com/office/drawing/2014/main" id="{26A13F30-405A-E414-E987-676EFF7E46B7}"/>
              </a:ext>
            </a:extLst>
          </p:cNvPr>
          <p:cNvSpPr>
            <a:spLocks noGrp="1"/>
          </p:cNvSpPr>
          <p:nvPr>
            <p:ph idx="1"/>
          </p:nvPr>
        </p:nvSpPr>
        <p:spPr>
          <a:xfrm>
            <a:off x="407989" y="1274309"/>
            <a:ext cx="9928707" cy="4296809"/>
          </a:xfrm>
        </p:spPr>
        <p:txBody>
          <a:bodyPr vert="horz" lIns="91440" tIns="45720" rIns="91440" bIns="45720" rtlCol="0" anchor="t">
            <a:normAutofit/>
          </a:bodyPr>
          <a:lstStyle/>
          <a:p>
            <a:endParaRPr lang="en-GB" b="1" dirty="0">
              <a:solidFill>
                <a:srgbClr val="C00000"/>
              </a:solidFill>
              <a:cs typeface="Arial"/>
            </a:endParaRPr>
          </a:p>
          <a:p>
            <a:pPr marL="342900" indent="-342900"/>
            <a:r>
              <a:rPr lang="en-GB" dirty="0">
                <a:solidFill>
                  <a:srgbClr val="0B0C0C"/>
                </a:solidFill>
                <a:cs typeface="Arial"/>
              </a:rPr>
              <a:t>Significant changes to your circumstances will end your transitional protection. The following are considered as significant changes:</a:t>
            </a:r>
            <a:endParaRPr lang="en-GB" dirty="0">
              <a:cs typeface="Arial"/>
            </a:endParaRPr>
          </a:p>
          <a:p>
            <a:pPr marL="342900" indent="-342900"/>
            <a:r>
              <a:rPr lang="en-GB" dirty="0">
                <a:solidFill>
                  <a:srgbClr val="0B0C0C"/>
                </a:solidFill>
                <a:cs typeface="Arial"/>
              </a:rPr>
              <a:t>A partner moving into your household</a:t>
            </a:r>
            <a:endParaRPr lang="en-GB" dirty="0">
              <a:cs typeface="Arial"/>
            </a:endParaRPr>
          </a:p>
          <a:p>
            <a:pPr marL="342900" indent="-342900">
              <a:buFont typeface="Arial,Sans-Serif" panose="020B0604020202020204" pitchFamily="34" charset="0"/>
            </a:pPr>
            <a:r>
              <a:rPr lang="en-GB" dirty="0">
                <a:solidFill>
                  <a:srgbClr val="0B0C0C"/>
                </a:solidFill>
                <a:cs typeface="Arial"/>
              </a:rPr>
              <a:t>A different partner moving into your household</a:t>
            </a:r>
            <a:endParaRPr lang="en-GB" dirty="0">
              <a:cs typeface="Arial"/>
            </a:endParaRPr>
          </a:p>
          <a:p>
            <a:pPr marL="342900" indent="-342900">
              <a:buFont typeface="Arial,Sans-Serif" panose="020B0604020202020204" pitchFamily="34" charset="0"/>
            </a:pPr>
            <a:r>
              <a:rPr lang="en-GB" dirty="0">
                <a:solidFill>
                  <a:srgbClr val="0B0C0C"/>
                </a:solidFill>
                <a:cs typeface="Arial"/>
              </a:rPr>
              <a:t>A partner leaving your household</a:t>
            </a:r>
            <a:endParaRPr lang="en-GB" dirty="0">
              <a:cs typeface="Arial"/>
            </a:endParaRPr>
          </a:p>
          <a:p>
            <a:pPr marL="342900" indent="-342900">
              <a:buFont typeface="Arial,Sans-Serif" panose="020B0604020202020204" pitchFamily="34" charset="0"/>
            </a:pPr>
            <a:r>
              <a:rPr lang="en-GB" dirty="0">
                <a:solidFill>
                  <a:srgbClr val="0B0C0C"/>
                </a:solidFill>
                <a:cs typeface="Arial"/>
              </a:rPr>
              <a:t>Your earnings drop below an agreed amount for 3 months in a row</a:t>
            </a:r>
            <a:endParaRPr lang="en-GB" dirty="0">
              <a:cs typeface="Arial"/>
            </a:endParaRPr>
          </a:p>
          <a:p>
            <a:pPr marL="342900" indent="-342900">
              <a:buFont typeface="Arial,Sans-Serif" panose="020B0604020202020204" pitchFamily="34" charset="0"/>
            </a:pPr>
            <a:r>
              <a:rPr lang="en-GB" dirty="0">
                <a:solidFill>
                  <a:srgbClr val="0B0C0C"/>
                </a:solidFill>
                <a:cs typeface="Arial"/>
              </a:rPr>
              <a:t>Your Universal Credit claim ends</a:t>
            </a:r>
            <a:endParaRPr lang="en-GB" dirty="0">
              <a:cs typeface="Arial"/>
            </a:endParaRPr>
          </a:p>
          <a:p>
            <a:pPr>
              <a:buFont typeface="Arial,Sans-Serif" panose="020B0604020202020204" pitchFamily="34" charset="0"/>
            </a:pPr>
            <a:endParaRPr lang="en-GB" sz="2200" dirty="0">
              <a:cs typeface="Arial"/>
            </a:endParaRPr>
          </a:p>
          <a:p>
            <a:endParaRPr lang="en-US" dirty="0">
              <a:cs typeface="Arial"/>
            </a:endParaRPr>
          </a:p>
        </p:txBody>
      </p:sp>
    </p:spTree>
    <p:extLst>
      <p:ext uri="{BB962C8B-B14F-4D97-AF65-F5344CB8AC3E}">
        <p14:creationId xmlns:p14="http://schemas.microsoft.com/office/powerpoint/2010/main" val="1897193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0F418-8698-D893-5648-A6BF2463F43F}"/>
              </a:ext>
            </a:extLst>
          </p:cNvPr>
          <p:cNvSpPr>
            <a:spLocks noGrp="1"/>
          </p:cNvSpPr>
          <p:nvPr>
            <p:ph type="ctrTitle"/>
          </p:nvPr>
        </p:nvSpPr>
        <p:spPr>
          <a:xfrm>
            <a:off x="2090530" y="2689922"/>
            <a:ext cx="8010939" cy="1938131"/>
          </a:xfrm>
        </p:spPr>
        <p:txBody>
          <a:bodyPr>
            <a:normAutofit fontScale="90000"/>
          </a:bodyPr>
          <a:lstStyle/>
          <a:p>
            <a:r>
              <a:rPr lang="en-GB" dirty="0"/>
              <a:t>Universal Credit: Managed Migration and beyond</a:t>
            </a:r>
          </a:p>
        </p:txBody>
      </p:sp>
      <p:pic>
        <p:nvPicPr>
          <p:cNvPr id="4" name="Picture 3">
            <a:extLst>
              <a:ext uri="{FF2B5EF4-FFF2-40B4-BE49-F238E27FC236}">
                <a16:creationId xmlns:a16="http://schemas.microsoft.com/office/drawing/2014/main" id="{F4A8427A-A3E8-B3CE-8F57-48A85CDAE461}"/>
              </a:ext>
            </a:extLst>
          </p:cNvPr>
          <p:cNvPicPr>
            <a:picLocks noChangeAspect="1"/>
          </p:cNvPicPr>
          <p:nvPr/>
        </p:nvPicPr>
        <p:blipFill>
          <a:blip r:embed="rId2"/>
          <a:stretch>
            <a:fillRect/>
          </a:stretch>
        </p:blipFill>
        <p:spPr>
          <a:xfrm>
            <a:off x="205946" y="239046"/>
            <a:ext cx="4136572" cy="1475453"/>
          </a:xfrm>
          <a:prstGeom prst="rect">
            <a:avLst/>
          </a:prstGeom>
        </p:spPr>
      </p:pic>
    </p:spTree>
    <p:extLst>
      <p:ext uri="{BB962C8B-B14F-4D97-AF65-F5344CB8AC3E}">
        <p14:creationId xmlns:p14="http://schemas.microsoft.com/office/powerpoint/2010/main" val="644426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0F418-8698-D893-5648-A6BF2463F43F}"/>
              </a:ext>
            </a:extLst>
          </p:cNvPr>
          <p:cNvSpPr>
            <a:spLocks noGrp="1"/>
          </p:cNvSpPr>
          <p:nvPr>
            <p:ph type="ctrTitle"/>
          </p:nvPr>
        </p:nvSpPr>
        <p:spPr>
          <a:xfrm>
            <a:off x="1524000" y="2163148"/>
            <a:ext cx="9144000" cy="1938131"/>
          </a:xfrm>
        </p:spPr>
        <p:txBody>
          <a:bodyPr/>
          <a:lstStyle/>
          <a:p>
            <a:r>
              <a:rPr lang="en-GB" dirty="0"/>
              <a:t>UC Managed Migration</a:t>
            </a:r>
          </a:p>
        </p:txBody>
      </p:sp>
      <p:sp>
        <p:nvSpPr>
          <p:cNvPr id="3" name="Subtitle 2">
            <a:extLst>
              <a:ext uri="{FF2B5EF4-FFF2-40B4-BE49-F238E27FC236}">
                <a16:creationId xmlns:a16="http://schemas.microsoft.com/office/drawing/2014/main" id="{18417025-79AE-3B4B-B893-4BF4479FA396}"/>
              </a:ext>
            </a:extLst>
          </p:cNvPr>
          <p:cNvSpPr>
            <a:spLocks noGrp="1"/>
          </p:cNvSpPr>
          <p:nvPr>
            <p:ph type="subTitle" idx="1"/>
          </p:nvPr>
        </p:nvSpPr>
        <p:spPr>
          <a:xfrm>
            <a:off x="1162050" y="4413690"/>
            <a:ext cx="9505950" cy="526774"/>
          </a:xfrm>
        </p:spPr>
        <p:txBody>
          <a:bodyPr>
            <a:noAutofit/>
          </a:bodyPr>
          <a:lstStyle/>
          <a:p>
            <a:r>
              <a:rPr lang="en-GB" sz="2000" dirty="0"/>
              <a:t>Allie Markantonis </a:t>
            </a:r>
          </a:p>
          <a:p>
            <a:r>
              <a:rPr lang="en-GB" sz="2000" dirty="0"/>
              <a:t>(Housing Quality Network &amp; Brett </a:t>
            </a:r>
            <a:r>
              <a:rPr lang="en-GB" sz="2000" dirty="0" err="1"/>
              <a:t>Grellier</a:t>
            </a:r>
            <a:r>
              <a:rPr lang="en-GB" sz="2000" dirty="0"/>
              <a:t> Psychology Services)</a:t>
            </a:r>
          </a:p>
          <a:p>
            <a:r>
              <a:rPr lang="en-GB" sz="1400" dirty="0">
                <a:hlinkClick r:id="rId2"/>
              </a:rPr>
              <a:t>alison@bgpsych.com</a:t>
            </a:r>
            <a:r>
              <a:rPr lang="en-GB" sz="1400" dirty="0"/>
              <a:t> </a:t>
            </a:r>
          </a:p>
          <a:p>
            <a:r>
              <a:rPr lang="en-GB" sz="1400" dirty="0">
                <a:hlinkClick r:id="rId3"/>
              </a:rPr>
              <a:t>alisonm13@sky.com</a:t>
            </a:r>
            <a:r>
              <a:rPr lang="en-GB" sz="1400" dirty="0"/>
              <a:t> </a:t>
            </a:r>
          </a:p>
        </p:txBody>
      </p:sp>
      <p:pic>
        <p:nvPicPr>
          <p:cNvPr id="4" name="Picture 3">
            <a:extLst>
              <a:ext uri="{FF2B5EF4-FFF2-40B4-BE49-F238E27FC236}">
                <a16:creationId xmlns:a16="http://schemas.microsoft.com/office/drawing/2014/main" id="{F4A8427A-A3E8-B3CE-8F57-48A85CDAE461}"/>
              </a:ext>
            </a:extLst>
          </p:cNvPr>
          <p:cNvPicPr>
            <a:picLocks noChangeAspect="1"/>
          </p:cNvPicPr>
          <p:nvPr/>
        </p:nvPicPr>
        <p:blipFill>
          <a:blip r:embed="rId4"/>
          <a:stretch>
            <a:fillRect/>
          </a:stretch>
        </p:blipFill>
        <p:spPr>
          <a:xfrm>
            <a:off x="205946" y="239046"/>
            <a:ext cx="4136572" cy="1475453"/>
          </a:xfrm>
          <a:prstGeom prst="rect">
            <a:avLst/>
          </a:prstGeom>
        </p:spPr>
      </p:pic>
    </p:spTree>
    <p:extLst>
      <p:ext uri="{BB962C8B-B14F-4D97-AF65-F5344CB8AC3E}">
        <p14:creationId xmlns:p14="http://schemas.microsoft.com/office/powerpoint/2010/main" val="2151655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blue background with white text&#10;&#10;Description automatically generated">
            <a:extLst>
              <a:ext uri="{FF2B5EF4-FFF2-40B4-BE49-F238E27FC236}">
                <a16:creationId xmlns:a16="http://schemas.microsoft.com/office/drawing/2014/main" id="{EB1B401D-36A6-100E-E977-1CC01C55B7F9}"/>
              </a:ext>
            </a:extLst>
          </p:cNvPr>
          <p:cNvPicPr>
            <a:picLocks noChangeAspect="1"/>
          </p:cNvPicPr>
          <p:nvPr/>
        </p:nvPicPr>
        <p:blipFill>
          <a:blip r:embed="rId2"/>
          <a:stretch>
            <a:fillRect/>
          </a:stretch>
        </p:blipFill>
        <p:spPr>
          <a:xfrm>
            <a:off x="0" y="2081048"/>
            <a:ext cx="12192000" cy="2282276"/>
          </a:xfrm>
          <a:prstGeom prst="rect">
            <a:avLst/>
          </a:prstGeom>
        </p:spPr>
      </p:pic>
      <p:sp>
        <p:nvSpPr>
          <p:cNvPr id="2" name="Title 1">
            <a:extLst>
              <a:ext uri="{FF2B5EF4-FFF2-40B4-BE49-F238E27FC236}">
                <a16:creationId xmlns:a16="http://schemas.microsoft.com/office/drawing/2014/main" id="{2978DEB2-98CD-4780-56DE-54C293EF342E}"/>
              </a:ext>
            </a:extLst>
          </p:cNvPr>
          <p:cNvSpPr>
            <a:spLocks noGrp="1"/>
          </p:cNvSpPr>
          <p:nvPr>
            <p:ph type="title"/>
          </p:nvPr>
        </p:nvSpPr>
        <p:spPr/>
        <p:txBody>
          <a:bodyPr/>
          <a:lstStyle/>
          <a:p>
            <a:pPr algn="ctr"/>
            <a:r>
              <a:rPr lang="en-US" dirty="0"/>
              <a:t>Poll </a:t>
            </a:r>
          </a:p>
        </p:txBody>
      </p:sp>
    </p:spTree>
    <p:extLst>
      <p:ext uri="{BB962C8B-B14F-4D97-AF65-F5344CB8AC3E}">
        <p14:creationId xmlns:p14="http://schemas.microsoft.com/office/powerpoint/2010/main" val="1175610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D5F13-96BB-9716-B26A-EC93F17477CE}"/>
              </a:ext>
            </a:extLst>
          </p:cNvPr>
          <p:cNvSpPr>
            <a:spLocks noGrp="1"/>
          </p:cNvSpPr>
          <p:nvPr>
            <p:ph type="title"/>
          </p:nvPr>
        </p:nvSpPr>
        <p:spPr/>
        <p:txBody>
          <a:bodyPr/>
          <a:lstStyle/>
          <a:p>
            <a:r>
              <a:rPr lang="en-GB" dirty="0"/>
              <a:t>Managed Migration process</a:t>
            </a:r>
          </a:p>
        </p:txBody>
      </p:sp>
      <p:pic>
        <p:nvPicPr>
          <p:cNvPr id="4" name="Content Placeholder 3">
            <a:extLst>
              <a:ext uri="{FF2B5EF4-FFF2-40B4-BE49-F238E27FC236}">
                <a16:creationId xmlns:a16="http://schemas.microsoft.com/office/drawing/2014/main" id="{B6A9145C-BC3A-C3FC-8702-A7E9133E37FB}"/>
              </a:ext>
            </a:extLst>
          </p:cNvPr>
          <p:cNvPicPr>
            <a:picLocks noGrp="1" noChangeAspect="1"/>
          </p:cNvPicPr>
          <p:nvPr>
            <p:ph idx="1"/>
          </p:nvPr>
        </p:nvPicPr>
        <p:blipFill>
          <a:blip r:embed="rId2"/>
          <a:stretch>
            <a:fillRect/>
          </a:stretch>
        </p:blipFill>
        <p:spPr>
          <a:xfrm>
            <a:off x="1311176" y="1557338"/>
            <a:ext cx="8121848" cy="4297362"/>
          </a:xfrm>
          <a:prstGeom prst="rect">
            <a:avLst/>
          </a:prstGeom>
        </p:spPr>
      </p:pic>
    </p:spTree>
    <p:extLst>
      <p:ext uri="{BB962C8B-B14F-4D97-AF65-F5344CB8AC3E}">
        <p14:creationId xmlns:p14="http://schemas.microsoft.com/office/powerpoint/2010/main" val="2327524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6F2AE6D-DA1D-C73D-D554-4F58CEC56EFE}"/>
              </a:ext>
            </a:extLst>
          </p:cNvPr>
          <p:cNvSpPr>
            <a:spLocks noGrp="1"/>
          </p:cNvSpPr>
          <p:nvPr>
            <p:ph type="title"/>
          </p:nvPr>
        </p:nvSpPr>
        <p:spPr/>
        <p:txBody>
          <a:bodyPr/>
          <a:lstStyle/>
          <a:p>
            <a:pPr algn="ctr"/>
            <a:r>
              <a:rPr lang="en-GB" dirty="0"/>
              <a:t>Summary</a:t>
            </a:r>
          </a:p>
        </p:txBody>
      </p:sp>
      <p:sp>
        <p:nvSpPr>
          <p:cNvPr id="8" name="Content Placeholder 7">
            <a:extLst>
              <a:ext uri="{FF2B5EF4-FFF2-40B4-BE49-F238E27FC236}">
                <a16:creationId xmlns:a16="http://schemas.microsoft.com/office/drawing/2014/main" id="{EE8ACB05-8802-385E-6127-241BC2521ACC}"/>
              </a:ext>
            </a:extLst>
          </p:cNvPr>
          <p:cNvSpPr>
            <a:spLocks noGrp="1"/>
          </p:cNvSpPr>
          <p:nvPr>
            <p:ph sz="half" idx="2"/>
          </p:nvPr>
        </p:nvSpPr>
        <p:spPr>
          <a:xfrm>
            <a:off x="5307496" y="1555750"/>
            <a:ext cx="6246329" cy="4635500"/>
          </a:xfrm>
        </p:spPr>
        <p:txBody>
          <a:bodyPr>
            <a:normAutofit fontScale="92500" lnSpcReduction="10000"/>
          </a:bodyPr>
          <a:lstStyle/>
          <a:p>
            <a:pPr marL="0" indent="0" algn="ctr">
              <a:buNone/>
            </a:pPr>
            <a:r>
              <a:rPr lang="en-GB" b="1" u="sng" dirty="0"/>
              <a:t>Do this:-</a:t>
            </a:r>
          </a:p>
          <a:p>
            <a:pPr marL="457200" indent="-457200">
              <a:buFont typeface="+mj-lt"/>
              <a:buAutoNum type="arabicPeriod"/>
            </a:pPr>
            <a:r>
              <a:rPr lang="en-GB" sz="2000" dirty="0"/>
              <a:t>Claim by Final Deadline to retain Transitional Protection (TP)</a:t>
            </a:r>
          </a:p>
          <a:p>
            <a:pPr marL="457200" indent="-457200">
              <a:buFont typeface="+mj-lt"/>
              <a:buAutoNum type="arabicPeriod"/>
            </a:pPr>
            <a:r>
              <a:rPr lang="en-GB" sz="2000" dirty="0"/>
              <a:t>Make a new claim, but no Transitional Protection</a:t>
            </a:r>
          </a:p>
          <a:p>
            <a:pPr marL="457200" indent="-457200">
              <a:buFont typeface="+mj-lt"/>
              <a:buAutoNum type="arabicPeriod"/>
            </a:pPr>
            <a:endParaRPr lang="en-GB" sz="2000" dirty="0"/>
          </a:p>
          <a:p>
            <a:pPr marL="457200" indent="-457200">
              <a:buFont typeface="+mj-lt"/>
              <a:buAutoNum type="arabicPeriod"/>
            </a:pPr>
            <a:r>
              <a:rPr lang="en-GB" sz="2000" dirty="0"/>
              <a:t>Request an extension at least one week before Deadline Day, by phoning Managed Migration Helpline on 0800 169 0328</a:t>
            </a:r>
            <a:r>
              <a:rPr lang="en-GB" sz="1600" dirty="0"/>
              <a:t>.                                           **</a:t>
            </a:r>
            <a:r>
              <a:rPr lang="en-GB" sz="1600" b="1" dirty="0">
                <a:solidFill>
                  <a:srgbClr val="FF0000"/>
                </a:solidFill>
              </a:rPr>
              <a:t>You can </a:t>
            </a:r>
            <a:r>
              <a:rPr lang="en-GB" sz="1600" b="1" u="sng" dirty="0">
                <a:solidFill>
                  <a:srgbClr val="FF0000"/>
                </a:solidFill>
              </a:rPr>
              <a:t>only</a:t>
            </a:r>
            <a:r>
              <a:rPr lang="en-GB" sz="1600" b="1" dirty="0">
                <a:solidFill>
                  <a:srgbClr val="FF0000"/>
                </a:solidFill>
              </a:rPr>
              <a:t> get an extension before your Deadline Day</a:t>
            </a:r>
            <a:endParaRPr lang="en-GB" sz="2000" dirty="0"/>
          </a:p>
          <a:p>
            <a:pPr marL="457200" indent="-457200">
              <a:buFont typeface="+mj-lt"/>
              <a:buAutoNum type="arabicPeriod"/>
            </a:pPr>
            <a:endParaRPr lang="en-GB" sz="2000" dirty="0"/>
          </a:p>
          <a:p>
            <a:pPr marL="457200" indent="-457200">
              <a:buFont typeface="+mj-lt"/>
              <a:buAutoNum type="arabicPeriod"/>
            </a:pPr>
            <a:r>
              <a:rPr lang="en-GB" sz="2000" dirty="0"/>
              <a:t>Make a claim or try using one of CPAG template letters challenging the refusal.                                                            Discretionary decision so no right of appeal  – Use complaints process </a:t>
            </a:r>
            <a:r>
              <a:rPr lang="en-GB" sz="1400" dirty="0">
                <a:hlinkClick r:id="rId2"/>
              </a:rPr>
              <a:t>https://www.gov.uk/government/organisations/department-for-work-pensions/about/complaints-procedure</a:t>
            </a:r>
            <a:r>
              <a:rPr lang="en-GB" sz="1400" dirty="0"/>
              <a:t> </a:t>
            </a:r>
          </a:p>
        </p:txBody>
      </p:sp>
      <p:sp>
        <p:nvSpPr>
          <p:cNvPr id="9" name="Content Placeholder 8">
            <a:extLst>
              <a:ext uri="{FF2B5EF4-FFF2-40B4-BE49-F238E27FC236}">
                <a16:creationId xmlns:a16="http://schemas.microsoft.com/office/drawing/2014/main" id="{63B776B3-C5CB-335C-C199-1D505E202A4E}"/>
              </a:ext>
            </a:extLst>
          </p:cNvPr>
          <p:cNvSpPr>
            <a:spLocks noGrp="1"/>
          </p:cNvSpPr>
          <p:nvPr>
            <p:ph sz="quarter" idx="10"/>
          </p:nvPr>
        </p:nvSpPr>
        <p:spPr>
          <a:xfrm>
            <a:off x="407988" y="1547883"/>
            <a:ext cx="4821237" cy="4330700"/>
          </a:xfrm>
        </p:spPr>
        <p:txBody>
          <a:bodyPr>
            <a:normAutofit lnSpcReduction="10000"/>
          </a:bodyPr>
          <a:lstStyle/>
          <a:p>
            <a:pPr marL="0" indent="0" algn="ctr">
              <a:buNone/>
            </a:pPr>
            <a:r>
              <a:rPr lang="en-GB" b="1" u="sng" dirty="0"/>
              <a:t>If this situation:-</a:t>
            </a:r>
          </a:p>
          <a:p>
            <a:pPr marL="457200" indent="-457200">
              <a:buFont typeface="+mj-lt"/>
              <a:buAutoNum type="arabicPeriod"/>
            </a:pPr>
            <a:r>
              <a:rPr lang="en-GB" sz="1900" dirty="0"/>
              <a:t>Missed Deadline Day</a:t>
            </a:r>
          </a:p>
          <a:p>
            <a:pPr marL="457200" indent="-457200">
              <a:buFont typeface="+mj-lt"/>
              <a:buAutoNum type="arabicPeriod"/>
            </a:pPr>
            <a:endParaRPr lang="en-GB" sz="1900" dirty="0"/>
          </a:p>
          <a:p>
            <a:pPr marL="457200" indent="-457200">
              <a:buFont typeface="+mj-lt"/>
              <a:buAutoNum type="arabicPeriod"/>
            </a:pPr>
            <a:r>
              <a:rPr lang="en-GB" sz="1900" dirty="0"/>
              <a:t>Missed Final Deadline Day</a:t>
            </a:r>
          </a:p>
          <a:p>
            <a:pPr marL="457200" indent="-457200">
              <a:buFont typeface="+mj-lt"/>
              <a:buAutoNum type="arabicPeriod"/>
            </a:pPr>
            <a:endParaRPr lang="en-GB" sz="1900" dirty="0"/>
          </a:p>
          <a:p>
            <a:pPr marL="457200" indent="-457200">
              <a:buFont typeface="+mj-lt"/>
              <a:buAutoNum type="arabicPeriod"/>
            </a:pPr>
            <a:r>
              <a:rPr lang="en-GB" sz="1900" dirty="0"/>
              <a:t>Service user has known difficulty managing claim by Deadline Day </a:t>
            </a:r>
          </a:p>
          <a:p>
            <a:pPr marL="457200" indent="-457200">
              <a:buFont typeface="+mj-lt"/>
              <a:buAutoNum type="arabicPeriod"/>
            </a:pPr>
            <a:endParaRPr lang="en-GB" sz="1900" dirty="0"/>
          </a:p>
          <a:p>
            <a:pPr marL="457200" indent="-457200">
              <a:buFont typeface="+mj-lt"/>
              <a:buAutoNum type="arabicPeriod"/>
            </a:pPr>
            <a:endParaRPr lang="en-GB" sz="1900" dirty="0"/>
          </a:p>
          <a:p>
            <a:pPr marL="457200" indent="-457200">
              <a:buFont typeface="+mj-lt"/>
              <a:buAutoNum type="arabicPeriod"/>
            </a:pPr>
            <a:r>
              <a:rPr lang="en-GB" sz="1900" dirty="0"/>
              <a:t>Refused an extension/cancellation of Migration Notice</a:t>
            </a:r>
          </a:p>
          <a:p>
            <a:pPr marL="0" indent="0">
              <a:buNone/>
            </a:pPr>
            <a:r>
              <a:rPr lang="en-GB" sz="2000" dirty="0"/>
              <a:t> </a:t>
            </a:r>
          </a:p>
          <a:p>
            <a:pPr marL="0" indent="0">
              <a:buNone/>
            </a:pPr>
            <a:endParaRPr lang="en-GB" dirty="0"/>
          </a:p>
        </p:txBody>
      </p:sp>
    </p:spTree>
    <p:extLst>
      <p:ext uri="{BB962C8B-B14F-4D97-AF65-F5344CB8AC3E}">
        <p14:creationId xmlns:p14="http://schemas.microsoft.com/office/powerpoint/2010/main" val="1347886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6F2AE6D-DA1D-C73D-D554-4F58CEC56EFE}"/>
              </a:ext>
            </a:extLst>
          </p:cNvPr>
          <p:cNvSpPr>
            <a:spLocks noGrp="1"/>
          </p:cNvSpPr>
          <p:nvPr>
            <p:ph type="title"/>
          </p:nvPr>
        </p:nvSpPr>
        <p:spPr/>
        <p:txBody>
          <a:bodyPr/>
          <a:lstStyle/>
          <a:p>
            <a:pPr algn="ctr"/>
            <a:r>
              <a:rPr lang="en-GB" dirty="0"/>
              <a:t>Summary</a:t>
            </a:r>
          </a:p>
        </p:txBody>
      </p:sp>
      <p:sp>
        <p:nvSpPr>
          <p:cNvPr id="8" name="Content Placeholder 7">
            <a:extLst>
              <a:ext uri="{FF2B5EF4-FFF2-40B4-BE49-F238E27FC236}">
                <a16:creationId xmlns:a16="http://schemas.microsoft.com/office/drawing/2014/main" id="{EE8ACB05-8802-385E-6127-241BC2521ACC}"/>
              </a:ext>
            </a:extLst>
          </p:cNvPr>
          <p:cNvSpPr>
            <a:spLocks noGrp="1"/>
          </p:cNvSpPr>
          <p:nvPr>
            <p:ph sz="half" idx="2"/>
          </p:nvPr>
        </p:nvSpPr>
        <p:spPr>
          <a:xfrm>
            <a:off x="5307496" y="1555751"/>
            <a:ext cx="6246329" cy="4330700"/>
          </a:xfrm>
        </p:spPr>
        <p:txBody>
          <a:bodyPr>
            <a:normAutofit/>
          </a:bodyPr>
          <a:lstStyle/>
          <a:p>
            <a:pPr marL="0" indent="0" algn="ctr">
              <a:buNone/>
            </a:pPr>
            <a:r>
              <a:rPr lang="en-GB" b="1" u="sng" dirty="0"/>
              <a:t>Do this:-</a:t>
            </a:r>
          </a:p>
          <a:p>
            <a:pPr marL="457200" indent="-457200">
              <a:buFont typeface="+mj-lt"/>
              <a:buAutoNum type="arabicPeriod" startAt="5"/>
            </a:pPr>
            <a:r>
              <a:rPr lang="en-GB" sz="1900" dirty="0"/>
              <a:t>Request more information from DWP on Journal</a:t>
            </a:r>
          </a:p>
          <a:p>
            <a:pPr marL="0" indent="0">
              <a:buNone/>
            </a:pPr>
            <a:r>
              <a:rPr lang="en-GB" sz="1900" dirty="0"/>
              <a:t>*</a:t>
            </a:r>
            <a:r>
              <a:rPr lang="en-GB" sz="1600" dirty="0"/>
              <a:t> The DWP does not provide claimants with information about how their entitlement to transitional protection has been calculated in their UC statement. This means that claimants cannot check that the right information has been used to calculate their transitional element and many claimants will simply assume it is correct. If it is incorrect, claimants will be out-of-pocket, or accrue large overpayments which the DWP has the right to claim back even if the claimant is not at fault.</a:t>
            </a:r>
          </a:p>
          <a:p>
            <a:pPr marL="457200" indent="-457200">
              <a:buFont typeface="+mj-lt"/>
              <a:buAutoNum type="arabicPeriod" startAt="5"/>
            </a:pPr>
            <a:endParaRPr lang="en-GB" sz="1900" dirty="0"/>
          </a:p>
        </p:txBody>
      </p:sp>
      <p:sp>
        <p:nvSpPr>
          <p:cNvPr id="9" name="Content Placeholder 8">
            <a:extLst>
              <a:ext uri="{FF2B5EF4-FFF2-40B4-BE49-F238E27FC236}">
                <a16:creationId xmlns:a16="http://schemas.microsoft.com/office/drawing/2014/main" id="{63B776B3-C5CB-335C-C199-1D505E202A4E}"/>
              </a:ext>
            </a:extLst>
          </p:cNvPr>
          <p:cNvSpPr>
            <a:spLocks noGrp="1"/>
          </p:cNvSpPr>
          <p:nvPr>
            <p:ph sz="quarter" idx="10"/>
          </p:nvPr>
        </p:nvSpPr>
        <p:spPr>
          <a:xfrm>
            <a:off x="407988" y="1563688"/>
            <a:ext cx="4821237" cy="4330700"/>
          </a:xfrm>
        </p:spPr>
        <p:txBody>
          <a:bodyPr/>
          <a:lstStyle/>
          <a:p>
            <a:pPr marL="0" indent="0" algn="ctr">
              <a:buNone/>
            </a:pPr>
            <a:r>
              <a:rPr lang="en-GB" b="1" u="sng" dirty="0"/>
              <a:t>If this:-</a:t>
            </a:r>
          </a:p>
          <a:p>
            <a:pPr marL="457200" indent="-457200">
              <a:buFont typeface="+mj-lt"/>
              <a:buAutoNum type="arabicPeriod" startAt="5"/>
            </a:pPr>
            <a:r>
              <a:rPr lang="en-GB" sz="1900" dirty="0"/>
              <a:t>Think award is incorrect. Check UC statement if only getting standard allowance and think they should be getting more.</a:t>
            </a:r>
          </a:p>
          <a:p>
            <a:pPr marL="0" indent="0">
              <a:buNone/>
            </a:pPr>
            <a:endParaRPr lang="en-GB" dirty="0"/>
          </a:p>
        </p:txBody>
      </p:sp>
    </p:spTree>
    <p:extLst>
      <p:ext uri="{BB962C8B-B14F-4D97-AF65-F5344CB8AC3E}">
        <p14:creationId xmlns:p14="http://schemas.microsoft.com/office/powerpoint/2010/main" val="4244107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6FA65-7E9E-6708-ECA1-2AD2F04B0449}"/>
              </a:ext>
            </a:extLst>
          </p:cNvPr>
          <p:cNvSpPr>
            <a:spLocks noGrp="1"/>
          </p:cNvSpPr>
          <p:nvPr>
            <p:ph type="title"/>
          </p:nvPr>
        </p:nvSpPr>
        <p:spPr>
          <a:xfrm>
            <a:off x="407988" y="228330"/>
            <a:ext cx="11376025" cy="649628"/>
          </a:xfrm>
        </p:spPr>
        <p:txBody>
          <a:bodyPr>
            <a:noAutofit/>
          </a:bodyPr>
          <a:lstStyle/>
          <a:p>
            <a:r>
              <a:rPr lang="en-GB" sz="4000" dirty="0"/>
              <a:t>What's in place for vulnerable people?</a:t>
            </a:r>
            <a:endParaRPr lang="en-GB" sz="4000" dirty="0">
              <a:cs typeface="Arial"/>
            </a:endParaRPr>
          </a:p>
        </p:txBody>
      </p:sp>
      <p:sp>
        <p:nvSpPr>
          <p:cNvPr id="3" name="Content Placeholder 2">
            <a:extLst>
              <a:ext uri="{FF2B5EF4-FFF2-40B4-BE49-F238E27FC236}">
                <a16:creationId xmlns:a16="http://schemas.microsoft.com/office/drawing/2014/main" id="{F626BD67-B681-813E-7DDD-8540AD0E0360}"/>
              </a:ext>
            </a:extLst>
          </p:cNvPr>
          <p:cNvSpPr>
            <a:spLocks noGrp="1"/>
          </p:cNvSpPr>
          <p:nvPr>
            <p:ph idx="1"/>
          </p:nvPr>
        </p:nvSpPr>
        <p:spPr>
          <a:xfrm>
            <a:off x="407989" y="1172817"/>
            <a:ext cx="9994021" cy="4681330"/>
          </a:xfrm>
        </p:spPr>
        <p:txBody>
          <a:bodyPr vert="horz" lIns="91440" tIns="45720" rIns="91440" bIns="45720" rtlCol="0" anchor="t">
            <a:noAutofit/>
          </a:bodyPr>
          <a:lstStyle/>
          <a:p>
            <a:r>
              <a:rPr lang="en-GB" sz="1800" b="1" dirty="0"/>
              <a:t>UC Migration Notice helpline:  0800 169 0328</a:t>
            </a:r>
            <a:endParaRPr lang="en-GB" sz="1800" dirty="0"/>
          </a:p>
          <a:p>
            <a:pPr marL="0" indent="0">
              <a:buNone/>
            </a:pPr>
            <a:r>
              <a:rPr lang="en-GB" sz="1800" dirty="0"/>
              <a:t>The line is open 8am to 6pm and calls are free</a:t>
            </a:r>
            <a:endParaRPr lang="en-GB" sz="1800" dirty="0">
              <a:cs typeface="Arial" panose="020B0604020202020204"/>
            </a:endParaRPr>
          </a:p>
          <a:p>
            <a:r>
              <a:rPr lang="en-GB" sz="1800" b="1" dirty="0"/>
              <a:t>Help to Claim Service, Citizens Advice</a:t>
            </a:r>
            <a:endParaRPr lang="en-GB" sz="1800" b="1" dirty="0">
              <a:cs typeface="Arial"/>
            </a:endParaRPr>
          </a:p>
          <a:p>
            <a:r>
              <a:rPr lang="en-GB" sz="1800" b="1" dirty="0"/>
              <a:t>Offline Claims</a:t>
            </a:r>
            <a:endParaRPr lang="en-GB" sz="1800" b="1" dirty="0">
              <a:cs typeface="Arial"/>
            </a:endParaRPr>
          </a:p>
          <a:p>
            <a:r>
              <a:rPr lang="en-GB" sz="1800" b="1" dirty="0">
                <a:cs typeface="Arial"/>
                <a:hlinkClick r:id="rId2"/>
              </a:rPr>
              <a:t>Guidance for help if you have accessibility needs</a:t>
            </a:r>
          </a:p>
          <a:p>
            <a:r>
              <a:rPr lang="en-GB" sz="1800" dirty="0">
                <a:cs typeface="Arial"/>
              </a:rPr>
              <a:t>For those with additional needs a suite of additional products will be developed as part of the campaign and included in the toolkit and</a:t>
            </a:r>
            <a:r>
              <a:rPr lang="en-GB" sz="1800" b="1" dirty="0">
                <a:cs typeface="Arial"/>
              </a:rPr>
              <a:t> ‘Move to UC’ website.</a:t>
            </a:r>
            <a:r>
              <a:rPr lang="en-GB" sz="1800" dirty="0">
                <a:cs typeface="Arial"/>
              </a:rPr>
              <a:t> </a:t>
            </a:r>
            <a:endParaRPr lang="en-US" sz="1800" dirty="0">
              <a:cs typeface="Arial"/>
            </a:endParaRPr>
          </a:p>
          <a:p>
            <a:pPr lvl="1"/>
            <a:r>
              <a:rPr lang="en-GB" sz="1600" dirty="0">
                <a:cs typeface="Arial"/>
              </a:rPr>
              <a:t>‘Products include: explainer content, step by step guides on the application process, and wider accessible formats such as BSL videos, Easy Read guidance (also in Welsh), and translated materials where appropriate.’</a:t>
            </a:r>
            <a:endParaRPr lang="en-US" sz="1600" dirty="0">
              <a:cs typeface="Arial"/>
            </a:endParaRPr>
          </a:p>
          <a:p>
            <a:r>
              <a:rPr lang="en-GB" sz="1800" dirty="0">
                <a:cs typeface="Arial"/>
              </a:rPr>
              <a:t>At this stage, it looks as though those who cannot use a computer are being advised to phone the </a:t>
            </a:r>
            <a:r>
              <a:rPr lang="en-GB" sz="1800" b="1" dirty="0">
                <a:cs typeface="Arial"/>
              </a:rPr>
              <a:t>Move to UC helpline.</a:t>
            </a:r>
            <a:endParaRPr lang="en-GB" sz="1800" dirty="0">
              <a:cs typeface="Arial"/>
            </a:endParaRPr>
          </a:p>
        </p:txBody>
      </p:sp>
    </p:spTree>
    <p:extLst>
      <p:ext uri="{BB962C8B-B14F-4D97-AF65-F5344CB8AC3E}">
        <p14:creationId xmlns:p14="http://schemas.microsoft.com/office/powerpoint/2010/main" val="1374652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AFF4A4-C95E-8F45-C823-6450F50E8229}"/>
              </a:ext>
            </a:extLst>
          </p:cNvPr>
          <p:cNvSpPr>
            <a:spLocks noGrp="1"/>
          </p:cNvSpPr>
          <p:nvPr>
            <p:ph idx="1"/>
          </p:nvPr>
        </p:nvSpPr>
        <p:spPr>
          <a:xfrm>
            <a:off x="407987" y="959570"/>
            <a:ext cx="9928707" cy="4296809"/>
          </a:xfrm>
        </p:spPr>
        <p:txBody>
          <a:bodyPr vert="horz" lIns="91440" tIns="45720" rIns="91440" bIns="45720" rtlCol="0" anchor="t">
            <a:normAutofit/>
          </a:bodyPr>
          <a:lstStyle/>
          <a:p>
            <a:pPr lvl="1"/>
            <a:endParaRPr lang="en-GB" sz="1800" dirty="0">
              <a:cs typeface="Arial"/>
            </a:endParaRPr>
          </a:p>
          <a:p>
            <a:r>
              <a:rPr lang="en-GB" sz="1800" dirty="0"/>
              <a:t>DWP are recognising that claimants need advice and have developed the </a:t>
            </a:r>
            <a:r>
              <a:rPr lang="en-GB" sz="1800" b="1" dirty="0"/>
              <a:t>Enhanced Support Journey.</a:t>
            </a:r>
          </a:p>
          <a:p>
            <a:pPr lvl="1"/>
            <a:r>
              <a:rPr lang="en-GB" sz="1600" dirty="0"/>
              <a:t>It involves different interventions, ranging from outbound calls, system checks, home visits and contact with the local community. If all these options have been exhausted, a case conference will happen</a:t>
            </a:r>
            <a:endParaRPr lang="en-GB" sz="1600" dirty="0">
              <a:cs typeface="Arial"/>
            </a:endParaRPr>
          </a:p>
          <a:p>
            <a:endParaRPr lang="en-GB" sz="1800" dirty="0">
              <a:cs typeface="Arial"/>
            </a:endParaRPr>
          </a:p>
          <a:p>
            <a:r>
              <a:rPr lang="en-GB" sz="1800" dirty="0">
                <a:cs typeface="Arial"/>
              </a:rPr>
              <a:t>In many cases, additional help is likely to be provided by those who support these claimants: families, landlords, advice and support services.</a:t>
            </a:r>
            <a:endParaRPr lang="en-GB" dirty="0"/>
          </a:p>
          <a:p>
            <a:endParaRPr lang="en-US" dirty="0">
              <a:cs typeface="Arial"/>
            </a:endParaRPr>
          </a:p>
        </p:txBody>
      </p:sp>
      <p:sp>
        <p:nvSpPr>
          <p:cNvPr id="2" name="Title 1">
            <a:extLst>
              <a:ext uri="{FF2B5EF4-FFF2-40B4-BE49-F238E27FC236}">
                <a16:creationId xmlns:a16="http://schemas.microsoft.com/office/drawing/2014/main" id="{8BA9B12C-F833-39BD-7FA5-B458F4F68582}"/>
              </a:ext>
            </a:extLst>
          </p:cNvPr>
          <p:cNvSpPr>
            <a:spLocks noGrp="1"/>
          </p:cNvSpPr>
          <p:nvPr>
            <p:ph type="title"/>
          </p:nvPr>
        </p:nvSpPr>
        <p:spPr>
          <a:xfrm>
            <a:off x="407988" y="228330"/>
            <a:ext cx="11376025" cy="649628"/>
          </a:xfrm>
        </p:spPr>
        <p:txBody>
          <a:bodyPr>
            <a:noAutofit/>
          </a:bodyPr>
          <a:lstStyle/>
          <a:p>
            <a:r>
              <a:rPr lang="en-GB" sz="4000" dirty="0"/>
              <a:t>What's in place for vulnerable people?</a:t>
            </a:r>
            <a:endParaRPr lang="en-GB" sz="4000" dirty="0">
              <a:cs typeface="Arial"/>
            </a:endParaRPr>
          </a:p>
        </p:txBody>
      </p:sp>
    </p:spTree>
    <p:extLst>
      <p:ext uri="{BB962C8B-B14F-4D97-AF65-F5344CB8AC3E}">
        <p14:creationId xmlns:p14="http://schemas.microsoft.com/office/powerpoint/2010/main" val="1753993567"/>
      </p:ext>
    </p:extLst>
  </p:cSld>
  <p:clrMapOvr>
    <a:masterClrMapping/>
  </p:clrMapOvr>
</p:sld>
</file>

<file path=ppt/theme/theme1.xml><?xml version="1.0" encoding="utf-8"?>
<a:theme xmlns:a="http://schemas.openxmlformats.org/drawingml/2006/main" name="Office Theme">
  <a:themeElements>
    <a:clrScheme name="SMT brand colours">
      <a:dk1>
        <a:sysClr val="windowText" lastClr="000000"/>
      </a:dk1>
      <a:lt1>
        <a:sysClr val="window" lastClr="FFFFFF"/>
      </a:lt1>
      <a:dk2>
        <a:srgbClr val="B30931"/>
      </a:dk2>
      <a:lt2>
        <a:srgbClr val="E9E4E0"/>
      </a:lt2>
      <a:accent1>
        <a:srgbClr val="B30931"/>
      </a:accent1>
      <a:accent2>
        <a:srgbClr val="A1AE9E"/>
      </a:accent2>
      <a:accent3>
        <a:srgbClr val="4B3A58"/>
      </a:accent3>
      <a:accent4>
        <a:srgbClr val="F56136"/>
      </a:accent4>
      <a:accent5>
        <a:srgbClr val="3C3C3B"/>
      </a:accent5>
      <a:accent6>
        <a:srgbClr val="A1AE9E"/>
      </a:accent6>
      <a:hlink>
        <a:srgbClr val="B30931"/>
      </a:hlink>
      <a:folHlink>
        <a:srgbClr val="A1AE9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SMT brand colours">
      <a:dk1>
        <a:sysClr val="windowText" lastClr="000000"/>
      </a:dk1>
      <a:lt1>
        <a:sysClr val="window" lastClr="FFFFFF"/>
      </a:lt1>
      <a:dk2>
        <a:srgbClr val="B30931"/>
      </a:dk2>
      <a:lt2>
        <a:srgbClr val="E9E4E0"/>
      </a:lt2>
      <a:accent1>
        <a:srgbClr val="B30931"/>
      </a:accent1>
      <a:accent2>
        <a:srgbClr val="A1AE9E"/>
      </a:accent2>
      <a:accent3>
        <a:srgbClr val="4B3A58"/>
      </a:accent3>
      <a:accent4>
        <a:srgbClr val="F56136"/>
      </a:accent4>
      <a:accent5>
        <a:srgbClr val="3C3C3B"/>
      </a:accent5>
      <a:accent6>
        <a:srgbClr val="A1AE9E"/>
      </a:accent6>
      <a:hlink>
        <a:srgbClr val="B30931"/>
      </a:hlink>
      <a:folHlink>
        <a:srgbClr val="A1AE9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6381563925F424093E86B3E936EF2D4" ma:contentTypeVersion="21" ma:contentTypeDescription="Create a new document." ma:contentTypeScope="" ma:versionID="53c0480b47b263434de9586548626208">
  <xsd:schema xmlns:xsd="http://www.w3.org/2001/XMLSchema" xmlns:xs="http://www.w3.org/2001/XMLSchema" xmlns:p="http://schemas.microsoft.com/office/2006/metadata/properties" xmlns:ns2="cbac73b5-1999-42cc-afe4-b7020b48e043" xmlns:ns3="bca9822e-211d-4723-85f2-b3c70f22749b" targetNamespace="http://schemas.microsoft.com/office/2006/metadata/properties" ma:root="true" ma:fieldsID="772bd137f94d01734479415f06335b32" ns2:_="" ns3:_="">
    <xsd:import namespace="cbac73b5-1999-42cc-afe4-b7020b48e043"/>
    <xsd:import namespace="bca9822e-211d-4723-85f2-b3c70f22749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SearchPropertie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ac73b5-1999-42cc-afe4-b7020b48e0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1f43f032-56bb-40c6-bb6e-407f91632bf3"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descriptio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a9822e-211d-4723-85f2-b3c70f22749b" elementFormDefault="qualified">
    <xsd:import namespace="http://schemas.microsoft.com/office/2006/documentManagement/types"/>
    <xsd:import namespace="http://schemas.microsoft.com/office/infopath/2007/PartnerControls"/>
    <xsd:element name="SharedWithUsers" ma:index="11"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hidden="true" ma:internalName="SharedWithDetails" ma:readOnly="true">
      <xsd:simpleType>
        <xsd:restriction base="dms:Note"/>
      </xsd:simpleType>
    </xsd:element>
    <xsd:element name="TaxCatchAll" ma:index="15" nillable="true" ma:displayName="Taxonomy Catch All Column" ma:hidden="true" ma:list="{c1026a81-d9d5-4fbb-8e6d-0b2192053e50}" ma:internalName="TaxCatchAll" ma:showField="CatchAllData" ma:web="bca9822e-211d-4723-85f2-b3c70f2274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ca9822e-211d-4723-85f2-b3c70f22749b" xsi:nil="true"/>
    <lcf76f155ced4ddcb4097134ff3c332f xmlns="cbac73b5-1999-42cc-afe4-b7020b48e043">
      <Terms xmlns="http://schemas.microsoft.com/office/infopath/2007/PartnerControls"/>
    </lcf76f155ced4ddcb4097134ff3c332f>
    <SharedWithUsers xmlns="bca9822e-211d-4723-85f2-b3c70f22749b">
      <UserInfo>
        <DisplayName>Naomi Trenear</DisplayName>
        <AccountId>1557</AccountId>
        <AccountType/>
      </UserInfo>
      <UserInfo>
        <DisplayName>Elizabeth Hancock</DisplayName>
        <AccountId>2546</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CD4BE1-ACD3-4866-BA93-D8D46D2F478E}"/>
</file>

<file path=customXml/itemProps2.xml><?xml version="1.0" encoding="utf-8"?>
<ds:datastoreItem xmlns:ds="http://schemas.openxmlformats.org/officeDocument/2006/customXml" ds:itemID="{150CCD3B-FE13-4082-8D90-96AC00F695C0}">
  <ds:schemaRefs>
    <ds:schemaRef ds:uri="http://schemas.microsoft.com/office/infopath/2007/PartnerControls"/>
    <ds:schemaRef ds:uri="http://purl.org/dc/terms/"/>
    <ds:schemaRef ds:uri="http://schemas.microsoft.com/office/2006/documentManagement/types"/>
    <ds:schemaRef ds:uri="bca9822e-211d-4723-85f2-b3c70f22749b"/>
    <ds:schemaRef ds:uri="cbac73b5-1999-42cc-afe4-b7020b48e043"/>
    <ds:schemaRef ds:uri="http://purl.org/dc/elements/1.1/"/>
    <ds:schemaRef ds:uri="http://www.w3.org/XML/1998/namespace"/>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2458BDD6-555A-46C0-B5EF-8BB123E3F2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996</TotalTime>
  <Words>1495</Words>
  <Application>Microsoft Office PowerPoint</Application>
  <PresentationFormat>Widescreen</PresentationFormat>
  <Paragraphs>131</Paragraphs>
  <Slides>21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21</vt:i4>
      </vt:variant>
    </vt:vector>
  </HeadingPairs>
  <TitlesOfParts>
    <vt:vector size="28" baseType="lpstr">
      <vt:lpstr>Arial</vt:lpstr>
      <vt:lpstr>Arial,Sans-Serif</vt:lpstr>
      <vt:lpstr>Calibri</vt:lpstr>
      <vt:lpstr>Symbol,Sans-Serif</vt:lpstr>
      <vt:lpstr>Times New Roman</vt:lpstr>
      <vt:lpstr>Office Theme</vt:lpstr>
      <vt:lpstr>1_Office Theme</vt:lpstr>
      <vt:lpstr>Universal Credit: Managed Migration and beyond</vt:lpstr>
      <vt:lpstr>Timetable</vt:lpstr>
      <vt:lpstr>UC Managed Migration</vt:lpstr>
      <vt:lpstr>Poll </vt:lpstr>
      <vt:lpstr>Managed Migration process</vt:lpstr>
      <vt:lpstr>Summary</vt:lpstr>
      <vt:lpstr>Summary</vt:lpstr>
      <vt:lpstr>What's in place for vulnerable people?</vt:lpstr>
      <vt:lpstr>What's in place for vulnerable people?</vt:lpstr>
      <vt:lpstr>Julie Casson, Partnership Manager  Coastal Jobcentres; Blackpool, St Annes and Fleetwood</vt:lpstr>
      <vt:lpstr>Enhanced Support Journey</vt:lpstr>
      <vt:lpstr>Links DWP resources </vt:lpstr>
      <vt:lpstr>PowerPoint Presentation</vt:lpstr>
      <vt:lpstr>What does this mean ?</vt:lpstr>
      <vt:lpstr>PowerPoint Presentation</vt:lpstr>
      <vt:lpstr>How long your transitional protection payments last</vt:lpstr>
      <vt:lpstr>Changes that can decrease your transitional protection payments  </vt:lpstr>
      <vt:lpstr> Example</vt:lpstr>
      <vt:lpstr>PowerPoint Presentation</vt:lpstr>
      <vt:lpstr>Changes that end transitional protection </vt:lpstr>
      <vt:lpstr>Universal Credit: Managed Migration and beyond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Douglas Bacon</dc:creator>
  <cp:lastModifiedBy>Zoe Titchener</cp:lastModifiedBy>
  <cp:revision>209</cp:revision>
  <cp:lastPrinted>2024-06-16T20:20:30Z</cp:lastPrinted>
  <dcterms:created xsi:type="dcterms:W3CDTF">2019-09-26T12:41:08Z</dcterms:created>
  <dcterms:modified xsi:type="dcterms:W3CDTF">2024-06-19T15:01:54Z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0x010100B6381563925F424093E86B3E936EF2D4</vt:lpwstr>
  </property>
  <property fmtid="{D5CDD505-2E9C-101B-9397-08002B2CF9AE}" pid="3" name="MediaServiceImageTags">
    <vt:lpwstr/>
  </property>
</Properties>
</file>