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Montserrat Semi-Bold" charset="1" panose="00000700000000000000"/>
      <p:regular r:id="rId19"/>
    </p:embeddedFont>
    <p:embeddedFont>
      <p:font typeface="Montserrat Bold" charset="1" panose="00000800000000000000"/>
      <p:regular r:id="rId20"/>
    </p:embeddedFont>
    <p:embeddedFont>
      <p:font typeface="Montserrat" charset="1" panose="00000500000000000000"/>
      <p:regular r:id="rId21"/>
    </p:embeddedFont>
    <p:embeddedFont>
      <p:font typeface="League Spartan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5549" y="518426"/>
            <a:ext cx="4603974" cy="1020548"/>
          </a:xfrm>
          <a:custGeom>
            <a:avLst/>
            <a:gdLst/>
            <a:ahLst/>
            <a:cxnLst/>
            <a:rect r="r" b="b" t="t" l="l"/>
            <a:pathLst>
              <a:path h="1020548" w="4603974">
                <a:moveTo>
                  <a:pt x="0" y="0"/>
                </a:moveTo>
                <a:lnTo>
                  <a:pt x="4603974" y="0"/>
                </a:lnTo>
                <a:lnTo>
                  <a:pt x="4603974" y="1020548"/>
                </a:lnTo>
                <a:lnTo>
                  <a:pt x="0" y="102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5958" y="2648854"/>
            <a:ext cx="3094252" cy="3094252"/>
          </a:xfrm>
          <a:custGeom>
            <a:avLst/>
            <a:gdLst/>
            <a:ahLst/>
            <a:cxnLst/>
            <a:rect r="r" b="b" t="t" l="l"/>
            <a:pathLst>
              <a:path h="3094252" w="3094252">
                <a:moveTo>
                  <a:pt x="0" y="0"/>
                </a:moveTo>
                <a:lnTo>
                  <a:pt x="3094253" y="0"/>
                </a:lnTo>
                <a:lnTo>
                  <a:pt x="3094253" y="3094252"/>
                </a:lnTo>
                <a:lnTo>
                  <a:pt x="0" y="309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16932" y="2703900"/>
            <a:ext cx="3412242" cy="2984160"/>
          </a:xfrm>
          <a:custGeom>
            <a:avLst/>
            <a:gdLst/>
            <a:ahLst/>
            <a:cxnLst/>
            <a:rect r="r" b="b" t="t" l="l"/>
            <a:pathLst>
              <a:path h="2984160" w="3412242">
                <a:moveTo>
                  <a:pt x="0" y="0"/>
                </a:moveTo>
                <a:lnTo>
                  <a:pt x="3412242" y="0"/>
                </a:lnTo>
                <a:lnTo>
                  <a:pt x="3412242" y="2984160"/>
                </a:lnTo>
                <a:lnTo>
                  <a:pt x="0" y="298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95958" y="5960940"/>
            <a:ext cx="3621621" cy="105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9"/>
              </a:lnSpc>
              <a:spcBef>
                <a:spcPct val="0"/>
              </a:spcBef>
            </a:pPr>
            <a:r>
              <a:rPr lang="en-US" sz="7201" spc="-14">
                <a:solidFill>
                  <a:srgbClr val="FFFFFF"/>
                </a:solidFill>
                <a:latin typeface="Montserrat Semi-Bold"/>
              </a:rPr>
              <a:t>8,452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81744" y="7310406"/>
            <a:ext cx="6129354" cy="2676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Between October 2023 and March 2024, just over 8,400 households presented as homeless to the Housing Executive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16932" y="5960940"/>
            <a:ext cx="3949312" cy="105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9"/>
              </a:lnSpc>
              <a:spcBef>
                <a:spcPct val="0"/>
              </a:spcBef>
            </a:pPr>
            <a:r>
              <a:rPr lang="en-US" sz="7201" spc="-14">
                <a:solidFill>
                  <a:srgbClr val="FFFFFF"/>
                </a:solidFill>
                <a:latin typeface="Montserrat Semi-Bold"/>
              </a:rPr>
              <a:t>2,447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92958" y="7310406"/>
            <a:ext cx="5153899" cy="214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The Belfast Council area had the highest rate of presentations at 7.5 per 1000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81165" y="5960940"/>
            <a:ext cx="3319605" cy="105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9"/>
              </a:lnSpc>
              <a:spcBef>
                <a:spcPct val="0"/>
              </a:spcBef>
            </a:pPr>
            <a:r>
              <a:rPr lang="en-US" sz="7201" spc="-14">
                <a:solidFill>
                  <a:srgbClr val="FFFFFF"/>
                </a:solidFill>
                <a:latin typeface="Montserrat Semi-Bold"/>
              </a:rPr>
              <a:t>7.5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21416" y="7310406"/>
            <a:ext cx="6176046" cy="1609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2,447 of these </a:t>
            </a:r>
          </a:p>
          <a:p>
            <a:pPr algn="ctr">
              <a:lnSpc>
                <a:spcPts val="4217"/>
              </a:lnSpc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households were </a:t>
            </a:r>
          </a:p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families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81165" y="5856165"/>
            <a:ext cx="4294734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5807013" y="436802"/>
            <a:ext cx="11518463" cy="1028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Homelessness Presentations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11315" y="9874250"/>
            <a:ext cx="11450677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Source: DfC Homelessness Bulletin October 2023 to March 2024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423795" y="3420883"/>
            <a:ext cx="5153899" cy="1531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3"/>
              </a:lnSpc>
            </a:pPr>
            <a:r>
              <a:rPr lang="en-US" sz="4875" spc="487">
                <a:solidFill>
                  <a:srgbClr val="FFFFFF"/>
                </a:solidFill>
                <a:latin typeface="League Spartan"/>
              </a:rPr>
              <a:t>BELFAST CITY COUNCIL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1395" y="337958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999670" y="-297910"/>
            <a:ext cx="20708954" cy="1146043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032894" y="9674905"/>
            <a:ext cx="12747709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E"/>
                </a:solidFill>
                <a:latin typeface="Montserrat"/>
              </a:rPr>
              <a:t>Source: DfC Homelessness Bulletin Oct 23 to Mar 24 and AQW 286/22-27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6076" y="114383"/>
            <a:ext cx="1227578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Social Housing Waiting List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1395" y="337958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215601" y="564761"/>
            <a:ext cx="20944516" cy="1033649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834007" y="9894752"/>
            <a:ext cx="8676017" cy="74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50"/>
              </a:lnSpc>
            </a:pPr>
            <a:r>
              <a:rPr lang="en-US" sz="2178">
                <a:solidFill>
                  <a:srgbClr val="FFFFFE"/>
                </a:solidFill>
                <a:latin typeface="Montserrat"/>
              </a:rPr>
              <a:t>Source: AQW 11103/22-27 and AQW 12677/22-27</a:t>
            </a:r>
          </a:p>
          <a:p>
            <a:pPr algn="ctr">
              <a:lnSpc>
                <a:spcPts val="305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726076" y="114383"/>
            <a:ext cx="1227578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DfC Capital and SHDP Budget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347919" y="7060384"/>
            <a:ext cx="11635619" cy="1066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4"/>
              </a:lnSpc>
              <a:spcBef>
                <a:spcPct val="0"/>
              </a:spcBef>
            </a:pPr>
            <a:r>
              <a:rPr lang="en-US" sz="3723" spc="-7">
                <a:solidFill>
                  <a:srgbClr val="FFFFFE"/>
                </a:solidFill>
                <a:latin typeface="Montserrat Bold"/>
              </a:rPr>
              <a:t>Fall in Capital Budget of 38.2% and in SHDP of 27.1% between 2023/4 and 2024/5 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1395" y="337958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571799" y="876358"/>
            <a:ext cx="18685512" cy="960754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848421" y="9708841"/>
            <a:ext cx="14638846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E"/>
                </a:solidFill>
                <a:latin typeface="Montserrat"/>
              </a:rPr>
              <a:t>Source: Housing Bulletin July to December 2023, DfC EQIA on Budget Allocations 24/25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6076" y="114383"/>
            <a:ext cx="1227578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Social Housing New Starts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1395" y="337958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7573" y="145518"/>
            <a:ext cx="20048374" cy="1077252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349628" y="9665459"/>
            <a:ext cx="1268625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E"/>
                </a:solidFill>
                <a:latin typeface="Montserrat"/>
              </a:rPr>
              <a:t>Source: AQW 11103/22-27 and DfC EQIA on Budget Allcoations 24/25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6076" y="114383"/>
            <a:ext cx="1227578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Supporting People Budget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8239" y="1028700"/>
            <a:ext cx="4603974" cy="1020548"/>
          </a:xfrm>
          <a:custGeom>
            <a:avLst/>
            <a:gdLst/>
            <a:ahLst/>
            <a:cxnLst/>
            <a:rect r="r" b="b" t="t" l="l"/>
            <a:pathLst>
              <a:path h="1020548" w="4603974">
                <a:moveTo>
                  <a:pt x="0" y="0"/>
                </a:moveTo>
                <a:lnTo>
                  <a:pt x="4603974" y="0"/>
                </a:lnTo>
                <a:lnTo>
                  <a:pt x="4603974" y="1020548"/>
                </a:lnTo>
                <a:lnTo>
                  <a:pt x="0" y="102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42252" y="2478719"/>
            <a:ext cx="2611756" cy="3061465"/>
            <a:chOff x="0" y="0"/>
            <a:chExt cx="3482341" cy="40819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70681" y="0"/>
              <a:ext cx="2540980" cy="2540980"/>
            </a:xfrm>
            <a:custGeom>
              <a:avLst/>
              <a:gdLst/>
              <a:ahLst/>
              <a:cxnLst/>
              <a:rect r="r" b="b" t="t" l="l"/>
              <a:pathLst>
                <a:path h="2540980" w="2540980">
                  <a:moveTo>
                    <a:pt x="0" y="0"/>
                  </a:moveTo>
                  <a:lnTo>
                    <a:pt x="2540980" y="0"/>
                  </a:lnTo>
                  <a:lnTo>
                    <a:pt x="2540980" y="2540980"/>
                  </a:lnTo>
                  <a:lnTo>
                    <a:pt x="0" y="2540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2188431"/>
              <a:ext cx="3482341" cy="1893523"/>
            </a:xfrm>
            <a:custGeom>
              <a:avLst/>
              <a:gdLst/>
              <a:ahLst/>
              <a:cxnLst/>
              <a:rect r="r" b="b" t="t" l="l"/>
              <a:pathLst>
                <a:path h="1893523" w="3482341">
                  <a:moveTo>
                    <a:pt x="0" y="0"/>
                  </a:moveTo>
                  <a:lnTo>
                    <a:pt x="3482341" y="0"/>
                  </a:lnTo>
                  <a:lnTo>
                    <a:pt x="3482341" y="1893523"/>
                  </a:lnTo>
                  <a:lnTo>
                    <a:pt x="0" y="1893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381165" y="2547961"/>
            <a:ext cx="4162015" cy="3069486"/>
          </a:xfrm>
          <a:custGeom>
            <a:avLst/>
            <a:gdLst/>
            <a:ahLst/>
            <a:cxnLst/>
            <a:rect r="r" b="b" t="t" l="l"/>
            <a:pathLst>
              <a:path h="3069486" w="4162015">
                <a:moveTo>
                  <a:pt x="0" y="0"/>
                </a:moveTo>
                <a:lnTo>
                  <a:pt x="4162015" y="0"/>
                </a:lnTo>
                <a:lnTo>
                  <a:pt x="4162015" y="3069487"/>
                </a:lnTo>
                <a:lnTo>
                  <a:pt x="0" y="30694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65912" y="2478719"/>
            <a:ext cx="4103349" cy="3380134"/>
          </a:xfrm>
          <a:custGeom>
            <a:avLst/>
            <a:gdLst/>
            <a:ahLst/>
            <a:cxnLst/>
            <a:rect r="r" b="b" t="t" l="l"/>
            <a:pathLst>
              <a:path h="3380134" w="4103349">
                <a:moveTo>
                  <a:pt x="0" y="0"/>
                </a:moveTo>
                <a:lnTo>
                  <a:pt x="4103349" y="0"/>
                </a:lnTo>
                <a:lnTo>
                  <a:pt x="4103349" y="3380134"/>
                </a:lnTo>
                <a:lnTo>
                  <a:pt x="0" y="3380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60000">
            <a:off x="1693690" y="5976891"/>
            <a:ext cx="3550058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5,698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4651" y="7611191"/>
            <a:ext cx="6387472" cy="276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9"/>
              </a:lnSpc>
              <a:spcBef>
                <a:spcPct val="0"/>
              </a:spcBef>
            </a:pPr>
            <a:r>
              <a:rPr lang="en-US" sz="3833" spc="-7">
                <a:solidFill>
                  <a:srgbClr val="FFFFFF"/>
                </a:solidFill>
                <a:latin typeface="Montserrat Semi-Bold"/>
              </a:rPr>
              <a:t>In Oct 2023 to March 2024, just under 5,700 households were accepted as homeless by the Housing Executive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35355" y="5961131"/>
            <a:ext cx="2201912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1,935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93021" y="7607329"/>
            <a:ext cx="5153899" cy="1687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3"/>
              </a:lnSpc>
              <a:spcBef>
                <a:spcPct val="0"/>
              </a:spcBef>
            </a:pPr>
            <a:r>
              <a:rPr lang="en-US" sz="3933" spc="-7">
                <a:solidFill>
                  <a:srgbClr val="FFFFFF"/>
                </a:solidFill>
                <a:latin typeface="Montserrat Semi-Bold"/>
              </a:rPr>
              <a:t>Over 1,900 families were accepted as homeless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720552" y="6089656"/>
            <a:ext cx="3127512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3,544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80270" y="7597804"/>
            <a:ext cx="6176046" cy="1609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Over 3,500 children were accepted as homeless as part of households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81165" y="5856165"/>
            <a:ext cx="4294734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6118304" y="465377"/>
            <a:ext cx="11140996" cy="84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Montserrat Bold"/>
              </a:rPr>
              <a:t>Homelesness Acceptances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35856" y="9874250"/>
            <a:ext cx="11450677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Source: DfC Homelessness Bulletin October 2023 to March 2024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60" y="417891"/>
            <a:ext cx="4603974" cy="1020548"/>
          </a:xfrm>
          <a:custGeom>
            <a:avLst/>
            <a:gdLst/>
            <a:ahLst/>
            <a:cxnLst/>
            <a:rect r="r" b="b" t="t" l="l"/>
            <a:pathLst>
              <a:path h="1020548" w="4603974">
                <a:moveTo>
                  <a:pt x="0" y="0"/>
                </a:moveTo>
                <a:lnTo>
                  <a:pt x="4603974" y="0"/>
                </a:lnTo>
                <a:lnTo>
                  <a:pt x="4603974" y="1020547"/>
                </a:lnTo>
                <a:lnTo>
                  <a:pt x="0" y="1020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3154" y="2260904"/>
            <a:ext cx="2882596" cy="2882596"/>
          </a:xfrm>
          <a:custGeom>
            <a:avLst/>
            <a:gdLst/>
            <a:ahLst/>
            <a:cxnLst/>
            <a:rect r="r" b="b" t="t" l="l"/>
            <a:pathLst>
              <a:path h="2882596" w="2882596">
                <a:moveTo>
                  <a:pt x="0" y="0"/>
                </a:moveTo>
                <a:lnTo>
                  <a:pt x="2882596" y="0"/>
                </a:lnTo>
                <a:lnTo>
                  <a:pt x="2882596" y="2882596"/>
                </a:lnTo>
                <a:lnTo>
                  <a:pt x="0" y="2882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69135" y="2115712"/>
            <a:ext cx="2149729" cy="3027788"/>
          </a:xfrm>
          <a:custGeom>
            <a:avLst/>
            <a:gdLst/>
            <a:ahLst/>
            <a:cxnLst/>
            <a:rect r="r" b="b" t="t" l="l"/>
            <a:pathLst>
              <a:path h="3027788" w="2149729">
                <a:moveTo>
                  <a:pt x="0" y="0"/>
                </a:moveTo>
                <a:lnTo>
                  <a:pt x="2149730" y="0"/>
                </a:lnTo>
                <a:lnTo>
                  <a:pt x="2149730" y="3027788"/>
                </a:lnTo>
                <a:lnTo>
                  <a:pt x="0" y="3027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64566" y="2049248"/>
            <a:ext cx="4294734" cy="3027788"/>
          </a:xfrm>
          <a:custGeom>
            <a:avLst/>
            <a:gdLst/>
            <a:ahLst/>
            <a:cxnLst/>
            <a:rect r="r" b="b" t="t" l="l"/>
            <a:pathLst>
              <a:path h="3027788" w="4294734">
                <a:moveTo>
                  <a:pt x="0" y="0"/>
                </a:moveTo>
                <a:lnTo>
                  <a:pt x="4294734" y="0"/>
                </a:lnTo>
                <a:lnTo>
                  <a:pt x="4294734" y="3027787"/>
                </a:lnTo>
                <a:lnTo>
                  <a:pt x="0" y="3027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76265" y="5583958"/>
            <a:ext cx="3356374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4,784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577" y="7058047"/>
            <a:ext cx="6209957" cy="3094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  <a:spcBef>
                <a:spcPct val="0"/>
              </a:spcBef>
            </a:pPr>
            <a:r>
              <a:rPr lang="en-US" sz="3600" spc="-7">
                <a:solidFill>
                  <a:srgbClr val="FFFFFF"/>
                </a:solidFill>
                <a:latin typeface="Montserrat Semi-Bold"/>
              </a:rPr>
              <a:t>On March 31 2024, 4,784 households were </a:t>
            </a:r>
          </a:p>
          <a:p>
            <a:pPr algn="ctr">
              <a:lnSpc>
                <a:spcPts val="4104"/>
              </a:lnSpc>
              <a:spcBef>
                <a:spcPct val="0"/>
              </a:spcBef>
            </a:pPr>
            <a:r>
              <a:rPr lang="en-US" sz="3600" spc="-7">
                <a:solidFill>
                  <a:srgbClr val="FFFFFF"/>
                </a:solidFill>
                <a:latin typeface="Montserrat Semi-Bold"/>
              </a:rPr>
              <a:t>living in temporary accommodation in NI. This is an increase of 132% compared to Jan 2019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78136" y="5591451"/>
            <a:ext cx="3331728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5,106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49534" y="7075341"/>
            <a:ext cx="5867681" cy="2580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3600" spc="-7">
                <a:solidFill>
                  <a:srgbClr val="FFFFFF"/>
                </a:solidFill>
                <a:latin typeface="Montserrat Semi-Bold"/>
              </a:rPr>
              <a:t>This includes over </a:t>
            </a:r>
          </a:p>
          <a:p>
            <a:pPr algn="ctr">
              <a:lnSpc>
                <a:spcPts val="4104"/>
              </a:lnSpc>
            </a:pPr>
            <a:r>
              <a:rPr lang="en-US" sz="3600" spc="-7">
                <a:solidFill>
                  <a:srgbClr val="FFFFFF"/>
                </a:solidFill>
                <a:latin typeface="Montserrat Semi-Bold"/>
              </a:rPr>
              <a:t>5,100 children. This figure has increased by 110% compared </a:t>
            </a:r>
          </a:p>
          <a:p>
            <a:pPr algn="ctr">
              <a:lnSpc>
                <a:spcPts val="4104"/>
              </a:lnSpc>
              <a:spcBef>
                <a:spcPct val="0"/>
              </a:spcBef>
            </a:pPr>
            <a:r>
              <a:rPr lang="en-US" sz="3600" spc="-7">
                <a:solidFill>
                  <a:srgbClr val="FFFFFF"/>
                </a:solidFill>
                <a:latin typeface="Montserrat Semi-Bold"/>
              </a:rPr>
              <a:t>with Jan 2019.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00325" y="5591451"/>
            <a:ext cx="3223216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0.5%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13470" y="7075341"/>
            <a:ext cx="5874530" cy="2580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  <a:spcBef>
                <a:spcPct val="0"/>
              </a:spcBef>
            </a:pPr>
            <a:r>
              <a:rPr lang="en-US" sz="3600" spc="-7">
                <a:solidFill>
                  <a:srgbClr val="FFFFFF"/>
                </a:solidFill>
                <a:latin typeface="Montserrat Semi-Bold"/>
              </a:rPr>
              <a:t>4,784 households is  around 0.5% of households in NI: one out of every 200 households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79323" y="263688"/>
            <a:ext cx="1227578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Temporary Accommodation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61498" y="9874250"/>
            <a:ext cx="11450677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Source: DfC Homelessness Bulletin October 2023 to March 2024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1395" y="337958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391562" y="-605649"/>
            <a:ext cx="20984788" cy="1200284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737647" y="6196957"/>
            <a:ext cx="6348250" cy="1071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4"/>
              </a:lnSpc>
            </a:pPr>
            <a:r>
              <a:rPr lang="en-US" sz="3723" spc="-7">
                <a:solidFill>
                  <a:srgbClr val="FFFFFE"/>
                </a:solidFill>
                <a:latin typeface="Montserrat Semi-Bold"/>
              </a:rPr>
              <a:t>Increase of 132% between </a:t>
            </a:r>
          </a:p>
          <a:p>
            <a:pPr algn="ctr">
              <a:lnSpc>
                <a:spcPts val="4244"/>
              </a:lnSpc>
              <a:spcBef>
                <a:spcPct val="0"/>
              </a:spcBef>
            </a:pPr>
            <a:r>
              <a:rPr lang="en-US" sz="3723" spc="-7">
                <a:solidFill>
                  <a:srgbClr val="FFFFFE"/>
                </a:solidFill>
                <a:latin typeface="Montserrat Semi-Bold"/>
              </a:rPr>
              <a:t>Jan 2019 and Apr 2024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6076" y="114383"/>
            <a:ext cx="1227578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Temporary Accommodation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61498" y="9874250"/>
            <a:ext cx="11450677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Source: DfC Homelessness Bulletin October 2023 to March 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1395" y="337958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157548" y="-464793"/>
            <a:ext cx="20881183" cy="1198557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763652" y="6196957"/>
            <a:ext cx="6296241" cy="1071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4"/>
              </a:lnSpc>
            </a:pPr>
            <a:r>
              <a:rPr lang="en-US" sz="3723" spc="-7">
                <a:solidFill>
                  <a:srgbClr val="FFFFFE"/>
                </a:solidFill>
                <a:latin typeface="Montserrat Semi-Bold"/>
              </a:rPr>
              <a:t>Increase of 110% between </a:t>
            </a:r>
          </a:p>
          <a:p>
            <a:pPr algn="ctr">
              <a:lnSpc>
                <a:spcPts val="4244"/>
              </a:lnSpc>
              <a:spcBef>
                <a:spcPct val="0"/>
              </a:spcBef>
            </a:pPr>
            <a:r>
              <a:rPr lang="en-US" sz="3723" spc="-7">
                <a:solidFill>
                  <a:srgbClr val="FFFFFE"/>
                </a:solidFill>
                <a:latin typeface="Montserrat Semi-Bold"/>
              </a:rPr>
              <a:t>Jan 2019 and Apr 2024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6076" y="114383"/>
            <a:ext cx="1227578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Temporary Accommodation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76522" y="9874250"/>
            <a:ext cx="11450677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Source: DfC Homelessness Bulletin October 2023 to March 2024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1395" y="337958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25869" y="853261"/>
            <a:ext cx="18962680" cy="965374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144000" y="9864726"/>
            <a:ext cx="9956082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E"/>
                </a:solidFill>
                <a:latin typeface="Montserrat"/>
              </a:rPr>
              <a:t>Sources: NIHE FOI 22/3 072 and AQW 12681/22-27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6076" y="114383"/>
            <a:ext cx="12275785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Montserrat Bold"/>
              </a:rPr>
              <a:t>Spend on Temporary Accommodation (Non-SP)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10384" y="7041242"/>
            <a:ext cx="5456442" cy="108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2"/>
              </a:lnSpc>
            </a:pPr>
            <a:r>
              <a:rPr lang="en-US" sz="3108">
                <a:solidFill>
                  <a:srgbClr val="FFFFFF"/>
                </a:solidFill>
                <a:latin typeface="Montserrat Semi-Bold"/>
              </a:rPr>
              <a:t>Increase of 495% between </a:t>
            </a:r>
          </a:p>
          <a:p>
            <a:pPr algn="ctr">
              <a:lnSpc>
                <a:spcPts val="4352"/>
              </a:lnSpc>
            </a:pPr>
            <a:r>
              <a:rPr lang="en-US" sz="3108">
                <a:solidFill>
                  <a:srgbClr val="FFFFFF"/>
                </a:solidFill>
                <a:latin typeface="Montserrat Semi-Bold"/>
              </a:rPr>
              <a:t>2018/9 and 2023/4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55858" y="294696"/>
            <a:ext cx="3632142" cy="805125"/>
          </a:xfrm>
          <a:custGeom>
            <a:avLst/>
            <a:gdLst/>
            <a:ahLst/>
            <a:cxnLst/>
            <a:rect r="r" b="b" t="t" l="l"/>
            <a:pathLst>
              <a:path h="805125" w="3632142">
                <a:moveTo>
                  <a:pt x="0" y="0"/>
                </a:moveTo>
                <a:lnTo>
                  <a:pt x="3632142" y="0"/>
                </a:lnTo>
                <a:lnTo>
                  <a:pt x="3632142" y="805125"/>
                </a:lnTo>
                <a:lnTo>
                  <a:pt x="0" y="8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72635" y="-438892"/>
            <a:ext cx="20570370" cy="1207776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331918" y="9864726"/>
            <a:ext cx="9956082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E"/>
                </a:solidFill>
                <a:latin typeface="Montserrat"/>
              </a:rPr>
              <a:t>Source: DfC Homelessness Bulletin Oct 2023 to Mar 2024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8093" y="208971"/>
            <a:ext cx="14477765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FFFFFF"/>
                </a:solidFill>
                <a:latin typeface="Montserrat Bold"/>
              </a:rPr>
              <a:t>Use of non-standard Temporary Accommodation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8239" y="1028700"/>
            <a:ext cx="4603974" cy="1020548"/>
          </a:xfrm>
          <a:custGeom>
            <a:avLst/>
            <a:gdLst/>
            <a:ahLst/>
            <a:cxnLst/>
            <a:rect r="r" b="b" t="t" l="l"/>
            <a:pathLst>
              <a:path h="1020548" w="4603974">
                <a:moveTo>
                  <a:pt x="0" y="0"/>
                </a:moveTo>
                <a:lnTo>
                  <a:pt x="4603974" y="0"/>
                </a:lnTo>
                <a:lnTo>
                  <a:pt x="4603974" y="1020548"/>
                </a:lnTo>
                <a:lnTo>
                  <a:pt x="0" y="102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87179" y="2392766"/>
            <a:ext cx="2966095" cy="2806667"/>
          </a:xfrm>
          <a:custGeom>
            <a:avLst/>
            <a:gdLst/>
            <a:ahLst/>
            <a:cxnLst/>
            <a:rect r="r" b="b" t="t" l="l"/>
            <a:pathLst>
              <a:path h="2806667" w="2966095">
                <a:moveTo>
                  <a:pt x="0" y="0"/>
                </a:moveTo>
                <a:lnTo>
                  <a:pt x="2966094" y="0"/>
                </a:lnTo>
                <a:lnTo>
                  <a:pt x="2966094" y="2806667"/>
                </a:lnTo>
                <a:lnTo>
                  <a:pt x="0" y="280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14122" y="1963127"/>
            <a:ext cx="2492453" cy="3579825"/>
          </a:xfrm>
          <a:custGeom>
            <a:avLst/>
            <a:gdLst/>
            <a:ahLst/>
            <a:cxnLst/>
            <a:rect r="r" b="b" t="t" l="l"/>
            <a:pathLst>
              <a:path h="3579825" w="2492453">
                <a:moveTo>
                  <a:pt x="0" y="0"/>
                </a:moveTo>
                <a:lnTo>
                  <a:pt x="2492453" y="0"/>
                </a:lnTo>
                <a:lnTo>
                  <a:pt x="2492453" y="3579825"/>
                </a:lnTo>
                <a:lnTo>
                  <a:pt x="0" y="3579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664855" y="2392766"/>
            <a:ext cx="3020240" cy="3150186"/>
          </a:xfrm>
          <a:custGeom>
            <a:avLst/>
            <a:gdLst/>
            <a:ahLst/>
            <a:cxnLst/>
            <a:rect r="r" b="b" t="t" l="l"/>
            <a:pathLst>
              <a:path h="3150186" w="3020240">
                <a:moveTo>
                  <a:pt x="0" y="0"/>
                </a:moveTo>
                <a:lnTo>
                  <a:pt x="3020240" y="0"/>
                </a:lnTo>
                <a:lnTo>
                  <a:pt x="3020240" y="3150186"/>
                </a:lnTo>
                <a:lnTo>
                  <a:pt x="0" y="31501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8788" y="5752502"/>
            <a:ext cx="3702876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47,312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75889" y="5857852"/>
            <a:ext cx="3583493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18.4%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34903" y="7208691"/>
            <a:ext cx="5673774" cy="107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This is an increase of 18.4% since 2014.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737502" y="5857852"/>
            <a:ext cx="4045693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35,464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72325" y="7070291"/>
            <a:ext cx="5802421" cy="2676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Over 35,000 </a:t>
            </a:r>
          </a:p>
          <a:p>
            <a:pPr algn="ctr">
              <a:lnSpc>
                <a:spcPts val="4217"/>
              </a:lnSpc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households on the </a:t>
            </a:r>
          </a:p>
          <a:p>
            <a:pPr algn="ctr">
              <a:lnSpc>
                <a:spcPts val="4217"/>
              </a:lnSpc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list were classed as </a:t>
            </a:r>
          </a:p>
          <a:p>
            <a:pPr algn="ctr">
              <a:lnSpc>
                <a:spcPts val="4217"/>
              </a:lnSpc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being in housing stress </a:t>
            </a:r>
          </a:p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on 31 March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1129" y="7208691"/>
            <a:ext cx="5673774" cy="214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On 31 March 2024, 47,312 households were on the social housing waiting list.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76989" y="9841685"/>
            <a:ext cx="13493063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E"/>
                </a:solidFill>
                <a:latin typeface="Montserrat"/>
              </a:rPr>
              <a:t>Source: DfC Housing Bulletin January to March 2024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E1A60">
                <a:alpha val="100000"/>
              </a:srgbClr>
            </a:gs>
            <a:gs pos="100000">
              <a:srgbClr val="EA514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621591"/>
            <a:ext cx="4603974" cy="1020548"/>
          </a:xfrm>
          <a:custGeom>
            <a:avLst/>
            <a:gdLst/>
            <a:ahLst/>
            <a:cxnLst/>
            <a:rect r="r" b="b" t="t" l="l"/>
            <a:pathLst>
              <a:path h="1020548" w="4603974">
                <a:moveTo>
                  <a:pt x="0" y="0"/>
                </a:moveTo>
                <a:lnTo>
                  <a:pt x="4603974" y="0"/>
                </a:lnTo>
                <a:lnTo>
                  <a:pt x="4603974" y="1020548"/>
                </a:lnTo>
                <a:lnTo>
                  <a:pt x="0" y="102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42649" y="2119606"/>
            <a:ext cx="3020240" cy="3150186"/>
          </a:xfrm>
          <a:custGeom>
            <a:avLst/>
            <a:gdLst/>
            <a:ahLst/>
            <a:cxnLst/>
            <a:rect r="r" b="b" t="t" l="l"/>
            <a:pathLst>
              <a:path h="3150186" w="3020240">
                <a:moveTo>
                  <a:pt x="0" y="0"/>
                </a:moveTo>
                <a:lnTo>
                  <a:pt x="3020240" y="0"/>
                </a:lnTo>
                <a:lnTo>
                  <a:pt x="3020240" y="3150185"/>
                </a:lnTo>
                <a:lnTo>
                  <a:pt x="0" y="3150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31869" y="2175539"/>
            <a:ext cx="3094252" cy="3094252"/>
          </a:xfrm>
          <a:custGeom>
            <a:avLst/>
            <a:gdLst/>
            <a:ahLst/>
            <a:cxnLst/>
            <a:rect r="r" b="b" t="t" l="l"/>
            <a:pathLst>
              <a:path h="3094252" w="3094252">
                <a:moveTo>
                  <a:pt x="0" y="0"/>
                </a:moveTo>
                <a:lnTo>
                  <a:pt x="3094252" y="0"/>
                </a:lnTo>
                <a:lnTo>
                  <a:pt x="3094252" y="3094252"/>
                </a:lnTo>
                <a:lnTo>
                  <a:pt x="0" y="3094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17641" y="2392766"/>
            <a:ext cx="4191332" cy="2603865"/>
          </a:xfrm>
          <a:custGeom>
            <a:avLst/>
            <a:gdLst/>
            <a:ahLst/>
            <a:cxnLst/>
            <a:rect r="r" b="b" t="t" l="l"/>
            <a:pathLst>
              <a:path h="2603865" w="4191332">
                <a:moveTo>
                  <a:pt x="0" y="0"/>
                </a:moveTo>
                <a:lnTo>
                  <a:pt x="4191331" y="0"/>
                </a:lnTo>
                <a:lnTo>
                  <a:pt x="4191331" y="2603865"/>
                </a:lnTo>
                <a:lnTo>
                  <a:pt x="0" y="2603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07197" y="5838227"/>
            <a:ext cx="3743596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28,614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64855" y="5857852"/>
            <a:ext cx="3375828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133.1%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15882" y="7088990"/>
            <a:ext cx="5673774" cy="107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This is an increase of 133.1% since 2014.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80887" y="7045616"/>
            <a:ext cx="6114178" cy="3209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55,589 people make up the 28,614 households with homelessness status. This is around 2.9% of the NI population</a:t>
            </a:r>
          </a:p>
          <a:p>
            <a:pPr algn="ctr">
              <a:lnSpc>
                <a:spcPts val="4217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42108" y="7088990"/>
            <a:ext cx="5673774" cy="2676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99" spc="-7">
                <a:solidFill>
                  <a:srgbClr val="FFFFFF"/>
                </a:solidFill>
                <a:latin typeface="Montserrat Semi-Bold"/>
              </a:rPr>
              <a:t>On 31 Dec 2023, 28,614 households on the Social Housing Waiting List had homelessness status.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25392" y="5857852"/>
            <a:ext cx="3375828" cy="1054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7200" spc="-14">
                <a:solidFill>
                  <a:srgbClr val="FFFFFF"/>
                </a:solidFill>
                <a:latin typeface="Montserrat Semi-Bold"/>
              </a:rPr>
              <a:t>55,589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30371" y="9842410"/>
            <a:ext cx="7857629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E"/>
                </a:solidFill>
                <a:latin typeface="Montserrat"/>
              </a:rPr>
              <a:t>Source: NIHE FOI 276 2024 and AQW 286/22-27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81563925F424093E86B3E936EF2D4" ma:contentTypeVersion="21" ma:contentTypeDescription="Create a new document." ma:contentTypeScope="" ma:versionID="050c36f3d9ad5b815e420bf30336b784">
  <xsd:schema xmlns:xsd="http://www.w3.org/2001/XMLSchema" xmlns:xs="http://www.w3.org/2001/XMLSchema" xmlns:p="http://schemas.microsoft.com/office/2006/metadata/properties" xmlns:ns2="cbac73b5-1999-42cc-afe4-b7020b48e043" xmlns:ns3="bca9822e-211d-4723-85f2-b3c70f22749b" targetNamespace="http://schemas.microsoft.com/office/2006/metadata/properties" ma:root="true" ma:fieldsID="6d828390a4e0964b13bcf6e73aaf4880" ns2:_="" ns3:_="">
    <xsd:import namespace="cbac73b5-1999-42cc-afe4-b7020b48e043"/>
    <xsd:import namespace="bca9822e-211d-4723-85f2-b3c70f227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c73b5-1999-42cc-afe4-b7020b48e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f43f032-56bb-40c6-bb6e-407f91632b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822e-211d-4723-85f2-b3c70f227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c1026a81-d9d5-4fbb-8e6d-0b2192053e50}" ma:internalName="TaxCatchAll" ma:showField="CatchAllData" ma:web="bca9822e-211d-4723-85f2-b3c70f227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597DD-C1C8-45CA-90FD-8D1A8010252B}"/>
</file>

<file path=customXml/itemProps2.xml><?xml version="1.0" encoding="utf-8"?>
<ds:datastoreItem xmlns:ds="http://schemas.openxmlformats.org/officeDocument/2006/customXml" ds:itemID="{9C408327-F4D9-4D98-BDC3-1B57CD0CF9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DAGIAJPC8SA</dc:identifier>
  <dcterms:modified xsi:type="dcterms:W3CDTF">2011-08-01T06:04:30Z</dcterms:modified>
  <cp:revision>1</cp:revision>
  <dc:title>Homelessness Statistics</dc:title>
</cp:coreProperties>
</file>