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41"/>
  </p:notesMasterIdLst>
  <p:sldIdLst>
    <p:sldId id="256" r:id="rId6"/>
    <p:sldId id="265" r:id="rId7"/>
    <p:sldId id="259" r:id="rId8"/>
    <p:sldId id="257" r:id="rId9"/>
    <p:sldId id="262" r:id="rId10"/>
    <p:sldId id="263" r:id="rId11"/>
    <p:sldId id="264" r:id="rId12"/>
    <p:sldId id="258" r:id="rId13"/>
    <p:sldId id="643" r:id="rId14"/>
    <p:sldId id="274" r:id="rId15"/>
    <p:sldId id="273" r:id="rId16"/>
    <p:sldId id="280" r:id="rId17"/>
    <p:sldId id="293" r:id="rId18"/>
    <p:sldId id="275" r:id="rId19"/>
    <p:sldId id="276" r:id="rId20"/>
    <p:sldId id="277" r:id="rId21"/>
    <p:sldId id="260" r:id="rId22"/>
    <p:sldId id="278" r:id="rId23"/>
    <p:sldId id="279" r:id="rId24"/>
    <p:sldId id="261" r:id="rId25"/>
    <p:sldId id="282" r:id="rId26"/>
    <p:sldId id="283" r:id="rId27"/>
    <p:sldId id="284" r:id="rId28"/>
    <p:sldId id="285" r:id="rId29"/>
    <p:sldId id="286" r:id="rId30"/>
    <p:sldId id="287" r:id="rId31"/>
    <p:sldId id="288" r:id="rId32"/>
    <p:sldId id="289" r:id="rId33"/>
    <p:sldId id="290" r:id="rId34"/>
    <p:sldId id="291" r:id="rId35"/>
    <p:sldId id="268" r:id="rId36"/>
    <p:sldId id="267" r:id="rId37"/>
    <p:sldId id="270" r:id="rId38"/>
    <p:sldId id="271" r:id="rId39"/>
    <p:sldId id="272"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81B34E-951F-4493-952E-1D136498E085}">
          <p14:sldIdLst>
            <p14:sldId id="256"/>
          </p14:sldIdLst>
        </p14:section>
        <p14:section name="Carl / Greg" id="{3A225746-3AD1-4D98-9791-23FB448BF8A0}">
          <p14:sldIdLst>
            <p14:sldId id="265"/>
            <p14:sldId id="259"/>
            <p14:sldId id="257"/>
            <p14:sldId id="262"/>
            <p14:sldId id="263"/>
            <p14:sldId id="264"/>
            <p14:sldId id="258"/>
            <p14:sldId id="643"/>
            <p14:sldId id="274"/>
            <p14:sldId id="273"/>
            <p14:sldId id="280"/>
            <p14:sldId id="293"/>
          </p14:sldIdLst>
        </p14:section>
        <p14:section name="Princess" id="{C08E6E69-7D2B-46A1-9562-F8083B315A0E}">
          <p14:sldIdLst>
            <p14:sldId id="275"/>
            <p14:sldId id="276"/>
            <p14:sldId id="277"/>
            <p14:sldId id="260"/>
            <p14:sldId id="278"/>
            <p14:sldId id="279"/>
            <p14:sldId id="261"/>
          </p14:sldIdLst>
        </p14:section>
        <p14:section name="Sarah" id="{1A2329CA-0DCA-41B8-85D8-B4508FDA6B86}">
          <p14:sldIdLst>
            <p14:sldId id="282"/>
            <p14:sldId id="283"/>
            <p14:sldId id="284"/>
            <p14:sldId id="285"/>
            <p14:sldId id="286"/>
            <p14:sldId id="287"/>
            <p14:sldId id="288"/>
            <p14:sldId id="289"/>
            <p14:sldId id="290"/>
            <p14:sldId id="291"/>
          </p14:sldIdLst>
        </p14:section>
        <p14:section name="Q&amp;A" id="{B993F272-84E4-445B-A2BD-26E869078013}">
          <p14:sldIdLst>
            <p14:sldId id="268"/>
          </p14:sldIdLst>
        </p14:section>
        <p14:section name="Close - Carl/Greg" id="{786C39F4-D6A7-441E-8948-7AFE94D61D25}">
          <p14:sldIdLst>
            <p14:sldId id="267"/>
            <p14:sldId id="270"/>
            <p14:sldId id="271"/>
            <p14:sldId id="2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6283" autoAdjust="0"/>
  </p:normalViewPr>
  <p:slideViewPr>
    <p:cSldViewPr snapToGrid="0" showGuides="1">
      <p:cViewPr varScale="1">
        <p:scale>
          <a:sx n="112" d="100"/>
          <a:sy n="112" d="100"/>
        </p:scale>
        <p:origin x="2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E2116-3CCE-4E3D-BFE6-3364E23273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D2DD8D6-FE9A-49A7-A226-5AA7BF82CB12}">
      <dgm:prSet/>
      <dgm:spPr/>
      <dgm:t>
        <a:bodyPr/>
        <a:lstStyle/>
        <a:p>
          <a:r>
            <a:rPr lang="en-GB" dirty="0"/>
            <a:t>Introductions                                     	Making Every Adult Matter (MEAM)</a:t>
          </a:r>
          <a:endParaRPr lang="en-US" dirty="0"/>
        </a:p>
      </dgm:t>
    </dgm:pt>
    <dgm:pt modelId="{8684A410-6E94-4693-8322-1120F3C25505}" type="parTrans" cxnId="{922120EA-E769-4D19-8223-B071A388ED77}">
      <dgm:prSet/>
      <dgm:spPr/>
      <dgm:t>
        <a:bodyPr/>
        <a:lstStyle/>
        <a:p>
          <a:endParaRPr lang="en-US"/>
        </a:p>
      </dgm:t>
    </dgm:pt>
    <dgm:pt modelId="{836F1FB4-CAE5-4101-8109-53A99404ACAC}" type="sibTrans" cxnId="{922120EA-E769-4D19-8223-B071A388ED77}">
      <dgm:prSet/>
      <dgm:spPr/>
      <dgm:t>
        <a:bodyPr/>
        <a:lstStyle/>
        <a:p>
          <a:endParaRPr lang="en-US"/>
        </a:p>
      </dgm:t>
    </dgm:pt>
    <dgm:pt modelId="{816ECD6D-A335-4CB4-A439-17A53DE95BCB}">
      <dgm:prSet/>
      <dgm:spPr/>
      <dgm:t>
        <a:bodyPr/>
        <a:lstStyle/>
        <a:p>
          <a:r>
            <a:rPr lang="en-GB"/>
            <a:t>MEAM’s view of Systems</a:t>
          </a:r>
          <a:endParaRPr lang="en-US"/>
        </a:p>
      </dgm:t>
    </dgm:pt>
    <dgm:pt modelId="{B45FBB94-CC39-4A1E-9E09-41F862AA905C}" type="parTrans" cxnId="{A74CFE6E-418D-429E-94FA-5CEAC2B8C933}">
      <dgm:prSet/>
      <dgm:spPr/>
      <dgm:t>
        <a:bodyPr/>
        <a:lstStyle/>
        <a:p>
          <a:endParaRPr lang="en-US"/>
        </a:p>
      </dgm:t>
    </dgm:pt>
    <dgm:pt modelId="{2DDA6E5C-FFE3-4EAC-BE09-14967F46B650}" type="sibTrans" cxnId="{A74CFE6E-418D-429E-94FA-5CEAC2B8C933}">
      <dgm:prSet/>
      <dgm:spPr/>
      <dgm:t>
        <a:bodyPr/>
        <a:lstStyle/>
        <a:p>
          <a:endParaRPr lang="en-US"/>
        </a:p>
      </dgm:t>
    </dgm:pt>
    <dgm:pt modelId="{C60AD821-8114-48CA-B71E-AD8DE61D58E6}">
      <dgm:prSet/>
      <dgm:spPr/>
      <dgm:t>
        <a:bodyPr/>
        <a:lstStyle/>
        <a:p>
          <a:r>
            <a:rPr lang="en-GB" dirty="0"/>
            <a:t>Case study 1:                                       	    		Client X</a:t>
          </a:r>
          <a:endParaRPr lang="en-US" dirty="0"/>
        </a:p>
      </dgm:t>
    </dgm:pt>
    <dgm:pt modelId="{03FF02B8-A86B-462B-BBD1-CBF173658472}" type="parTrans" cxnId="{687F8E03-4479-427B-BBEF-CBDF292ED5ED}">
      <dgm:prSet/>
      <dgm:spPr/>
      <dgm:t>
        <a:bodyPr/>
        <a:lstStyle/>
        <a:p>
          <a:endParaRPr lang="en-US"/>
        </a:p>
      </dgm:t>
    </dgm:pt>
    <dgm:pt modelId="{88A6FEA8-C982-4939-A19F-A10FC553DA43}" type="sibTrans" cxnId="{687F8E03-4479-427B-BBEF-CBDF292ED5ED}">
      <dgm:prSet/>
      <dgm:spPr/>
      <dgm:t>
        <a:bodyPr/>
        <a:lstStyle/>
        <a:p>
          <a:endParaRPr lang="en-US"/>
        </a:p>
      </dgm:t>
    </dgm:pt>
    <dgm:pt modelId="{1EF6A6B0-CF0B-4DF9-813A-5EFF130306D9}">
      <dgm:prSet/>
      <dgm:spPr/>
      <dgm:t>
        <a:bodyPr/>
        <a:lstStyle/>
        <a:p>
          <a:endParaRPr lang="en-US" dirty="0"/>
        </a:p>
      </dgm:t>
    </dgm:pt>
    <dgm:pt modelId="{972A397A-A47E-4485-B28C-01874101FC6C}" type="parTrans" cxnId="{DD3C2D6A-C3EE-4DEB-95E1-1A51C72C12E5}">
      <dgm:prSet/>
      <dgm:spPr/>
      <dgm:t>
        <a:bodyPr/>
        <a:lstStyle/>
        <a:p>
          <a:endParaRPr lang="en-US"/>
        </a:p>
      </dgm:t>
    </dgm:pt>
    <dgm:pt modelId="{780A9C4C-74EF-4D48-A441-B27E0234798F}" type="sibTrans" cxnId="{DD3C2D6A-C3EE-4DEB-95E1-1A51C72C12E5}">
      <dgm:prSet/>
      <dgm:spPr/>
      <dgm:t>
        <a:bodyPr/>
        <a:lstStyle/>
        <a:p>
          <a:endParaRPr lang="en-US"/>
        </a:p>
      </dgm:t>
    </dgm:pt>
    <dgm:pt modelId="{051D3536-7456-47E2-832E-8995718E886F}">
      <dgm:prSet/>
      <dgm:spPr/>
      <dgm:t>
        <a:bodyPr/>
        <a:lstStyle/>
        <a:p>
          <a:r>
            <a:rPr lang="en-GB" dirty="0"/>
            <a:t>Case study 2:                                              		Pam</a:t>
          </a:r>
          <a:endParaRPr lang="en-US" dirty="0"/>
        </a:p>
      </dgm:t>
    </dgm:pt>
    <dgm:pt modelId="{5511DA16-D5ED-4BFC-B696-223D7C890AB2}" type="parTrans" cxnId="{718D3478-6EDC-4758-9EC3-FA74402F973A}">
      <dgm:prSet/>
      <dgm:spPr/>
      <dgm:t>
        <a:bodyPr/>
        <a:lstStyle/>
        <a:p>
          <a:endParaRPr lang="en-US"/>
        </a:p>
      </dgm:t>
    </dgm:pt>
    <dgm:pt modelId="{5FCD60BC-DE4B-452B-A2D4-F73D68D2373F}" type="sibTrans" cxnId="{718D3478-6EDC-4758-9EC3-FA74402F973A}">
      <dgm:prSet/>
      <dgm:spPr/>
      <dgm:t>
        <a:bodyPr/>
        <a:lstStyle/>
        <a:p>
          <a:endParaRPr lang="en-US"/>
        </a:p>
      </dgm:t>
    </dgm:pt>
    <dgm:pt modelId="{118106B5-5A04-4407-B02B-9AC1A13ED931}">
      <dgm:prSet/>
      <dgm:spPr/>
      <dgm:t>
        <a:bodyPr/>
        <a:lstStyle/>
        <a:p>
          <a:r>
            <a:rPr lang="en-GB"/>
            <a:t>Q&amp;A</a:t>
          </a:r>
          <a:endParaRPr lang="en-US"/>
        </a:p>
      </dgm:t>
    </dgm:pt>
    <dgm:pt modelId="{5DAD22B8-5A6B-4C4A-AA80-D012B7896682}" type="parTrans" cxnId="{9A34FEF2-4613-4AFE-A680-0FAE9E58DF4F}">
      <dgm:prSet/>
      <dgm:spPr/>
      <dgm:t>
        <a:bodyPr/>
        <a:lstStyle/>
        <a:p>
          <a:endParaRPr lang="en-US"/>
        </a:p>
      </dgm:t>
    </dgm:pt>
    <dgm:pt modelId="{9A3894A6-894D-44B4-9C88-ED38CA84D0C5}" type="sibTrans" cxnId="{9A34FEF2-4613-4AFE-A680-0FAE9E58DF4F}">
      <dgm:prSet/>
      <dgm:spPr/>
      <dgm:t>
        <a:bodyPr/>
        <a:lstStyle/>
        <a:p>
          <a:endParaRPr lang="en-US"/>
        </a:p>
      </dgm:t>
    </dgm:pt>
    <dgm:pt modelId="{D8CC2BA0-969A-42D0-8F4D-17FE0E71E32B}">
      <dgm:prSet/>
      <dgm:spPr/>
      <dgm:t>
        <a:bodyPr/>
        <a:lstStyle/>
        <a:p>
          <a:r>
            <a:rPr lang="en-GB"/>
            <a:t>Close</a:t>
          </a:r>
          <a:endParaRPr lang="en-US"/>
        </a:p>
      </dgm:t>
    </dgm:pt>
    <dgm:pt modelId="{435F3E6E-7C97-407C-88EA-BC525D9296D6}" type="parTrans" cxnId="{4E953B4C-DE87-40E4-8505-107F2959BD6D}">
      <dgm:prSet/>
      <dgm:spPr/>
      <dgm:t>
        <a:bodyPr/>
        <a:lstStyle/>
        <a:p>
          <a:endParaRPr lang="en-US"/>
        </a:p>
      </dgm:t>
    </dgm:pt>
    <dgm:pt modelId="{316101A1-EFB8-45C0-80E4-2795512592B4}" type="sibTrans" cxnId="{4E953B4C-DE87-40E4-8505-107F2959BD6D}">
      <dgm:prSet/>
      <dgm:spPr/>
      <dgm:t>
        <a:bodyPr/>
        <a:lstStyle/>
        <a:p>
          <a:endParaRPr lang="en-US"/>
        </a:p>
      </dgm:t>
    </dgm:pt>
    <dgm:pt modelId="{B4AB1D01-49BF-4135-8B42-16C820DEDD40}" type="pres">
      <dgm:prSet presAssocID="{D9AE2116-3CCE-4E3D-BFE6-3364E2327319}" presName="linear" presStyleCnt="0">
        <dgm:presLayoutVars>
          <dgm:dir/>
          <dgm:animLvl val="lvl"/>
          <dgm:resizeHandles val="exact"/>
        </dgm:presLayoutVars>
      </dgm:prSet>
      <dgm:spPr/>
    </dgm:pt>
    <dgm:pt modelId="{9AC4BA4A-FAD2-453D-9C18-4C9BF80E378C}" type="pres">
      <dgm:prSet presAssocID="{2D2DD8D6-FE9A-49A7-A226-5AA7BF82CB12}" presName="parentLin" presStyleCnt="0"/>
      <dgm:spPr/>
    </dgm:pt>
    <dgm:pt modelId="{5642C402-7007-462E-9334-FBCEF5E96E13}" type="pres">
      <dgm:prSet presAssocID="{2D2DD8D6-FE9A-49A7-A226-5AA7BF82CB12}" presName="parentLeftMargin" presStyleLbl="node1" presStyleIdx="0" presStyleCnt="6"/>
      <dgm:spPr/>
    </dgm:pt>
    <dgm:pt modelId="{F8E3FDE7-E0BA-4E33-89AE-4FD5C4503F28}" type="pres">
      <dgm:prSet presAssocID="{2D2DD8D6-FE9A-49A7-A226-5AA7BF82CB12}" presName="parentText" presStyleLbl="node1" presStyleIdx="0" presStyleCnt="6">
        <dgm:presLayoutVars>
          <dgm:chMax val="0"/>
          <dgm:bulletEnabled val="1"/>
        </dgm:presLayoutVars>
      </dgm:prSet>
      <dgm:spPr/>
    </dgm:pt>
    <dgm:pt modelId="{47BBBFF4-3BEC-42CC-827A-D6086C04F44D}" type="pres">
      <dgm:prSet presAssocID="{2D2DD8D6-FE9A-49A7-A226-5AA7BF82CB12}" presName="negativeSpace" presStyleCnt="0"/>
      <dgm:spPr/>
    </dgm:pt>
    <dgm:pt modelId="{53310B7B-BF6B-41E3-9B6B-68FC4D454A62}" type="pres">
      <dgm:prSet presAssocID="{2D2DD8D6-FE9A-49A7-A226-5AA7BF82CB12}" presName="childText" presStyleLbl="conFgAcc1" presStyleIdx="0" presStyleCnt="6">
        <dgm:presLayoutVars>
          <dgm:bulletEnabled val="1"/>
        </dgm:presLayoutVars>
      </dgm:prSet>
      <dgm:spPr/>
    </dgm:pt>
    <dgm:pt modelId="{362C0BF5-8BC1-4CA4-911C-9C1DCAAA081D}" type="pres">
      <dgm:prSet presAssocID="{836F1FB4-CAE5-4101-8109-53A99404ACAC}" presName="spaceBetweenRectangles" presStyleCnt="0"/>
      <dgm:spPr/>
    </dgm:pt>
    <dgm:pt modelId="{11DDC343-3965-426C-9682-D315928BCF2E}" type="pres">
      <dgm:prSet presAssocID="{816ECD6D-A335-4CB4-A439-17A53DE95BCB}" presName="parentLin" presStyleCnt="0"/>
      <dgm:spPr/>
    </dgm:pt>
    <dgm:pt modelId="{DDE71CB1-F292-4AB4-A12C-D0071CAA31FD}" type="pres">
      <dgm:prSet presAssocID="{816ECD6D-A335-4CB4-A439-17A53DE95BCB}" presName="parentLeftMargin" presStyleLbl="node1" presStyleIdx="0" presStyleCnt="6"/>
      <dgm:spPr/>
    </dgm:pt>
    <dgm:pt modelId="{32994CD4-65C5-4253-9569-CEADB4BBE434}" type="pres">
      <dgm:prSet presAssocID="{816ECD6D-A335-4CB4-A439-17A53DE95BCB}" presName="parentText" presStyleLbl="node1" presStyleIdx="1" presStyleCnt="6">
        <dgm:presLayoutVars>
          <dgm:chMax val="0"/>
          <dgm:bulletEnabled val="1"/>
        </dgm:presLayoutVars>
      </dgm:prSet>
      <dgm:spPr/>
    </dgm:pt>
    <dgm:pt modelId="{CACE2C0A-4F66-49A2-B809-162BE62FC8CF}" type="pres">
      <dgm:prSet presAssocID="{816ECD6D-A335-4CB4-A439-17A53DE95BCB}" presName="negativeSpace" presStyleCnt="0"/>
      <dgm:spPr/>
    </dgm:pt>
    <dgm:pt modelId="{A2C07460-A1D3-4A87-B12D-ACDB04FC95E5}" type="pres">
      <dgm:prSet presAssocID="{816ECD6D-A335-4CB4-A439-17A53DE95BCB}" presName="childText" presStyleLbl="conFgAcc1" presStyleIdx="1" presStyleCnt="6">
        <dgm:presLayoutVars>
          <dgm:bulletEnabled val="1"/>
        </dgm:presLayoutVars>
      </dgm:prSet>
      <dgm:spPr/>
    </dgm:pt>
    <dgm:pt modelId="{F7F357D2-D862-4CD5-9C06-36171D438C3F}" type="pres">
      <dgm:prSet presAssocID="{2DDA6E5C-FFE3-4EAC-BE09-14967F46B650}" presName="spaceBetweenRectangles" presStyleCnt="0"/>
      <dgm:spPr/>
    </dgm:pt>
    <dgm:pt modelId="{D7B345A5-519E-4FB2-95B0-06EA36032E3A}" type="pres">
      <dgm:prSet presAssocID="{C60AD821-8114-48CA-B71E-AD8DE61D58E6}" presName="parentLin" presStyleCnt="0"/>
      <dgm:spPr/>
    </dgm:pt>
    <dgm:pt modelId="{8C8BEA09-6E72-431C-99EB-8D698832242D}" type="pres">
      <dgm:prSet presAssocID="{C60AD821-8114-48CA-B71E-AD8DE61D58E6}" presName="parentLeftMargin" presStyleLbl="node1" presStyleIdx="1" presStyleCnt="6"/>
      <dgm:spPr/>
    </dgm:pt>
    <dgm:pt modelId="{DD867EB8-F38B-4332-A392-7EC2DF1D5D3C}" type="pres">
      <dgm:prSet presAssocID="{C60AD821-8114-48CA-B71E-AD8DE61D58E6}" presName="parentText" presStyleLbl="node1" presStyleIdx="2" presStyleCnt="6">
        <dgm:presLayoutVars>
          <dgm:chMax val="0"/>
          <dgm:bulletEnabled val="1"/>
        </dgm:presLayoutVars>
      </dgm:prSet>
      <dgm:spPr/>
    </dgm:pt>
    <dgm:pt modelId="{FFA7D74F-3051-42C2-B23D-FF8CDE1E5172}" type="pres">
      <dgm:prSet presAssocID="{C60AD821-8114-48CA-B71E-AD8DE61D58E6}" presName="negativeSpace" presStyleCnt="0"/>
      <dgm:spPr/>
    </dgm:pt>
    <dgm:pt modelId="{F629FA79-C1D1-48C9-AF3D-F63DDBFC6DE8}" type="pres">
      <dgm:prSet presAssocID="{C60AD821-8114-48CA-B71E-AD8DE61D58E6}" presName="childText" presStyleLbl="conFgAcc1" presStyleIdx="2" presStyleCnt="6">
        <dgm:presLayoutVars>
          <dgm:bulletEnabled val="1"/>
        </dgm:presLayoutVars>
      </dgm:prSet>
      <dgm:spPr/>
    </dgm:pt>
    <dgm:pt modelId="{D077ABCA-BBD1-452F-8B81-BF73642E6F63}" type="pres">
      <dgm:prSet presAssocID="{88A6FEA8-C982-4939-A19F-A10FC553DA43}" presName="spaceBetweenRectangles" presStyleCnt="0"/>
      <dgm:spPr/>
    </dgm:pt>
    <dgm:pt modelId="{F3B8B32B-6663-468D-A6B1-445AEC4C66A5}" type="pres">
      <dgm:prSet presAssocID="{051D3536-7456-47E2-832E-8995718E886F}" presName="parentLin" presStyleCnt="0"/>
      <dgm:spPr/>
    </dgm:pt>
    <dgm:pt modelId="{056FC75C-9E21-41C4-B60F-8B3EA1F4E863}" type="pres">
      <dgm:prSet presAssocID="{051D3536-7456-47E2-832E-8995718E886F}" presName="parentLeftMargin" presStyleLbl="node1" presStyleIdx="2" presStyleCnt="6"/>
      <dgm:spPr/>
    </dgm:pt>
    <dgm:pt modelId="{6504AE3C-011E-48A1-950A-A3C989BDE363}" type="pres">
      <dgm:prSet presAssocID="{051D3536-7456-47E2-832E-8995718E886F}" presName="parentText" presStyleLbl="node1" presStyleIdx="3" presStyleCnt="6">
        <dgm:presLayoutVars>
          <dgm:chMax val="0"/>
          <dgm:bulletEnabled val="1"/>
        </dgm:presLayoutVars>
      </dgm:prSet>
      <dgm:spPr/>
    </dgm:pt>
    <dgm:pt modelId="{7D783A76-7A27-4E08-BBAE-BA78164D50EF}" type="pres">
      <dgm:prSet presAssocID="{051D3536-7456-47E2-832E-8995718E886F}" presName="negativeSpace" presStyleCnt="0"/>
      <dgm:spPr/>
    </dgm:pt>
    <dgm:pt modelId="{E09C9663-7C45-4D40-BA7F-B89C8254F1F9}" type="pres">
      <dgm:prSet presAssocID="{051D3536-7456-47E2-832E-8995718E886F}" presName="childText" presStyleLbl="conFgAcc1" presStyleIdx="3" presStyleCnt="6">
        <dgm:presLayoutVars>
          <dgm:bulletEnabled val="1"/>
        </dgm:presLayoutVars>
      </dgm:prSet>
      <dgm:spPr/>
    </dgm:pt>
    <dgm:pt modelId="{1A6C466F-0A15-4D21-98FD-76F498E75553}" type="pres">
      <dgm:prSet presAssocID="{5FCD60BC-DE4B-452B-A2D4-F73D68D2373F}" presName="spaceBetweenRectangles" presStyleCnt="0"/>
      <dgm:spPr/>
    </dgm:pt>
    <dgm:pt modelId="{E3C864F6-9157-44D2-9F8C-F5A9838CDB90}" type="pres">
      <dgm:prSet presAssocID="{118106B5-5A04-4407-B02B-9AC1A13ED931}" presName="parentLin" presStyleCnt="0"/>
      <dgm:spPr/>
    </dgm:pt>
    <dgm:pt modelId="{96F69D00-D9D1-433B-82FA-423FB2BBB648}" type="pres">
      <dgm:prSet presAssocID="{118106B5-5A04-4407-B02B-9AC1A13ED931}" presName="parentLeftMargin" presStyleLbl="node1" presStyleIdx="3" presStyleCnt="6"/>
      <dgm:spPr/>
    </dgm:pt>
    <dgm:pt modelId="{5F7A63B4-8E28-4FA1-B4E3-26D87B67C2A7}" type="pres">
      <dgm:prSet presAssocID="{118106B5-5A04-4407-B02B-9AC1A13ED931}" presName="parentText" presStyleLbl="node1" presStyleIdx="4" presStyleCnt="6">
        <dgm:presLayoutVars>
          <dgm:chMax val="0"/>
          <dgm:bulletEnabled val="1"/>
        </dgm:presLayoutVars>
      </dgm:prSet>
      <dgm:spPr/>
    </dgm:pt>
    <dgm:pt modelId="{6150BD66-BDAC-4228-B2C7-8071A6E5A7AC}" type="pres">
      <dgm:prSet presAssocID="{118106B5-5A04-4407-B02B-9AC1A13ED931}" presName="negativeSpace" presStyleCnt="0"/>
      <dgm:spPr/>
    </dgm:pt>
    <dgm:pt modelId="{66B4E416-D764-45F6-91E5-9FB1190AD219}" type="pres">
      <dgm:prSet presAssocID="{118106B5-5A04-4407-B02B-9AC1A13ED931}" presName="childText" presStyleLbl="conFgAcc1" presStyleIdx="4" presStyleCnt="6">
        <dgm:presLayoutVars>
          <dgm:bulletEnabled val="1"/>
        </dgm:presLayoutVars>
      </dgm:prSet>
      <dgm:spPr/>
    </dgm:pt>
    <dgm:pt modelId="{B6EF78C3-6A8B-4120-8B05-2016E7FB58A4}" type="pres">
      <dgm:prSet presAssocID="{9A3894A6-894D-44B4-9C88-ED38CA84D0C5}" presName="spaceBetweenRectangles" presStyleCnt="0"/>
      <dgm:spPr/>
    </dgm:pt>
    <dgm:pt modelId="{68263928-2916-4E6B-B897-316529784FA0}" type="pres">
      <dgm:prSet presAssocID="{D8CC2BA0-969A-42D0-8F4D-17FE0E71E32B}" presName="parentLin" presStyleCnt="0"/>
      <dgm:spPr/>
    </dgm:pt>
    <dgm:pt modelId="{7E862661-2D7A-4A42-BAC6-93DB08ED6C8D}" type="pres">
      <dgm:prSet presAssocID="{D8CC2BA0-969A-42D0-8F4D-17FE0E71E32B}" presName="parentLeftMargin" presStyleLbl="node1" presStyleIdx="4" presStyleCnt="6"/>
      <dgm:spPr/>
    </dgm:pt>
    <dgm:pt modelId="{C7B19393-1810-4BD3-9C81-2A5C11EE29BE}" type="pres">
      <dgm:prSet presAssocID="{D8CC2BA0-969A-42D0-8F4D-17FE0E71E32B}" presName="parentText" presStyleLbl="node1" presStyleIdx="5" presStyleCnt="6">
        <dgm:presLayoutVars>
          <dgm:chMax val="0"/>
          <dgm:bulletEnabled val="1"/>
        </dgm:presLayoutVars>
      </dgm:prSet>
      <dgm:spPr/>
    </dgm:pt>
    <dgm:pt modelId="{679AF0AC-B077-42DA-95AB-16F57836B217}" type="pres">
      <dgm:prSet presAssocID="{D8CC2BA0-969A-42D0-8F4D-17FE0E71E32B}" presName="negativeSpace" presStyleCnt="0"/>
      <dgm:spPr/>
    </dgm:pt>
    <dgm:pt modelId="{9BE8C556-1FF2-4243-A526-4617C76FAED8}" type="pres">
      <dgm:prSet presAssocID="{D8CC2BA0-969A-42D0-8F4D-17FE0E71E32B}" presName="childText" presStyleLbl="conFgAcc1" presStyleIdx="5" presStyleCnt="6">
        <dgm:presLayoutVars>
          <dgm:bulletEnabled val="1"/>
        </dgm:presLayoutVars>
      </dgm:prSet>
      <dgm:spPr/>
    </dgm:pt>
  </dgm:ptLst>
  <dgm:cxnLst>
    <dgm:cxn modelId="{687F8E03-4479-427B-BBEF-CBDF292ED5ED}" srcId="{D9AE2116-3CCE-4E3D-BFE6-3364E2327319}" destId="{C60AD821-8114-48CA-B71E-AD8DE61D58E6}" srcOrd="2" destOrd="0" parTransId="{03FF02B8-A86B-462B-BBD1-CBF173658472}" sibTransId="{88A6FEA8-C982-4939-A19F-A10FC553DA43}"/>
    <dgm:cxn modelId="{43084C20-32F9-481A-A93B-166CE0F549C2}" type="presOf" srcId="{051D3536-7456-47E2-832E-8995718E886F}" destId="{6504AE3C-011E-48A1-950A-A3C989BDE363}" srcOrd="1" destOrd="0" presId="urn:microsoft.com/office/officeart/2005/8/layout/list1"/>
    <dgm:cxn modelId="{C03DB123-A1D5-4ACC-9001-FFF0928031C9}" type="presOf" srcId="{118106B5-5A04-4407-B02B-9AC1A13ED931}" destId="{96F69D00-D9D1-433B-82FA-423FB2BBB648}" srcOrd="0" destOrd="0" presId="urn:microsoft.com/office/officeart/2005/8/layout/list1"/>
    <dgm:cxn modelId="{1664A345-8437-462B-9C9B-11273FD57D91}" type="presOf" srcId="{051D3536-7456-47E2-832E-8995718E886F}" destId="{056FC75C-9E21-41C4-B60F-8B3EA1F4E863}" srcOrd="0" destOrd="0" presId="urn:microsoft.com/office/officeart/2005/8/layout/list1"/>
    <dgm:cxn modelId="{DD3C2D6A-C3EE-4DEB-95E1-1A51C72C12E5}" srcId="{C60AD821-8114-48CA-B71E-AD8DE61D58E6}" destId="{1EF6A6B0-CF0B-4DF9-813A-5EFF130306D9}" srcOrd="0" destOrd="0" parTransId="{972A397A-A47E-4485-B28C-01874101FC6C}" sibTransId="{780A9C4C-74EF-4D48-A441-B27E0234798F}"/>
    <dgm:cxn modelId="{4E953B4C-DE87-40E4-8505-107F2959BD6D}" srcId="{D9AE2116-3CCE-4E3D-BFE6-3364E2327319}" destId="{D8CC2BA0-969A-42D0-8F4D-17FE0E71E32B}" srcOrd="5" destOrd="0" parTransId="{435F3E6E-7C97-407C-88EA-BC525D9296D6}" sibTransId="{316101A1-EFB8-45C0-80E4-2795512592B4}"/>
    <dgm:cxn modelId="{A74CFE6E-418D-429E-94FA-5CEAC2B8C933}" srcId="{D9AE2116-3CCE-4E3D-BFE6-3364E2327319}" destId="{816ECD6D-A335-4CB4-A439-17A53DE95BCB}" srcOrd="1" destOrd="0" parTransId="{B45FBB94-CC39-4A1E-9E09-41F862AA905C}" sibTransId="{2DDA6E5C-FFE3-4EAC-BE09-14967F46B650}"/>
    <dgm:cxn modelId="{718D3478-6EDC-4758-9EC3-FA74402F973A}" srcId="{D9AE2116-3CCE-4E3D-BFE6-3364E2327319}" destId="{051D3536-7456-47E2-832E-8995718E886F}" srcOrd="3" destOrd="0" parTransId="{5511DA16-D5ED-4BFC-B696-223D7C890AB2}" sibTransId="{5FCD60BC-DE4B-452B-A2D4-F73D68D2373F}"/>
    <dgm:cxn modelId="{B4A78F8A-AD77-4CB2-ACB7-31D1BEBEF3A8}" type="presOf" srcId="{D8CC2BA0-969A-42D0-8F4D-17FE0E71E32B}" destId="{7E862661-2D7A-4A42-BAC6-93DB08ED6C8D}" srcOrd="0" destOrd="0" presId="urn:microsoft.com/office/officeart/2005/8/layout/list1"/>
    <dgm:cxn modelId="{AE49FD8B-7912-4266-8F63-98CA42D6F1D7}" type="presOf" srcId="{816ECD6D-A335-4CB4-A439-17A53DE95BCB}" destId="{DDE71CB1-F292-4AB4-A12C-D0071CAA31FD}" srcOrd="0" destOrd="0" presId="urn:microsoft.com/office/officeart/2005/8/layout/list1"/>
    <dgm:cxn modelId="{DE8D828D-476C-4E94-BC27-AFCD1CBF5716}" type="presOf" srcId="{C60AD821-8114-48CA-B71E-AD8DE61D58E6}" destId="{DD867EB8-F38B-4332-A392-7EC2DF1D5D3C}" srcOrd="1" destOrd="0" presId="urn:microsoft.com/office/officeart/2005/8/layout/list1"/>
    <dgm:cxn modelId="{80DF349D-5609-42C7-AAAA-C16000A0446D}" type="presOf" srcId="{816ECD6D-A335-4CB4-A439-17A53DE95BCB}" destId="{32994CD4-65C5-4253-9569-CEADB4BBE434}" srcOrd="1" destOrd="0" presId="urn:microsoft.com/office/officeart/2005/8/layout/list1"/>
    <dgm:cxn modelId="{EA37AEB9-D95F-4887-BFAD-6C5C6ADE85CF}" type="presOf" srcId="{118106B5-5A04-4407-B02B-9AC1A13ED931}" destId="{5F7A63B4-8E28-4FA1-B4E3-26D87B67C2A7}" srcOrd="1" destOrd="0" presId="urn:microsoft.com/office/officeart/2005/8/layout/list1"/>
    <dgm:cxn modelId="{36170FE2-6372-4BBA-A74B-BEF40102F191}" type="presOf" srcId="{D8CC2BA0-969A-42D0-8F4D-17FE0E71E32B}" destId="{C7B19393-1810-4BD3-9C81-2A5C11EE29BE}" srcOrd="1" destOrd="0" presId="urn:microsoft.com/office/officeart/2005/8/layout/list1"/>
    <dgm:cxn modelId="{922120EA-E769-4D19-8223-B071A388ED77}" srcId="{D9AE2116-3CCE-4E3D-BFE6-3364E2327319}" destId="{2D2DD8D6-FE9A-49A7-A226-5AA7BF82CB12}" srcOrd="0" destOrd="0" parTransId="{8684A410-6E94-4693-8322-1120F3C25505}" sibTransId="{836F1FB4-CAE5-4101-8109-53A99404ACAC}"/>
    <dgm:cxn modelId="{F8B175EE-A7DA-4F52-A24A-25FE5DDF6717}" type="presOf" srcId="{2D2DD8D6-FE9A-49A7-A226-5AA7BF82CB12}" destId="{5642C402-7007-462E-9334-FBCEF5E96E13}" srcOrd="0" destOrd="0" presId="urn:microsoft.com/office/officeart/2005/8/layout/list1"/>
    <dgm:cxn modelId="{9A34FEF2-4613-4AFE-A680-0FAE9E58DF4F}" srcId="{D9AE2116-3CCE-4E3D-BFE6-3364E2327319}" destId="{118106B5-5A04-4407-B02B-9AC1A13ED931}" srcOrd="4" destOrd="0" parTransId="{5DAD22B8-5A6B-4C4A-AA80-D012B7896682}" sibTransId="{9A3894A6-894D-44B4-9C88-ED38CA84D0C5}"/>
    <dgm:cxn modelId="{6F633EF4-52F4-423E-9B6D-F764A2969DD1}" type="presOf" srcId="{2D2DD8D6-FE9A-49A7-A226-5AA7BF82CB12}" destId="{F8E3FDE7-E0BA-4E33-89AE-4FD5C4503F28}" srcOrd="1" destOrd="0" presId="urn:microsoft.com/office/officeart/2005/8/layout/list1"/>
    <dgm:cxn modelId="{64407FFA-6EA2-40C0-873F-CF7ACB142B30}" type="presOf" srcId="{D9AE2116-3CCE-4E3D-BFE6-3364E2327319}" destId="{B4AB1D01-49BF-4135-8B42-16C820DEDD40}" srcOrd="0" destOrd="0" presId="urn:microsoft.com/office/officeart/2005/8/layout/list1"/>
    <dgm:cxn modelId="{DFF6C8FA-8DD0-45E5-B219-0C19BE0B6A24}" type="presOf" srcId="{1EF6A6B0-CF0B-4DF9-813A-5EFF130306D9}" destId="{F629FA79-C1D1-48C9-AF3D-F63DDBFC6DE8}" srcOrd="0" destOrd="0" presId="urn:microsoft.com/office/officeart/2005/8/layout/list1"/>
    <dgm:cxn modelId="{CA7EF2FF-27E7-459C-8862-E7545BCF5C40}" type="presOf" srcId="{C60AD821-8114-48CA-B71E-AD8DE61D58E6}" destId="{8C8BEA09-6E72-431C-99EB-8D698832242D}" srcOrd="0" destOrd="0" presId="urn:microsoft.com/office/officeart/2005/8/layout/list1"/>
    <dgm:cxn modelId="{8A87C53B-2D5B-46C6-912A-B8383399834D}" type="presParOf" srcId="{B4AB1D01-49BF-4135-8B42-16C820DEDD40}" destId="{9AC4BA4A-FAD2-453D-9C18-4C9BF80E378C}" srcOrd="0" destOrd="0" presId="urn:microsoft.com/office/officeart/2005/8/layout/list1"/>
    <dgm:cxn modelId="{9CE47CD3-DD10-4C9D-8669-FDCBC8FBDCA8}" type="presParOf" srcId="{9AC4BA4A-FAD2-453D-9C18-4C9BF80E378C}" destId="{5642C402-7007-462E-9334-FBCEF5E96E13}" srcOrd="0" destOrd="0" presId="urn:microsoft.com/office/officeart/2005/8/layout/list1"/>
    <dgm:cxn modelId="{4184744C-23E6-4BC9-955E-561145EBD61A}" type="presParOf" srcId="{9AC4BA4A-FAD2-453D-9C18-4C9BF80E378C}" destId="{F8E3FDE7-E0BA-4E33-89AE-4FD5C4503F28}" srcOrd="1" destOrd="0" presId="urn:microsoft.com/office/officeart/2005/8/layout/list1"/>
    <dgm:cxn modelId="{DEC47299-3466-40DA-AF30-216F68E684A3}" type="presParOf" srcId="{B4AB1D01-49BF-4135-8B42-16C820DEDD40}" destId="{47BBBFF4-3BEC-42CC-827A-D6086C04F44D}" srcOrd="1" destOrd="0" presId="urn:microsoft.com/office/officeart/2005/8/layout/list1"/>
    <dgm:cxn modelId="{63AC914A-CE4C-473D-8F29-2129B07D1712}" type="presParOf" srcId="{B4AB1D01-49BF-4135-8B42-16C820DEDD40}" destId="{53310B7B-BF6B-41E3-9B6B-68FC4D454A62}" srcOrd="2" destOrd="0" presId="urn:microsoft.com/office/officeart/2005/8/layout/list1"/>
    <dgm:cxn modelId="{4A400E0D-D9DE-47F5-990E-00CA1E093348}" type="presParOf" srcId="{B4AB1D01-49BF-4135-8B42-16C820DEDD40}" destId="{362C0BF5-8BC1-4CA4-911C-9C1DCAAA081D}" srcOrd="3" destOrd="0" presId="urn:microsoft.com/office/officeart/2005/8/layout/list1"/>
    <dgm:cxn modelId="{4658A413-ACE7-4CC6-A015-2A8C3E92D0B3}" type="presParOf" srcId="{B4AB1D01-49BF-4135-8B42-16C820DEDD40}" destId="{11DDC343-3965-426C-9682-D315928BCF2E}" srcOrd="4" destOrd="0" presId="urn:microsoft.com/office/officeart/2005/8/layout/list1"/>
    <dgm:cxn modelId="{70C3DBA7-EDA8-4364-9992-C18D7761896A}" type="presParOf" srcId="{11DDC343-3965-426C-9682-D315928BCF2E}" destId="{DDE71CB1-F292-4AB4-A12C-D0071CAA31FD}" srcOrd="0" destOrd="0" presId="urn:microsoft.com/office/officeart/2005/8/layout/list1"/>
    <dgm:cxn modelId="{10CB7698-F640-4841-8F39-697446818B7D}" type="presParOf" srcId="{11DDC343-3965-426C-9682-D315928BCF2E}" destId="{32994CD4-65C5-4253-9569-CEADB4BBE434}" srcOrd="1" destOrd="0" presId="urn:microsoft.com/office/officeart/2005/8/layout/list1"/>
    <dgm:cxn modelId="{E2514DCB-0CFC-493D-A341-7DDFAA2E207B}" type="presParOf" srcId="{B4AB1D01-49BF-4135-8B42-16C820DEDD40}" destId="{CACE2C0A-4F66-49A2-B809-162BE62FC8CF}" srcOrd="5" destOrd="0" presId="urn:microsoft.com/office/officeart/2005/8/layout/list1"/>
    <dgm:cxn modelId="{5244E3DF-928C-48DB-9B01-0C86325E41CD}" type="presParOf" srcId="{B4AB1D01-49BF-4135-8B42-16C820DEDD40}" destId="{A2C07460-A1D3-4A87-B12D-ACDB04FC95E5}" srcOrd="6" destOrd="0" presId="urn:microsoft.com/office/officeart/2005/8/layout/list1"/>
    <dgm:cxn modelId="{951A52D7-86C8-4835-81C1-6852468C60E0}" type="presParOf" srcId="{B4AB1D01-49BF-4135-8B42-16C820DEDD40}" destId="{F7F357D2-D862-4CD5-9C06-36171D438C3F}" srcOrd="7" destOrd="0" presId="urn:microsoft.com/office/officeart/2005/8/layout/list1"/>
    <dgm:cxn modelId="{5FBF2642-8B1C-40B2-8174-2C4D4CC7E44C}" type="presParOf" srcId="{B4AB1D01-49BF-4135-8B42-16C820DEDD40}" destId="{D7B345A5-519E-4FB2-95B0-06EA36032E3A}" srcOrd="8" destOrd="0" presId="urn:microsoft.com/office/officeart/2005/8/layout/list1"/>
    <dgm:cxn modelId="{5D51E445-A740-4E9F-AC8D-B2C46CC9BE59}" type="presParOf" srcId="{D7B345A5-519E-4FB2-95B0-06EA36032E3A}" destId="{8C8BEA09-6E72-431C-99EB-8D698832242D}" srcOrd="0" destOrd="0" presId="urn:microsoft.com/office/officeart/2005/8/layout/list1"/>
    <dgm:cxn modelId="{E4B40482-0D0C-4F62-B69A-8F4BAB17ECC2}" type="presParOf" srcId="{D7B345A5-519E-4FB2-95B0-06EA36032E3A}" destId="{DD867EB8-F38B-4332-A392-7EC2DF1D5D3C}" srcOrd="1" destOrd="0" presId="urn:microsoft.com/office/officeart/2005/8/layout/list1"/>
    <dgm:cxn modelId="{6082F3B4-7946-4E32-9D1C-06AFA2F6CE95}" type="presParOf" srcId="{B4AB1D01-49BF-4135-8B42-16C820DEDD40}" destId="{FFA7D74F-3051-42C2-B23D-FF8CDE1E5172}" srcOrd="9" destOrd="0" presId="urn:microsoft.com/office/officeart/2005/8/layout/list1"/>
    <dgm:cxn modelId="{15D18F58-331E-41CB-95FF-87A69B096265}" type="presParOf" srcId="{B4AB1D01-49BF-4135-8B42-16C820DEDD40}" destId="{F629FA79-C1D1-48C9-AF3D-F63DDBFC6DE8}" srcOrd="10" destOrd="0" presId="urn:microsoft.com/office/officeart/2005/8/layout/list1"/>
    <dgm:cxn modelId="{83D4B6C5-1CD7-48ED-98DE-23C18336A68C}" type="presParOf" srcId="{B4AB1D01-49BF-4135-8B42-16C820DEDD40}" destId="{D077ABCA-BBD1-452F-8B81-BF73642E6F63}" srcOrd="11" destOrd="0" presId="urn:microsoft.com/office/officeart/2005/8/layout/list1"/>
    <dgm:cxn modelId="{7A12CA8A-5537-45E3-A8D8-784BF75C7786}" type="presParOf" srcId="{B4AB1D01-49BF-4135-8B42-16C820DEDD40}" destId="{F3B8B32B-6663-468D-A6B1-445AEC4C66A5}" srcOrd="12" destOrd="0" presId="urn:microsoft.com/office/officeart/2005/8/layout/list1"/>
    <dgm:cxn modelId="{95F9BA1C-B5F2-4B3F-9353-4EA0F8F38AAA}" type="presParOf" srcId="{F3B8B32B-6663-468D-A6B1-445AEC4C66A5}" destId="{056FC75C-9E21-41C4-B60F-8B3EA1F4E863}" srcOrd="0" destOrd="0" presId="urn:microsoft.com/office/officeart/2005/8/layout/list1"/>
    <dgm:cxn modelId="{8D2A23F4-3E0D-497A-BD05-4611CF0C6E60}" type="presParOf" srcId="{F3B8B32B-6663-468D-A6B1-445AEC4C66A5}" destId="{6504AE3C-011E-48A1-950A-A3C989BDE363}" srcOrd="1" destOrd="0" presId="urn:microsoft.com/office/officeart/2005/8/layout/list1"/>
    <dgm:cxn modelId="{7A535CC4-DB7B-457B-8B48-F163BCE1A779}" type="presParOf" srcId="{B4AB1D01-49BF-4135-8B42-16C820DEDD40}" destId="{7D783A76-7A27-4E08-BBAE-BA78164D50EF}" srcOrd="13" destOrd="0" presId="urn:microsoft.com/office/officeart/2005/8/layout/list1"/>
    <dgm:cxn modelId="{971DE8DC-6E68-4F5B-86F5-840775791069}" type="presParOf" srcId="{B4AB1D01-49BF-4135-8B42-16C820DEDD40}" destId="{E09C9663-7C45-4D40-BA7F-B89C8254F1F9}" srcOrd="14" destOrd="0" presId="urn:microsoft.com/office/officeart/2005/8/layout/list1"/>
    <dgm:cxn modelId="{1D32F21D-AB78-45CC-861E-9AF1AEAA5752}" type="presParOf" srcId="{B4AB1D01-49BF-4135-8B42-16C820DEDD40}" destId="{1A6C466F-0A15-4D21-98FD-76F498E75553}" srcOrd="15" destOrd="0" presId="urn:microsoft.com/office/officeart/2005/8/layout/list1"/>
    <dgm:cxn modelId="{ABDCD5F2-BC46-4474-AD2A-40E8BED7C470}" type="presParOf" srcId="{B4AB1D01-49BF-4135-8B42-16C820DEDD40}" destId="{E3C864F6-9157-44D2-9F8C-F5A9838CDB90}" srcOrd="16" destOrd="0" presId="urn:microsoft.com/office/officeart/2005/8/layout/list1"/>
    <dgm:cxn modelId="{68D99ABB-43C0-402A-A543-3A6954C8BDE1}" type="presParOf" srcId="{E3C864F6-9157-44D2-9F8C-F5A9838CDB90}" destId="{96F69D00-D9D1-433B-82FA-423FB2BBB648}" srcOrd="0" destOrd="0" presId="urn:microsoft.com/office/officeart/2005/8/layout/list1"/>
    <dgm:cxn modelId="{9EABD772-EE11-483B-B847-3C4C33587CB5}" type="presParOf" srcId="{E3C864F6-9157-44D2-9F8C-F5A9838CDB90}" destId="{5F7A63B4-8E28-4FA1-B4E3-26D87B67C2A7}" srcOrd="1" destOrd="0" presId="urn:microsoft.com/office/officeart/2005/8/layout/list1"/>
    <dgm:cxn modelId="{77997647-5C6F-49F7-89F4-96B9BC1479C6}" type="presParOf" srcId="{B4AB1D01-49BF-4135-8B42-16C820DEDD40}" destId="{6150BD66-BDAC-4228-B2C7-8071A6E5A7AC}" srcOrd="17" destOrd="0" presId="urn:microsoft.com/office/officeart/2005/8/layout/list1"/>
    <dgm:cxn modelId="{A2DCF49E-085A-49AA-A89D-CC506E3BC1C8}" type="presParOf" srcId="{B4AB1D01-49BF-4135-8B42-16C820DEDD40}" destId="{66B4E416-D764-45F6-91E5-9FB1190AD219}" srcOrd="18" destOrd="0" presId="urn:microsoft.com/office/officeart/2005/8/layout/list1"/>
    <dgm:cxn modelId="{8E73AA31-036B-466F-8B52-D070FEA3D4A5}" type="presParOf" srcId="{B4AB1D01-49BF-4135-8B42-16C820DEDD40}" destId="{B6EF78C3-6A8B-4120-8B05-2016E7FB58A4}" srcOrd="19" destOrd="0" presId="urn:microsoft.com/office/officeart/2005/8/layout/list1"/>
    <dgm:cxn modelId="{A09D3CD2-C4DA-4A0B-BF71-314181BD61CA}" type="presParOf" srcId="{B4AB1D01-49BF-4135-8B42-16C820DEDD40}" destId="{68263928-2916-4E6B-B897-316529784FA0}" srcOrd="20" destOrd="0" presId="urn:microsoft.com/office/officeart/2005/8/layout/list1"/>
    <dgm:cxn modelId="{43CE373C-8EE5-4012-94FE-81E25D0B6724}" type="presParOf" srcId="{68263928-2916-4E6B-B897-316529784FA0}" destId="{7E862661-2D7A-4A42-BAC6-93DB08ED6C8D}" srcOrd="0" destOrd="0" presId="urn:microsoft.com/office/officeart/2005/8/layout/list1"/>
    <dgm:cxn modelId="{65EE4B4E-3330-40DF-A130-4ED9D34170C0}" type="presParOf" srcId="{68263928-2916-4E6B-B897-316529784FA0}" destId="{C7B19393-1810-4BD3-9C81-2A5C11EE29BE}" srcOrd="1" destOrd="0" presId="urn:microsoft.com/office/officeart/2005/8/layout/list1"/>
    <dgm:cxn modelId="{D3A0A04E-BDD9-4EAE-BCB7-1473BB34C8B0}" type="presParOf" srcId="{B4AB1D01-49BF-4135-8B42-16C820DEDD40}" destId="{679AF0AC-B077-42DA-95AB-16F57836B217}" srcOrd="21" destOrd="0" presId="urn:microsoft.com/office/officeart/2005/8/layout/list1"/>
    <dgm:cxn modelId="{23FED491-6954-4852-B2D0-6F67C4EEE567}" type="presParOf" srcId="{B4AB1D01-49BF-4135-8B42-16C820DEDD40}" destId="{9BE8C556-1FF2-4243-A526-4617C76FAED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56663-A147-4770-AF9B-A32558C545C4}"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1FF08B44-F49B-41D2-8535-502E689EF4DF}">
      <dgm:prSet/>
      <dgm:spPr/>
      <dgm:t>
        <a:bodyPr/>
        <a:lstStyle/>
        <a:p>
          <a:r>
            <a:rPr lang="en-US"/>
            <a:t>Good relationship with the prison establishment, PO was empathetic and provided access to “Client 1” giving the opportunity to build a good relationship and enable Client 1 to be involved in his support.</a:t>
          </a:r>
        </a:p>
      </dgm:t>
    </dgm:pt>
    <dgm:pt modelId="{1B35ED78-C8CF-408D-BA11-B685F8C5B021}" type="parTrans" cxnId="{F28C7FF3-D59B-4CDE-94D7-30B1E0DBC046}">
      <dgm:prSet/>
      <dgm:spPr/>
      <dgm:t>
        <a:bodyPr/>
        <a:lstStyle/>
        <a:p>
          <a:endParaRPr lang="en-US"/>
        </a:p>
      </dgm:t>
    </dgm:pt>
    <dgm:pt modelId="{0CE358E3-F959-4AE8-89DE-0B770945131F}" type="sibTrans" cxnId="{F28C7FF3-D59B-4CDE-94D7-30B1E0DBC046}">
      <dgm:prSet/>
      <dgm:spPr/>
      <dgm:t>
        <a:bodyPr/>
        <a:lstStyle/>
        <a:p>
          <a:endParaRPr lang="en-US"/>
        </a:p>
      </dgm:t>
    </dgm:pt>
    <dgm:pt modelId="{C04508B9-F4D4-4DFB-8B46-CFC53FD26C67}">
      <dgm:prSet/>
      <dgm:spPr/>
      <dgm:t>
        <a:bodyPr/>
        <a:lstStyle/>
        <a:p>
          <a:r>
            <a:rPr lang="en-US"/>
            <a:t>Professionals getting together sharing advice</a:t>
          </a:r>
        </a:p>
      </dgm:t>
    </dgm:pt>
    <dgm:pt modelId="{E69980C9-C496-4B5C-8CED-F2C16D736395}" type="parTrans" cxnId="{731A5B02-02F2-4084-AF51-DFDEB18B8EC5}">
      <dgm:prSet/>
      <dgm:spPr/>
      <dgm:t>
        <a:bodyPr/>
        <a:lstStyle/>
        <a:p>
          <a:endParaRPr lang="en-US"/>
        </a:p>
      </dgm:t>
    </dgm:pt>
    <dgm:pt modelId="{407819B6-3351-4406-8441-C4FC444F801C}" type="sibTrans" cxnId="{731A5B02-02F2-4084-AF51-DFDEB18B8EC5}">
      <dgm:prSet/>
      <dgm:spPr/>
      <dgm:t>
        <a:bodyPr/>
        <a:lstStyle/>
        <a:p>
          <a:endParaRPr lang="en-US"/>
        </a:p>
      </dgm:t>
    </dgm:pt>
    <dgm:pt modelId="{E2AAD7A8-386C-47C5-BAE6-F8FF5DFA13FB}">
      <dgm:prSet/>
      <dgm:spPr/>
      <dgm:t>
        <a:bodyPr/>
        <a:lstStyle/>
        <a:p>
          <a:r>
            <a:rPr lang="en-US"/>
            <a:t>A social worker who was prepared to lead the network &amp; build a relationship with the client</a:t>
          </a:r>
        </a:p>
      </dgm:t>
    </dgm:pt>
    <dgm:pt modelId="{6D3D6E2C-48C3-462F-B154-7450396AA11C}" type="parTrans" cxnId="{AD08CC61-0121-40AB-B989-7A2B4DB0F293}">
      <dgm:prSet/>
      <dgm:spPr/>
      <dgm:t>
        <a:bodyPr/>
        <a:lstStyle/>
        <a:p>
          <a:endParaRPr lang="en-US"/>
        </a:p>
      </dgm:t>
    </dgm:pt>
    <dgm:pt modelId="{358575E8-E3A1-46DD-85F7-96DCAE67F0F4}" type="sibTrans" cxnId="{AD08CC61-0121-40AB-B989-7A2B4DB0F293}">
      <dgm:prSet/>
      <dgm:spPr/>
      <dgm:t>
        <a:bodyPr/>
        <a:lstStyle/>
        <a:p>
          <a:endParaRPr lang="en-US"/>
        </a:p>
      </dgm:t>
    </dgm:pt>
    <dgm:pt modelId="{F9B45C41-5820-45CF-A62C-27035C3330CB}">
      <dgm:prSet/>
      <dgm:spPr/>
      <dgm:t>
        <a:bodyPr/>
        <a:lstStyle/>
        <a:p>
          <a:r>
            <a:rPr lang="en-US"/>
            <a:t>Getting Specialists around the table eg LD Lead for Kent</a:t>
          </a:r>
        </a:p>
      </dgm:t>
    </dgm:pt>
    <dgm:pt modelId="{05725FEA-AFCA-4A9D-9632-46EC4CFCBCB8}" type="parTrans" cxnId="{0C1730AD-1120-4A2F-AB52-61A0B52A1719}">
      <dgm:prSet/>
      <dgm:spPr/>
      <dgm:t>
        <a:bodyPr/>
        <a:lstStyle/>
        <a:p>
          <a:endParaRPr lang="en-US"/>
        </a:p>
      </dgm:t>
    </dgm:pt>
    <dgm:pt modelId="{B6A9554F-4DD7-45CF-8007-81E413CD782C}" type="sibTrans" cxnId="{0C1730AD-1120-4A2F-AB52-61A0B52A1719}">
      <dgm:prSet/>
      <dgm:spPr/>
      <dgm:t>
        <a:bodyPr/>
        <a:lstStyle/>
        <a:p>
          <a:endParaRPr lang="en-US"/>
        </a:p>
      </dgm:t>
    </dgm:pt>
    <dgm:pt modelId="{36F217D0-4B7F-4DDA-9E6C-5B05212927A7}">
      <dgm:prSet/>
      <dgm:spPr/>
      <dgm:t>
        <a:bodyPr/>
        <a:lstStyle/>
        <a:p>
          <a:r>
            <a:rPr lang="en-US"/>
            <a:t>The flexible nature of the housing provider</a:t>
          </a:r>
        </a:p>
      </dgm:t>
    </dgm:pt>
    <dgm:pt modelId="{C69AF1E6-6AFC-4B5D-86AF-C621E745D231}" type="parTrans" cxnId="{7EADE85B-8D23-489F-9C3F-7664753D9ED2}">
      <dgm:prSet/>
      <dgm:spPr/>
      <dgm:t>
        <a:bodyPr/>
        <a:lstStyle/>
        <a:p>
          <a:endParaRPr lang="en-US"/>
        </a:p>
      </dgm:t>
    </dgm:pt>
    <dgm:pt modelId="{00A7D8D6-1F58-4D8B-BBA3-A6A07F03D454}" type="sibTrans" cxnId="{7EADE85B-8D23-489F-9C3F-7664753D9ED2}">
      <dgm:prSet/>
      <dgm:spPr/>
      <dgm:t>
        <a:bodyPr/>
        <a:lstStyle/>
        <a:p>
          <a:endParaRPr lang="en-US"/>
        </a:p>
      </dgm:t>
    </dgm:pt>
    <dgm:pt modelId="{000171BB-A684-4F8A-8A4B-405B67E01CDE}">
      <dgm:prSet/>
      <dgm:spPr/>
      <dgm:t>
        <a:bodyPr/>
        <a:lstStyle/>
        <a:p>
          <a:r>
            <a:rPr lang="en-US"/>
            <a:t>Primary Care on release, GP Liaison worker attended meetings &amp; helped with registration &amp; dosset box to address previously known triggers for the client</a:t>
          </a:r>
        </a:p>
      </dgm:t>
    </dgm:pt>
    <dgm:pt modelId="{616166D4-B436-4F85-9764-C3469A7F87FF}" type="parTrans" cxnId="{3543D390-98E4-47A1-B33A-73763AD43765}">
      <dgm:prSet/>
      <dgm:spPr/>
      <dgm:t>
        <a:bodyPr/>
        <a:lstStyle/>
        <a:p>
          <a:endParaRPr lang="en-US"/>
        </a:p>
      </dgm:t>
    </dgm:pt>
    <dgm:pt modelId="{A68FB70C-FB17-47B8-B22D-71C42E57E8F5}" type="sibTrans" cxnId="{3543D390-98E4-47A1-B33A-73763AD43765}">
      <dgm:prSet/>
      <dgm:spPr/>
      <dgm:t>
        <a:bodyPr/>
        <a:lstStyle/>
        <a:p>
          <a:endParaRPr lang="en-US"/>
        </a:p>
      </dgm:t>
    </dgm:pt>
    <dgm:pt modelId="{03F570BA-1F9B-45B4-83FC-6AF285E4118D}">
      <dgm:prSet/>
      <dgm:spPr/>
      <dgm:t>
        <a:bodyPr/>
        <a:lstStyle/>
        <a:p>
          <a:r>
            <a:rPr lang="en-US"/>
            <a:t>Weekly MDT meetings to clarify working approach &amp; feedback</a:t>
          </a:r>
        </a:p>
      </dgm:t>
    </dgm:pt>
    <dgm:pt modelId="{62D05F93-7346-4F51-9982-E839B4FC70D1}" type="parTrans" cxnId="{513627AE-8CC3-4C16-A5BC-FF6B498D03D6}">
      <dgm:prSet/>
      <dgm:spPr/>
      <dgm:t>
        <a:bodyPr/>
        <a:lstStyle/>
        <a:p>
          <a:endParaRPr lang="en-US"/>
        </a:p>
      </dgm:t>
    </dgm:pt>
    <dgm:pt modelId="{0738425D-519B-4209-8E39-EFCAEE532D68}" type="sibTrans" cxnId="{513627AE-8CC3-4C16-A5BC-FF6B498D03D6}">
      <dgm:prSet/>
      <dgm:spPr/>
      <dgm:t>
        <a:bodyPr/>
        <a:lstStyle/>
        <a:p>
          <a:endParaRPr lang="en-US"/>
        </a:p>
      </dgm:t>
    </dgm:pt>
    <dgm:pt modelId="{41CC4BE0-63CB-4DA6-9D13-02F5E825EF17}">
      <dgm:prSet/>
      <dgm:spPr/>
      <dgm:t>
        <a:bodyPr/>
        <a:lstStyle/>
        <a:p>
          <a:r>
            <a:rPr lang="en-US"/>
            <a:t>Social Worker managed to get a CJS Communication Passport devised by a specialist CJLDS Speech &amp; Language Therapist for the client to show people to help identify his needs. Eg, the police, it can help to inform them of his needs as sometimes they would suspect he is drunk when he isn’t &amp; at 6 foot 3 &amp; 25 stone has caused him problems as being identified as the aggressor when not.</a:t>
          </a:r>
        </a:p>
      </dgm:t>
    </dgm:pt>
    <dgm:pt modelId="{5FE11F74-B3AC-481D-8034-316FB4DCDE41}" type="parTrans" cxnId="{50F72AEF-594D-4C1E-9B92-4E4B1170F7B2}">
      <dgm:prSet/>
      <dgm:spPr/>
      <dgm:t>
        <a:bodyPr/>
        <a:lstStyle/>
        <a:p>
          <a:endParaRPr lang="en-US"/>
        </a:p>
      </dgm:t>
    </dgm:pt>
    <dgm:pt modelId="{AA493D84-792C-4252-842C-6FA93F9C742A}" type="sibTrans" cxnId="{50F72AEF-594D-4C1E-9B92-4E4B1170F7B2}">
      <dgm:prSet/>
      <dgm:spPr/>
      <dgm:t>
        <a:bodyPr/>
        <a:lstStyle/>
        <a:p>
          <a:endParaRPr lang="en-US"/>
        </a:p>
      </dgm:t>
    </dgm:pt>
    <dgm:pt modelId="{9D6C8815-7AE6-40C3-98FD-F3B036F3D62C}">
      <dgm:prSet/>
      <dgm:spPr/>
      <dgm:t>
        <a:bodyPr/>
        <a:lstStyle/>
        <a:p>
          <a:r>
            <a:rPr lang="en-US"/>
            <a:t>Social Worker formulated a strategy that all who were working with client had to read, acknowledge &amp; sign up to avoid creating conflict for the client which triggers behaviours such as reoffending, drinking &amp; Self Harm</a:t>
          </a:r>
        </a:p>
      </dgm:t>
    </dgm:pt>
    <dgm:pt modelId="{CD778B17-1772-4674-B589-2C0D39169C5E}" type="parTrans" cxnId="{3A42EAA3-99DC-4DD9-B517-3B2A779903EA}">
      <dgm:prSet/>
      <dgm:spPr/>
      <dgm:t>
        <a:bodyPr/>
        <a:lstStyle/>
        <a:p>
          <a:endParaRPr lang="en-US"/>
        </a:p>
      </dgm:t>
    </dgm:pt>
    <dgm:pt modelId="{A94351AE-0766-43C7-8773-FDD648D90B7D}" type="sibTrans" cxnId="{3A42EAA3-99DC-4DD9-B517-3B2A779903EA}">
      <dgm:prSet/>
      <dgm:spPr/>
      <dgm:t>
        <a:bodyPr/>
        <a:lstStyle/>
        <a:p>
          <a:endParaRPr lang="en-US"/>
        </a:p>
      </dgm:t>
    </dgm:pt>
    <dgm:pt modelId="{DF3F270E-0C42-494C-AECF-0FA9C5E5309E}" type="pres">
      <dgm:prSet presAssocID="{1A256663-A147-4770-AF9B-A32558C545C4}" presName="linear" presStyleCnt="0">
        <dgm:presLayoutVars>
          <dgm:animLvl val="lvl"/>
          <dgm:resizeHandles val="exact"/>
        </dgm:presLayoutVars>
      </dgm:prSet>
      <dgm:spPr/>
    </dgm:pt>
    <dgm:pt modelId="{A80B258E-B8D2-4C46-AA94-9C1CDA1B1224}" type="pres">
      <dgm:prSet presAssocID="{1FF08B44-F49B-41D2-8535-502E689EF4DF}" presName="parentText" presStyleLbl="node1" presStyleIdx="0" presStyleCnt="9">
        <dgm:presLayoutVars>
          <dgm:chMax val="0"/>
          <dgm:bulletEnabled val="1"/>
        </dgm:presLayoutVars>
      </dgm:prSet>
      <dgm:spPr/>
    </dgm:pt>
    <dgm:pt modelId="{113156BF-9A3E-49C2-B524-C1F90A79EB0C}" type="pres">
      <dgm:prSet presAssocID="{0CE358E3-F959-4AE8-89DE-0B770945131F}" presName="spacer" presStyleCnt="0"/>
      <dgm:spPr/>
    </dgm:pt>
    <dgm:pt modelId="{1108FF12-449C-4DF5-8E11-0997B76124FD}" type="pres">
      <dgm:prSet presAssocID="{C04508B9-F4D4-4DFB-8B46-CFC53FD26C67}" presName="parentText" presStyleLbl="node1" presStyleIdx="1" presStyleCnt="9">
        <dgm:presLayoutVars>
          <dgm:chMax val="0"/>
          <dgm:bulletEnabled val="1"/>
        </dgm:presLayoutVars>
      </dgm:prSet>
      <dgm:spPr/>
    </dgm:pt>
    <dgm:pt modelId="{B3C50000-1171-4443-A29B-66B23EC48A8D}" type="pres">
      <dgm:prSet presAssocID="{407819B6-3351-4406-8441-C4FC444F801C}" presName="spacer" presStyleCnt="0"/>
      <dgm:spPr/>
    </dgm:pt>
    <dgm:pt modelId="{EA8930C0-69A7-453E-AC62-B7785ED47557}" type="pres">
      <dgm:prSet presAssocID="{E2AAD7A8-386C-47C5-BAE6-F8FF5DFA13FB}" presName="parentText" presStyleLbl="node1" presStyleIdx="2" presStyleCnt="9">
        <dgm:presLayoutVars>
          <dgm:chMax val="0"/>
          <dgm:bulletEnabled val="1"/>
        </dgm:presLayoutVars>
      </dgm:prSet>
      <dgm:spPr/>
    </dgm:pt>
    <dgm:pt modelId="{CB65194D-D1D2-4876-B630-FE96A8B8AA1B}" type="pres">
      <dgm:prSet presAssocID="{358575E8-E3A1-46DD-85F7-96DCAE67F0F4}" presName="spacer" presStyleCnt="0"/>
      <dgm:spPr/>
    </dgm:pt>
    <dgm:pt modelId="{9F076E05-7A2F-41E5-95F6-38BE8DA0A189}" type="pres">
      <dgm:prSet presAssocID="{F9B45C41-5820-45CF-A62C-27035C3330CB}" presName="parentText" presStyleLbl="node1" presStyleIdx="3" presStyleCnt="9">
        <dgm:presLayoutVars>
          <dgm:chMax val="0"/>
          <dgm:bulletEnabled val="1"/>
        </dgm:presLayoutVars>
      </dgm:prSet>
      <dgm:spPr/>
    </dgm:pt>
    <dgm:pt modelId="{E91EF6CA-53F6-40FE-AA46-9B83EABF9A44}" type="pres">
      <dgm:prSet presAssocID="{B6A9554F-4DD7-45CF-8007-81E413CD782C}" presName="spacer" presStyleCnt="0"/>
      <dgm:spPr/>
    </dgm:pt>
    <dgm:pt modelId="{6E6DE027-FDA5-4E1E-8839-5C7A00317A50}" type="pres">
      <dgm:prSet presAssocID="{36F217D0-4B7F-4DDA-9E6C-5B05212927A7}" presName="parentText" presStyleLbl="node1" presStyleIdx="4" presStyleCnt="9">
        <dgm:presLayoutVars>
          <dgm:chMax val="0"/>
          <dgm:bulletEnabled val="1"/>
        </dgm:presLayoutVars>
      </dgm:prSet>
      <dgm:spPr/>
    </dgm:pt>
    <dgm:pt modelId="{76EF196E-50E2-4063-A863-51DA2F2566BF}" type="pres">
      <dgm:prSet presAssocID="{00A7D8D6-1F58-4D8B-BBA3-A6A07F03D454}" presName="spacer" presStyleCnt="0"/>
      <dgm:spPr/>
    </dgm:pt>
    <dgm:pt modelId="{C169F785-FE06-4586-922A-EDC0A01369D2}" type="pres">
      <dgm:prSet presAssocID="{000171BB-A684-4F8A-8A4B-405B67E01CDE}" presName="parentText" presStyleLbl="node1" presStyleIdx="5" presStyleCnt="9">
        <dgm:presLayoutVars>
          <dgm:chMax val="0"/>
          <dgm:bulletEnabled val="1"/>
        </dgm:presLayoutVars>
      </dgm:prSet>
      <dgm:spPr/>
    </dgm:pt>
    <dgm:pt modelId="{5526F9CA-200A-4C80-B9C4-49F52214353A}" type="pres">
      <dgm:prSet presAssocID="{A68FB70C-FB17-47B8-B22D-71C42E57E8F5}" presName="spacer" presStyleCnt="0"/>
      <dgm:spPr/>
    </dgm:pt>
    <dgm:pt modelId="{83DBAFC9-84A7-4E0D-A82B-EE09CA01E296}" type="pres">
      <dgm:prSet presAssocID="{03F570BA-1F9B-45B4-83FC-6AF285E4118D}" presName="parentText" presStyleLbl="node1" presStyleIdx="6" presStyleCnt="9">
        <dgm:presLayoutVars>
          <dgm:chMax val="0"/>
          <dgm:bulletEnabled val="1"/>
        </dgm:presLayoutVars>
      </dgm:prSet>
      <dgm:spPr/>
    </dgm:pt>
    <dgm:pt modelId="{1B435892-39E0-4B27-90DC-341E51752C5A}" type="pres">
      <dgm:prSet presAssocID="{0738425D-519B-4209-8E39-EFCAEE532D68}" presName="spacer" presStyleCnt="0"/>
      <dgm:spPr/>
    </dgm:pt>
    <dgm:pt modelId="{2784BDB2-8C05-4381-9265-F7453EDD017E}" type="pres">
      <dgm:prSet presAssocID="{41CC4BE0-63CB-4DA6-9D13-02F5E825EF17}" presName="parentText" presStyleLbl="node1" presStyleIdx="7" presStyleCnt="9">
        <dgm:presLayoutVars>
          <dgm:chMax val="0"/>
          <dgm:bulletEnabled val="1"/>
        </dgm:presLayoutVars>
      </dgm:prSet>
      <dgm:spPr/>
    </dgm:pt>
    <dgm:pt modelId="{1586F964-FBCE-43C8-A6D8-D9C1EEEF4F07}" type="pres">
      <dgm:prSet presAssocID="{AA493D84-792C-4252-842C-6FA93F9C742A}" presName="spacer" presStyleCnt="0"/>
      <dgm:spPr/>
    </dgm:pt>
    <dgm:pt modelId="{8457CD19-DB8F-4860-A787-1BFBCEF06797}" type="pres">
      <dgm:prSet presAssocID="{9D6C8815-7AE6-40C3-98FD-F3B036F3D62C}" presName="parentText" presStyleLbl="node1" presStyleIdx="8" presStyleCnt="9">
        <dgm:presLayoutVars>
          <dgm:chMax val="0"/>
          <dgm:bulletEnabled val="1"/>
        </dgm:presLayoutVars>
      </dgm:prSet>
      <dgm:spPr/>
    </dgm:pt>
  </dgm:ptLst>
  <dgm:cxnLst>
    <dgm:cxn modelId="{731A5B02-02F2-4084-AF51-DFDEB18B8EC5}" srcId="{1A256663-A147-4770-AF9B-A32558C545C4}" destId="{C04508B9-F4D4-4DFB-8B46-CFC53FD26C67}" srcOrd="1" destOrd="0" parTransId="{E69980C9-C496-4B5C-8CED-F2C16D736395}" sibTransId="{407819B6-3351-4406-8441-C4FC444F801C}"/>
    <dgm:cxn modelId="{AB3C7707-C3C0-4151-81F6-3A250526AA2B}" type="presOf" srcId="{1FF08B44-F49B-41D2-8535-502E689EF4DF}" destId="{A80B258E-B8D2-4C46-AA94-9C1CDA1B1224}" srcOrd="0" destOrd="0" presId="urn:microsoft.com/office/officeart/2005/8/layout/vList2"/>
    <dgm:cxn modelId="{B168280F-66F2-421D-9DC3-F4810535576C}" type="presOf" srcId="{C04508B9-F4D4-4DFB-8B46-CFC53FD26C67}" destId="{1108FF12-449C-4DF5-8E11-0997B76124FD}" srcOrd="0" destOrd="0" presId="urn:microsoft.com/office/officeart/2005/8/layout/vList2"/>
    <dgm:cxn modelId="{C3167215-BB40-4387-B7FE-FA6B4EBC597B}" type="presOf" srcId="{E2AAD7A8-386C-47C5-BAE6-F8FF5DFA13FB}" destId="{EA8930C0-69A7-453E-AC62-B7785ED47557}" srcOrd="0" destOrd="0" presId="urn:microsoft.com/office/officeart/2005/8/layout/vList2"/>
    <dgm:cxn modelId="{9ACD423A-2983-43B5-83DF-34C2B4564AA9}" type="presOf" srcId="{36F217D0-4B7F-4DDA-9E6C-5B05212927A7}" destId="{6E6DE027-FDA5-4E1E-8839-5C7A00317A50}" srcOrd="0" destOrd="0" presId="urn:microsoft.com/office/officeart/2005/8/layout/vList2"/>
    <dgm:cxn modelId="{7EADE85B-8D23-489F-9C3F-7664753D9ED2}" srcId="{1A256663-A147-4770-AF9B-A32558C545C4}" destId="{36F217D0-4B7F-4DDA-9E6C-5B05212927A7}" srcOrd="4" destOrd="0" parTransId="{C69AF1E6-6AFC-4B5D-86AF-C621E745D231}" sibTransId="{00A7D8D6-1F58-4D8B-BBA3-A6A07F03D454}"/>
    <dgm:cxn modelId="{AD08CC61-0121-40AB-B989-7A2B4DB0F293}" srcId="{1A256663-A147-4770-AF9B-A32558C545C4}" destId="{E2AAD7A8-386C-47C5-BAE6-F8FF5DFA13FB}" srcOrd="2" destOrd="0" parTransId="{6D3D6E2C-48C3-462F-B154-7450396AA11C}" sibTransId="{358575E8-E3A1-46DD-85F7-96DCAE67F0F4}"/>
    <dgm:cxn modelId="{8215247B-F95B-49A0-87B1-F0293C2DE56B}" type="presOf" srcId="{03F570BA-1F9B-45B4-83FC-6AF285E4118D}" destId="{83DBAFC9-84A7-4E0D-A82B-EE09CA01E296}" srcOrd="0" destOrd="0" presId="urn:microsoft.com/office/officeart/2005/8/layout/vList2"/>
    <dgm:cxn modelId="{F088017E-D322-42D8-9D39-130101E4F31A}" type="presOf" srcId="{41CC4BE0-63CB-4DA6-9D13-02F5E825EF17}" destId="{2784BDB2-8C05-4381-9265-F7453EDD017E}" srcOrd="0" destOrd="0" presId="urn:microsoft.com/office/officeart/2005/8/layout/vList2"/>
    <dgm:cxn modelId="{3543D390-98E4-47A1-B33A-73763AD43765}" srcId="{1A256663-A147-4770-AF9B-A32558C545C4}" destId="{000171BB-A684-4F8A-8A4B-405B67E01CDE}" srcOrd="5" destOrd="0" parTransId="{616166D4-B436-4F85-9764-C3469A7F87FF}" sibTransId="{A68FB70C-FB17-47B8-B22D-71C42E57E8F5}"/>
    <dgm:cxn modelId="{3A42EAA3-99DC-4DD9-B517-3B2A779903EA}" srcId="{1A256663-A147-4770-AF9B-A32558C545C4}" destId="{9D6C8815-7AE6-40C3-98FD-F3B036F3D62C}" srcOrd="8" destOrd="0" parTransId="{CD778B17-1772-4674-B589-2C0D39169C5E}" sibTransId="{A94351AE-0766-43C7-8773-FDD648D90B7D}"/>
    <dgm:cxn modelId="{0C1730AD-1120-4A2F-AB52-61A0B52A1719}" srcId="{1A256663-A147-4770-AF9B-A32558C545C4}" destId="{F9B45C41-5820-45CF-A62C-27035C3330CB}" srcOrd="3" destOrd="0" parTransId="{05725FEA-AFCA-4A9D-9632-46EC4CFCBCB8}" sibTransId="{B6A9554F-4DD7-45CF-8007-81E413CD782C}"/>
    <dgm:cxn modelId="{513627AE-8CC3-4C16-A5BC-FF6B498D03D6}" srcId="{1A256663-A147-4770-AF9B-A32558C545C4}" destId="{03F570BA-1F9B-45B4-83FC-6AF285E4118D}" srcOrd="6" destOrd="0" parTransId="{62D05F93-7346-4F51-9982-E839B4FC70D1}" sibTransId="{0738425D-519B-4209-8E39-EFCAEE532D68}"/>
    <dgm:cxn modelId="{15B162BC-6111-40CC-BF8D-B37278783841}" type="presOf" srcId="{F9B45C41-5820-45CF-A62C-27035C3330CB}" destId="{9F076E05-7A2F-41E5-95F6-38BE8DA0A189}" srcOrd="0" destOrd="0" presId="urn:microsoft.com/office/officeart/2005/8/layout/vList2"/>
    <dgm:cxn modelId="{1632DEE7-FF30-411C-B288-CB1A73FB2327}" type="presOf" srcId="{000171BB-A684-4F8A-8A4B-405B67E01CDE}" destId="{C169F785-FE06-4586-922A-EDC0A01369D2}" srcOrd="0" destOrd="0" presId="urn:microsoft.com/office/officeart/2005/8/layout/vList2"/>
    <dgm:cxn modelId="{50F72AEF-594D-4C1E-9B92-4E4B1170F7B2}" srcId="{1A256663-A147-4770-AF9B-A32558C545C4}" destId="{41CC4BE0-63CB-4DA6-9D13-02F5E825EF17}" srcOrd="7" destOrd="0" parTransId="{5FE11F74-B3AC-481D-8034-316FB4DCDE41}" sibTransId="{AA493D84-792C-4252-842C-6FA93F9C742A}"/>
    <dgm:cxn modelId="{F28C7FF3-D59B-4CDE-94D7-30B1E0DBC046}" srcId="{1A256663-A147-4770-AF9B-A32558C545C4}" destId="{1FF08B44-F49B-41D2-8535-502E689EF4DF}" srcOrd="0" destOrd="0" parTransId="{1B35ED78-C8CF-408D-BA11-B685F8C5B021}" sibTransId="{0CE358E3-F959-4AE8-89DE-0B770945131F}"/>
    <dgm:cxn modelId="{DCC1A5F8-BF2B-4812-ACE0-B6DCDD9606C1}" type="presOf" srcId="{1A256663-A147-4770-AF9B-A32558C545C4}" destId="{DF3F270E-0C42-494C-AECF-0FA9C5E5309E}" srcOrd="0" destOrd="0" presId="urn:microsoft.com/office/officeart/2005/8/layout/vList2"/>
    <dgm:cxn modelId="{1F24F0F8-5F50-4EA9-B6C6-43B4EB30187A}" type="presOf" srcId="{9D6C8815-7AE6-40C3-98FD-F3B036F3D62C}" destId="{8457CD19-DB8F-4860-A787-1BFBCEF06797}" srcOrd="0" destOrd="0" presId="urn:microsoft.com/office/officeart/2005/8/layout/vList2"/>
    <dgm:cxn modelId="{80240162-421F-4A6F-970C-3B6D2DC49BD7}" type="presParOf" srcId="{DF3F270E-0C42-494C-AECF-0FA9C5E5309E}" destId="{A80B258E-B8D2-4C46-AA94-9C1CDA1B1224}" srcOrd="0" destOrd="0" presId="urn:microsoft.com/office/officeart/2005/8/layout/vList2"/>
    <dgm:cxn modelId="{9FE58879-F7C6-4BA2-8CBF-A96E244090B5}" type="presParOf" srcId="{DF3F270E-0C42-494C-AECF-0FA9C5E5309E}" destId="{113156BF-9A3E-49C2-B524-C1F90A79EB0C}" srcOrd="1" destOrd="0" presId="urn:microsoft.com/office/officeart/2005/8/layout/vList2"/>
    <dgm:cxn modelId="{400E4DB7-B8B5-4C4F-AA84-184FA99F3E36}" type="presParOf" srcId="{DF3F270E-0C42-494C-AECF-0FA9C5E5309E}" destId="{1108FF12-449C-4DF5-8E11-0997B76124FD}" srcOrd="2" destOrd="0" presId="urn:microsoft.com/office/officeart/2005/8/layout/vList2"/>
    <dgm:cxn modelId="{5220E088-6F69-46CF-8AEC-785515D9263D}" type="presParOf" srcId="{DF3F270E-0C42-494C-AECF-0FA9C5E5309E}" destId="{B3C50000-1171-4443-A29B-66B23EC48A8D}" srcOrd="3" destOrd="0" presId="urn:microsoft.com/office/officeart/2005/8/layout/vList2"/>
    <dgm:cxn modelId="{E9BFD974-B9F9-4F6D-86AF-BF6F6F3B1BAB}" type="presParOf" srcId="{DF3F270E-0C42-494C-AECF-0FA9C5E5309E}" destId="{EA8930C0-69A7-453E-AC62-B7785ED47557}" srcOrd="4" destOrd="0" presId="urn:microsoft.com/office/officeart/2005/8/layout/vList2"/>
    <dgm:cxn modelId="{D2BA9AA3-8BAC-42AA-877C-FBCB5EC61A5D}" type="presParOf" srcId="{DF3F270E-0C42-494C-AECF-0FA9C5E5309E}" destId="{CB65194D-D1D2-4876-B630-FE96A8B8AA1B}" srcOrd="5" destOrd="0" presId="urn:microsoft.com/office/officeart/2005/8/layout/vList2"/>
    <dgm:cxn modelId="{A07DD1C1-D7AF-4A33-84E2-72CFA0B98C5C}" type="presParOf" srcId="{DF3F270E-0C42-494C-AECF-0FA9C5E5309E}" destId="{9F076E05-7A2F-41E5-95F6-38BE8DA0A189}" srcOrd="6" destOrd="0" presId="urn:microsoft.com/office/officeart/2005/8/layout/vList2"/>
    <dgm:cxn modelId="{5151D00C-96ED-4903-BBA4-5E22FE96A7C8}" type="presParOf" srcId="{DF3F270E-0C42-494C-AECF-0FA9C5E5309E}" destId="{E91EF6CA-53F6-40FE-AA46-9B83EABF9A44}" srcOrd="7" destOrd="0" presId="urn:microsoft.com/office/officeart/2005/8/layout/vList2"/>
    <dgm:cxn modelId="{7E0AB9DC-A409-4AC2-BE34-C04CA0156867}" type="presParOf" srcId="{DF3F270E-0C42-494C-AECF-0FA9C5E5309E}" destId="{6E6DE027-FDA5-4E1E-8839-5C7A00317A50}" srcOrd="8" destOrd="0" presId="urn:microsoft.com/office/officeart/2005/8/layout/vList2"/>
    <dgm:cxn modelId="{4DAAD8E4-5471-449B-970F-7FEFD0FC4433}" type="presParOf" srcId="{DF3F270E-0C42-494C-AECF-0FA9C5E5309E}" destId="{76EF196E-50E2-4063-A863-51DA2F2566BF}" srcOrd="9" destOrd="0" presId="urn:microsoft.com/office/officeart/2005/8/layout/vList2"/>
    <dgm:cxn modelId="{E498659B-EEBA-4A31-B857-1F16E7ABEB98}" type="presParOf" srcId="{DF3F270E-0C42-494C-AECF-0FA9C5E5309E}" destId="{C169F785-FE06-4586-922A-EDC0A01369D2}" srcOrd="10" destOrd="0" presId="urn:microsoft.com/office/officeart/2005/8/layout/vList2"/>
    <dgm:cxn modelId="{6F151CBC-BF1F-49CE-BA9E-63F7A57666C4}" type="presParOf" srcId="{DF3F270E-0C42-494C-AECF-0FA9C5E5309E}" destId="{5526F9CA-200A-4C80-B9C4-49F52214353A}" srcOrd="11" destOrd="0" presId="urn:microsoft.com/office/officeart/2005/8/layout/vList2"/>
    <dgm:cxn modelId="{62540F0C-E9A4-42E7-B8E7-CC34E3295BEB}" type="presParOf" srcId="{DF3F270E-0C42-494C-AECF-0FA9C5E5309E}" destId="{83DBAFC9-84A7-4E0D-A82B-EE09CA01E296}" srcOrd="12" destOrd="0" presId="urn:microsoft.com/office/officeart/2005/8/layout/vList2"/>
    <dgm:cxn modelId="{184AC717-3450-4AF0-B3C0-A09F5449888C}" type="presParOf" srcId="{DF3F270E-0C42-494C-AECF-0FA9C5E5309E}" destId="{1B435892-39E0-4B27-90DC-341E51752C5A}" srcOrd="13" destOrd="0" presId="urn:microsoft.com/office/officeart/2005/8/layout/vList2"/>
    <dgm:cxn modelId="{D0E1786F-9563-44B4-B9E6-AC346A1D14AB}" type="presParOf" srcId="{DF3F270E-0C42-494C-AECF-0FA9C5E5309E}" destId="{2784BDB2-8C05-4381-9265-F7453EDD017E}" srcOrd="14" destOrd="0" presId="urn:microsoft.com/office/officeart/2005/8/layout/vList2"/>
    <dgm:cxn modelId="{4FA8C56C-512F-457D-8243-F4498BB78C74}" type="presParOf" srcId="{DF3F270E-0C42-494C-AECF-0FA9C5E5309E}" destId="{1586F964-FBCE-43C8-A6D8-D9C1EEEF4F07}" srcOrd="15" destOrd="0" presId="urn:microsoft.com/office/officeart/2005/8/layout/vList2"/>
    <dgm:cxn modelId="{C2E437E7-EBFA-49BC-A079-7519BCBA6D82}" type="presParOf" srcId="{DF3F270E-0C42-494C-AECF-0FA9C5E5309E}" destId="{8457CD19-DB8F-4860-A787-1BFBCEF0679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10B7B-BF6B-41E3-9B6B-68FC4D454A62}">
      <dsp:nvSpPr>
        <dsp:cNvPr id="0" name=""/>
        <dsp:cNvSpPr/>
      </dsp:nvSpPr>
      <dsp:spPr>
        <a:xfrm>
          <a:off x="0" y="948037"/>
          <a:ext cx="558236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3FDE7-E0BA-4E33-89AE-4FD5C4503F28}">
      <dsp:nvSpPr>
        <dsp:cNvPr id="0" name=""/>
        <dsp:cNvSpPr/>
      </dsp:nvSpPr>
      <dsp:spPr>
        <a:xfrm>
          <a:off x="279118" y="741397"/>
          <a:ext cx="39076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700" tIns="0" rIns="147700" bIns="0" numCol="1" spcCol="1270" anchor="ctr" anchorCtr="0">
          <a:noAutofit/>
        </a:bodyPr>
        <a:lstStyle/>
        <a:p>
          <a:pPr marL="0" lvl="0" indent="0" algn="l" defTabSz="622300">
            <a:lnSpc>
              <a:spcPct val="90000"/>
            </a:lnSpc>
            <a:spcBef>
              <a:spcPct val="0"/>
            </a:spcBef>
            <a:spcAft>
              <a:spcPct val="35000"/>
            </a:spcAft>
            <a:buNone/>
          </a:pPr>
          <a:r>
            <a:rPr lang="en-GB" sz="1400" kern="1200" dirty="0"/>
            <a:t>Introductions                                     	Making Every Adult Matter (MEAM)</a:t>
          </a:r>
          <a:endParaRPr lang="en-US" sz="1400" kern="1200" dirty="0"/>
        </a:p>
      </dsp:txBody>
      <dsp:txXfrm>
        <a:off x="299293" y="761572"/>
        <a:ext cx="3867302" cy="372930"/>
      </dsp:txXfrm>
    </dsp:sp>
    <dsp:sp modelId="{A2C07460-A1D3-4A87-B12D-ACDB04FC95E5}">
      <dsp:nvSpPr>
        <dsp:cNvPr id="0" name=""/>
        <dsp:cNvSpPr/>
      </dsp:nvSpPr>
      <dsp:spPr>
        <a:xfrm>
          <a:off x="0" y="1583077"/>
          <a:ext cx="558236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94CD4-65C5-4253-9569-CEADB4BBE434}">
      <dsp:nvSpPr>
        <dsp:cNvPr id="0" name=""/>
        <dsp:cNvSpPr/>
      </dsp:nvSpPr>
      <dsp:spPr>
        <a:xfrm>
          <a:off x="279118" y="1376437"/>
          <a:ext cx="39076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700" tIns="0" rIns="147700" bIns="0" numCol="1" spcCol="1270" anchor="ctr" anchorCtr="0">
          <a:noAutofit/>
        </a:bodyPr>
        <a:lstStyle/>
        <a:p>
          <a:pPr marL="0" lvl="0" indent="0" algn="l" defTabSz="622300">
            <a:lnSpc>
              <a:spcPct val="90000"/>
            </a:lnSpc>
            <a:spcBef>
              <a:spcPct val="0"/>
            </a:spcBef>
            <a:spcAft>
              <a:spcPct val="35000"/>
            </a:spcAft>
            <a:buNone/>
          </a:pPr>
          <a:r>
            <a:rPr lang="en-GB" sz="1400" kern="1200"/>
            <a:t>MEAM’s view of Systems</a:t>
          </a:r>
          <a:endParaRPr lang="en-US" sz="1400" kern="1200"/>
        </a:p>
      </dsp:txBody>
      <dsp:txXfrm>
        <a:off x="299293" y="1396612"/>
        <a:ext cx="3867302" cy="372930"/>
      </dsp:txXfrm>
    </dsp:sp>
    <dsp:sp modelId="{F629FA79-C1D1-48C9-AF3D-F63DDBFC6DE8}">
      <dsp:nvSpPr>
        <dsp:cNvPr id="0" name=""/>
        <dsp:cNvSpPr/>
      </dsp:nvSpPr>
      <dsp:spPr>
        <a:xfrm>
          <a:off x="0" y="2218117"/>
          <a:ext cx="558236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3253" tIns="291592" rIns="433253"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0" y="2218117"/>
        <a:ext cx="5582361" cy="352800"/>
      </dsp:txXfrm>
    </dsp:sp>
    <dsp:sp modelId="{DD867EB8-F38B-4332-A392-7EC2DF1D5D3C}">
      <dsp:nvSpPr>
        <dsp:cNvPr id="0" name=""/>
        <dsp:cNvSpPr/>
      </dsp:nvSpPr>
      <dsp:spPr>
        <a:xfrm>
          <a:off x="279118" y="2011477"/>
          <a:ext cx="39076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700" tIns="0" rIns="147700" bIns="0" numCol="1" spcCol="1270" anchor="ctr" anchorCtr="0">
          <a:noAutofit/>
        </a:bodyPr>
        <a:lstStyle/>
        <a:p>
          <a:pPr marL="0" lvl="0" indent="0" algn="l" defTabSz="622300">
            <a:lnSpc>
              <a:spcPct val="90000"/>
            </a:lnSpc>
            <a:spcBef>
              <a:spcPct val="0"/>
            </a:spcBef>
            <a:spcAft>
              <a:spcPct val="35000"/>
            </a:spcAft>
            <a:buNone/>
          </a:pPr>
          <a:r>
            <a:rPr lang="en-GB" sz="1400" kern="1200" dirty="0"/>
            <a:t>Case study 1:                                       	    		Client X</a:t>
          </a:r>
          <a:endParaRPr lang="en-US" sz="1400" kern="1200" dirty="0"/>
        </a:p>
      </dsp:txBody>
      <dsp:txXfrm>
        <a:off x="299293" y="2031652"/>
        <a:ext cx="3867302" cy="372930"/>
      </dsp:txXfrm>
    </dsp:sp>
    <dsp:sp modelId="{E09C9663-7C45-4D40-BA7F-B89C8254F1F9}">
      <dsp:nvSpPr>
        <dsp:cNvPr id="0" name=""/>
        <dsp:cNvSpPr/>
      </dsp:nvSpPr>
      <dsp:spPr>
        <a:xfrm>
          <a:off x="0" y="2853157"/>
          <a:ext cx="558236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04AE3C-011E-48A1-950A-A3C989BDE363}">
      <dsp:nvSpPr>
        <dsp:cNvPr id="0" name=""/>
        <dsp:cNvSpPr/>
      </dsp:nvSpPr>
      <dsp:spPr>
        <a:xfrm>
          <a:off x="279118" y="2646517"/>
          <a:ext cx="39076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700" tIns="0" rIns="147700" bIns="0" numCol="1" spcCol="1270" anchor="ctr" anchorCtr="0">
          <a:noAutofit/>
        </a:bodyPr>
        <a:lstStyle/>
        <a:p>
          <a:pPr marL="0" lvl="0" indent="0" algn="l" defTabSz="622300">
            <a:lnSpc>
              <a:spcPct val="90000"/>
            </a:lnSpc>
            <a:spcBef>
              <a:spcPct val="0"/>
            </a:spcBef>
            <a:spcAft>
              <a:spcPct val="35000"/>
            </a:spcAft>
            <a:buNone/>
          </a:pPr>
          <a:r>
            <a:rPr lang="en-GB" sz="1400" kern="1200" dirty="0"/>
            <a:t>Case study 2:                                              		Pam</a:t>
          </a:r>
          <a:endParaRPr lang="en-US" sz="1400" kern="1200" dirty="0"/>
        </a:p>
      </dsp:txBody>
      <dsp:txXfrm>
        <a:off x="299293" y="2666692"/>
        <a:ext cx="3867302" cy="372930"/>
      </dsp:txXfrm>
    </dsp:sp>
    <dsp:sp modelId="{66B4E416-D764-45F6-91E5-9FB1190AD219}">
      <dsp:nvSpPr>
        <dsp:cNvPr id="0" name=""/>
        <dsp:cNvSpPr/>
      </dsp:nvSpPr>
      <dsp:spPr>
        <a:xfrm>
          <a:off x="0" y="3488197"/>
          <a:ext cx="558236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7A63B4-8E28-4FA1-B4E3-26D87B67C2A7}">
      <dsp:nvSpPr>
        <dsp:cNvPr id="0" name=""/>
        <dsp:cNvSpPr/>
      </dsp:nvSpPr>
      <dsp:spPr>
        <a:xfrm>
          <a:off x="279118" y="3281557"/>
          <a:ext cx="39076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700" tIns="0" rIns="147700" bIns="0" numCol="1" spcCol="1270" anchor="ctr" anchorCtr="0">
          <a:noAutofit/>
        </a:bodyPr>
        <a:lstStyle/>
        <a:p>
          <a:pPr marL="0" lvl="0" indent="0" algn="l" defTabSz="622300">
            <a:lnSpc>
              <a:spcPct val="90000"/>
            </a:lnSpc>
            <a:spcBef>
              <a:spcPct val="0"/>
            </a:spcBef>
            <a:spcAft>
              <a:spcPct val="35000"/>
            </a:spcAft>
            <a:buNone/>
          </a:pPr>
          <a:r>
            <a:rPr lang="en-GB" sz="1400" kern="1200"/>
            <a:t>Q&amp;A</a:t>
          </a:r>
          <a:endParaRPr lang="en-US" sz="1400" kern="1200"/>
        </a:p>
      </dsp:txBody>
      <dsp:txXfrm>
        <a:off x="299293" y="3301732"/>
        <a:ext cx="3867302" cy="372930"/>
      </dsp:txXfrm>
    </dsp:sp>
    <dsp:sp modelId="{9BE8C556-1FF2-4243-A526-4617C76FAED8}">
      <dsp:nvSpPr>
        <dsp:cNvPr id="0" name=""/>
        <dsp:cNvSpPr/>
      </dsp:nvSpPr>
      <dsp:spPr>
        <a:xfrm>
          <a:off x="0" y="4123237"/>
          <a:ext cx="558236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B19393-1810-4BD3-9C81-2A5C11EE29BE}">
      <dsp:nvSpPr>
        <dsp:cNvPr id="0" name=""/>
        <dsp:cNvSpPr/>
      </dsp:nvSpPr>
      <dsp:spPr>
        <a:xfrm>
          <a:off x="279118" y="3916597"/>
          <a:ext cx="39076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700" tIns="0" rIns="147700" bIns="0" numCol="1" spcCol="1270" anchor="ctr" anchorCtr="0">
          <a:noAutofit/>
        </a:bodyPr>
        <a:lstStyle/>
        <a:p>
          <a:pPr marL="0" lvl="0" indent="0" algn="l" defTabSz="622300">
            <a:lnSpc>
              <a:spcPct val="90000"/>
            </a:lnSpc>
            <a:spcBef>
              <a:spcPct val="0"/>
            </a:spcBef>
            <a:spcAft>
              <a:spcPct val="35000"/>
            </a:spcAft>
            <a:buNone/>
          </a:pPr>
          <a:r>
            <a:rPr lang="en-GB" sz="1400" kern="1200"/>
            <a:t>Close</a:t>
          </a:r>
          <a:endParaRPr lang="en-US" sz="1400" kern="1200"/>
        </a:p>
      </dsp:txBody>
      <dsp:txXfrm>
        <a:off x="299293" y="3936772"/>
        <a:ext cx="3867302"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B258E-B8D2-4C46-AA94-9C1CDA1B1224}">
      <dsp:nvSpPr>
        <dsp:cNvPr id="0" name=""/>
        <dsp:cNvSpPr/>
      </dsp:nvSpPr>
      <dsp:spPr>
        <a:xfrm>
          <a:off x="0" y="723604"/>
          <a:ext cx="6666833" cy="4247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Good relationship with the prison establishment, PO was empathetic and provided access to “Client 1” giving the opportunity to build a good relationship and enable Client 1 to be involved in his support.</a:t>
          </a:r>
        </a:p>
      </dsp:txBody>
      <dsp:txXfrm>
        <a:off x="20733" y="744337"/>
        <a:ext cx="6625367" cy="383244"/>
      </dsp:txXfrm>
    </dsp:sp>
    <dsp:sp modelId="{1108FF12-449C-4DF5-8E11-0997B76124FD}">
      <dsp:nvSpPr>
        <dsp:cNvPr id="0" name=""/>
        <dsp:cNvSpPr/>
      </dsp:nvSpPr>
      <dsp:spPr>
        <a:xfrm>
          <a:off x="0" y="1171354"/>
          <a:ext cx="6666833" cy="42471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Professionals getting together sharing advice</a:t>
          </a:r>
        </a:p>
      </dsp:txBody>
      <dsp:txXfrm>
        <a:off x="20733" y="1192087"/>
        <a:ext cx="6625367" cy="383244"/>
      </dsp:txXfrm>
    </dsp:sp>
    <dsp:sp modelId="{EA8930C0-69A7-453E-AC62-B7785ED47557}">
      <dsp:nvSpPr>
        <dsp:cNvPr id="0" name=""/>
        <dsp:cNvSpPr/>
      </dsp:nvSpPr>
      <dsp:spPr>
        <a:xfrm>
          <a:off x="0" y="1619104"/>
          <a:ext cx="6666833" cy="42471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A social worker who was prepared to lead the network &amp; build a relationship with the client</a:t>
          </a:r>
        </a:p>
      </dsp:txBody>
      <dsp:txXfrm>
        <a:off x="20733" y="1639837"/>
        <a:ext cx="6625367" cy="383244"/>
      </dsp:txXfrm>
    </dsp:sp>
    <dsp:sp modelId="{9F076E05-7A2F-41E5-95F6-38BE8DA0A189}">
      <dsp:nvSpPr>
        <dsp:cNvPr id="0" name=""/>
        <dsp:cNvSpPr/>
      </dsp:nvSpPr>
      <dsp:spPr>
        <a:xfrm>
          <a:off x="0" y="2066855"/>
          <a:ext cx="6666833" cy="4247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Getting Specialists around the table eg LD Lead for Kent</a:t>
          </a:r>
        </a:p>
      </dsp:txBody>
      <dsp:txXfrm>
        <a:off x="20733" y="2087588"/>
        <a:ext cx="6625367" cy="383244"/>
      </dsp:txXfrm>
    </dsp:sp>
    <dsp:sp modelId="{6E6DE027-FDA5-4E1E-8839-5C7A00317A50}">
      <dsp:nvSpPr>
        <dsp:cNvPr id="0" name=""/>
        <dsp:cNvSpPr/>
      </dsp:nvSpPr>
      <dsp:spPr>
        <a:xfrm>
          <a:off x="0" y="2514605"/>
          <a:ext cx="6666833" cy="42471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The flexible nature of the housing provider</a:t>
          </a:r>
        </a:p>
      </dsp:txBody>
      <dsp:txXfrm>
        <a:off x="20733" y="2535338"/>
        <a:ext cx="6625367" cy="383244"/>
      </dsp:txXfrm>
    </dsp:sp>
    <dsp:sp modelId="{C169F785-FE06-4586-922A-EDC0A01369D2}">
      <dsp:nvSpPr>
        <dsp:cNvPr id="0" name=""/>
        <dsp:cNvSpPr/>
      </dsp:nvSpPr>
      <dsp:spPr>
        <a:xfrm>
          <a:off x="0" y="2962355"/>
          <a:ext cx="6666833" cy="4247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Primary Care on release, GP Liaison worker attended meetings &amp; helped with registration &amp; dosset box to address previously known triggers for the client</a:t>
          </a:r>
        </a:p>
      </dsp:txBody>
      <dsp:txXfrm>
        <a:off x="20733" y="2983088"/>
        <a:ext cx="6625367" cy="383244"/>
      </dsp:txXfrm>
    </dsp:sp>
    <dsp:sp modelId="{83DBAFC9-84A7-4E0D-A82B-EE09CA01E296}">
      <dsp:nvSpPr>
        <dsp:cNvPr id="0" name=""/>
        <dsp:cNvSpPr/>
      </dsp:nvSpPr>
      <dsp:spPr>
        <a:xfrm>
          <a:off x="0" y="3410105"/>
          <a:ext cx="6666833" cy="42471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Weekly MDT meetings to clarify working approach &amp; feedback</a:t>
          </a:r>
        </a:p>
      </dsp:txBody>
      <dsp:txXfrm>
        <a:off x="20733" y="3430838"/>
        <a:ext cx="6625367" cy="383244"/>
      </dsp:txXfrm>
    </dsp:sp>
    <dsp:sp modelId="{2784BDB2-8C05-4381-9265-F7453EDD017E}">
      <dsp:nvSpPr>
        <dsp:cNvPr id="0" name=""/>
        <dsp:cNvSpPr/>
      </dsp:nvSpPr>
      <dsp:spPr>
        <a:xfrm>
          <a:off x="0" y="3857855"/>
          <a:ext cx="6666833" cy="42471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Social Worker managed to get a CJS Communication Passport devised by a specialist CJLDS Speech &amp; Language Therapist for the client to show people to help identify his needs. Eg, the police, it can help to inform them of his needs as sometimes they would suspect he is drunk when he isn’t &amp; at 6 foot 3 &amp; 25 stone has caused him problems as being identified as the aggressor when not.</a:t>
          </a:r>
        </a:p>
      </dsp:txBody>
      <dsp:txXfrm>
        <a:off x="20733" y="3878588"/>
        <a:ext cx="6625367" cy="383244"/>
      </dsp:txXfrm>
    </dsp:sp>
    <dsp:sp modelId="{8457CD19-DB8F-4860-A787-1BFBCEF06797}">
      <dsp:nvSpPr>
        <dsp:cNvPr id="0" name=""/>
        <dsp:cNvSpPr/>
      </dsp:nvSpPr>
      <dsp:spPr>
        <a:xfrm>
          <a:off x="0" y="4305605"/>
          <a:ext cx="6666833" cy="4247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Social Worker formulated a strategy that all who were working with client had to read, acknowledge &amp; sign up to avoid creating conflict for the client which triggers behaviours such as reoffending, drinking &amp; Self Harm</a:t>
          </a:r>
        </a:p>
      </dsp:txBody>
      <dsp:txXfrm>
        <a:off x="20733" y="4326338"/>
        <a:ext cx="6625367" cy="3832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F613B-0D19-4737-AF89-E4200803F150}"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6C14F-C9AC-40E0-A5A3-45F447E43E10}" type="slidenum">
              <a:rPr lang="en-GB" smtClean="0"/>
              <a:t>‹#›</a:t>
            </a:fld>
            <a:endParaRPr lang="en-GB"/>
          </a:p>
        </p:txBody>
      </p:sp>
    </p:spTree>
    <p:extLst>
      <p:ext uri="{BB962C8B-B14F-4D97-AF65-F5344CB8AC3E}">
        <p14:creationId xmlns:p14="http://schemas.microsoft.com/office/powerpoint/2010/main" val="322203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Typicall</a:t>
            </a:r>
            <a:r>
              <a:rPr lang="en-GB" dirty="0"/>
              <a:t> used in wicked issues, complex situations, many disagreeing stakeholders / points of view, - SCIO has a good thing on this intro slides</a:t>
            </a:r>
          </a:p>
        </p:txBody>
      </p:sp>
      <p:sp>
        <p:nvSpPr>
          <p:cNvPr id="4" name="Slide Number Placeholder 3"/>
          <p:cNvSpPr>
            <a:spLocks noGrp="1"/>
          </p:cNvSpPr>
          <p:nvPr>
            <p:ph type="sldNum" sz="quarter" idx="5"/>
          </p:nvPr>
        </p:nvSpPr>
        <p:spPr/>
        <p:txBody>
          <a:bodyPr/>
          <a:lstStyle/>
          <a:p>
            <a:fld id="{A8A2FF58-5DDA-0249-96E0-112DFEB35835}" type="slidenum">
              <a:rPr lang="en-US" smtClean="0"/>
              <a:t>9</a:t>
            </a:fld>
            <a:endParaRPr lang="en-US"/>
          </a:p>
        </p:txBody>
      </p:sp>
    </p:spTree>
    <p:extLst>
      <p:ext uri="{BB962C8B-B14F-4D97-AF65-F5344CB8AC3E}">
        <p14:creationId xmlns:p14="http://schemas.microsoft.com/office/powerpoint/2010/main" val="284897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863760510"/>
      </p:ext>
    </p:extLst>
  </p:cSld>
  <p:clrMapOvr>
    <a:masterClrMapping/>
  </p:clrMapOvr>
  <p:extLst>
    <p:ext uri="{DCECCB84-F9BA-43D5-87BE-67443E8EF086}">
      <p15:sldGuideLst xmlns:p15="http://schemas.microsoft.com/office/powerpoint/2012/main">
        <p15:guide id="2" pos="74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263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90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421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891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375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825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760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972-01F7-4D14-93DA-E60A7B37418F}"/>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7190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11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1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3F2289B-E42B-EDC7-F9CF-DC5E897B05D7}"/>
              </a:ext>
            </a:extLst>
          </p:cNvPr>
          <p:cNvSpPr>
            <a:spLocks noGrp="1"/>
          </p:cNvSpPr>
          <p:nvPr>
            <p:ph type="ftr" sz="quarter" idx="10"/>
          </p:nvPr>
        </p:nvSpPr>
        <p:spPr/>
        <p:txBody>
          <a:bodyPr/>
          <a:lstStyle/>
          <a:p>
            <a:r>
              <a:rPr lang="en-GB"/>
              <a:t>TITLE OF PRESENTATION</a:t>
            </a:r>
            <a:endParaRPr lang="en-GB" dirty="0"/>
          </a:p>
        </p:txBody>
      </p:sp>
      <p:sp>
        <p:nvSpPr>
          <p:cNvPr id="4" name="Slide Number Placeholder 3">
            <a:extLst>
              <a:ext uri="{FF2B5EF4-FFF2-40B4-BE49-F238E27FC236}">
                <a16:creationId xmlns:a16="http://schemas.microsoft.com/office/drawing/2014/main" id="{DAF7B02B-20C9-3960-4451-E37EF29B9715}"/>
              </a:ext>
            </a:extLst>
          </p:cNvPr>
          <p:cNvSpPr>
            <a:spLocks noGrp="1"/>
          </p:cNvSpPr>
          <p:nvPr>
            <p:ph type="sldNum" sz="quarter" idx="11"/>
          </p:nvPr>
        </p:nvSpPr>
        <p:spPr/>
        <p:txBody>
          <a:bodyPr/>
          <a:lstStyle>
            <a:lvl1pPr>
              <a:defRPr>
                <a:solidFill>
                  <a:srgbClr val="283583"/>
                </a:solidFill>
              </a:defRPr>
            </a:lvl1pPr>
          </a:lstStyle>
          <a:p>
            <a:fld id="{9EE1635E-DAE2-420B-9400-E55975FD2672}" type="slidenum">
              <a:rPr lang="en-GB" smtClean="0"/>
              <a:pPr/>
              <a:t>‹#›</a:t>
            </a:fld>
            <a:endParaRPr lang="en-GB"/>
          </a:p>
        </p:txBody>
      </p:sp>
      <p:pic>
        <p:nvPicPr>
          <p:cNvPr id="7" name="Graphic 6" descr="Open quotation mark with solid fill">
            <a:extLst>
              <a:ext uri="{FF2B5EF4-FFF2-40B4-BE49-F238E27FC236}">
                <a16:creationId xmlns:a16="http://schemas.microsoft.com/office/drawing/2014/main" id="{58CAE421-565B-45F6-B677-99EF5115B6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106" y="1015408"/>
            <a:ext cx="1779181" cy="1779181"/>
          </a:xfrm>
          <a:prstGeom prst="rect">
            <a:avLst/>
          </a:prstGeom>
        </p:spPr>
      </p:pic>
      <p:pic>
        <p:nvPicPr>
          <p:cNvPr id="8" name="Graphic 7" descr="Open quotation mark with solid fill">
            <a:extLst>
              <a:ext uri="{FF2B5EF4-FFF2-40B4-BE49-F238E27FC236}">
                <a16:creationId xmlns:a16="http://schemas.microsoft.com/office/drawing/2014/main" id="{3A4C5F10-CFD5-3ADC-5CE8-81B5F4A68C1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707879" y="4577169"/>
            <a:ext cx="1779181" cy="1779181"/>
          </a:xfrm>
          <a:prstGeom prst="rect">
            <a:avLst/>
          </a:prstGeom>
        </p:spPr>
      </p:pic>
      <p:sp>
        <p:nvSpPr>
          <p:cNvPr id="10" name="Text Placeholder 9">
            <a:extLst>
              <a:ext uri="{FF2B5EF4-FFF2-40B4-BE49-F238E27FC236}">
                <a16:creationId xmlns:a16="http://schemas.microsoft.com/office/drawing/2014/main" id="{4D8F1075-6145-DE47-749F-1C2B95A46641}"/>
              </a:ext>
            </a:extLst>
          </p:cNvPr>
          <p:cNvSpPr>
            <a:spLocks noGrp="1"/>
          </p:cNvSpPr>
          <p:nvPr>
            <p:ph type="body" sz="quarter" idx="12"/>
          </p:nvPr>
        </p:nvSpPr>
        <p:spPr>
          <a:xfrm>
            <a:off x="1244600" y="2551113"/>
            <a:ext cx="8845550" cy="2328862"/>
          </a:xfrm>
        </p:spPr>
        <p:txBody>
          <a:bodyPr>
            <a:normAutofit/>
          </a:bodyPr>
          <a:lstStyle>
            <a:lvl1pPr marL="0" indent="0">
              <a:buNone/>
              <a:defRPr sz="3600"/>
            </a:lvl1pPr>
          </a:lstStyle>
          <a:p>
            <a:pPr lvl="0"/>
            <a:r>
              <a:rPr lang="en-US" dirty="0"/>
              <a:t>Click to edit Master text styles</a:t>
            </a:r>
          </a:p>
        </p:txBody>
      </p:sp>
      <p:pic>
        <p:nvPicPr>
          <p:cNvPr id="5" name="Picture 4" descr="Shape, circle&#10;&#10;Description automatically generated">
            <a:extLst>
              <a:ext uri="{FF2B5EF4-FFF2-40B4-BE49-F238E27FC236}">
                <a16:creationId xmlns:a16="http://schemas.microsoft.com/office/drawing/2014/main" id="{73E2EC0D-3ABF-3ABF-1DDD-3C826C7909D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51084" r="40915"/>
          <a:stretch/>
        </p:blipFill>
        <p:spPr>
          <a:xfrm>
            <a:off x="8800457" y="0"/>
            <a:ext cx="3391543" cy="2906486"/>
          </a:xfrm>
          <a:prstGeom prst="rect">
            <a:avLst/>
          </a:prstGeom>
        </p:spPr>
      </p:pic>
      <p:pic>
        <p:nvPicPr>
          <p:cNvPr id="11" name="Picture 10" descr="Shape, circle&#10;&#10;Description automatically generated">
            <a:extLst>
              <a:ext uri="{FF2B5EF4-FFF2-40B4-BE49-F238E27FC236}">
                <a16:creationId xmlns:a16="http://schemas.microsoft.com/office/drawing/2014/main" id="{6B63BDE2-1F91-45FA-7311-03A214F5AF4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2245" r="45064" b="-19509"/>
          <a:stretch/>
        </p:blipFill>
        <p:spPr>
          <a:xfrm>
            <a:off x="9597469" y="0"/>
            <a:ext cx="2594531" cy="4121262"/>
          </a:xfrm>
          <a:prstGeom prst="rect">
            <a:avLst/>
          </a:prstGeom>
        </p:spPr>
      </p:pic>
    </p:spTree>
    <p:extLst>
      <p:ext uri="{BB962C8B-B14F-4D97-AF65-F5344CB8AC3E}">
        <p14:creationId xmlns:p14="http://schemas.microsoft.com/office/powerpoint/2010/main" val="221464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002973458"/>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a:extLst>
              <a:ext uri="{FF2B5EF4-FFF2-40B4-BE49-F238E27FC236}">
                <a16:creationId xmlns:a16="http://schemas.microsoft.com/office/drawing/2014/main" id="{3096F12E-3E6E-A0C5-BC9F-066D02BA4CA0}"/>
              </a:ext>
            </a:extLst>
          </p:cNvPr>
          <p:cNvSpPr txBox="1"/>
          <p:nvPr userDrawn="1"/>
        </p:nvSpPr>
        <p:spPr>
          <a:xfrm>
            <a:off x="182218" y="5996608"/>
            <a:ext cx="5830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accent1"/>
                </a:solidFill>
                <a:ea typeface="+mn-lt"/>
                <a:cs typeface="+mn-lt"/>
              </a:rPr>
              <a:t>www.frontlinenetwork.org.uk/funding</a:t>
            </a:r>
            <a:endParaRPr lang="en-US" sz="2400" dirty="0">
              <a:solidFill>
                <a:schemeClr val="accent1"/>
              </a:solidFill>
              <a:cs typeface="Arial"/>
            </a:endParaRPr>
          </a:p>
        </p:txBody>
      </p:sp>
    </p:spTree>
    <p:extLst>
      <p:ext uri="{BB962C8B-B14F-4D97-AF65-F5344CB8AC3E}">
        <p14:creationId xmlns:p14="http://schemas.microsoft.com/office/powerpoint/2010/main" val="422580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4" r:id="rId5"/>
    <p:sldLayoutId id="2147483657" r:id="rId6"/>
    <p:sldLayoutId id="2147483665" r:id="rId7"/>
    <p:sldLayoutId id="2147483666" r:id="rId8"/>
  </p:sldLayoutIdLst>
  <p:txStyles>
    <p:title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pos="7423" userDrawn="1">
          <p15:clr>
            <a:srgbClr val="F26B43"/>
          </p15:clr>
        </p15:guide>
        <p15:guide id="3" orient="horz" pos="278" userDrawn="1">
          <p15:clr>
            <a:srgbClr val="F26B43"/>
          </p15:clr>
        </p15:guide>
        <p15:guide id="4" orient="horz" pos="4042" userDrawn="1">
          <p15:clr>
            <a:srgbClr val="F26B43"/>
          </p15:clr>
        </p15:guide>
        <p15:guide id="5" orient="horz" pos="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91955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0" Type="http://schemas.openxmlformats.org/officeDocument/2006/relationships/image" Target="../media/image27.png"/><Relationship Id="rId4" Type="http://schemas.openxmlformats.org/officeDocument/2006/relationships/tags" Target="../tags/tag5.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libreshot.com/people/baby-ea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mailto:Info@meam.org.uk" TargetMode="Externa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YKY16FBgP-A" TargetMode="External"/><Relationship Id="rId3" Type="http://schemas.openxmlformats.org/officeDocument/2006/relationships/hyperlink" Target="https://www.systemspractice.org/resources/thinking-systems-primer" TargetMode="External"/><Relationship Id="rId7" Type="http://schemas.openxmlformats.org/officeDocument/2006/relationships/hyperlink" Target="https://quantumshifting.wordpress.com/2012/10/21/what-is-systems-thinking-part-i/" TargetMode="External"/><Relationship Id="rId2" Type="http://schemas.openxmlformats.org/officeDocument/2006/relationships/hyperlink" Target="https://www.bing.com/ck/a?!&amp;&amp;p=542f51213b350174JmltdHM9MTcxMTQxMTIwMCZpZ3VpZD0yYTc5Yjc4OS02MDVjLTYwMzQtMmY3ZS1hNWY4NjFiYzYxOTAmaW5zaWQ9NTI1Mg&amp;ptn=3&amp;ver=2&amp;hsh=3&amp;fclid=2a79b789-605c-6034-2f7e-a5f861bc6190&amp;psq=systems+convening&amp;u=a1aHR0cHM6Ly93d3cud2VuZ2VyLXRyYXluZXIuY29tL3N5c3RlbXMtY29udmVuaW5nLw&amp;ntb=1" TargetMode="External"/><Relationship Id="rId1" Type="http://schemas.openxmlformats.org/officeDocument/2006/relationships/slideLayout" Target="../slideLayouts/slideLayout3.xml"/><Relationship Id="rId6" Type="http://schemas.openxmlformats.org/officeDocument/2006/relationships/hyperlink" Target="https://www.googleadservices.com/pagead/aclk?sa=L&amp;ai=DChcSEwj5msbgtZGFAxWMlFAGHW-dC1YYABAIGgJkZw&amp;ase=2&amp;gclid=EAIaIQobChMI-ZrG4LWRhQMVjJRQBh1vnQtWEAQYASABEgKPa_D_BwE&amp;ohost=www.google.com&amp;cid=CAASJeRogToSTXnJb8fvc7bp94zcvHdDUrsqu27eImA983bGh92KLok&amp;sig=AOD64_3oMuMndwPmqXuaL3P47TxlZRmWkA&amp;ctype=5&amp;q=&amp;nis=4&amp;ved=2ahUKEwjIgcHgtZGFAxWPa0EAHWhwDjgQww8oAnoECAQQEg&amp;adurl=" TargetMode="External"/><Relationship Id="rId5" Type="http://schemas.openxmlformats.org/officeDocument/2006/relationships/hyperlink" Target="https://artofhosting.org/" TargetMode="External"/><Relationship Id="rId10" Type="http://schemas.openxmlformats.org/officeDocument/2006/relationships/image" Target="../media/image11.png"/><Relationship Id="rId4" Type="http://schemas.openxmlformats.org/officeDocument/2006/relationships/hyperlink" Target="https://www.systemspractice.org/resources/grammar-systems" TargetMode="External"/><Relationship Id="rId9" Type="http://schemas.openxmlformats.org/officeDocument/2006/relationships/hyperlink" Target="https://upload.wikimedia.org/wikipedia/commons/6/65/Cognitive_bias_codex_en.sv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Carl.Brown@meam.org.uk" TargetMode="External"/><Relationship Id="rId2" Type="http://schemas.openxmlformats.org/officeDocument/2006/relationships/hyperlink" Target="mailto:Greg.Headley@meam.org.uk"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meam.org.uk/wp-content/uploads/2021/11/MEAM-Strategy.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F418-8698-D893-5648-A6BF2463F43F}"/>
              </a:ext>
            </a:extLst>
          </p:cNvPr>
          <p:cNvSpPr>
            <a:spLocks noGrp="1"/>
          </p:cNvSpPr>
          <p:nvPr>
            <p:ph type="ctrTitle"/>
          </p:nvPr>
        </p:nvSpPr>
        <p:spPr>
          <a:xfrm>
            <a:off x="1524000" y="2163148"/>
            <a:ext cx="9144000" cy="1938131"/>
          </a:xfrm>
        </p:spPr>
        <p:txBody>
          <a:bodyPr>
            <a:noAutofit/>
          </a:bodyPr>
          <a:lstStyle/>
          <a:p>
            <a:r>
              <a:rPr lang="en-GB" sz="5400" dirty="0">
                <a:effectLst/>
                <a:latin typeface="Calibri" panose="020F0502020204030204" pitchFamily="34" charset="0"/>
                <a:ea typeface="Calibri" panose="020F0502020204030204" pitchFamily="34" charset="0"/>
              </a:rPr>
              <a:t>Exploring Systems Leadership </a:t>
            </a:r>
            <a:r>
              <a:rPr lang="en-GB" sz="3600" dirty="0">
                <a:latin typeface="Calibri" panose="020F0502020204030204" pitchFamily="34" charset="0"/>
                <a:ea typeface="Calibri" panose="020F0502020204030204" pitchFamily="34" charset="0"/>
              </a:rPr>
              <a:t>C</a:t>
            </a:r>
            <a:r>
              <a:rPr lang="en-GB" sz="3600" dirty="0">
                <a:effectLst/>
                <a:latin typeface="Calibri" panose="020F0502020204030204" pitchFamily="34" charset="0"/>
                <a:ea typeface="Calibri" panose="020F0502020204030204" pitchFamily="34" charset="0"/>
              </a:rPr>
              <a:t>hanging the narrative to ‘troubled system’</a:t>
            </a:r>
            <a:endParaRPr lang="en-GB" sz="5400" dirty="0"/>
          </a:p>
        </p:txBody>
      </p:sp>
      <p:sp>
        <p:nvSpPr>
          <p:cNvPr id="3" name="Subtitle 2">
            <a:extLst>
              <a:ext uri="{FF2B5EF4-FFF2-40B4-BE49-F238E27FC236}">
                <a16:creationId xmlns:a16="http://schemas.microsoft.com/office/drawing/2014/main" id="{18417025-79AE-3B4B-B893-4BF4479FA396}"/>
              </a:ext>
            </a:extLst>
          </p:cNvPr>
          <p:cNvSpPr>
            <a:spLocks noGrp="1"/>
          </p:cNvSpPr>
          <p:nvPr>
            <p:ph type="subTitle" idx="1"/>
          </p:nvPr>
        </p:nvSpPr>
        <p:spPr>
          <a:xfrm>
            <a:off x="1524000" y="4413690"/>
            <a:ext cx="9144000" cy="526774"/>
          </a:xfrm>
        </p:spPr>
        <p:txBody>
          <a:bodyPr/>
          <a:lstStyle/>
          <a:p>
            <a:r>
              <a:rPr lang="en-GB" dirty="0"/>
              <a:t>Making Every Adult Matter (MEAM)</a:t>
            </a:r>
          </a:p>
        </p:txBody>
      </p:sp>
      <p:pic>
        <p:nvPicPr>
          <p:cNvPr id="4" name="Picture 3">
            <a:extLst>
              <a:ext uri="{FF2B5EF4-FFF2-40B4-BE49-F238E27FC236}">
                <a16:creationId xmlns:a16="http://schemas.microsoft.com/office/drawing/2014/main" id="{F4A8427A-A3E8-B3CE-8F57-48A85CDAE461}"/>
              </a:ext>
            </a:extLst>
          </p:cNvPr>
          <p:cNvPicPr>
            <a:picLocks noChangeAspect="1"/>
          </p:cNvPicPr>
          <p:nvPr/>
        </p:nvPicPr>
        <p:blipFill>
          <a:blip r:embed="rId2"/>
          <a:stretch>
            <a:fillRect/>
          </a:stretch>
        </p:blipFill>
        <p:spPr>
          <a:xfrm>
            <a:off x="205946" y="239046"/>
            <a:ext cx="4136572" cy="1475453"/>
          </a:xfrm>
          <a:prstGeom prst="rect">
            <a:avLst/>
          </a:prstGeom>
        </p:spPr>
      </p:pic>
      <p:pic>
        <p:nvPicPr>
          <p:cNvPr id="6" name="Picture 5" descr="A white rectangular sign with blue text&#10;&#10;Description automatically generated">
            <a:extLst>
              <a:ext uri="{FF2B5EF4-FFF2-40B4-BE49-F238E27FC236}">
                <a16:creationId xmlns:a16="http://schemas.microsoft.com/office/drawing/2014/main" id="{DE3071CF-BA68-1C69-9106-8EC510B0F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629" y="132942"/>
            <a:ext cx="1336481" cy="1687659"/>
          </a:xfrm>
          <a:prstGeom prst="rect">
            <a:avLst/>
          </a:prstGeom>
        </p:spPr>
      </p:pic>
    </p:spTree>
    <p:extLst>
      <p:ext uri="{BB962C8B-B14F-4D97-AF65-F5344CB8AC3E}">
        <p14:creationId xmlns:p14="http://schemas.microsoft.com/office/powerpoint/2010/main" val="126641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106C-F707-80DE-3DB9-71A4835B3914}"/>
              </a:ext>
            </a:extLst>
          </p:cNvPr>
          <p:cNvSpPr>
            <a:spLocks noGrp="1"/>
          </p:cNvSpPr>
          <p:nvPr>
            <p:ph type="title"/>
          </p:nvPr>
        </p:nvSpPr>
        <p:spPr>
          <a:xfrm>
            <a:off x="235487" y="733099"/>
            <a:ext cx="11376025" cy="954428"/>
          </a:xfrm>
        </p:spPr>
        <p:txBody>
          <a:bodyPr>
            <a:noAutofit/>
          </a:bodyPr>
          <a:lstStyle/>
          <a:p>
            <a:r>
              <a:rPr lang="en-GB" sz="3600" dirty="0"/>
              <a:t>MEAM Systems Intervention Approach</a:t>
            </a:r>
            <a:endParaRPr lang="en-GB" sz="4800" dirty="0"/>
          </a:p>
        </p:txBody>
      </p:sp>
      <p:pic>
        <p:nvPicPr>
          <p:cNvPr id="6" name="Picture 5">
            <a:extLst>
              <a:ext uri="{FF2B5EF4-FFF2-40B4-BE49-F238E27FC236}">
                <a16:creationId xmlns:a16="http://schemas.microsoft.com/office/drawing/2014/main" id="{8C8C2F14-B0B0-F841-BDFF-4FC00655B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pic>
        <p:nvPicPr>
          <p:cNvPr id="8" name="Content Placeholder 7">
            <a:extLst>
              <a:ext uri="{FF2B5EF4-FFF2-40B4-BE49-F238E27FC236}">
                <a16:creationId xmlns:a16="http://schemas.microsoft.com/office/drawing/2014/main" id="{D74C814F-2EE1-9219-7717-F26DB572AED7}"/>
              </a:ext>
            </a:extLst>
          </p:cNvPr>
          <p:cNvPicPr>
            <a:picLocks noGrp="1" noChangeAspect="1"/>
          </p:cNvPicPr>
          <p:nvPr>
            <p:ph idx="1"/>
          </p:nvPr>
        </p:nvPicPr>
        <p:blipFill>
          <a:blip r:embed="rId3"/>
          <a:stretch>
            <a:fillRect/>
          </a:stretch>
        </p:blipFill>
        <p:spPr>
          <a:xfrm>
            <a:off x="954920" y="1740938"/>
            <a:ext cx="9573500" cy="3892747"/>
          </a:xfrm>
          <a:prstGeom prst="rect">
            <a:avLst/>
          </a:prstGeom>
        </p:spPr>
      </p:pic>
    </p:spTree>
    <p:extLst>
      <p:ext uri="{BB962C8B-B14F-4D97-AF65-F5344CB8AC3E}">
        <p14:creationId xmlns:p14="http://schemas.microsoft.com/office/powerpoint/2010/main" val="112664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8C2F14-B0B0-F841-BDFF-4FC00655B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
        <p:nvSpPr>
          <p:cNvPr id="4" name="Text Placeholder 4">
            <a:extLst>
              <a:ext uri="{FF2B5EF4-FFF2-40B4-BE49-F238E27FC236}">
                <a16:creationId xmlns:a16="http://schemas.microsoft.com/office/drawing/2014/main" id="{A8E96786-88E6-1016-7EA7-4C57E48A4BB7}"/>
              </a:ext>
            </a:extLst>
          </p:cNvPr>
          <p:cNvSpPr txBox="1">
            <a:spLocks/>
          </p:cNvSpPr>
          <p:nvPr/>
        </p:nvSpPr>
        <p:spPr>
          <a:xfrm>
            <a:off x="1244600" y="2855913"/>
            <a:ext cx="8845550" cy="23288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4400">
                <a:solidFill>
                  <a:schemeClr val="tx2"/>
                </a:solidFill>
                <a:ea typeface="+mj-ea"/>
              </a:rPr>
              <a:t>“It’s not troubled individuals, it’s a troubled system”</a:t>
            </a:r>
            <a:endParaRPr lang="en-US" sz="4400" dirty="0">
              <a:solidFill>
                <a:schemeClr val="tx2"/>
              </a:solidFill>
              <a:ea typeface="+mj-ea"/>
            </a:endParaRPr>
          </a:p>
        </p:txBody>
      </p:sp>
    </p:spTree>
    <p:extLst>
      <p:ext uri="{BB962C8B-B14F-4D97-AF65-F5344CB8AC3E}">
        <p14:creationId xmlns:p14="http://schemas.microsoft.com/office/powerpoint/2010/main" val="171525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3C41B7-8716-EE1E-6810-8F8C51BAB970}"/>
              </a:ext>
            </a:extLst>
          </p:cNvPr>
          <p:cNvGrpSpPr/>
          <p:nvPr/>
        </p:nvGrpSpPr>
        <p:grpSpPr>
          <a:xfrm>
            <a:off x="362179" y="2262517"/>
            <a:ext cx="7954048" cy="3727308"/>
            <a:chOff x="934051" y="2056585"/>
            <a:chExt cx="9206418" cy="3872388"/>
          </a:xfrm>
        </p:grpSpPr>
        <p:pic>
          <p:nvPicPr>
            <p:cNvPr id="6" name="Content Placeholder 6" descr="Wood human figure">
              <a:extLst>
                <a:ext uri="{FF2B5EF4-FFF2-40B4-BE49-F238E27FC236}">
                  <a16:creationId xmlns:a16="http://schemas.microsoft.com/office/drawing/2014/main" id="{2260AC95-211E-D557-47A1-C19BF2271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51" y="2056586"/>
              <a:ext cx="6620431" cy="3872387"/>
            </a:xfrm>
            <a:prstGeom prst="rect">
              <a:avLst/>
            </a:prstGeom>
          </p:spPr>
        </p:pic>
        <p:pic>
          <p:nvPicPr>
            <p:cNvPr id="7" name="Content Placeholder 6" descr="Wood human figure">
              <a:extLst>
                <a:ext uri="{FF2B5EF4-FFF2-40B4-BE49-F238E27FC236}">
                  <a16:creationId xmlns:a16="http://schemas.microsoft.com/office/drawing/2014/main" id="{4A41E5FB-8CB9-6F04-0241-4E3E3D2F8B98}"/>
                </a:ext>
              </a:extLst>
            </p:cNvPr>
            <p:cNvPicPr>
              <a:picLocks noChangeAspect="1"/>
            </p:cNvPicPr>
            <p:nvPr/>
          </p:nvPicPr>
          <p:blipFill rotWithShape="1">
            <a:blip r:embed="rId2">
              <a:extLst>
                <a:ext uri="{28A0092B-C50C-407E-A947-70E740481C1C}">
                  <a14:useLocalDpi xmlns:a14="http://schemas.microsoft.com/office/drawing/2010/main" val="0"/>
                </a:ext>
              </a:extLst>
            </a:blip>
            <a:srcRect l="60939"/>
            <a:stretch/>
          </p:blipFill>
          <p:spPr>
            <a:xfrm>
              <a:off x="7554482" y="2056585"/>
              <a:ext cx="2585987" cy="3872387"/>
            </a:xfrm>
            <a:prstGeom prst="rect">
              <a:avLst/>
            </a:prstGeom>
          </p:spPr>
        </p:pic>
      </p:grpSp>
      <p:sp>
        <p:nvSpPr>
          <p:cNvPr id="2" name="Title 1">
            <a:extLst>
              <a:ext uri="{FF2B5EF4-FFF2-40B4-BE49-F238E27FC236}">
                <a16:creationId xmlns:a16="http://schemas.microsoft.com/office/drawing/2014/main" id="{F28FDC2D-7430-4854-98EB-92CD1FDCFA3F}"/>
              </a:ext>
            </a:extLst>
          </p:cNvPr>
          <p:cNvSpPr>
            <a:spLocks noGrp="1"/>
          </p:cNvSpPr>
          <p:nvPr>
            <p:ph type="title"/>
          </p:nvPr>
        </p:nvSpPr>
        <p:spPr/>
        <p:txBody>
          <a:bodyPr>
            <a:normAutofit fontScale="90000"/>
          </a:bodyPr>
          <a:lstStyle/>
          <a:p>
            <a:r>
              <a:rPr lang="en-GB" dirty="0"/>
              <a:t>Question?</a:t>
            </a:r>
            <a:br>
              <a:rPr lang="en-GB" dirty="0"/>
            </a:br>
            <a:r>
              <a:rPr lang="en-GB" dirty="0"/>
              <a:t> </a:t>
            </a:r>
          </a:p>
        </p:txBody>
      </p:sp>
      <p:sp>
        <p:nvSpPr>
          <p:cNvPr id="3" name="Content Placeholder 2">
            <a:extLst>
              <a:ext uri="{FF2B5EF4-FFF2-40B4-BE49-F238E27FC236}">
                <a16:creationId xmlns:a16="http://schemas.microsoft.com/office/drawing/2014/main" id="{99AAA10A-71A2-B831-DC10-61E5FE17CE56}"/>
              </a:ext>
            </a:extLst>
          </p:cNvPr>
          <p:cNvSpPr>
            <a:spLocks noGrp="1"/>
          </p:cNvSpPr>
          <p:nvPr>
            <p:ph idx="1"/>
          </p:nvPr>
        </p:nvSpPr>
        <p:spPr>
          <a:xfrm>
            <a:off x="407987" y="1210545"/>
            <a:ext cx="9928707" cy="604748"/>
          </a:xfrm>
        </p:spPr>
        <p:txBody>
          <a:bodyPr/>
          <a:lstStyle/>
          <a:p>
            <a:pPr marL="0" indent="0">
              <a:buNone/>
            </a:pPr>
            <a:r>
              <a:rPr lang="en-GB" dirty="0"/>
              <a:t>Log on to </a:t>
            </a:r>
            <a:r>
              <a:rPr lang="en-GB" dirty="0" err="1"/>
              <a:t>Slido</a:t>
            </a:r>
            <a:r>
              <a:rPr lang="en-GB" dirty="0"/>
              <a:t> and answer the following question: </a:t>
            </a:r>
          </a:p>
          <a:p>
            <a:pPr marL="0" indent="0">
              <a:buNone/>
            </a:pPr>
            <a:endParaRPr lang="en-GB" dirty="0"/>
          </a:p>
        </p:txBody>
      </p:sp>
      <p:sp>
        <p:nvSpPr>
          <p:cNvPr id="5" name="TextBox 4">
            <a:extLst>
              <a:ext uri="{FF2B5EF4-FFF2-40B4-BE49-F238E27FC236}">
                <a16:creationId xmlns:a16="http://schemas.microsoft.com/office/drawing/2014/main" id="{887AF4BC-8839-7261-8984-D99FB4EABAF1}"/>
              </a:ext>
            </a:extLst>
          </p:cNvPr>
          <p:cNvSpPr txBox="1"/>
          <p:nvPr/>
        </p:nvSpPr>
        <p:spPr>
          <a:xfrm>
            <a:off x="3732475" y="2848897"/>
            <a:ext cx="4583752" cy="2554545"/>
          </a:xfrm>
          <a:prstGeom prst="rect">
            <a:avLst/>
          </a:prstGeom>
          <a:noFill/>
        </p:spPr>
        <p:txBody>
          <a:bodyPr wrap="square">
            <a:spAutoFit/>
          </a:bodyPr>
          <a:lstStyle/>
          <a:p>
            <a:pPr marL="0" indent="0">
              <a:buNone/>
            </a:pPr>
            <a:r>
              <a:rPr lang="en-GB" sz="3200" dirty="0"/>
              <a:t>As a frontline practitioner, to what extent do you feel able to shape and influence local practice? </a:t>
            </a:r>
          </a:p>
        </p:txBody>
      </p:sp>
      <p:sp>
        <p:nvSpPr>
          <p:cNvPr id="13" name="Rectangle: Rounded Corners 12">
            <a:extLst>
              <a:ext uri="{FF2B5EF4-FFF2-40B4-BE49-F238E27FC236}">
                <a16:creationId xmlns:a16="http://schemas.microsoft.com/office/drawing/2014/main" id="{B2C77282-C55C-8B22-63D1-5839513BC0C8}"/>
              </a:ext>
            </a:extLst>
          </p:cNvPr>
          <p:cNvSpPr/>
          <p:nvPr/>
        </p:nvSpPr>
        <p:spPr>
          <a:xfrm>
            <a:off x="8528422" y="549341"/>
            <a:ext cx="2974207" cy="13549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Join at Slido.com </a:t>
            </a:r>
          </a:p>
          <a:p>
            <a:pPr algn="ctr"/>
            <a:r>
              <a:rPr lang="en-GB" dirty="0"/>
              <a:t>use code </a:t>
            </a:r>
            <a:r>
              <a:rPr lang="en-GB" b="1" dirty="0"/>
              <a:t>8423 093</a:t>
            </a:r>
            <a:endParaRPr lang="en-GB" dirty="0"/>
          </a:p>
        </p:txBody>
      </p:sp>
      <p:pic>
        <p:nvPicPr>
          <p:cNvPr id="9" name="Picture 8">
            <a:extLst>
              <a:ext uri="{FF2B5EF4-FFF2-40B4-BE49-F238E27FC236}">
                <a16:creationId xmlns:a16="http://schemas.microsoft.com/office/drawing/2014/main" id="{ED16D35F-A356-1AB6-6A24-CD90193D1F9F}"/>
              </a:ext>
            </a:extLst>
          </p:cNvPr>
          <p:cNvPicPr>
            <a:picLocks noChangeAspect="1"/>
          </p:cNvPicPr>
          <p:nvPr/>
        </p:nvPicPr>
        <p:blipFill>
          <a:blip r:embed="rId3"/>
          <a:stretch>
            <a:fillRect/>
          </a:stretch>
        </p:blipFill>
        <p:spPr>
          <a:xfrm>
            <a:off x="8677075" y="2262517"/>
            <a:ext cx="2676899" cy="2657846"/>
          </a:xfrm>
          <a:prstGeom prst="rect">
            <a:avLst/>
          </a:prstGeom>
        </p:spPr>
      </p:pic>
    </p:spTree>
    <p:extLst>
      <p:ext uri="{BB962C8B-B14F-4D97-AF65-F5344CB8AC3E}">
        <p14:creationId xmlns:p14="http://schemas.microsoft.com/office/powerpoint/2010/main" val="157765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B78916-50AD-6B7F-2C87-51516CC24FE4}"/>
              </a:ext>
            </a:extLst>
          </p:cNvPr>
          <p:cNvSpPr/>
          <p:nvPr>
            <p:custDataLst>
              <p:tags r:id="rId2"/>
            </p:custDataLst>
          </p:nvPr>
        </p:nvSpPr>
        <p:spPr>
          <a:xfrm>
            <a:off x="6286500" y="39685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GB" sz="2000">
                <a:solidFill>
                  <a:srgbClr val="5B5B5B"/>
                </a:solidFill>
              </a:rPr>
              <a:t>Please download and install the Slido app on all computers you use</a:t>
            </a:r>
          </a:p>
        </p:txBody>
      </p:sp>
      <p:pic>
        <p:nvPicPr>
          <p:cNvPr id="4" name="Picture 3">
            <a:extLst>
              <a:ext uri="{FF2B5EF4-FFF2-40B4-BE49-F238E27FC236}">
                <a16:creationId xmlns:a16="http://schemas.microsoft.com/office/drawing/2014/main" id="{ED17B880-6585-5466-AE7B-EAF34AD13118}"/>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0826048" y="543954"/>
            <a:ext cx="597332" cy="597332"/>
          </a:xfrm>
          <a:prstGeom prst="rect">
            <a:avLst/>
          </a:prstGeom>
        </p:spPr>
      </p:pic>
      <p:pic>
        <p:nvPicPr>
          <p:cNvPr id="6" name="Picture 5">
            <a:extLst>
              <a:ext uri="{FF2B5EF4-FFF2-40B4-BE49-F238E27FC236}">
                <a16:creationId xmlns:a16="http://schemas.microsoft.com/office/drawing/2014/main" id="{CFFB8AFB-33BB-BA8C-50B1-3D3927AF8346}"/>
              </a:ext>
            </a:extLst>
          </p:cNvPr>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901440" y="617220"/>
            <a:ext cx="1036320" cy="450799"/>
          </a:xfrm>
          <a:prstGeom prst="rect">
            <a:avLst/>
          </a:prstGeom>
        </p:spPr>
      </p:pic>
      <p:pic>
        <p:nvPicPr>
          <p:cNvPr id="8" name="Picture 7">
            <a:extLst>
              <a:ext uri="{FF2B5EF4-FFF2-40B4-BE49-F238E27FC236}">
                <a16:creationId xmlns:a16="http://schemas.microsoft.com/office/drawing/2014/main" id="{3B23445E-4EA5-15E3-D41A-E95843ADB4D5}"/>
              </a:ext>
            </a:extLst>
          </p:cNvPr>
          <p:cNvPicPr>
            <a:picLocks/>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050A92B2-603A-D290-5122-C6A93CB5431C}"/>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b="1">
                <a:solidFill>
                  <a:srgbClr val="5B5B5B"/>
                </a:solidFill>
              </a:rPr>
              <a:t>As a frontline practitioner, to what extent do you feel able to shape and influence local practice? </a:t>
            </a:r>
          </a:p>
        </p:txBody>
      </p:sp>
      <p:sp>
        <p:nvSpPr>
          <p:cNvPr id="10" name="Rectangle 9">
            <a:extLst>
              <a:ext uri="{FF2B5EF4-FFF2-40B4-BE49-F238E27FC236}">
                <a16:creationId xmlns:a16="http://schemas.microsoft.com/office/drawing/2014/main" id="{DE2F6FEE-068B-F3BF-3AB1-B6B3C8BC67CD}"/>
              </a:ext>
            </a:extLst>
          </p:cNvPr>
          <p:cNvSpPr/>
          <p:nvPr>
            <p:custDataLst>
              <p:tags r:id="rId7"/>
            </p:custDataLst>
          </p:nvPr>
        </p:nvSpPr>
        <p:spPr>
          <a:xfrm>
            <a:off x="3901440" y="6032500"/>
            <a:ext cx="7315199" cy="450799"/>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GB" sz="2200" b="1">
                <a:solidFill>
                  <a:srgbClr val="5B5B5B"/>
                </a:solidFill>
              </a:rPr>
              <a:t>ⓘ</a:t>
            </a:r>
            <a:r>
              <a:rPr lang="en-GB"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5986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F418-8698-D893-5648-A6BF2463F43F}"/>
              </a:ext>
            </a:extLst>
          </p:cNvPr>
          <p:cNvSpPr>
            <a:spLocks noGrp="1"/>
          </p:cNvSpPr>
          <p:nvPr>
            <p:ph type="ctrTitle"/>
          </p:nvPr>
        </p:nvSpPr>
        <p:spPr>
          <a:xfrm>
            <a:off x="1524000" y="2163148"/>
            <a:ext cx="9144000" cy="1938131"/>
          </a:xfrm>
        </p:spPr>
        <p:txBody>
          <a:bodyPr/>
          <a:lstStyle/>
          <a:p>
            <a:r>
              <a:rPr lang="en-GB" dirty="0"/>
              <a:t>“……. THE PROBLEM NOT THE </a:t>
            </a:r>
            <a:r>
              <a:rPr lang="en-GB" sz="4400" dirty="0"/>
              <a:t>PERSON</a:t>
            </a:r>
            <a:r>
              <a:rPr lang="en-GB" dirty="0"/>
              <a:t>”</a:t>
            </a:r>
          </a:p>
        </p:txBody>
      </p:sp>
      <p:sp>
        <p:nvSpPr>
          <p:cNvPr id="3" name="Subtitle 2">
            <a:extLst>
              <a:ext uri="{FF2B5EF4-FFF2-40B4-BE49-F238E27FC236}">
                <a16:creationId xmlns:a16="http://schemas.microsoft.com/office/drawing/2014/main" id="{18417025-79AE-3B4B-B893-4BF4479FA396}"/>
              </a:ext>
            </a:extLst>
          </p:cNvPr>
          <p:cNvSpPr>
            <a:spLocks noGrp="1"/>
          </p:cNvSpPr>
          <p:nvPr>
            <p:ph type="subTitle" idx="1"/>
          </p:nvPr>
        </p:nvSpPr>
        <p:spPr>
          <a:xfrm>
            <a:off x="1524000" y="4413690"/>
            <a:ext cx="9144000" cy="526774"/>
          </a:xfrm>
        </p:spPr>
        <p:txBody>
          <a:bodyPr/>
          <a:lstStyle/>
          <a:p>
            <a:r>
              <a:rPr lang="en-GB" dirty="0"/>
              <a:t>IN THE EYES OF A MEAM COORDINATOR</a:t>
            </a:r>
          </a:p>
        </p:txBody>
      </p:sp>
      <p:pic>
        <p:nvPicPr>
          <p:cNvPr id="4" name="Picture 3">
            <a:extLst>
              <a:ext uri="{FF2B5EF4-FFF2-40B4-BE49-F238E27FC236}">
                <a16:creationId xmlns:a16="http://schemas.microsoft.com/office/drawing/2014/main" id="{F4A8427A-A3E8-B3CE-8F57-48A85CDAE461}"/>
              </a:ext>
            </a:extLst>
          </p:cNvPr>
          <p:cNvPicPr>
            <a:picLocks noChangeAspect="1"/>
          </p:cNvPicPr>
          <p:nvPr/>
        </p:nvPicPr>
        <p:blipFill>
          <a:blip r:embed="rId2"/>
          <a:stretch>
            <a:fillRect/>
          </a:stretch>
        </p:blipFill>
        <p:spPr>
          <a:xfrm>
            <a:off x="205946" y="239046"/>
            <a:ext cx="4136572" cy="1475453"/>
          </a:xfrm>
          <a:prstGeom prst="rect">
            <a:avLst/>
          </a:prstGeom>
        </p:spPr>
      </p:pic>
    </p:spTree>
    <p:extLst>
      <p:ext uri="{BB962C8B-B14F-4D97-AF65-F5344CB8AC3E}">
        <p14:creationId xmlns:p14="http://schemas.microsoft.com/office/powerpoint/2010/main" val="404834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30BFF4F-20E8-20D5-49AA-ABA356A99C0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dirty="0">
                <a:solidFill>
                  <a:schemeClr val="tx1"/>
                </a:solidFill>
              </a:rPr>
              <a:t>BEHIND THE BARS</a:t>
            </a:r>
          </a:p>
        </p:txBody>
      </p:sp>
      <p:graphicFrame>
        <p:nvGraphicFramePr>
          <p:cNvPr id="8" name="Content Placeholder 7">
            <a:extLst>
              <a:ext uri="{FF2B5EF4-FFF2-40B4-BE49-F238E27FC236}">
                <a16:creationId xmlns:a16="http://schemas.microsoft.com/office/drawing/2014/main" id="{BCB840E8-5AB6-A211-C2E3-16560392480E}"/>
              </a:ext>
            </a:extLst>
          </p:cNvPr>
          <p:cNvGraphicFramePr>
            <a:graphicFrameLocks noGrp="1"/>
          </p:cNvGraphicFramePr>
          <p:nvPr>
            <p:ph sz="half" idx="2"/>
          </p:nvPr>
        </p:nvGraphicFramePr>
        <p:xfrm>
          <a:off x="5556250" y="1563688"/>
          <a:ext cx="4779960" cy="741680"/>
        </p:xfrm>
        <a:graphic>
          <a:graphicData uri="http://schemas.openxmlformats.org/drawingml/2006/table">
            <a:tbl>
              <a:tblPr firstRow="1" bandRow="1">
                <a:tableStyleId>{5C22544A-7EE6-4342-B048-85BDC9FD1C3A}</a:tableStyleId>
              </a:tblPr>
              <a:tblGrid>
                <a:gridCol w="955992">
                  <a:extLst>
                    <a:ext uri="{9D8B030D-6E8A-4147-A177-3AD203B41FA5}">
                      <a16:colId xmlns:a16="http://schemas.microsoft.com/office/drawing/2014/main" val="2591320002"/>
                    </a:ext>
                  </a:extLst>
                </a:gridCol>
                <a:gridCol w="955992">
                  <a:extLst>
                    <a:ext uri="{9D8B030D-6E8A-4147-A177-3AD203B41FA5}">
                      <a16:colId xmlns:a16="http://schemas.microsoft.com/office/drawing/2014/main" val="2033065822"/>
                    </a:ext>
                  </a:extLst>
                </a:gridCol>
                <a:gridCol w="955992">
                  <a:extLst>
                    <a:ext uri="{9D8B030D-6E8A-4147-A177-3AD203B41FA5}">
                      <a16:colId xmlns:a16="http://schemas.microsoft.com/office/drawing/2014/main" val="3106795481"/>
                    </a:ext>
                  </a:extLst>
                </a:gridCol>
                <a:gridCol w="955992">
                  <a:extLst>
                    <a:ext uri="{9D8B030D-6E8A-4147-A177-3AD203B41FA5}">
                      <a16:colId xmlns:a16="http://schemas.microsoft.com/office/drawing/2014/main" val="2995764634"/>
                    </a:ext>
                  </a:extLst>
                </a:gridCol>
                <a:gridCol w="955992">
                  <a:extLst>
                    <a:ext uri="{9D8B030D-6E8A-4147-A177-3AD203B41FA5}">
                      <a16:colId xmlns:a16="http://schemas.microsoft.com/office/drawing/2014/main" val="3311201718"/>
                    </a:ext>
                  </a:extLst>
                </a:gridCol>
              </a:tblGrid>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7523777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718075327"/>
                  </a:ext>
                </a:extLst>
              </a:tr>
            </a:tbl>
          </a:graphicData>
        </a:graphic>
      </p:graphicFrame>
      <p:pic>
        <p:nvPicPr>
          <p:cNvPr id="7" name="Content Placeholder 6">
            <a:extLst>
              <a:ext uri="{FF2B5EF4-FFF2-40B4-BE49-F238E27FC236}">
                <a16:creationId xmlns:a16="http://schemas.microsoft.com/office/drawing/2014/main" id="{200C42B9-A53B-D009-30DA-73F4FD199E67}"/>
              </a:ext>
            </a:extLst>
          </p:cNvPr>
          <p:cNvPicPr>
            <a:picLocks noGrp="1" noChangeAspect="1"/>
          </p:cNvPicPr>
          <p:nvPr>
            <p:ph sz="quarter" idx="10"/>
          </p:nvPr>
        </p:nvPicPr>
        <p:blipFill rotWithShape="1">
          <a:blip r:embed="rId2"/>
          <a:srcRect l="48917" r="6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3612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8DEB2-98CD-4780-56DE-54C293EF342E}"/>
              </a:ext>
            </a:extLst>
          </p:cNvPr>
          <p:cNvSpPr>
            <a:spLocks noGrp="1"/>
          </p:cNvSpPr>
          <p:nvPr>
            <p:ph type="title"/>
          </p:nvPr>
        </p:nvSpPr>
        <p:spPr/>
        <p:txBody>
          <a:bodyPr/>
          <a:lstStyle/>
          <a:p>
            <a:pPr algn="ctr"/>
            <a:r>
              <a:rPr lang="en-US" dirty="0"/>
              <a:t>CLIENT X</a:t>
            </a:r>
          </a:p>
        </p:txBody>
      </p:sp>
      <p:sp>
        <p:nvSpPr>
          <p:cNvPr id="3" name="Content Placeholder 2">
            <a:extLst>
              <a:ext uri="{FF2B5EF4-FFF2-40B4-BE49-F238E27FC236}">
                <a16:creationId xmlns:a16="http://schemas.microsoft.com/office/drawing/2014/main" id="{C7F03E54-2CFD-758F-73A3-9663D6D42CBD}"/>
              </a:ext>
            </a:extLst>
          </p:cNvPr>
          <p:cNvSpPr>
            <a:spLocks noGrp="1"/>
          </p:cNvSpPr>
          <p:nvPr>
            <p:ph idx="1"/>
          </p:nvPr>
        </p:nvSpPr>
        <p:spPr/>
        <p:txBody>
          <a:bodyPr/>
          <a:lstStyle/>
          <a:p>
            <a:pPr marL="0" indent="0" algn="ctr">
              <a:buNone/>
            </a:pPr>
            <a:r>
              <a:rPr lang="en-US" dirty="0"/>
              <a:t>BACKGROUND HISTORY</a:t>
            </a:r>
          </a:p>
          <a:p>
            <a:r>
              <a:rPr lang="en-US" dirty="0"/>
              <a:t> Involved in the Criminal Justice System.</a:t>
            </a:r>
          </a:p>
          <a:p>
            <a:r>
              <a:rPr lang="en-US" dirty="0"/>
              <a:t>Learning difficulties (Family History)</a:t>
            </a:r>
          </a:p>
          <a:p>
            <a:r>
              <a:rPr lang="en-US" dirty="0"/>
              <a:t>Over 32 convictions since age 18</a:t>
            </a:r>
          </a:p>
          <a:p>
            <a:r>
              <a:rPr lang="en-US" dirty="0"/>
              <a:t>System not working </a:t>
            </a:r>
          </a:p>
          <a:p>
            <a:endParaRPr lang="en-US" dirty="0"/>
          </a:p>
        </p:txBody>
      </p:sp>
    </p:spTree>
    <p:extLst>
      <p:ext uri="{BB962C8B-B14F-4D97-AF65-F5344CB8AC3E}">
        <p14:creationId xmlns:p14="http://schemas.microsoft.com/office/powerpoint/2010/main" val="219670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4BF6FD-21C6-D2EF-E2E0-80835F2DD9E7}"/>
              </a:ext>
            </a:extLst>
          </p:cNvPr>
          <p:cNvPicPr>
            <a:picLocks noGrp="1" noChangeAspect="1"/>
          </p:cNvPicPr>
          <p:nvPr>
            <p:ph sz="half" idx="2"/>
          </p:nvPr>
        </p:nvPicPr>
        <p:blipFill>
          <a:blip r:embed="rId2"/>
          <a:stretch>
            <a:fillRect/>
          </a:stretch>
        </p:blipFill>
        <p:spPr>
          <a:xfrm>
            <a:off x="3525943" y="348191"/>
            <a:ext cx="5292513" cy="5571067"/>
          </a:xfrm>
          <a:prstGeom prst="rect">
            <a:avLst/>
          </a:prstGeom>
        </p:spPr>
      </p:pic>
    </p:spTree>
    <p:extLst>
      <p:ext uri="{BB962C8B-B14F-4D97-AF65-F5344CB8AC3E}">
        <p14:creationId xmlns:p14="http://schemas.microsoft.com/office/powerpoint/2010/main" val="186052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6106C-F707-80DE-3DB9-71A4835B3914}"/>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BARRIERS</a:t>
            </a:r>
          </a:p>
        </p:txBody>
      </p:sp>
      <p:sp>
        <p:nvSpPr>
          <p:cNvPr id="3" name="Content Placeholder 2">
            <a:extLst>
              <a:ext uri="{FF2B5EF4-FFF2-40B4-BE49-F238E27FC236}">
                <a16:creationId xmlns:a16="http://schemas.microsoft.com/office/drawing/2014/main" id="{C5512479-6C5A-9156-2469-24C40331BFC7}"/>
              </a:ext>
            </a:extLst>
          </p:cNvPr>
          <p:cNvSpPr>
            <a:spLocks noGrp="1"/>
          </p:cNvSpPr>
          <p:nvPr>
            <p:ph idx="1"/>
          </p:nvPr>
        </p:nvSpPr>
        <p:spPr>
          <a:xfrm>
            <a:off x="4810259" y="649480"/>
            <a:ext cx="6555347" cy="5546047"/>
          </a:xfrm>
        </p:spPr>
        <p:txBody>
          <a:bodyPr anchor="ctr">
            <a:normAutofit/>
          </a:bodyPr>
          <a:lstStyle/>
          <a:p>
            <a:r>
              <a:rPr lang="en-GB" sz="1900"/>
              <a:t>Having being supported in custody for LD, mental health this has been a challenge in the community to obtain a diagnosis for LD nor a referral for MH.</a:t>
            </a:r>
          </a:p>
          <a:p>
            <a:r>
              <a:rPr lang="en-GB" sz="1900"/>
              <a:t>Early prison release, as much  as this was salvaged at the last minute it would have caused a huge setback on the progress of the support in the community. (current issue 70 days).</a:t>
            </a:r>
          </a:p>
          <a:p>
            <a:r>
              <a:rPr lang="en-GB" sz="1900"/>
              <a:t>Services working in silos.</a:t>
            </a:r>
          </a:p>
          <a:p>
            <a:r>
              <a:rPr lang="en-GB" sz="1900"/>
              <a:t>Systems not working for clients with multiple disadvantages.</a:t>
            </a:r>
          </a:p>
          <a:p>
            <a:r>
              <a:rPr lang="en-GB" sz="1900"/>
              <a:t>the tag issue &amp; how this triggers his conflict &amp; self Harm</a:t>
            </a:r>
          </a:p>
          <a:p>
            <a:r>
              <a:rPr lang="en-GB" sz="1900"/>
              <a:t>the carers inconsistency &amp; times allocated seemingly to suit the carers not the client. </a:t>
            </a:r>
          </a:p>
          <a:p>
            <a:r>
              <a:rPr lang="en-GB" sz="1900"/>
              <a:t>LD not been recognised eg Gillingham Football Club</a:t>
            </a:r>
          </a:p>
          <a:p>
            <a:r>
              <a:rPr lang="en-GB" sz="1900"/>
              <a:t>A previous social worker not prepared to lead &amp; formulate a working approach/strategy</a:t>
            </a:r>
          </a:p>
          <a:p>
            <a:endParaRPr lang="en-GB" sz="1900"/>
          </a:p>
          <a:p>
            <a:endParaRPr lang="en-GB" sz="1900"/>
          </a:p>
        </p:txBody>
      </p:sp>
    </p:spTree>
    <p:extLst>
      <p:ext uri="{BB962C8B-B14F-4D97-AF65-F5344CB8AC3E}">
        <p14:creationId xmlns:p14="http://schemas.microsoft.com/office/powerpoint/2010/main" val="32158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1CDF230-A294-E80E-8B97-CA764C49832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WHAT WENT RIGHT</a:t>
            </a:r>
          </a:p>
        </p:txBody>
      </p:sp>
      <p:pic>
        <p:nvPicPr>
          <p:cNvPr id="5" name="Content Placeholder 4">
            <a:extLst>
              <a:ext uri="{FF2B5EF4-FFF2-40B4-BE49-F238E27FC236}">
                <a16:creationId xmlns:a16="http://schemas.microsoft.com/office/drawing/2014/main" id="{C017217A-5DAF-0A23-3816-BD6899A9839B}"/>
              </a:ext>
            </a:extLst>
          </p:cNvPr>
          <p:cNvPicPr>
            <a:picLocks noGrp="1" noChangeAspect="1"/>
          </p:cNvPicPr>
          <p:nvPr>
            <p:ph sz="half" idx="2"/>
          </p:nvPr>
        </p:nvPicPr>
        <p:blipFill>
          <a:blip r:embed="rId2"/>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11216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FF4F-20E8-20D5-49AA-ABA356A99C0C}"/>
              </a:ext>
            </a:extLst>
          </p:cNvPr>
          <p:cNvSpPr>
            <a:spLocks noGrp="1"/>
          </p:cNvSpPr>
          <p:nvPr>
            <p:ph type="title"/>
          </p:nvPr>
        </p:nvSpPr>
        <p:spPr/>
        <p:txBody>
          <a:bodyPr/>
          <a:lstStyle/>
          <a:p>
            <a:r>
              <a:rPr lang="en-GB"/>
              <a:t>This session…</a:t>
            </a:r>
            <a:endParaRPr lang="en-GB" dirty="0"/>
          </a:p>
        </p:txBody>
      </p:sp>
      <p:pic>
        <p:nvPicPr>
          <p:cNvPr id="5" name="Picture 4">
            <a:extLst>
              <a:ext uri="{FF2B5EF4-FFF2-40B4-BE49-F238E27FC236}">
                <a16:creationId xmlns:a16="http://schemas.microsoft.com/office/drawing/2014/main" id="{7551DEFC-7226-3A3C-0288-F90C7ED21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graphicFrame>
        <p:nvGraphicFramePr>
          <p:cNvPr id="10" name="Content Placeholder 3">
            <a:extLst>
              <a:ext uri="{FF2B5EF4-FFF2-40B4-BE49-F238E27FC236}">
                <a16:creationId xmlns:a16="http://schemas.microsoft.com/office/drawing/2014/main" id="{680D5010-B258-37AD-745F-3CA67452BC27}"/>
              </a:ext>
            </a:extLst>
          </p:cNvPr>
          <p:cNvGraphicFramePr>
            <a:graphicFrameLocks/>
          </p:cNvGraphicFramePr>
          <p:nvPr>
            <p:extLst>
              <p:ext uri="{D42A27DB-BD31-4B8C-83A1-F6EECF244321}">
                <p14:modId xmlns:p14="http://schemas.microsoft.com/office/powerpoint/2010/main" val="520274487"/>
              </p:ext>
            </p:extLst>
          </p:nvPr>
        </p:nvGraphicFramePr>
        <p:xfrm>
          <a:off x="3706018" y="913859"/>
          <a:ext cx="5582361" cy="5217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14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445147-ECF0-092A-60AD-BB8DD11F234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What went right</a:t>
            </a:r>
          </a:p>
        </p:txBody>
      </p:sp>
      <p:graphicFrame>
        <p:nvGraphicFramePr>
          <p:cNvPr id="23" name="Content Placeholder 3">
            <a:extLst>
              <a:ext uri="{FF2B5EF4-FFF2-40B4-BE49-F238E27FC236}">
                <a16:creationId xmlns:a16="http://schemas.microsoft.com/office/drawing/2014/main" id="{8BA7760E-EBF0-4FDD-8CC9-49420ADB085B}"/>
              </a:ext>
            </a:extLst>
          </p:cNvPr>
          <p:cNvGraphicFramePr>
            <a:graphicFrameLocks noGrp="1"/>
          </p:cNvGraphicFramePr>
          <p:nvPr>
            <p:ph sz="quarter" idx="10"/>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52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F418-8698-D893-5648-A6BF2463F43F}"/>
              </a:ext>
            </a:extLst>
          </p:cNvPr>
          <p:cNvSpPr>
            <a:spLocks noGrp="1"/>
          </p:cNvSpPr>
          <p:nvPr>
            <p:ph type="ctrTitle"/>
          </p:nvPr>
        </p:nvSpPr>
        <p:spPr>
          <a:xfrm>
            <a:off x="1524000" y="2163148"/>
            <a:ext cx="9144000" cy="1938131"/>
          </a:xfrm>
        </p:spPr>
        <p:txBody>
          <a:bodyPr/>
          <a:lstStyle/>
          <a:p>
            <a:r>
              <a:rPr lang="en-GB"/>
              <a:t>PAM</a:t>
            </a:r>
            <a:endParaRPr lang="en-GB" dirty="0"/>
          </a:p>
        </p:txBody>
      </p:sp>
      <p:pic>
        <p:nvPicPr>
          <p:cNvPr id="4" name="Picture 3">
            <a:extLst>
              <a:ext uri="{FF2B5EF4-FFF2-40B4-BE49-F238E27FC236}">
                <a16:creationId xmlns:a16="http://schemas.microsoft.com/office/drawing/2014/main" id="{F4A8427A-A3E8-B3CE-8F57-48A85CDAE461}"/>
              </a:ext>
            </a:extLst>
          </p:cNvPr>
          <p:cNvPicPr>
            <a:picLocks noChangeAspect="1"/>
          </p:cNvPicPr>
          <p:nvPr/>
        </p:nvPicPr>
        <p:blipFill>
          <a:blip r:embed="rId2"/>
          <a:stretch>
            <a:fillRect/>
          </a:stretch>
        </p:blipFill>
        <p:spPr>
          <a:xfrm>
            <a:off x="205946" y="239046"/>
            <a:ext cx="4136572" cy="1475453"/>
          </a:xfrm>
          <a:prstGeom prst="rect">
            <a:avLst/>
          </a:prstGeom>
        </p:spPr>
      </p:pic>
    </p:spTree>
    <p:extLst>
      <p:ext uri="{BB962C8B-B14F-4D97-AF65-F5344CB8AC3E}">
        <p14:creationId xmlns:p14="http://schemas.microsoft.com/office/powerpoint/2010/main" val="78766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8DEB2-98CD-4780-56DE-54C293EF342E}"/>
              </a:ext>
            </a:extLst>
          </p:cNvPr>
          <p:cNvSpPr>
            <a:spLocks noGrp="1"/>
          </p:cNvSpPr>
          <p:nvPr>
            <p:ph type="title"/>
          </p:nvPr>
        </p:nvSpPr>
        <p:spPr/>
        <p:txBody>
          <a:bodyPr/>
          <a:lstStyle/>
          <a:p>
            <a:r>
              <a:rPr lang="en-US" dirty="0"/>
              <a:t>Pam: A story of difference</a:t>
            </a:r>
          </a:p>
        </p:txBody>
      </p:sp>
      <p:sp>
        <p:nvSpPr>
          <p:cNvPr id="3" name="Content Placeholder 2">
            <a:extLst>
              <a:ext uri="{FF2B5EF4-FFF2-40B4-BE49-F238E27FC236}">
                <a16:creationId xmlns:a16="http://schemas.microsoft.com/office/drawing/2014/main" id="{C7F03E54-2CFD-758F-73A3-9663D6D42CBD}"/>
              </a:ext>
            </a:extLst>
          </p:cNvPr>
          <p:cNvSpPr>
            <a:spLocks noGrp="1"/>
          </p:cNvSpPr>
          <p:nvPr>
            <p:ph idx="1"/>
          </p:nvPr>
        </p:nvSpPr>
        <p:spPr>
          <a:xfrm>
            <a:off x="407988" y="1411358"/>
            <a:ext cx="10840233" cy="4442789"/>
          </a:xfrm>
        </p:spPr>
        <p:txBody>
          <a:bodyPr>
            <a:normAutofit fontScale="85000" lnSpcReduction="10000"/>
          </a:bodyPr>
          <a:lstStyle/>
          <a:p>
            <a:pPr algn="just"/>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Pam is a woman in her late twenties. She was facing significant difficulties in her relationship with her partner. There is a history of serious domestic abuse, both emotionally and physically in the relationship which was relatively new. Pam has also experienced abusive relationships in the past, been badly beaten and featured chronic addictions. Not unlike her parent’s experience. And sadly two children removed. The trauma was significant throughout her life, sexual abuse, self-harm, bullying,  suicide attempts. </a:t>
            </a:r>
            <a:r>
              <a:rPr lang="en-GB" sz="1800" kern="100" dirty="0">
                <a:latin typeface="Calibri" panose="020F0502020204030204" pitchFamily="34" charset="0"/>
                <a:ea typeface="Times New Roman" panose="02020603050405020304" pitchFamily="18" charset="0"/>
                <a:cs typeface="Times New Roman" panose="02020603050405020304" pitchFamily="18" charset="0"/>
              </a:rPr>
              <a:t>Pam was diagnosed with EUPD. After finally leaving her husband, her mum tragically drank herself to death in her flat and Pam and her sister found her several days later. </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When contact was made with Pam to join the MEAM cohort she was heavily pregnant and had retracted all reports she had made regarding abuse by her partner instead professing the complete opposite - that Ken was loyal and loved her and would do anything for her. Although she has had previous alcohol issues Ken introduced Pam to crack cocaine and they described themselves as chronically addicted. This further complicated their relationship and their ability to make positive choices for themselves and their unborn child. The fact that they were homeless added another layer of instability and insecurity to their situation. These challenges made it incredibly difficult for Pam to maintain a healthy and safe relationship with her partner. However, Pam reported feeling strongly that Ken kept her safe from harm during their homelessness and rough sleeping something he constantly told her. </a:t>
            </a:r>
          </a:p>
          <a:p>
            <a:pPr algn="just"/>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On referral the MEAM social worker (I) developed a relationship with Pam and worked alongside the unborn baby’s Children’s Social Care worker to advocate for Pam. The work was challenging and at times the MEAM social worker felt overwhelmed by the risks that were being managed - including the high suicide risk due to Pam’s Emotionally Unstable Personality Disorder/Trauma and two very serious previous attempts on her life.</a:t>
            </a:r>
          </a:p>
          <a:p>
            <a:pPr algn="just"/>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lnSpc>
                <a:spcPct val="107000"/>
              </a:lnSpc>
              <a:spcAft>
                <a:spcPts val="8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02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81E8A32-2C20-D1D7-7076-CF7BC8BF73A9}"/>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a:solidFill>
                  <a:schemeClr val="tx1"/>
                </a:solidFill>
              </a:rPr>
              <a:t>System map</a:t>
            </a:r>
          </a:p>
        </p:txBody>
      </p:sp>
      <p:sp>
        <p:nvSpPr>
          <p:cNvPr id="410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098" name="Picture 2" descr="A diagram of a child's life&#10;&#10;Description automatically generated">
            <a:extLst>
              <a:ext uri="{FF2B5EF4-FFF2-40B4-BE49-F238E27FC236}">
                <a16:creationId xmlns:a16="http://schemas.microsoft.com/office/drawing/2014/main" id="{F767D324-8446-A0BD-24B9-BFAC651B26E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224" r="-1" b="70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16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106C-F707-80DE-3DB9-71A4835B3914}"/>
              </a:ext>
            </a:extLst>
          </p:cNvPr>
          <p:cNvSpPr>
            <a:spLocks noGrp="1"/>
          </p:cNvSpPr>
          <p:nvPr>
            <p:ph type="title"/>
          </p:nvPr>
        </p:nvSpPr>
        <p:spPr/>
        <p:txBody>
          <a:bodyPr/>
          <a:lstStyle/>
          <a:p>
            <a:r>
              <a:rPr lang="en-GB" dirty="0"/>
              <a:t>Pam: A story of difference</a:t>
            </a:r>
          </a:p>
        </p:txBody>
      </p:sp>
      <p:sp>
        <p:nvSpPr>
          <p:cNvPr id="3" name="Content Placeholder 2">
            <a:extLst>
              <a:ext uri="{FF2B5EF4-FFF2-40B4-BE49-F238E27FC236}">
                <a16:creationId xmlns:a16="http://schemas.microsoft.com/office/drawing/2014/main" id="{C5512479-6C5A-9156-2469-24C40331BFC7}"/>
              </a:ext>
            </a:extLst>
          </p:cNvPr>
          <p:cNvSpPr>
            <a:spLocks noGrp="1"/>
          </p:cNvSpPr>
          <p:nvPr>
            <p:ph idx="1"/>
          </p:nvPr>
        </p:nvSpPr>
        <p:spPr/>
        <p:txBody>
          <a:bodyPr>
            <a:normAutofit fontScale="62500" lnSpcReduction="20000"/>
          </a:bodyPr>
          <a:lstStyle/>
          <a:p>
            <a:pPr algn="just"/>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Persevering together Pam and the team identified her strengths. Working closely with Pam the team were able to move quickly when a time limited opportunity presented itself. Ken was remanded in custody for several serious crimes including robbery. Until Ken was removed from the situation Pam did not really engage consistently with anyone but the team were able to use the time apart to help Pam to identify what was happening and what she wanted.  Whilst Ken was in custody the team moved to make a time critical intervention and used MEAM funding to place her in hotel accommodation out of Nottinghamshire. Probation were able to flex their approach to keep Ken in custody whilst accommodation plans were made to keep Pam and the baby safe. </a:t>
            </a:r>
          </a:p>
          <a:p>
            <a:pPr algn="just"/>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The out of area housing authority accepted their duty towards her as someone fleeing domestic abuse but she was placed back in Nottinghamshire in a hotel in a room opposite a chaotic man who was a poly drug user, and she was in a very vulnerable situation. Pam had the baby early at 36 weeks whilst in this accommodation. At the last-minute Pam was offered a mother and baby placement which she moved to following the birth. </a:t>
            </a:r>
          </a:p>
          <a:p>
            <a:pPr algn="just"/>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Pam has now said her ties with Ken are severed as she sees her future success depending on her parenting baby as a single mum. Pam has been supported to reunite with her sister which is a massive strength to build on. She has agreed to work with CGL too and fully engaged in learning </a:t>
            </a:r>
            <a:r>
              <a:rPr lang="en-GB" sz="2400" kern="100" dirty="0" err="1">
                <a:effectLst/>
                <a:latin typeface="Calibri" panose="020F0502020204030204" pitchFamily="34" charset="0"/>
                <a:ea typeface="Times New Roman" panose="02020603050405020304" pitchFamily="18" charset="0"/>
                <a:cs typeface="Times New Roman" panose="02020603050405020304" pitchFamily="18" charset="0"/>
              </a:rPr>
              <a:t>pportuities</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Mother and baby</a:t>
            </a:r>
          </a:p>
          <a:p>
            <a:pPr algn="just"/>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Childrens services have fed back that the MEAM support has made a real impact on Pam’s chances of moving forwards. Without MEAM support colleagues fed back that it would likely have ended with child removal – as Pam has had 2 previous children removed in the past.  Pam says she feels incredibly lucky to have the support and the co-ordination that has been provided, keeping her informed and encouraging her to forgive herself and move forwards.</a:t>
            </a:r>
          </a:p>
          <a:p>
            <a:endParaRPr lang="en-GB" dirty="0"/>
          </a:p>
        </p:txBody>
      </p:sp>
    </p:spTree>
    <p:extLst>
      <p:ext uri="{BB962C8B-B14F-4D97-AF65-F5344CB8AC3E}">
        <p14:creationId xmlns:p14="http://schemas.microsoft.com/office/powerpoint/2010/main" val="341557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33" name="Content Placeholder 5133">
            <a:extLst>
              <a:ext uri="{FF2B5EF4-FFF2-40B4-BE49-F238E27FC236}">
                <a16:creationId xmlns:a16="http://schemas.microsoft.com/office/drawing/2014/main" id="{CD1C8BE4-2B16-70B3-2D4E-90D46B94A084}"/>
              </a:ext>
            </a:extLst>
          </p:cNvPr>
          <p:cNvSpPr>
            <a:spLocks noGrp="1"/>
          </p:cNvSpPr>
          <p:nvPr>
            <p:ph idx="1"/>
          </p:nvPr>
        </p:nvSpPr>
        <p:spPr>
          <a:xfrm>
            <a:off x="640080" y="2872899"/>
            <a:ext cx="4243589" cy="3320668"/>
          </a:xfrm>
        </p:spPr>
        <p:txBody>
          <a:bodyPr>
            <a:normAutofit/>
          </a:bodyPr>
          <a:lstStyle/>
          <a:p>
            <a:r>
              <a:rPr lang="en-US" sz="2200" dirty="0"/>
              <a:t>What went well</a:t>
            </a:r>
          </a:p>
          <a:p>
            <a:r>
              <a:rPr lang="en-US" sz="2200" dirty="0"/>
              <a:t>Barriers</a:t>
            </a:r>
          </a:p>
          <a:p>
            <a:r>
              <a:rPr lang="en-US" sz="2200" dirty="0"/>
              <a:t>Challenges</a:t>
            </a:r>
          </a:p>
          <a:p>
            <a:r>
              <a:rPr lang="en-US" sz="2200" dirty="0"/>
              <a:t>Flex</a:t>
            </a:r>
          </a:p>
          <a:p>
            <a:r>
              <a:rPr lang="en-US" sz="2200" dirty="0" err="1"/>
              <a:t>Opportinities</a:t>
            </a:r>
            <a:endParaRPr lang="en-US" sz="2200" dirty="0"/>
          </a:p>
          <a:p>
            <a:endParaRPr lang="en-US" sz="2200" dirty="0"/>
          </a:p>
        </p:txBody>
      </p:sp>
      <p:pic>
        <p:nvPicPr>
          <p:cNvPr id="5123" name="Picture 3">
            <a:extLst>
              <a:ext uri="{FF2B5EF4-FFF2-40B4-BE49-F238E27FC236}">
                <a16:creationId xmlns:a16="http://schemas.microsoft.com/office/drawing/2014/main" id="{480480D7-5A95-D792-1580-B11399E7BE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82" r="-1" b="444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16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FF4F-20E8-20D5-49AA-ABA356A99C0C}"/>
              </a:ext>
            </a:extLst>
          </p:cNvPr>
          <p:cNvSpPr>
            <a:spLocks noGrp="1"/>
          </p:cNvSpPr>
          <p:nvPr>
            <p:ph type="title"/>
          </p:nvPr>
        </p:nvSpPr>
        <p:spPr/>
        <p:txBody>
          <a:bodyPr/>
          <a:lstStyle/>
          <a:p>
            <a:r>
              <a:rPr lang="en-GB" dirty="0"/>
              <a:t>TEXTS</a:t>
            </a:r>
          </a:p>
        </p:txBody>
      </p:sp>
      <p:sp>
        <p:nvSpPr>
          <p:cNvPr id="3" name="Content Placeholder 2">
            <a:extLst>
              <a:ext uri="{FF2B5EF4-FFF2-40B4-BE49-F238E27FC236}">
                <a16:creationId xmlns:a16="http://schemas.microsoft.com/office/drawing/2014/main" id="{CD4C5D5D-7098-4197-16E7-FAFC703AF338}"/>
              </a:ext>
            </a:extLst>
          </p:cNvPr>
          <p:cNvSpPr>
            <a:spLocks noGrp="1"/>
          </p:cNvSpPr>
          <p:nvPr>
            <p:ph sz="half" idx="2"/>
          </p:nvPr>
        </p:nvSpPr>
        <p:spPr>
          <a:xfrm>
            <a:off x="15758960" y="-1130157"/>
            <a:ext cx="786695" cy="45719"/>
          </a:xfrm>
        </p:spPr>
        <p:txBody>
          <a:bodyPr>
            <a:normAutofit fontScale="25000" lnSpcReduction="20000"/>
          </a:bodyPr>
          <a:lstStyle/>
          <a:p>
            <a:endParaRPr lang="en-GB" dirty="0"/>
          </a:p>
        </p:txBody>
      </p:sp>
      <p:sp>
        <p:nvSpPr>
          <p:cNvPr id="4" name="Content Placeholder 3">
            <a:extLst>
              <a:ext uri="{FF2B5EF4-FFF2-40B4-BE49-F238E27FC236}">
                <a16:creationId xmlns:a16="http://schemas.microsoft.com/office/drawing/2014/main" id="{5F75AC33-6F7B-22B0-E4A0-D9ECAD4BF4C3}"/>
              </a:ext>
            </a:extLst>
          </p:cNvPr>
          <p:cNvSpPr>
            <a:spLocks noGrp="1"/>
          </p:cNvSpPr>
          <p:nvPr>
            <p:ph sz="quarter" idx="10"/>
          </p:nvPr>
        </p:nvSpPr>
        <p:spPr>
          <a:xfrm>
            <a:off x="76077" y="7297926"/>
            <a:ext cx="9524556" cy="2765158"/>
          </a:xfrm>
        </p:spPr>
        <p:txBody>
          <a:bodyPr/>
          <a:lstStyle/>
          <a:p>
            <a:endParaRPr lang="en-GB" dirty="0"/>
          </a:p>
        </p:txBody>
      </p:sp>
      <p:pic>
        <p:nvPicPr>
          <p:cNvPr id="1026" name="Picture 2">
            <a:extLst>
              <a:ext uri="{FF2B5EF4-FFF2-40B4-BE49-F238E27FC236}">
                <a16:creationId xmlns:a16="http://schemas.microsoft.com/office/drawing/2014/main" id="{3CA844F3-6C33-62AD-E35D-CE338BA20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5" y="1411358"/>
            <a:ext cx="3866921" cy="46201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1A3FAA46-7209-7C62-670B-A184E587B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969" y="-28416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01FC14D3-16B5-484A-7A1B-8C8A9B3FC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355" y="1411358"/>
            <a:ext cx="4733390" cy="462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656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AA53-0513-A295-DC8E-1B59B7D6BC4F}"/>
              </a:ext>
            </a:extLst>
          </p:cNvPr>
          <p:cNvSpPr>
            <a:spLocks noGrp="1"/>
          </p:cNvSpPr>
          <p:nvPr>
            <p:ph type="title"/>
          </p:nvPr>
        </p:nvSpPr>
        <p:spPr>
          <a:xfrm>
            <a:off x="407988" y="456930"/>
            <a:ext cx="11376025" cy="954428"/>
          </a:xfrm>
        </p:spPr>
        <p:txBody>
          <a:bodyPr/>
          <a:lstStyle/>
          <a:p>
            <a:r>
              <a:rPr lang="en-US" dirty="0"/>
              <a:t>Text messages</a:t>
            </a:r>
          </a:p>
        </p:txBody>
      </p:sp>
      <p:sp>
        <p:nvSpPr>
          <p:cNvPr id="3" name="Content Placeholder 2">
            <a:extLst>
              <a:ext uri="{FF2B5EF4-FFF2-40B4-BE49-F238E27FC236}">
                <a16:creationId xmlns:a16="http://schemas.microsoft.com/office/drawing/2014/main" id="{B1A00AB8-97F9-F2F1-18B2-5DDCCA0E5D6A}"/>
              </a:ext>
            </a:extLst>
          </p:cNvPr>
          <p:cNvSpPr>
            <a:spLocks noGrp="1"/>
          </p:cNvSpPr>
          <p:nvPr>
            <p:ph sz="half" idx="2"/>
          </p:nvPr>
        </p:nvSpPr>
        <p:spPr>
          <a:xfrm>
            <a:off x="13148225" y="1564102"/>
            <a:ext cx="2853623" cy="4036598"/>
          </a:xfrm>
        </p:spPr>
        <p:txBody>
          <a:bodyPr/>
          <a:lstStyle/>
          <a:p>
            <a:endParaRPr lang="en-US" dirty="0"/>
          </a:p>
        </p:txBody>
      </p:sp>
      <p:sp>
        <p:nvSpPr>
          <p:cNvPr id="4" name="Content Placeholder 3">
            <a:extLst>
              <a:ext uri="{FF2B5EF4-FFF2-40B4-BE49-F238E27FC236}">
                <a16:creationId xmlns:a16="http://schemas.microsoft.com/office/drawing/2014/main" id="{D097708C-3BE0-96C7-926A-E2FCFBB6256F}"/>
              </a:ext>
            </a:extLst>
          </p:cNvPr>
          <p:cNvSpPr>
            <a:spLocks noGrp="1"/>
          </p:cNvSpPr>
          <p:nvPr>
            <p:ph sz="quarter" idx="10"/>
          </p:nvPr>
        </p:nvSpPr>
        <p:spPr>
          <a:xfrm>
            <a:off x="2158438" y="-4304383"/>
            <a:ext cx="3393305" cy="4267223"/>
          </a:xfrm>
        </p:spPr>
        <p:txBody>
          <a:bodyPr/>
          <a:lstStyle/>
          <a:p>
            <a:endParaRPr lang="en-US" dirty="0"/>
          </a:p>
        </p:txBody>
      </p:sp>
      <p:pic>
        <p:nvPicPr>
          <p:cNvPr id="1026" name="Picture 2">
            <a:extLst>
              <a:ext uri="{FF2B5EF4-FFF2-40B4-BE49-F238E27FC236}">
                <a16:creationId xmlns:a16="http://schemas.microsoft.com/office/drawing/2014/main" id="{DF09C59F-DEF4-C46D-88A2-6A79A2683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411357"/>
            <a:ext cx="4472484" cy="448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56833B24-6F07-A61E-3A6D-3781EFFCA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87" y="1411357"/>
            <a:ext cx="5230735" cy="463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319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5147-ECF0-092A-60AD-BB8DD11F234C}"/>
              </a:ext>
            </a:extLst>
          </p:cNvPr>
          <p:cNvSpPr>
            <a:spLocks noGrp="1"/>
          </p:cNvSpPr>
          <p:nvPr>
            <p:ph type="title"/>
          </p:nvPr>
        </p:nvSpPr>
        <p:spPr/>
        <p:txBody>
          <a:bodyPr>
            <a:normAutofit fontScale="90000"/>
          </a:bodyPr>
          <a:lstStyle/>
          <a:p>
            <a:r>
              <a:rPr lang="en-GB" sz="5400" b="1" dirty="0">
                <a:effectLst/>
                <a:latin typeface="Calibri" panose="020F0502020204030204" pitchFamily="34" charset="0"/>
                <a:ea typeface="Calibri" panose="020F0502020204030204" pitchFamily="34" charset="0"/>
              </a:rPr>
              <a:t>Feedback from Childrens social worker</a:t>
            </a:r>
            <a:br>
              <a:rPr lang="en-GB" sz="54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C912744F-F630-2F9D-B4C1-DE60C6A36EE8}"/>
              </a:ext>
            </a:extLst>
          </p:cNvPr>
          <p:cNvSpPr>
            <a:spLocks noGrp="1"/>
          </p:cNvSpPr>
          <p:nvPr>
            <p:ph sz="half" idx="2"/>
          </p:nvPr>
        </p:nvSpPr>
        <p:spPr>
          <a:xfrm>
            <a:off x="10290976" y="1564102"/>
            <a:ext cx="45719" cy="146711"/>
          </a:xfrm>
        </p:spPr>
        <p:txBody>
          <a:bodyPr>
            <a:normAutofit fontScale="25000" lnSpcReduction="20000"/>
          </a:bodyPr>
          <a:lstStyle/>
          <a:p>
            <a:endParaRPr lang="en-US" dirty="0"/>
          </a:p>
        </p:txBody>
      </p:sp>
      <p:sp>
        <p:nvSpPr>
          <p:cNvPr id="4" name="Content Placeholder 3">
            <a:extLst>
              <a:ext uri="{FF2B5EF4-FFF2-40B4-BE49-F238E27FC236}">
                <a16:creationId xmlns:a16="http://schemas.microsoft.com/office/drawing/2014/main" id="{05FE02F3-1C58-A95E-CC4F-17966B5A3A0A}"/>
              </a:ext>
            </a:extLst>
          </p:cNvPr>
          <p:cNvSpPr>
            <a:spLocks noGrp="1"/>
          </p:cNvSpPr>
          <p:nvPr>
            <p:ph sz="quarter" idx="10"/>
          </p:nvPr>
        </p:nvSpPr>
        <p:spPr>
          <a:xfrm>
            <a:off x="304698" y="1071717"/>
            <a:ext cx="11376025" cy="4994786"/>
          </a:xfrm>
        </p:spPr>
        <p:txBody>
          <a:bodyPr>
            <a:normAutofit fontScale="55000" lnSpcReduction="20000"/>
          </a:bodyPr>
          <a:lstStyle/>
          <a:p>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Hi Sarah, </a:t>
            </a:r>
          </a:p>
          <a:p>
            <a:r>
              <a:rPr lang="en-GB" sz="1800" dirty="0">
                <a:effectLst/>
                <a:latin typeface="Calibri" panose="020F0502020204030204" pitchFamily="34" charset="0"/>
                <a:ea typeface="Calibri" panose="020F0502020204030204" pitchFamily="34" charset="0"/>
              </a:rPr>
              <a:t>I just wanted to thank you and the MEAM for the impact you have had by working with Pam. </a:t>
            </a:r>
          </a:p>
          <a:p>
            <a:r>
              <a:rPr lang="en-GB" sz="1800" dirty="0">
                <a:effectLst/>
                <a:latin typeface="Calibri" panose="020F0502020204030204" pitchFamily="34" charset="0"/>
                <a:ea typeface="Calibri" panose="020F0502020204030204" pitchFamily="34" charset="0"/>
              </a:rPr>
              <a:t>I have been a children’s social worker for 10 years and in all those years I have removed many babies and met many mothers like Pam. What I assumed from my working experience when I met Pam and knew the situation, she was in, is that </a:t>
            </a:r>
            <a:r>
              <a:rPr lang="en-GB" sz="1800" b="1" dirty="0">
                <a:effectLst/>
                <a:latin typeface="Calibri" panose="020F0502020204030204" pitchFamily="34" charset="0"/>
                <a:ea typeface="Calibri" panose="020F0502020204030204" pitchFamily="34" charset="0"/>
              </a:rPr>
              <a:t>I was going to be removing that baby when it arrived</a:t>
            </a:r>
            <a:r>
              <a:rPr lang="en-GB" sz="1800" dirty="0">
                <a:effectLst/>
                <a:latin typeface="Calibri" panose="020F0502020204030204" pitchFamily="34" charset="0"/>
                <a:ea typeface="Calibri" panose="020F0502020204030204" pitchFamily="34" charset="0"/>
              </a:rPr>
              <a:t>.</a:t>
            </a:r>
          </a:p>
          <a:p>
            <a:r>
              <a:rPr lang="en-GB" sz="1800" dirty="0">
                <a:effectLst/>
                <a:latin typeface="Calibri" panose="020F0502020204030204" pitchFamily="34" charset="0"/>
                <a:ea typeface="Calibri" panose="020F0502020204030204" pitchFamily="34" charset="0"/>
              </a:rPr>
              <a:t>Pam initially hated me as she has a fear of professionals, and ongoing trauma from her previous children being removed and adopted so it has been hard for me to build that trusting relationship ( we wont ever be fully there and I understand why with all my parents, but today I did get her saying she hated me at first, but is now going to miss me and asked me to keep in touch) I thank you for being an integral part of this transformation.</a:t>
            </a:r>
          </a:p>
          <a:p>
            <a:r>
              <a:rPr lang="en-GB" sz="1800" dirty="0">
                <a:effectLst/>
                <a:latin typeface="Calibri" panose="020F0502020204030204" pitchFamily="34" charset="0"/>
                <a:ea typeface="Calibri" panose="020F0502020204030204" pitchFamily="34" charset="0"/>
              </a:rPr>
              <a:t>Without you working alongside me and being on </a:t>
            </a:r>
            <a:r>
              <a:rPr lang="en-GB" sz="1800" dirty="0" err="1">
                <a:effectLst/>
                <a:latin typeface="Calibri" panose="020F0502020204030204" pitchFamily="34" charset="0"/>
                <a:ea typeface="Calibri" panose="020F0502020204030204" pitchFamily="34" charset="0"/>
              </a:rPr>
              <a:t>Pams</a:t>
            </a:r>
            <a:r>
              <a:rPr lang="en-GB" sz="1800" dirty="0">
                <a:effectLst/>
                <a:latin typeface="Calibri" panose="020F0502020204030204" pitchFamily="34" charset="0"/>
                <a:ea typeface="Calibri" panose="020F0502020204030204" pitchFamily="34" charset="0"/>
              </a:rPr>
              <a:t> shoulder lifting her up, and supporting her to push through her past traumas and the prejudging thoughts of professionals you have helped transform a </a:t>
            </a:r>
            <a:r>
              <a:rPr lang="en-GB" sz="1800" b="1" dirty="0">
                <a:effectLst/>
                <a:latin typeface="Calibri" panose="020F0502020204030204" pitchFamily="34" charset="0"/>
                <a:ea typeface="Calibri" panose="020F0502020204030204" pitchFamily="34" charset="0"/>
              </a:rPr>
              <a:t>“lost cause, clear cut removal”</a:t>
            </a:r>
            <a:r>
              <a:rPr lang="en-GB" sz="1800" dirty="0">
                <a:effectLst/>
                <a:latin typeface="Calibri" panose="020F0502020204030204" pitchFamily="34" charset="0"/>
                <a:ea typeface="Calibri" panose="020F0502020204030204" pitchFamily="34" charset="0"/>
              </a:rPr>
              <a:t> to give Pam the opportunity to parent her baby.</a:t>
            </a:r>
          </a:p>
          <a:p>
            <a:r>
              <a:rPr lang="en-GB" sz="1800" dirty="0">
                <a:effectLst/>
                <a:latin typeface="Calibri" panose="020F0502020204030204" pitchFamily="34" charset="0"/>
                <a:ea typeface="Calibri" panose="020F0502020204030204" pitchFamily="34" charset="0"/>
              </a:rPr>
              <a:t> Without the help of the rough sleeper co-ordinator helping push the council she would be homeless; I have many cases like Pam now and will in the future without the flex approach she would not be given housing. Without James funding the hotel we would have had a homeless pregnant woman who would have disengaged and probably been subject to more violence, more drug use and the outcome for the baby and her was bleak.</a:t>
            </a:r>
          </a:p>
          <a:p>
            <a:r>
              <a:rPr lang="en-GB" sz="1800" dirty="0">
                <a:effectLst/>
                <a:latin typeface="Calibri" panose="020F0502020204030204" pitchFamily="34" charset="0"/>
                <a:ea typeface="Calibri" panose="020F0502020204030204" pitchFamily="34" charset="0"/>
              </a:rPr>
              <a:t> However, you all worked your magic and with some push back from Newark and Sherwood in particular(hmm less said ha) we got her where she needed to be.</a:t>
            </a:r>
          </a:p>
          <a:p>
            <a:r>
              <a:rPr lang="en-GB" sz="1800" dirty="0">
                <a:effectLst/>
                <a:latin typeface="Calibri" panose="020F0502020204030204" pitchFamily="34" charset="0"/>
                <a:ea typeface="Calibri" panose="020F0502020204030204" pitchFamily="34" charset="0"/>
              </a:rPr>
              <a:t>She has given birth to a healthy baby boy and she is moving to a mother and baby unit to be given an opportunity to start a new life and evidence she can be a good parent. I have all my fingers crossed and I know she is in good hands when she comes out with you guys behind her. </a:t>
            </a:r>
          </a:p>
          <a:p>
            <a:r>
              <a:rPr lang="en-GB" sz="1800" dirty="0">
                <a:effectLst/>
                <a:latin typeface="Calibri" panose="020F0502020204030204" pitchFamily="34" charset="0"/>
                <a:ea typeface="Calibri" panose="020F0502020204030204" pitchFamily="34" charset="0"/>
              </a:rPr>
              <a:t> You have given Pam a chance at life she wouldn’t have had if I had been working alone with her, children’s services don’t fund for parents accommodation etc and that I feel has been pivotal in helping her reduce her usage, clear her head and learn to trust. The emotional support combined with this practical support has worked wonders and she is now in a positive place where she wouldn’t have been. </a:t>
            </a:r>
          </a:p>
          <a:p>
            <a:r>
              <a:rPr lang="en-GB" sz="1800" dirty="0">
                <a:effectLst/>
                <a:latin typeface="Calibri" panose="020F0502020204030204" pitchFamily="34" charset="0"/>
                <a:ea typeface="Calibri" panose="020F0502020204030204" pitchFamily="34" charset="0"/>
              </a:rPr>
              <a:t> There is much work to be done with her, but she has a support network that she is so lucky to have and you have given her the Baby to transform her life and build a future without abuse, self-loathing, self-medicating and homelessness which was her future before you got on board.</a:t>
            </a:r>
          </a:p>
          <a:p>
            <a:r>
              <a:rPr lang="en-GB" sz="1800" dirty="0">
                <a:effectLst/>
                <a:latin typeface="Calibri" panose="020F0502020204030204" pitchFamily="34" charset="0"/>
                <a:ea typeface="Calibri" panose="020F0502020204030204" pitchFamily="34" charset="0"/>
              </a:rPr>
              <a:t> You Sarah are the most amazing social worker and SUPER advocate and </a:t>
            </a:r>
            <a:r>
              <a:rPr lang="en-GB" sz="1800" b="1" dirty="0">
                <a:effectLst/>
                <a:latin typeface="Calibri" panose="020F0502020204030204" pitchFamily="34" charset="0"/>
                <a:ea typeface="Calibri" panose="020F0502020204030204" pitchFamily="34" charset="0"/>
              </a:rPr>
              <a:t>I’ve loved watching you challenge “systems” in meetings and being a part of real change and that has been lovely to be part of.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I hope the project expands and is successful as working alongside children’s services its been invaluable for better outcomes Pam and all vulnerable adults and thus positive impacting their children too.</a:t>
            </a:r>
          </a:p>
          <a:p>
            <a:r>
              <a:rPr lang="en-GB" sz="1800" dirty="0">
                <a:effectLst/>
                <a:latin typeface="Calibri" panose="020F0502020204030204" pitchFamily="34" charset="0"/>
                <a:ea typeface="Calibri" panose="020F0502020204030204" pitchFamily="34" charset="0"/>
              </a:rPr>
              <a:t> Neither you or I could have done more and now this is wholly up to Pam,  and how she reacts to the opportunity given to her to parent Baby and change her life.</a:t>
            </a:r>
          </a:p>
          <a:p>
            <a:r>
              <a:rPr lang="en-GB" sz="1800" dirty="0">
                <a:effectLst/>
                <a:latin typeface="Calibri" panose="020F050202020403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Many Thanks  Annon SW</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4996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997B-1B74-B375-DA40-959599E55EAF}"/>
              </a:ext>
            </a:extLst>
          </p:cNvPr>
          <p:cNvSpPr>
            <a:spLocks noGrp="1"/>
          </p:cNvSpPr>
          <p:nvPr>
            <p:ph type="title"/>
          </p:nvPr>
        </p:nvSpPr>
        <p:spPr/>
        <p:txBody>
          <a:bodyPr/>
          <a:lstStyle/>
          <a:p>
            <a:r>
              <a:rPr lang="en-GB" dirty="0"/>
              <a:t>A Chance</a:t>
            </a:r>
          </a:p>
        </p:txBody>
      </p:sp>
      <p:sp>
        <p:nvSpPr>
          <p:cNvPr id="3" name="Content Placeholder 2">
            <a:extLst>
              <a:ext uri="{FF2B5EF4-FFF2-40B4-BE49-F238E27FC236}">
                <a16:creationId xmlns:a16="http://schemas.microsoft.com/office/drawing/2014/main" id="{8CD477D7-602D-FAA9-AB4B-E82CC7E69EC5}"/>
              </a:ext>
            </a:extLst>
          </p:cNvPr>
          <p:cNvSpPr>
            <a:spLocks noGrp="1"/>
          </p:cNvSpPr>
          <p:nvPr>
            <p:ph sz="half" idx="2"/>
          </p:nvPr>
        </p:nvSpPr>
        <p:spPr/>
        <p:txBody>
          <a:bodyPr>
            <a:normAutofit lnSpcReduction="10000"/>
          </a:bodyPr>
          <a:lstStyle/>
          <a:p>
            <a:r>
              <a:rPr lang="en-GB" dirty="0"/>
              <a:t>Pam and baby , both together, </a:t>
            </a:r>
          </a:p>
          <a:p>
            <a:r>
              <a:rPr lang="en-GB" dirty="0"/>
              <a:t>We need to be sure support doesn’t fall away too early</a:t>
            </a:r>
          </a:p>
          <a:p>
            <a:r>
              <a:rPr lang="en-GB" dirty="0"/>
              <a:t>We need to continue to provide the </a:t>
            </a:r>
            <a:r>
              <a:rPr lang="en-GB" dirty="0" err="1"/>
              <a:t>cnsistancy</a:t>
            </a:r>
            <a:r>
              <a:rPr lang="en-GB" dirty="0"/>
              <a:t> and keep those with a relationship with her involved despite the boundary issues. </a:t>
            </a:r>
          </a:p>
          <a:p>
            <a:r>
              <a:rPr lang="en-GB" dirty="0"/>
              <a:t>We will be communicating with the MEAM approaches in her new area so they can keep working with her if necessary and possible.</a:t>
            </a:r>
          </a:p>
        </p:txBody>
      </p:sp>
      <p:sp>
        <p:nvSpPr>
          <p:cNvPr id="4" name="Content Placeholder 3">
            <a:extLst>
              <a:ext uri="{FF2B5EF4-FFF2-40B4-BE49-F238E27FC236}">
                <a16:creationId xmlns:a16="http://schemas.microsoft.com/office/drawing/2014/main" id="{5BDD77DC-0A91-1615-91D5-3428449B37FE}"/>
              </a:ext>
            </a:extLst>
          </p:cNvPr>
          <p:cNvSpPr>
            <a:spLocks noGrp="1"/>
          </p:cNvSpPr>
          <p:nvPr>
            <p:ph sz="quarter" idx="10"/>
          </p:nvPr>
        </p:nvSpPr>
        <p:spPr>
          <a:xfrm>
            <a:off x="6986315" y="2991217"/>
            <a:ext cx="1665467" cy="2037953"/>
          </a:xfrm>
        </p:spPr>
        <p:txBody>
          <a:bodyPr/>
          <a:lstStyle/>
          <a:p>
            <a:endParaRPr lang="en-GB" dirty="0"/>
          </a:p>
        </p:txBody>
      </p:sp>
      <p:pic>
        <p:nvPicPr>
          <p:cNvPr id="2051" name="Picture 3">
            <a:extLst>
              <a:ext uri="{FF2B5EF4-FFF2-40B4-BE49-F238E27FC236}">
                <a16:creationId xmlns:a16="http://schemas.microsoft.com/office/drawing/2014/main" id="{70B5360A-D609-9B41-0552-397B2B188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50" y="1663547"/>
            <a:ext cx="3785857" cy="421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92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333206-D6F8-9E11-DA28-395C7BC94E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522" y="15658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1E555E-36ED-9C67-3C2F-16509B850E54}"/>
              </a:ext>
            </a:extLst>
          </p:cNvPr>
          <p:cNvSpPr txBox="1"/>
          <p:nvPr/>
        </p:nvSpPr>
        <p:spPr>
          <a:xfrm>
            <a:off x="826522" y="4101492"/>
            <a:ext cx="2916252" cy="1477328"/>
          </a:xfrm>
          <a:prstGeom prst="rect">
            <a:avLst/>
          </a:prstGeom>
          <a:noFill/>
        </p:spPr>
        <p:txBody>
          <a:bodyPr wrap="square">
            <a:spAutoFit/>
          </a:bodyPr>
          <a:lstStyle/>
          <a:p>
            <a:r>
              <a:rPr lang="en-GB" dirty="0"/>
              <a:t>Princess Okwuonu</a:t>
            </a:r>
          </a:p>
          <a:p>
            <a:r>
              <a:rPr lang="en-GB" dirty="0"/>
              <a:t>Medway MEAM Coordinator, Medway Multiple Disadvantage Network (MMDN)</a:t>
            </a:r>
          </a:p>
        </p:txBody>
      </p:sp>
      <p:pic>
        <p:nvPicPr>
          <p:cNvPr id="1028" name="Picture 4">
            <a:extLst>
              <a:ext uri="{FF2B5EF4-FFF2-40B4-BE49-F238E27FC236}">
                <a16:creationId xmlns:a16="http://schemas.microsoft.com/office/drawing/2014/main" id="{BDCB5718-1759-3C67-8376-5AE30BA3F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251" y="15658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A5DB03D-E78E-A811-BB32-D1ADDEA6B43F}"/>
              </a:ext>
            </a:extLst>
          </p:cNvPr>
          <p:cNvSpPr txBox="1"/>
          <p:nvPr/>
        </p:nvSpPr>
        <p:spPr>
          <a:xfrm>
            <a:off x="3433757" y="4042225"/>
            <a:ext cx="2916252" cy="1200329"/>
          </a:xfrm>
          <a:prstGeom prst="rect">
            <a:avLst/>
          </a:prstGeom>
          <a:noFill/>
        </p:spPr>
        <p:txBody>
          <a:bodyPr wrap="square">
            <a:spAutoFit/>
          </a:bodyPr>
          <a:lstStyle/>
          <a:p>
            <a:r>
              <a:rPr lang="en-GB" dirty="0"/>
              <a:t>MEAM Coordinator and Team Manager, Nottinghamshire County Council</a:t>
            </a:r>
          </a:p>
        </p:txBody>
      </p:sp>
      <p:pic>
        <p:nvPicPr>
          <p:cNvPr id="1030" name="Picture 6">
            <a:extLst>
              <a:ext uri="{FF2B5EF4-FFF2-40B4-BE49-F238E27FC236}">
                <a16:creationId xmlns:a16="http://schemas.microsoft.com/office/drawing/2014/main" id="{34893235-F177-8F35-4694-47C0B4276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411" y="15658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FDE560A-EC15-9443-0D81-305438AC955D}"/>
              </a:ext>
            </a:extLst>
          </p:cNvPr>
          <p:cNvSpPr txBox="1"/>
          <p:nvPr/>
        </p:nvSpPr>
        <p:spPr>
          <a:xfrm>
            <a:off x="6252411" y="4042225"/>
            <a:ext cx="2381250" cy="923330"/>
          </a:xfrm>
          <a:prstGeom prst="rect">
            <a:avLst/>
          </a:prstGeom>
          <a:noFill/>
        </p:spPr>
        <p:txBody>
          <a:bodyPr wrap="square">
            <a:spAutoFit/>
          </a:bodyPr>
          <a:lstStyle/>
          <a:p>
            <a:r>
              <a:rPr lang="en-GB" dirty="0"/>
              <a:t>Partnerships Development Manager, MEAM</a:t>
            </a:r>
          </a:p>
        </p:txBody>
      </p:sp>
      <p:pic>
        <p:nvPicPr>
          <p:cNvPr id="1034" name="Picture 10" descr="Carl Brown">
            <a:extLst>
              <a:ext uri="{FF2B5EF4-FFF2-40B4-BE49-F238E27FC236}">
                <a16:creationId xmlns:a16="http://schemas.microsoft.com/office/drawing/2014/main" id="{5C81962E-5BC7-80D3-5DEC-60D43CBC00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2571" y="15658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4C81C1C-FB4C-78B9-067A-2313B8DE6041}"/>
              </a:ext>
            </a:extLst>
          </p:cNvPr>
          <p:cNvSpPr txBox="1"/>
          <p:nvPr/>
        </p:nvSpPr>
        <p:spPr>
          <a:xfrm>
            <a:off x="8859646" y="4042225"/>
            <a:ext cx="2381250" cy="646331"/>
          </a:xfrm>
          <a:prstGeom prst="rect">
            <a:avLst/>
          </a:prstGeom>
          <a:noFill/>
        </p:spPr>
        <p:txBody>
          <a:bodyPr wrap="square">
            <a:spAutoFit/>
          </a:bodyPr>
          <a:lstStyle/>
          <a:p>
            <a:r>
              <a:rPr lang="en-GB" dirty="0"/>
              <a:t>Systems Practice Manager, MEAM</a:t>
            </a:r>
          </a:p>
        </p:txBody>
      </p:sp>
      <p:pic>
        <p:nvPicPr>
          <p:cNvPr id="14" name="Picture 13">
            <a:extLst>
              <a:ext uri="{FF2B5EF4-FFF2-40B4-BE49-F238E27FC236}">
                <a16:creationId xmlns:a16="http://schemas.microsoft.com/office/drawing/2014/main" id="{0BAB53BE-FB14-21EE-3B47-C54C427B6E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Tree>
    <p:extLst>
      <p:ext uri="{BB962C8B-B14F-4D97-AF65-F5344CB8AC3E}">
        <p14:creationId xmlns:p14="http://schemas.microsoft.com/office/powerpoint/2010/main" val="1175610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6D6-51D0-A47C-5F01-08F136A8C5ED}"/>
              </a:ext>
            </a:extLst>
          </p:cNvPr>
          <p:cNvSpPr>
            <a:spLocks noGrp="1"/>
          </p:cNvSpPr>
          <p:nvPr>
            <p:ph type="title"/>
          </p:nvPr>
        </p:nvSpPr>
        <p:spPr/>
        <p:txBody>
          <a:bodyPr/>
          <a:lstStyle/>
          <a:p>
            <a:r>
              <a:rPr lang="en-GB" dirty="0"/>
              <a:t>A Book Called “Wild Embers”</a:t>
            </a:r>
          </a:p>
        </p:txBody>
      </p:sp>
      <p:sp>
        <p:nvSpPr>
          <p:cNvPr id="3" name="Content Placeholder 2">
            <a:extLst>
              <a:ext uri="{FF2B5EF4-FFF2-40B4-BE49-F238E27FC236}">
                <a16:creationId xmlns:a16="http://schemas.microsoft.com/office/drawing/2014/main" id="{E6FDABC4-BAEB-842B-AFC7-0EE8270F6BD9}"/>
              </a:ext>
            </a:extLst>
          </p:cNvPr>
          <p:cNvSpPr>
            <a:spLocks noGrp="1"/>
          </p:cNvSpPr>
          <p:nvPr>
            <p:ph sz="half" idx="2"/>
          </p:nvPr>
        </p:nvSpPr>
        <p:spPr>
          <a:xfrm>
            <a:off x="407712" y="1557338"/>
            <a:ext cx="4780238" cy="4330700"/>
          </a:xfrm>
        </p:spPr>
        <p:txBody>
          <a:bodyPr/>
          <a:lstStyle/>
          <a:p>
            <a:endParaRPr lang="en-GB"/>
          </a:p>
        </p:txBody>
      </p:sp>
      <p:sp>
        <p:nvSpPr>
          <p:cNvPr id="4" name="Content Placeholder 3">
            <a:extLst>
              <a:ext uri="{FF2B5EF4-FFF2-40B4-BE49-F238E27FC236}">
                <a16:creationId xmlns:a16="http://schemas.microsoft.com/office/drawing/2014/main" id="{607B754D-B1B0-2005-7F97-E31124640D1F}"/>
              </a:ext>
            </a:extLst>
          </p:cNvPr>
          <p:cNvSpPr>
            <a:spLocks noGrp="1"/>
          </p:cNvSpPr>
          <p:nvPr>
            <p:ph sz="quarter" idx="10"/>
          </p:nvPr>
        </p:nvSpPr>
        <p:spPr>
          <a:xfrm>
            <a:off x="407987" y="1557338"/>
            <a:ext cx="6964975" cy="4337050"/>
          </a:xfrm>
        </p:spPr>
        <p:txBody>
          <a:bodyPr/>
          <a:lstStyle/>
          <a:p>
            <a:endParaRPr lang="en-GB" dirty="0"/>
          </a:p>
        </p:txBody>
      </p:sp>
      <p:pic>
        <p:nvPicPr>
          <p:cNvPr id="3074" name="Picture 2">
            <a:extLst>
              <a:ext uri="{FF2B5EF4-FFF2-40B4-BE49-F238E27FC236}">
                <a16:creationId xmlns:a16="http://schemas.microsoft.com/office/drawing/2014/main" id="{F6BA0F08-0287-28D1-CF19-748FC5EEF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9" y="1563689"/>
            <a:ext cx="813414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414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FF4F-20E8-20D5-49AA-ABA356A99C0C}"/>
              </a:ext>
            </a:extLst>
          </p:cNvPr>
          <p:cNvSpPr>
            <a:spLocks noGrp="1"/>
          </p:cNvSpPr>
          <p:nvPr>
            <p:ph type="title"/>
          </p:nvPr>
        </p:nvSpPr>
        <p:spPr>
          <a:xfrm>
            <a:off x="1764725" y="2702003"/>
            <a:ext cx="11376025" cy="954428"/>
          </a:xfrm>
        </p:spPr>
        <p:txBody>
          <a:bodyPr>
            <a:normAutofit/>
          </a:bodyPr>
          <a:lstStyle/>
          <a:p>
            <a:r>
              <a:rPr lang="en-GB" sz="6000" dirty="0"/>
              <a:t>Q&amp;A</a:t>
            </a:r>
          </a:p>
        </p:txBody>
      </p:sp>
      <p:pic>
        <p:nvPicPr>
          <p:cNvPr id="7" name="Content Placeholder 6" descr="Several hands raised and ready to answer a question">
            <a:extLst>
              <a:ext uri="{FF2B5EF4-FFF2-40B4-BE49-F238E27FC236}">
                <a16:creationId xmlns:a16="http://schemas.microsoft.com/office/drawing/2014/main" id="{49C22953-02BF-27CB-4DAE-A8B359BAD7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5573" y="1833734"/>
            <a:ext cx="4779963" cy="3190531"/>
          </a:xfrm>
        </p:spPr>
      </p:pic>
      <p:pic>
        <p:nvPicPr>
          <p:cNvPr id="5" name="Picture 4">
            <a:extLst>
              <a:ext uri="{FF2B5EF4-FFF2-40B4-BE49-F238E27FC236}">
                <a16:creationId xmlns:a16="http://schemas.microsoft.com/office/drawing/2014/main" id="{7551DEFC-7226-3A3C-0288-F90C7ED21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Tree>
    <p:extLst>
      <p:ext uri="{BB962C8B-B14F-4D97-AF65-F5344CB8AC3E}">
        <p14:creationId xmlns:p14="http://schemas.microsoft.com/office/powerpoint/2010/main" val="4001762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FF4F-20E8-20D5-49AA-ABA356A99C0C}"/>
              </a:ext>
            </a:extLst>
          </p:cNvPr>
          <p:cNvSpPr>
            <a:spLocks noGrp="1"/>
          </p:cNvSpPr>
          <p:nvPr>
            <p:ph type="title"/>
          </p:nvPr>
        </p:nvSpPr>
        <p:spPr/>
        <p:txBody>
          <a:bodyPr/>
          <a:lstStyle/>
          <a:p>
            <a:r>
              <a:rPr lang="en-GB" dirty="0"/>
              <a:t>Top tips </a:t>
            </a:r>
          </a:p>
        </p:txBody>
      </p:sp>
      <p:pic>
        <p:nvPicPr>
          <p:cNvPr id="5" name="Picture 4">
            <a:extLst>
              <a:ext uri="{FF2B5EF4-FFF2-40B4-BE49-F238E27FC236}">
                <a16:creationId xmlns:a16="http://schemas.microsoft.com/office/drawing/2014/main" id="{7551DEFC-7226-3A3C-0288-F90C7ED21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
        <p:nvSpPr>
          <p:cNvPr id="9" name="Text Placeholder 3">
            <a:extLst>
              <a:ext uri="{FF2B5EF4-FFF2-40B4-BE49-F238E27FC236}">
                <a16:creationId xmlns:a16="http://schemas.microsoft.com/office/drawing/2014/main" id="{1ACC5313-E426-1099-AE1E-1B4029B7696F}"/>
              </a:ext>
            </a:extLst>
          </p:cNvPr>
          <p:cNvSpPr>
            <a:spLocks noGrp="1"/>
          </p:cNvSpPr>
          <p:nvPr>
            <p:ph sz="quarter" idx="10"/>
          </p:nvPr>
        </p:nvSpPr>
        <p:spPr>
          <a:xfrm>
            <a:off x="862402" y="1481138"/>
            <a:ext cx="8091097" cy="4337050"/>
          </a:xfrm>
        </p:spPr>
        <p:txBody>
          <a:bodyPr>
            <a:normAutofit fontScale="92500"/>
          </a:bodyPr>
          <a:lstStyle/>
          <a:p>
            <a:r>
              <a:rPr lang="en-GB" dirty="0"/>
              <a:t>“If you’re not having fun you’re not doing it right” - </a:t>
            </a:r>
            <a:r>
              <a:rPr lang="en-GB" dirty="0" err="1"/>
              <a:t>Checkland</a:t>
            </a:r>
            <a:endParaRPr lang="en-GB" dirty="0"/>
          </a:p>
          <a:p>
            <a:endParaRPr lang="en-GB" dirty="0"/>
          </a:p>
          <a:p>
            <a:r>
              <a:rPr lang="en-GB" dirty="0"/>
              <a:t>It’s called practice for a reason</a:t>
            </a:r>
          </a:p>
          <a:p>
            <a:endParaRPr lang="en-GB" dirty="0"/>
          </a:p>
          <a:p>
            <a:r>
              <a:rPr lang="en-GB" dirty="0"/>
              <a:t>Keep to purpose</a:t>
            </a:r>
          </a:p>
          <a:p>
            <a:endParaRPr lang="en-GB" dirty="0"/>
          </a:p>
          <a:p>
            <a:r>
              <a:rPr lang="en-GB" dirty="0"/>
              <a:t>Uncertainty is ok – get used to it</a:t>
            </a:r>
          </a:p>
          <a:p>
            <a:endParaRPr lang="en-GB" dirty="0"/>
          </a:p>
          <a:p>
            <a:r>
              <a:rPr lang="en-GB" dirty="0"/>
              <a:t>There is no wrong and right – it’s all grey</a:t>
            </a:r>
          </a:p>
          <a:p>
            <a:pPr lvl="1"/>
            <a:r>
              <a:rPr lang="en-GB" dirty="0"/>
              <a:t>Therefore, have you done enough is a more helpful question…</a:t>
            </a:r>
          </a:p>
          <a:p>
            <a:endParaRPr lang="en-GB" dirty="0"/>
          </a:p>
          <a:p>
            <a:endParaRPr lang="en-GB" dirty="0"/>
          </a:p>
          <a:p>
            <a:endParaRPr lang="en-GB" dirty="0"/>
          </a:p>
          <a:p>
            <a:endParaRPr lang="en-GB" dirty="0"/>
          </a:p>
        </p:txBody>
      </p:sp>
      <p:sp>
        <p:nvSpPr>
          <p:cNvPr id="12" name="TextBox 11">
            <a:extLst>
              <a:ext uri="{FF2B5EF4-FFF2-40B4-BE49-F238E27FC236}">
                <a16:creationId xmlns:a16="http://schemas.microsoft.com/office/drawing/2014/main" id="{068DEF74-77F3-C462-E872-A3844BE17512}"/>
              </a:ext>
            </a:extLst>
          </p:cNvPr>
          <p:cNvSpPr txBox="1"/>
          <p:nvPr/>
        </p:nvSpPr>
        <p:spPr>
          <a:xfrm rot="868256">
            <a:off x="6694315" y="2218206"/>
            <a:ext cx="3242930" cy="1569660"/>
          </a:xfrm>
          <a:prstGeom prst="rect">
            <a:avLst/>
          </a:prstGeom>
          <a:solidFill>
            <a:srgbClr val="BA0F6F"/>
          </a:solidFill>
          <a:ln w="12700" cap="flat" cmpd="sng" algn="ctr">
            <a:solidFill>
              <a:srgbClr val="BA0F6F">
                <a:shade val="15000"/>
              </a:srgbClr>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FFFFFF"/>
                </a:solidFill>
                <a:effectLst/>
                <a:uLnTx/>
                <a:uFillTx/>
                <a:latin typeface="Calibri" panose="020F0502020204030204"/>
                <a:ea typeface="+mn-ea"/>
                <a:cs typeface="+mn-cs"/>
              </a:rPr>
              <a:t>Listen, </a:t>
            </a:r>
            <a:r>
              <a:rPr kumimoji="0" lang="en-GB" sz="3200" b="0" i="1" u="none" strike="noStrike" kern="0" cap="none" spc="0" normalizeH="0" baseline="0" noProof="0" dirty="0">
                <a:ln>
                  <a:noFill/>
                </a:ln>
                <a:solidFill>
                  <a:srgbClr val="FFFFFF"/>
                </a:solidFill>
                <a:effectLst/>
                <a:uLnTx/>
                <a:uFillTx/>
                <a:latin typeface="Calibri" panose="020F0502020204030204"/>
                <a:ea typeface="+mn-ea"/>
                <a:cs typeface="+mn-cs"/>
              </a:rPr>
              <a:t>really listen, </a:t>
            </a:r>
            <a:r>
              <a:rPr kumimoji="0" lang="en-GB" sz="3200" b="0" i="0" u="none" strike="noStrike" kern="0" cap="none" spc="0" normalizeH="0" baseline="0" noProof="0" dirty="0">
                <a:ln>
                  <a:noFill/>
                </a:ln>
                <a:solidFill>
                  <a:srgbClr val="FFFFFF"/>
                </a:solidFill>
                <a:effectLst/>
                <a:uLnTx/>
                <a:uFillTx/>
                <a:latin typeface="Calibri" panose="020F0502020204030204"/>
                <a:ea typeface="+mn-ea"/>
                <a:cs typeface="+mn-cs"/>
              </a:rPr>
              <a:t>to the system</a:t>
            </a:r>
          </a:p>
        </p:txBody>
      </p:sp>
      <p:pic>
        <p:nvPicPr>
          <p:cNvPr id="13" name="Picture 12" descr="Close-up of a baby's ear&#10;&#10;Description automatically generated">
            <a:extLst>
              <a:ext uri="{FF2B5EF4-FFF2-40B4-BE49-F238E27FC236}">
                <a16:creationId xmlns:a16="http://schemas.microsoft.com/office/drawing/2014/main" id="{2738D9CD-3E32-210E-7A78-970E9C2AD3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71242" y="3503509"/>
            <a:ext cx="2527331" cy="1684887"/>
          </a:xfrm>
          <a:prstGeom prst="rect">
            <a:avLst/>
          </a:prstGeom>
        </p:spPr>
      </p:pic>
    </p:spTree>
    <p:extLst>
      <p:ext uri="{BB962C8B-B14F-4D97-AF65-F5344CB8AC3E}">
        <p14:creationId xmlns:p14="http://schemas.microsoft.com/office/powerpoint/2010/main" val="5790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FF4F-20E8-20D5-49AA-ABA356A99C0C}"/>
              </a:ext>
            </a:extLst>
          </p:cNvPr>
          <p:cNvSpPr>
            <a:spLocks noGrp="1"/>
          </p:cNvSpPr>
          <p:nvPr>
            <p:ph type="title"/>
          </p:nvPr>
        </p:nvSpPr>
        <p:spPr>
          <a:xfrm>
            <a:off x="407987" y="653733"/>
            <a:ext cx="11376025" cy="954428"/>
          </a:xfrm>
        </p:spPr>
        <p:txBody>
          <a:bodyPr>
            <a:normAutofit/>
          </a:bodyPr>
          <a:lstStyle/>
          <a:p>
            <a:r>
              <a:rPr lang="en-GB" sz="4800" dirty="0"/>
              <a:t>Working With Us…</a:t>
            </a:r>
          </a:p>
        </p:txBody>
      </p:sp>
      <p:pic>
        <p:nvPicPr>
          <p:cNvPr id="5" name="Picture 4">
            <a:extLst>
              <a:ext uri="{FF2B5EF4-FFF2-40B4-BE49-F238E27FC236}">
                <a16:creationId xmlns:a16="http://schemas.microsoft.com/office/drawing/2014/main" id="{7551DEFC-7226-3A3C-0288-F90C7ED21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
        <p:nvSpPr>
          <p:cNvPr id="12" name="Text Placeholder 4">
            <a:extLst>
              <a:ext uri="{FF2B5EF4-FFF2-40B4-BE49-F238E27FC236}">
                <a16:creationId xmlns:a16="http://schemas.microsoft.com/office/drawing/2014/main" id="{3B2B1C77-242B-3716-33C6-ECFB0DF4C110}"/>
              </a:ext>
            </a:extLst>
          </p:cNvPr>
          <p:cNvSpPr txBox="1">
            <a:spLocks/>
          </p:cNvSpPr>
          <p:nvPr/>
        </p:nvSpPr>
        <p:spPr>
          <a:xfrm>
            <a:off x="2598965" y="2436708"/>
            <a:ext cx="7671014" cy="1101368"/>
          </a:xfrm>
          <a:prstGeom prst="rect">
            <a:avLst/>
          </a:prstGeom>
        </p:spPr>
        <p:txBody>
          <a:bodyPr vert="horz" lIns="91440" tIns="45720" rIns="91440" bIns="45720" rtlCol="0">
            <a:noAutofit/>
          </a:bodyPr>
          <a:lstStyle>
            <a:lvl1pPr marL="571500" indent="-571500" algn="l" defTabSz="914400" rtl="0" eaLnBrk="1" latinLnBrk="0" hangingPunct="1">
              <a:lnSpc>
                <a:spcPct val="90000"/>
              </a:lnSpc>
              <a:spcBef>
                <a:spcPts val="1000"/>
              </a:spcBef>
              <a:buFontTx/>
              <a:buBlip>
                <a:blip r:embed="rId3"/>
              </a:buBlip>
              <a:defRPr sz="3600" kern="1200">
                <a:solidFill>
                  <a:schemeClr val="tx1"/>
                </a:solidFill>
                <a:latin typeface="Franklin Gothic Book" panose="020B0503020102020204" pitchFamily="34" charset="0"/>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Book" panose="020B0503020102020204" pitchFamily="34" charset="0"/>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Systems leadership Development Programme</a:t>
            </a:r>
          </a:p>
        </p:txBody>
      </p:sp>
      <p:sp>
        <p:nvSpPr>
          <p:cNvPr id="13" name="Text Placeholder 5">
            <a:extLst>
              <a:ext uri="{FF2B5EF4-FFF2-40B4-BE49-F238E27FC236}">
                <a16:creationId xmlns:a16="http://schemas.microsoft.com/office/drawing/2014/main" id="{C0F70FA6-94A0-8B8E-564F-AAB138EEF104}"/>
              </a:ext>
            </a:extLst>
          </p:cNvPr>
          <p:cNvSpPr txBox="1">
            <a:spLocks/>
          </p:cNvSpPr>
          <p:nvPr/>
        </p:nvSpPr>
        <p:spPr>
          <a:xfrm>
            <a:off x="2598965" y="1813902"/>
            <a:ext cx="7671014" cy="620202"/>
          </a:xfrm>
          <a:prstGeom prst="rect">
            <a:avLst/>
          </a:prstGeom>
        </p:spPr>
        <p:txBody>
          <a:bodyPr vert="horz" lIns="91440" tIns="45720" rIns="91440" bIns="45720" rtlCol="0">
            <a:noAutofit/>
          </a:bodyPr>
          <a:lstStyle>
            <a:lvl1pPr marL="571500" indent="-571500" algn="l" defTabSz="914400" rtl="0" eaLnBrk="1" latinLnBrk="0" hangingPunct="1">
              <a:lnSpc>
                <a:spcPct val="90000"/>
              </a:lnSpc>
              <a:spcBef>
                <a:spcPts val="1000"/>
              </a:spcBef>
              <a:buFontTx/>
              <a:buBlip>
                <a:blip r:embed="rId4"/>
              </a:buBlip>
              <a:defRPr sz="3600" kern="1200">
                <a:solidFill>
                  <a:schemeClr val="tx1"/>
                </a:solidFill>
                <a:latin typeface="Franklin Gothic Book" panose="020B0503020102020204" pitchFamily="34" charset="0"/>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Book" panose="020B0503020102020204" pitchFamily="34" charset="0"/>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Specialist Systems Consultancy</a:t>
            </a:r>
          </a:p>
        </p:txBody>
      </p:sp>
      <p:sp>
        <p:nvSpPr>
          <p:cNvPr id="14" name="Text Placeholder 6">
            <a:extLst>
              <a:ext uri="{FF2B5EF4-FFF2-40B4-BE49-F238E27FC236}">
                <a16:creationId xmlns:a16="http://schemas.microsoft.com/office/drawing/2014/main" id="{91F74415-3FF5-E27C-A8EB-C6C3F5A99981}"/>
              </a:ext>
            </a:extLst>
          </p:cNvPr>
          <p:cNvSpPr txBox="1">
            <a:spLocks/>
          </p:cNvSpPr>
          <p:nvPr/>
        </p:nvSpPr>
        <p:spPr>
          <a:xfrm>
            <a:off x="2598965" y="2987392"/>
            <a:ext cx="7671014" cy="620202"/>
          </a:xfrm>
          <a:prstGeom prst="rect">
            <a:avLst/>
          </a:prstGeom>
        </p:spPr>
        <p:txBody>
          <a:bodyPr vert="horz" lIns="91440" tIns="45720" rIns="91440" bIns="45720" rtlCol="0">
            <a:noAutofit/>
          </a:bodyPr>
          <a:lstStyle>
            <a:lvl1pPr marL="571500" indent="-571500" algn="l" defTabSz="914400" rtl="0" eaLnBrk="1" latinLnBrk="0" hangingPunct="1">
              <a:lnSpc>
                <a:spcPct val="90000"/>
              </a:lnSpc>
              <a:spcBef>
                <a:spcPts val="1000"/>
              </a:spcBef>
              <a:buFontTx/>
              <a:buBlip>
                <a:blip r:embed="rId4"/>
              </a:buBlip>
              <a:defRPr sz="3600" kern="1200">
                <a:solidFill>
                  <a:schemeClr val="tx1"/>
                </a:solidFill>
                <a:latin typeface="Franklin Gothic Book" panose="020B0503020102020204" pitchFamily="34" charset="0"/>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Book" panose="020B0503020102020204" pitchFamily="34" charset="0"/>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Co-production and Inclusion</a:t>
            </a:r>
          </a:p>
        </p:txBody>
      </p:sp>
      <p:sp>
        <p:nvSpPr>
          <p:cNvPr id="15" name="Text Placeholder 7">
            <a:extLst>
              <a:ext uri="{FF2B5EF4-FFF2-40B4-BE49-F238E27FC236}">
                <a16:creationId xmlns:a16="http://schemas.microsoft.com/office/drawing/2014/main" id="{954477BB-8F00-851E-1913-71D34AC4C7F5}"/>
              </a:ext>
            </a:extLst>
          </p:cNvPr>
          <p:cNvSpPr txBox="1">
            <a:spLocks/>
          </p:cNvSpPr>
          <p:nvPr/>
        </p:nvSpPr>
        <p:spPr>
          <a:xfrm>
            <a:off x="2598965" y="3603623"/>
            <a:ext cx="7671014" cy="620202"/>
          </a:xfrm>
          <a:prstGeom prst="rect">
            <a:avLst/>
          </a:prstGeom>
        </p:spPr>
        <p:txBody>
          <a:bodyPr vert="horz" lIns="91440" tIns="45720" rIns="91440" bIns="45720" rtlCol="0">
            <a:noAutofit/>
          </a:bodyPr>
          <a:lstStyle>
            <a:lvl1pPr marL="571500" indent="-571500" algn="l" defTabSz="914400" rtl="0" eaLnBrk="1" latinLnBrk="0" hangingPunct="1">
              <a:lnSpc>
                <a:spcPct val="90000"/>
              </a:lnSpc>
              <a:spcBef>
                <a:spcPts val="1000"/>
              </a:spcBef>
              <a:buFontTx/>
              <a:buBlip>
                <a:blip r:embed="rId3"/>
              </a:buBlip>
              <a:defRPr sz="3600" kern="1200">
                <a:solidFill>
                  <a:schemeClr val="tx1"/>
                </a:solidFill>
                <a:latin typeface="Franklin Gothic Book" panose="020B0503020102020204" pitchFamily="34" charset="0"/>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Book" panose="020B0503020102020204" pitchFamily="34" charset="0"/>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t>Partnership Development</a:t>
            </a:r>
            <a:endParaRPr lang="en-GB" sz="2800" dirty="0"/>
          </a:p>
        </p:txBody>
      </p:sp>
      <p:sp>
        <p:nvSpPr>
          <p:cNvPr id="16" name="TextBox 15">
            <a:extLst>
              <a:ext uri="{FF2B5EF4-FFF2-40B4-BE49-F238E27FC236}">
                <a16:creationId xmlns:a16="http://schemas.microsoft.com/office/drawing/2014/main" id="{CDAE6C75-F2E2-00E0-C739-ECE03C573E5D}"/>
              </a:ext>
            </a:extLst>
          </p:cNvPr>
          <p:cNvSpPr txBox="1"/>
          <p:nvPr/>
        </p:nvSpPr>
        <p:spPr>
          <a:xfrm>
            <a:off x="5621079" y="4800399"/>
            <a:ext cx="6570921" cy="400110"/>
          </a:xfrm>
          <a:prstGeom prst="rect">
            <a:avLst/>
          </a:prstGeom>
          <a:noFill/>
        </p:spPr>
        <p:txBody>
          <a:bodyPr wrap="square" rtlCol="0">
            <a:spAutoFit/>
          </a:bodyPr>
          <a:lstStyle/>
          <a:p>
            <a:r>
              <a:rPr lang="en-GB" sz="2000" dirty="0">
                <a:solidFill>
                  <a:srgbClr val="000000"/>
                </a:solidFill>
                <a:latin typeface="Franklin Gothic Book" panose="020B0503020102020204" pitchFamily="34" charset="0"/>
                <a:hlinkClick r:id="rId5"/>
              </a:rPr>
              <a:t>Chat to us at: Info@meam.org.uk</a:t>
            </a:r>
            <a:r>
              <a:rPr lang="en-GB" sz="2000" dirty="0">
                <a:solidFill>
                  <a:srgbClr val="000000"/>
                </a:solidFill>
                <a:latin typeface="Franklin Gothic Book" panose="020B0503020102020204" pitchFamily="34" charset="0"/>
              </a:rPr>
              <a:t> </a:t>
            </a:r>
          </a:p>
        </p:txBody>
      </p:sp>
      <p:sp>
        <p:nvSpPr>
          <p:cNvPr id="17" name="Text Placeholder 6">
            <a:extLst>
              <a:ext uri="{FF2B5EF4-FFF2-40B4-BE49-F238E27FC236}">
                <a16:creationId xmlns:a16="http://schemas.microsoft.com/office/drawing/2014/main" id="{F6B5E860-8EDD-6D9F-A79F-5F133D1BABF9}"/>
              </a:ext>
            </a:extLst>
          </p:cNvPr>
          <p:cNvSpPr txBox="1">
            <a:spLocks/>
          </p:cNvSpPr>
          <p:nvPr/>
        </p:nvSpPr>
        <p:spPr>
          <a:xfrm>
            <a:off x="2598965" y="4184168"/>
            <a:ext cx="7671014" cy="620202"/>
          </a:xfrm>
          <a:prstGeom prst="rect">
            <a:avLst/>
          </a:prstGeom>
        </p:spPr>
        <p:txBody>
          <a:bodyPr vert="horz" lIns="91440" tIns="45720" rIns="91440" bIns="45720" rtlCol="0">
            <a:noAutofit/>
          </a:bodyPr>
          <a:lstStyle>
            <a:lvl1pPr marL="571500" indent="-571500" algn="l" defTabSz="914400" rtl="0" eaLnBrk="1" latinLnBrk="0" hangingPunct="1">
              <a:lnSpc>
                <a:spcPct val="90000"/>
              </a:lnSpc>
              <a:spcBef>
                <a:spcPts val="1000"/>
              </a:spcBef>
              <a:buFontTx/>
              <a:buBlip>
                <a:blip r:embed="rId4"/>
              </a:buBlip>
              <a:defRPr sz="3600" kern="1200">
                <a:solidFill>
                  <a:schemeClr val="tx1"/>
                </a:solidFill>
                <a:latin typeface="Franklin Gothic Book" panose="020B0503020102020204" pitchFamily="34" charset="0"/>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Franklin Gothic Book" panose="020B0503020102020204" pitchFamily="34" charset="0"/>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Tx/>
              <a:buBlip>
                <a:blip r:embed="rId4"/>
              </a:buBlip>
              <a:tabLst/>
              <a:defRPr/>
            </a:pPr>
            <a:r>
              <a:rPr kumimoji="0" lang="en-GB" sz="2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arela Round" pitchFamily="2" charset="-79"/>
              </a:rPr>
              <a:t>In-Depth Training</a:t>
            </a:r>
          </a:p>
        </p:txBody>
      </p:sp>
    </p:spTree>
    <p:extLst>
      <p:ext uri="{BB962C8B-B14F-4D97-AF65-F5344CB8AC3E}">
        <p14:creationId xmlns:p14="http://schemas.microsoft.com/office/powerpoint/2010/main" val="159229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FF4F-20E8-20D5-49AA-ABA356A99C0C}"/>
              </a:ext>
            </a:extLst>
          </p:cNvPr>
          <p:cNvSpPr>
            <a:spLocks noGrp="1"/>
          </p:cNvSpPr>
          <p:nvPr>
            <p:ph type="title"/>
          </p:nvPr>
        </p:nvSpPr>
        <p:spPr/>
        <p:txBody>
          <a:bodyPr>
            <a:normAutofit/>
          </a:bodyPr>
          <a:lstStyle/>
          <a:p>
            <a:r>
              <a:rPr lang="en-GB" sz="4000" dirty="0"/>
              <a:t>Further Reading</a:t>
            </a:r>
          </a:p>
        </p:txBody>
      </p:sp>
      <p:sp>
        <p:nvSpPr>
          <p:cNvPr id="4" name="Content Placeholder 3">
            <a:extLst>
              <a:ext uri="{FF2B5EF4-FFF2-40B4-BE49-F238E27FC236}">
                <a16:creationId xmlns:a16="http://schemas.microsoft.com/office/drawing/2014/main" id="{5F75AC33-6F7B-22B0-E4A0-D9ECAD4BF4C3}"/>
              </a:ext>
            </a:extLst>
          </p:cNvPr>
          <p:cNvSpPr>
            <a:spLocks noGrp="1"/>
          </p:cNvSpPr>
          <p:nvPr>
            <p:ph sz="quarter" idx="10"/>
          </p:nvPr>
        </p:nvSpPr>
        <p:spPr>
          <a:xfrm>
            <a:off x="3055938" y="1411358"/>
            <a:ext cx="4779962" cy="4337050"/>
          </a:xfrm>
        </p:spPr>
        <p:txBody>
          <a:bodyPr>
            <a:normAutofit fontScale="70000" lnSpcReduction="20000"/>
          </a:bodyPr>
          <a:lstStyle/>
          <a:p>
            <a:r>
              <a:rPr lang="en-GB" dirty="0">
                <a:hlinkClick r:id="rId2"/>
              </a:rPr>
              <a:t>Systems Convening</a:t>
            </a:r>
            <a:endParaRPr lang="en-GB" dirty="0"/>
          </a:p>
          <a:p>
            <a:endParaRPr lang="en-GB" dirty="0"/>
          </a:p>
          <a:p>
            <a:r>
              <a:rPr lang="en-GB" dirty="0">
                <a:hlinkClick r:id="rId3"/>
              </a:rPr>
              <a:t>Thinking in systems</a:t>
            </a:r>
            <a:endParaRPr lang="en-GB" dirty="0"/>
          </a:p>
          <a:p>
            <a:endParaRPr lang="en-GB" dirty="0"/>
          </a:p>
          <a:p>
            <a:r>
              <a:rPr lang="en-GB" dirty="0">
                <a:hlinkClick r:id="rId4"/>
              </a:rPr>
              <a:t>Grammar of systems</a:t>
            </a:r>
            <a:endParaRPr lang="en-GB" dirty="0"/>
          </a:p>
          <a:p>
            <a:endParaRPr lang="en-GB" dirty="0"/>
          </a:p>
          <a:p>
            <a:r>
              <a:rPr lang="en-GB" dirty="0">
                <a:hlinkClick r:id="rId5"/>
              </a:rPr>
              <a:t>The art of hosting </a:t>
            </a:r>
            <a:r>
              <a:rPr lang="en-GB" dirty="0"/>
              <a:t>/ </a:t>
            </a:r>
            <a:r>
              <a:rPr lang="en-GB" dirty="0">
                <a:hlinkClick r:id="rId6"/>
              </a:rPr>
              <a:t>Facilitator’s pocketbook</a:t>
            </a:r>
            <a:endParaRPr lang="en-GB" dirty="0"/>
          </a:p>
          <a:p>
            <a:endParaRPr lang="en-GB" dirty="0"/>
          </a:p>
          <a:p>
            <a:r>
              <a:rPr lang="en-GB" dirty="0">
                <a:hlinkClick r:id="rId7"/>
              </a:rPr>
              <a:t>Fish in water (explanation of systems)</a:t>
            </a:r>
            <a:endParaRPr lang="en-GB" dirty="0"/>
          </a:p>
          <a:p>
            <a:endParaRPr lang="en-GB" dirty="0"/>
          </a:p>
          <a:p>
            <a:r>
              <a:rPr lang="en-GB" dirty="0">
                <a:hlinkClick r:id="rId8"/>
              </a:rPr>
              <a:t>Feedback loops – positive and negative</a:t>
            </a:r>
            <a:endParaRPr lang="en-GB" dirty="0"/>
          </a:p>
          <a:p>
            <a:endParaRPr lang="en-GB" dirty="0"/>
          </a:p>
          <a:p>
            <a:r>
              <a:rPr lang="en-GB" dirty="0">
                <a:hlinkClick r:id="rId9"/>
              </a:rPr>
              <a:t>Cognitive Bias Codex</a:t>
            </a:r>
            <a:endParaRPr lang="en-GB" dirty="0"/>
          </a:p>
        </p:txBody>
      </p:sp>
      <p:pic>
        <p:nvPicPr>
          <p:cNvPr id="5" name="Picture 4">
            <a:extLst>
              <a:ext uri="{FF2B5EF4-FFF2-40B4-BE49-F238E27FC236}">
                <a16:creationId xmlns:a16="http://schemas.microsoft.com/office/drawing/2014/main" id="{7551DEFC-7226-3A3C-0288-F90C7ED21D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Tree>
    <p:extLst>
      <p:ext uri="{BB962C8B-B14F-4D97-AF65-F5344CB8AC3E}">
        <p14:creationId xmlns:p14="http://schemas.microsoft.com/office/powerpoint/2010/main" val="3682978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FF4F-20E8-20D5-49AA-ABA356A99C0C}"/>
              </a:ext>
            </a:extLst>
          </p:cNvPr>
          <p:cNvSpPr>
            <a:spLocks noGrp="1"/>
          </p:cNvSpPr>
          <p:nvPr>
            <p:ph type="title"/>
          </p:nvPr>
        </p:nvSpPr>
        <p:spPr/>
        <p:txBody>
          <a:bodyPr/>
          <a:lstStyle/>
          <a:p>
            <a:r>
              <a:rPr lang="en-GB"/>
              <a:t>Thank you</a:t>
            </a:r>
            <a:endParaRPr lang="en-GB" dirty="0"/>
          </a:p>
        </p:txBody>
      </p:sp>
      <p:sp>
        <p:nvSpPr>
          <p:cNvPr id="3" name="Content Placeholder 2">
            <a:extLst>
              <a:ext uri="{FF2B5EF4-FFF2-40B4-BE49-F238E27FC236}">
                <a16:creationId xmlns:a16="http://schemas.microsoft.com/office/drawing/2014/main" id="{CD4C5D5D-7098-4197-16E7-FAFC703AF338}"/>
              </a:ext>
            </a:extLst>
          </p:cNvPr>
          <p:cNvSpPr>
            <a:spLocks noGrp="1"/>
          </p:cNvSpPr>
          <p:nvPr>
            <p:ph sz="half" idx="2"/>
          </p:nvPr>
        </p:nvSpPr>
        <p:spPr>
          <a:xfrm>
            <a:off x="6568273" y="893598"/>
            <a:ext cx="4780238" cy="2303048"/>
          </a:xfrm>
        </p:spPr>
        <p:txBody>
          <a:bodyPr/>
          <a:lstStyle/>
          <a:p>
            <a:pPr marL="0" indent="0">
              <a:buNone/>
            </a:pPr>
            <a:r>
              <a:rPr lang="en-GB" dirty="0"/>
              <a:t>Greg Headley </a:t>
            </a:r>
            <a:r>
              <a:rPr lang="en-GB" dirty="0">
                <a:hlinkClick r:id="rId2"/>
              </a:rPr>
              <a:t>Greg.Headley@meam.org.uk</a:t>
            </a:r>
            <a:endParaRPr lang="en-GB" dirty="0"/>
          </a:p>
          <a:p>
            <a:pPr marL="0" indent="0">
              <a:buNone/>
            </a:pPr>
            <a:endParaRPr lang="en-GB" dirty="0"/>
          </a:p>
          <a:p>
            <a:pPr marL="0" indent="0">
              <a:buNone/>
            </a:pPr>
            <a:r>
              <a:rPr lang="en-GB" dirty="0"/>
              <a:t>Carl Brown </a:t>
            </a:r>
            <a:r>
              <a:rPr lang="en-GB" dirty="0">
                <a:hlinkClick r:id="rId3"/>
              </a:rPr>
              <a:t>Carl.Brown@meam.org.uk</a:t>
            </a:r>
            <a:endParaRPr lang="en-GB" dirty="0"/>
          </a:p>
          <a:p>
            <a:pPr marL="0" indent="0">
              <a:buNone/>
            </a:pPr>
            <a:endParaRPr lang="en-GB" dirty="0"/>
          </a:p>
          <a:p>
            <a:endParaRPr lang="en-GB" dirty="0"/>
          </a:p>
        </p:txBody>
      </p:sp>
      <p:pic>
        <p:nvPicPr>
          <p:cNvPr id="6" name="Content Placeholder 5" descr="A qr code on a white background&#10;&#10;Description automatically generated">
            <a:extLst>
              <a:ext uri="{FF2B5EF4-FFF2-40B4-BE49-F238E27FC236}">
                <a16:creationId xmlns:a16="http://schemas.microsoft.com/office/drawing/2014/main" id="{3AA7F91D-EB77-F18F-359F-2D246C9805DC}"/>
              </a:ext>
            </a:extLst>
          </p:cNvPr>
          <p:cNvPicPr>
            <a:picLocks noGrp="1" noChangeAspect="1"/>
          </p:cNvPicPr>
          <p:nvPr>
            <p:ph sz="quarter" idx="10"/>
          </p:nvPr>
        </p:nvPicPr>
        <p:blipFill rotWithShape="1">
          <a:blip r:embed="rId4">
            <a:extLst>
              <a:ext uri="{28A0092B-C50C-407E-A947-70E740481C1C}">
                <a14:useLocalDpi xmlns:a14="http://schemas.microsoft.com/office/drawing/2010/main" val="0"/>
              </a:ext>
            </a:extLst>
          </a:blip>
          <a:srcRect l="8879" t="8789" r="8789" b="8610"/>
          <a:stretch/>
        </p:blipFill>
        <p:spPr>
          <a:xfrm>
            <a:off x="1609876" y="1908929"/>
            <a:ext cx="3030241" cy="3040141"/>
          </a:xfrm>
          <a:prstGeom prst="rect">
            <a:avLst/>
          </a:prstGeom>
        </p:spPr>
      </p:pic>
      <p:pic>
        <p:nvPicPr>
          <p:cNvPr id="7" name="Picture 6" descr="A white rectangular sign with blue text&#10;&#10;Description automatically generated">
            <a:extLst>
              <a:ext uri="{FF2B5EF4-FFF2-40B4-BE49-F238E27FC236}">
                <a16:creationId xmlns:a16="http://schemas.microsoft.com/office/drawing/2014/main" id="{E4F637B6-2B40-73BA-D4E3-3039BE0A7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2570" y="2985278"/>
            <a:ext cx="2407531" cy="3040141"/>
          </a:xfrm>
          <a:prstGeom prst="rect">
            <a:avLst/>
          </a:prstGeom>
        </p:spPr>
      </p:pic>
    </p:spTree>
    <p:extLst>
      <p:ext uri="{BB962C8B-B14F-4D97-AF65-F5344CB8AC3E}">
        <p14:creationId xmlns:p14="http://schemas.microsoft.com/office/powerpoint/2010/main" val="258047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106C-F707-80DE-3DB9-71A4835B3914}"/>
              </a:ext>
            </a:extLst>
          </p:cNvPr>
          <p:cNvSpPr>
            <a:spLocks noGrp="1"/>
          </p:cNvSpPr>
          <p:nvPr>
            <p:ph type="title"/>
          </p:nvPr>
        </p:nvSpPr>
        <p:spPr>
          <a:xfrm>
            <a:off x="407988" y="414200"/>
            <a:ext cx="11376025" cy="954428"/>
          </a:xfrm>
        </p:spPr>
        <p:txBody>
          <a:bodyPr>
            <a:noAutofit/>
          </a:bodyPr>
          <a:lstStyle/>
          <a:p>
            <a:r>
              <a:rPr lang="en-GB" sz="4000" dirty="0"/>
              <a:t>The Making Every Adult Matter Coalition</a:t>
            </a:r>
          </a:p>
        </p:txBody>
      </p:sp>
      <p:sp>
        <p:nvSpPr>
          <p:cNvPr id="3" name="Content Placeholder 2">
            <a:extLst>
              <a:ext uri="{FF2B5EF4-FFF2-40B4-BE49-F238E27FC236}">
                <a16:creationId xmlns:a16="http://schemas.microsoft.com/office/drawing/2014/main" id="{C5512479-6C5A-9156-2469-24C40331BFC7}"/>
              </a:ext>
            </a:extLst>
          </p:cNvPr>
          <p:cNvSpPr>
            <a:spLocks noGrp="1"/>
          </p:cNvSpPr>
          <p:nvPr>
            <p:ph idx="1"/>
          </p:nvPr>
        </p:nvSpPr>
        <p:spPr>
          <a:xfrm>
            <a:off x="553271" y="2373797"/>
            <a:ext cx="9928708" cy="3360706"/>
          </a:xfrm>
        </p:spPr>
        <p:txBody>
          <a:bodyPr>
            <a:normAutofit fontScale="92500" lnSpcReduction="20000"/>
          </a:bodyPr>
          <a:lstStyle/>
          <a:p>
            <a:r>
              <a:rPr lang="en-GB" dirty="0"/>
              <a:t>A coalition of national charities: Mind, Collective Voice, Homeless Link and Clinks.</a:t>
            </a:r>
          </a:p>
          <a:p>
            <a:r>
              <a:rPr lang="en-GB" dirty="0"/>
              <a:t>Formed around 2009 as a response to the siloed commissioning, working and policy development apparent in the public and charity sector for people experiencing multiple disadvantage. </a:t>
            </a:r>
          </a:p>
          <a:p>
            <a:r>
              <a:rPr lang="en-GB" dirty="0"/>
              <a:t>We work with place-based partnerships to help them focus on systems for people experiencing multiple disadvantage and use our shared knowledge and practical experience from this work to influence policy at a national and local level.</a:t>
            </a:r>
          </a:p>
          <a:p>
            <a:r>
              <a:rPr lang="en-GB" dirty="0"/>
              <a:t>We strongly value coproduction with people with lived experience of multiple disadvantage and we are increasingly focussed on naming and addressing structural inequalities in our local work with areas.</a:t>
            </a:r>
          </a:p>
        </p:txBody>
      </p:sp>
      <p:pic>
        <p:nvPicPr>
          <p:cNvPr id="7" name="Picture 6" descr="Homeless Link logo">
            <a:extLst>
              <a:ext uri="{FF2B5EF4-FFF2-40B4-BE49-F238E27FC236}">
                <a16:creationId xmlns:a16="http://schemas.microsoft.com/office/drawing/2014/main" id="{8117D347-A3BE-A7EF-9D70-63CEE4984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987" y="1089265"/>
            <a:ext cx="1485714" cy="891177"/>
          </a:xfrm>
          <a:prstGeom prst="rect">
            <a:avLst/>
          </a:prstGeom>
        </p:spPr>
      </p:pic>
      <p:pic>
        <p:nvPicPr>
          <p:cNvPr id="8" name="Picture 7" descr="Mind logo">
            <a:extLst>
              <a:ext uri="{FF2B5EF4-FFF2-40B4-BE49-F238E27FC236}">
                <a16:creationId xmlns:a16="http://schemas.microsoft.com/office/drawing/2014/main" id="{965DCDBB-7079-662D-C424-C10DC2080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548" y="1265063"/>
            <a:ext cx="1270055" cy="548664"/>
          </a:xfrm>
          <a:prstGeom prst="rect">
            <a:avLst/>
          </a:prstGeom>
        </p:spPr>
      </p:pic>
      <p:pic>
        <p:nvPicPr>
          <p:cNvPr id="9" name="Picture 8" descr="Clinks logo">
            <a:extLst>
              <a:ext uri="{FF2B5EF4-FFF2-40B4-BE49-F238E27FC236}">
                <a16:creationId xmlns:a16="http://schemas.microsoft.com/office/drawing/2014/main" id="{C2AEE042-EF14-F77B-6C91-973A9D18A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632" y="1483698"/>
            <a:ext cx="2715232" cy="250311"/>
          </a:xfrm>
          <a:prstGeom prst="rect">
            <a:avLst/>
          </a:prstGeom>
        </p:spPr>
      </p:pic>
      <p:pic>
        <p:nvPicPr>
          <p:cNvPr id="10" name="Picture 4" descr="Homepage - Collective Voice">
            <a:extLst>
              <a:ext uri="{FF2B5EF4-FFF2-40B4-BE49-F238E27FC236}">
                <a16:creationId xmlns:a16="http://schemas.microsoft.com/office/drawing/2014/main" id="{7E4D60D1-01BC-71D1-ADB1-746E060D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920" y="1322862"/>
            <a:ext cx="1590983" cy="49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8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106C-F707-80DE-3DB9-71A4835B3914}"/>
              </a:ext>
            </a:extLst>
          </p:cNvPr>
          <p:cNvSpPr>
            <a:spLocks noGrp="1"/>
          </p:cNvSpPr>
          <p:nvPr>
            <p:ph type="title"/>
          </p:nvPr>
        </p:nvSpPr>
        <p:spPr/>
        <p:txBody>
          <a:bodyPr>
            <a:normAutofit/>
          </a:bodyPr>
          <a:lstStyle/>
          <a:p>
            <a:r>
              <a:rPr lang="en-GB" sz="3200" dirty="0"/>
              <a:t>The MEAM Approach network</a:t>
            </a:r>
          </a:p>
        </p:txBody>
      </p:sp>
      <p:sp>
        <p:nvSpPr>
          <p:cNvPr id="4" name="Rectangle 3">
            <a:extLst>
              <a:ext uri="{FF2B5EF4-FFF2-40B4-BE49-F238E27FC236}">
                <a16:creationId xmlns:a16="http://schemas.microsoft.com/office/drawing/2014/main" id="{9E05E877-CBFD-1EB7-4653-F09E072CE6F2}"/>
              </a:ext>
            </a:extLst>
          </p:cNvPr>
          <p:cNvSpPr/>
          <p:nvPr/>
        </p:nvSpPr>
        <p:spPr>
          <a:xfrm>
            <a:off x="631448" y="1152190"/>
            <a:ext cx="2907323" cy="461664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400" dirty="0">
                <a:latin typeface="Franklin Gothic Book" panose="020B0503020102020204" pitchFamily="34" charset="0"/>
              </a:rPr>
              <a:t>Basingstoke and Deane</a:t>
            </a:r>
          </a:p>
          <a:p>
            <a:pPr marL="285750" indent="-285750">
              <a:buFont typeface="Arial" panose="020B0604020202020204" pitchFamily="34" charset="0"/>
              <a:buChar char="•"/>
            </a:pPr>
            <a:r>
              <a:rPr lang="en-GB" sz="1400" dirty="0">
                <a:latin typeface="Franklin Gothic Book" panose="020B0503020102020204" pitchFamily="34" charset="0"/>
              </a:rPr>
              <a:t>Birmingham</a:t>
            </a:r>
          </a:p>
          <a:p>
            <a:pPr marL="285750" indent="-285750">
              <a:buFont typeface="Arial" panose="020B0604020202020204" pitchFamily="34" charset="0"/>
              <a:buChar char="•"/>
            </a:pPr>
            <a:r>
              <a:rPr lang="en-GB" sz="1400" dirty="0">
                <a:latin typeface="Franklin Gothic Book"/>
              </a:rPr>
              <a:t>Bristol</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panose="020B0503020102020204" pitchFamily="34" charset="0"/>
              </a:rPr>
              <a:t>Buckinghamshire</a:t>
            </a:r>
          </a:p>
          <a:p>
            <a:pPr marL="285750" indent="-285750">
              <a:buFont typeface="Arial" panose="020B0604020202020204" pitchFamily="34" charset="0"/>
              <a:buChar char="•"/>
            </a:pPr>
            <a:r>
              <a:rPr lang="en-GB" sz="1400" dirty="0">
                <a:latin typeface="Franklin Gothic Book" panose="020B0503020102020204" pitchFamily="34" charset="0"/>
              </a:rPr>
              <a:t>Calderdale</a:t>
            </a:r>
          </a:p>
          <a:p>
            <a:pPr marL="285750" indent="-285750">
              <a:buFont typeface="Arial" panose="020B0604020202020204" pitchFamily="34" charset="0"/>
              <a:buChar char="•"/>
            </a:pPr>
            <a:r>
              <a:rPr lang="en-GB" sz="1400" dirty="0">
                <a:latin typeface="Franklin Gothic Book" panose="020B0503020102020204" pitchFamily="34" charset="0"/>
              </a:rPr>
              <a:t>Cambridgeshire</a:t>
            </a:r>
          </a:p>
          <a:p>
            <a:pPr marL="285750" indent="-285750">
              <a:buFont typeface="Arial" panose="020B0604020202020204" pitchFamily="34" charset="0"/>
              <a:buChar char="•"/>
            </a:pPr>
            <a:r>
              <a:rPr lang="en-GB" sz="1400" dirty="0">
                <a:latin typeface="Franklin Gothic Book" panose="020B0503020102020204" pitchFamily="34" charset="0"/>
              </a:rPr>
              <a:t>Camden</a:t>
            </a:r>
          </a:p>
          <a:p>
            <a:pPr marL="285750" indent="-285750">
              <a:buFont typeface="Arial" panose="020B0604020202020204" pitchFamily="34" charset="0"/>
              <a:buChar char="•"/>
            </a:pPr>
            <a:r>
              <a:rPr lang="en-GB" sz="1400" dirty="0">
                <a:latin typeface="Franklin Gothic Book" panose="020B0503020102020204" pitchFamily="34" charset="0"/>
              </a:rPr>
              <a:t>Cornwall</a:t>
            </a:r>
          </a:p>
          <a:p>
            <a:pPr marL="285750" indent="-285750">
              <a:buFont typeface="Arial" panose="020B0604020202020204" pitchFamily="34" charset="0"/>
              <a:buChar char="•"/>
            </a:pPr>
            <a:r>
              <a:rPr lang="en-GB" sz="1400" dirty="0">
                <a:latin typeface="Franklin Gothic Book" panose="020B0503020102020204" pitchFamily="34" charset="0"/>
              </a:rPr>
              <a:t>Cumbria</a:t>
            </a:r>
          </a:p>
          <a:p>
            <a:pPr marL="285750" indent="-285750">
              <a:buFont typeface="Arial" panose="020B0604020202020204" pitchFamily="34" charset="0"/>
              <a:buChar char="•"/>
            </a:pPr>
            <a:r>
              <a:rPr lang="en-GB" sz="1400" dirty="0">
                <a:latin typeface="Franklin Gothic Book" panose="020B0503020102020204" pitchFamily="34" charset="0"/>
              </a:rPr>
              <a:t>Durham</a:t>
            </a:r>
          </a:p>
          <a:p>
            <a:pPr marL="285750" indent="-285750">
              <a:buFont typeface="Arial" panose="020B0604020202020204" pitchFamily="34" charset="0"/>
              <a:buChar char="•"/>
            </a:pPr>
            <a:r>
              <a:rPr lang="en-GB" sz="1400" dirty="0">
                <a:latin typeface="Franklin Gothic Book" panose="020B0503020102020204" pitchFamily="34" charset="0"/>
              </a:rPr>
              <a:t>Exeter</a:t>
            </a:r>
          </a:p>
          <a:p>
            <a:pPr marL="285750" indent="-285750">
              <a:buFont typeface="Arial" panose="020B0604020202020204" pitchFamily="34" charset="0"/>
              <a:buChar char="•"/>
            </a:pPr>
            <a:r>
              <a:rPr lang="en-GB" sz="1400" dirty="0">
                <a:latin typeface="Franklin Gothic Book"/>
              </a:rPr>
              <a:t>Greater Manchester</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panose="020B0503020102020204" pitchFamily="34" charset="0"/>
              </a:rPr>
              <a:t>Hackney</a:t>
            </a:r>
          </a:p>
          <a:p>
            <a:pPr marL="285750" indent="-285750">
              <a:buFont typeface="Arial" panose="020B0604020202020204" pitchFamily="34" charset="0"/>
              <a:buChar char="•"/>
            </a:pPr>
            <a:r>
              <a:rPr lang="en-GB" sz="1400" dirty="0">
                <a:latin typeface="Franklin Gothic Book" panose="020B0503020102020204" pitchFamily="34" charset="0"/>
              </a:rPr>
              <a:t>Haringey</a:t>
            </a:r>
          </a:p>
          <a:p>
            <a:pPr marL="285750" indent="-285750">
              <a:buFont typeface="Arial" panose="020B0604020202020204" pitchFamily="34" charset="0"/>
              <a:buChar char="•"/>
            </a:pPr>
            <a:r>
              <a:rPr lang="en-GB" sz="1400" dirty="0">
                <a:latin typeface="Franklin Gothic Book" panose="020B0503020102020204" pitchFamily="34" charset="0"/>
              </a:rPr>
              <a:t>Herefordshire</a:t>
            </a:r>
          </a:p>
          <a:p>
            <a:pPr marL="285750" indent="-285750">
              <a:buFont typeface="Arial" panose="020B0604020202020204" pitchFamily="34" charset="0"/>
              <a:buChar char="•"/>
            </a:pPr>
            <a:r>
              <a:rPr lang="en-GB" sz="1400" dirty="0">
                <a:latin typeface="Franklin Gothic Book" panose="020B0503020102020204" pitchFamily="34" charset="0"/>
              </a:rPr>
              <a:t>Hertfordshire</a:t>
            </a:r>
          </a:p>
          <a:p>
            <a:pPr marL="285750" indent="-285750">
              <a:buFont typeface="Arial" panose="020B0604020202020204" pitchFamily="34" charset="0"/>
              <a:buChar char="•"/>
            </a:pPr>
            <a:r>
              <a:rPr lang="en-GB" sz="1400" dirty="0">
                <a:latin typeface="Franklin Gothic Book"/>
              </a:rPr>
              <a:t>Hull</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a:rPr>
              <a:t>Lancashire</a:t>
            </a:r>
            <a:r>
              <a:rPr lang="en-GB" sz="1400" dirty="0">
                <a:solidFill>
                  <a:schemeClr val="accent5"/>
                </a:solidFill>
                <a:latin typeface="Franklin Gothic Book"/>
              </a:rPr>
              <a:t>*</a:t>
            </a:r>
            <a:r>
              <a:rPr lang="en-GB" sz="1400" dirty="0">
                <a:latin typeface="Franklin Gothic Book"/>
              </a:rPr>
              <a:t> </a:t>
            </a:r>
            <a:endParaRPr lang="en-GB" sz="1400" dirty="0">
              <a:latin typeface="Franklin Gothic Book" panose="020B0503020102020204" pitchFamily="34" charset="0"/>
            </a:endParaRPr>
          </a:p>
          <a:p>
            <a:pPr marL="285750" indent="-285750">
              <a:buFont typeface="Arial" panose="020B0604020202020204" pitchFamily="34" charset="0"/>
              <a:buChar char="•"/>
            </a:pPr>
            <a:r>
              <a:rPr lang="en-GB" sz="1400" dirty="0">
                <a:latin typeface="Franklin Gothic Book" panose="020B0503020102020204" pitchFamily="34" charset="0"/>
              </a:rPr>
              <a:t>Lincoln</a:t>
            </a:r>
          </a:p>
          <a:p>
            <a:pPr marL="285750" indent="-285750">
              <a:buFont typeface="Arial" panose="020B0604020202020204" pitchFamily="34" charset="0"/>
              <a:buChar char="•"/>
            </a:pPr>
            <a:r>
              <a:rPr lang="en-GB" sz="1400" dirty="0">
                <a:latin typeface="Franklin Gothic Book" panose="020B0503020102020204" pitchFamily="34" charset="0"/>
              </a:rPr>
              <a:t>Medway</a:t>
            </a:r>
          </a:p>
          <a:p>
            <a:pPr marL="285750" indent="-285750">
              <a:buFont typeface="Arial" panose="020B0604020202020204" pitchFamily="34" charset="0"/>
              <a:buChar char="•"/>
            </a:pPr>
            <a:r>
              <a:rPr lang="en-GB" sz="1400" dirty="0">
                <a:latin typeface="Franklin Gothic Book"/>
              </a:rPr>
              <a:t>Middlesbrough</a:t>
            </a:r>
            <a:r>
              <a:rPr lang="en-GB" sz="1400" dirty="0">
                <a:solidFill>
                  <a:schemeClr val="accent5"/>
                </a:solidFill>
                <a:latin typeface="Franklin Gothic Book"/>
              </a:rPr>
              <a:t>*</a:t>
            </a:r>
          </a:p>
        </p:txBody>
      </p:sp>
      <p:sp>
        <p:nvSpPr>
          <p:cNvPr id="5" name="Rectangle 4">
            <a:extLst>
              <a:ext uri="{FF2B5EF4-FFF2-40B4-BE49-F238E27FC236}">
                <a16:creationId xmlns:a16="http://schemas.microsoft.com/office/drawing/2014/main" id="{94FF0DC9-4910-12C9-791F-EA6BD2E98931}"/>
              </a:ext>
            </a:extLst>
          </p:cNvPr>
          <p:cNvSpPr/>
          <p:nvPr/>
        </p:nvSpPr>
        <p:spPr>
          <a:xfrm>
            <a:off x="3141669" y="1152190"/>
            <a:ext cx="4554416" cy="461664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400" dirty="0">
                <a:latin typeface="Franklin Gothic Book" panose="020B0503020102020204" pitchFamily="34" charset="0"/>
              </a:rPr>
              <a:t>Newham</a:t>
            </a:r>
          </a:p>
          <a:p>
            <a:pPr marL="285750" indent="-285750">
              <a:buFont typeface="Arial" panose="020B0604020202020204" pitchFamily="34" charset="0"/>
              <a:buChar char="•"/>
            </a:pPr>
            <a:r>
              <a:rPr lang="en-GB" sz="1400" dirty="0">
                <a:latin typeface="Franklin Gothic Book" panose="020B0503020102020204" pitchFamily="34" charset="0"/>
              </a:rPr>
              <a:t>North Devon</a:t>
            </a:r>
          </a:p>
          <a:p>
            <a:pPr marL="285750" indent="-285750">
              <a:buFont typeface="Arial" panose="020B0604020202020204" pitchFamily="34" charset="0"/>
              <a:buChar char="•"/>
            </a:pPr>
            <a:r>
              <a:rPr lang="en-GB" sz="1400" dirty="0">
                <a:latin typeface="Franklin Gothic Book" panose="020B0503020102020204" pitchFamily="34" charset="0"/>
              </a:rPr>
              <a:t>North Lincolnshire</a:t>
            </a:r>
          </a:p>
          <a:p>
            <a:pPr marL="285750" indent="-285750">
              <a:buFont typeface="Arial" panose="020B0604020202020204" pitchFamily="34" charset="0"/>
              <a:buChar char="•"/>
            </a:pPr>
            <a:r>
              <a:rPr lang="en-GB" sz="1400" dirty="0">
                <a:latin typeface="Franklin Gothic Book" panose="020B0503020102020204" pitchFamily="34" charset="0"/>
              </a:rPr>
              <a:t>Norwich</a:t>
            </a:r>
          </a:p>
          <a:p>
            <a:pPr marL="285750" indent="-285750">
              <a:buFont typeface="Arial" panose="020B0604020202020204" pitchFamily="34" charset="0"/>
              <a:buChar char="•"/>
            </a:pPr>
            <a:r>
              <a:rPr lang="en-GB" sz="1400" dirty="0">
                <a:latin typeface="Franklin Gothic Book"/>
              </a:rPr>
              <a:t>Nottingham</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panose="020B0503020102020204" pitchFamily="34" charset="0"/>
              </a:rPr>
              <a:t>Nottinghamshire</a:t>
            </a:r>
          </a:p>
          <a:p>
            <a:pPr marL="285750" indent="-285750">
              <a:buFont typeface="Arial" panose="020B0604020202020204" pitchFamily="34" charset="0"/>
              <a:buChar char="•"/>
            </a:pPr>
            <a:r>
              <a:rPr lang="en-GB" sz="1400" dirty="0">
                <a:latin typeface="Franklin Gothic Book" panose="020B0503020102020204" pitchFamily="34" charset="0"/>
              </a:rPr>
              <a:t>Oxfordshire</a:t>
            </a:r>
          </a:p>
          <a:p>
            <a:pPr marL="285750" indent="-285750">
              <a:buFont typeface="Arial" panose="020B0604020202020204" pitchFamily="34" charset="0"/>
              <a:buChar char="•"/>
            </a:pPr>
            <a:r>
              <a:rPr lang="en-GB" sz="1400" dirty="0">
                <a:latin typeface="Franklin Gothic Book" panose="020B0503020102020204" pitchFamily="34" charset="0"/>
              </a:rPr>
              <a:t>Peterborough</a:t>
            </a:r>
          </a:p>
          <a:p>
            <a:pPr marL="285750" indent="-285750">
              <a:buFont typeface="Arial" panose="020B0604020202020204" pitchFamily="34" charset="0"/>
              <a:buChar char="•"/>
            </a:pPr>
            <a:r>
              <a:rPr lang="en-GB" sz="1400" dirty="0">
                <a:latin typeface="Franklin Gothic Book"/>
              </a:rPr>
              <a:t>Plymouth</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panose="020B0503020102020204" pitchFamily="34" charset="0"/>
              </a:rPr>
              <a:t>Reading</a:t>
            </a:r>
          </a:p>
          <a:p>
            <a:pPr marL="285750" indent="-285750">
              <a:buFont typeface="Arial" panose="020B0604020202020204" pitchFamily="34" charset="0"/>
              <a:buChar char="•"/>
            </a:pPr>
            <a:r>
              <a:rPr lang="en-GB" sz="1400" dirty="0">
                <a:latin typeface="Franklin Gothic Book" panose="020B0503020102020204" pitchFamily="34" charset="0"/>
              </a:rPr>
              <a:t>Redbridge</a:t>
            </a:r>
          </a:p>
          <a:p>
            <a:pPr marL="285750" indent="-285750">
              <a:buFont typeface="Arial" panose="020B0604020202020204" pitchFamily="34" charset="0"/>
              <a:buChar char="•"/>
            </a:pPr>
            <a:r>
              <a:rPr lang="en-GB" sz="1400" dirty="0">
                <a:latin typeface="Franklin Gothic Book"/>
              </a:rPr>
              <a:t>Redcar &amp; Cleveland</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panose="020B0503020102020204" pitchFamily="34" charset="0"/>
              </a:rPr>
              <a:t>Somerset</a:t>
            </a:r>
          </a:p>
          <a:p>
            <a:pPr marL="285750" indent="-285750">
              <a:buFont typeface="Arial" panose="020B0604020202020204" pitchFamily="34" charset="0"/>
              <a:buChar char="•"/>
            </a:pPr>
            <a:r>
              <a:rPr lang="en-GB" sz="1400" dirty="0">
                <a:latin typeface="Franklin Gothic Book" panose="020B0503020102020204" pitchFamily="34" charset="0"/>
              </a:rPr>
              <a:t>Southend-on-Sea</a:t>
            </a:r>
          </a:p>
          <a:p>
            <a:pPr marL="285750" indent="-285750">
              <a:buFont typeface="Arial" panose="020B0604020202020204" pitchFamily="34" charset="0"/>
              <a:buChar char="•"/>
            </a:pPr>
            <a:r>
              <a:rPr lang="en-GB" sz="1400" dirty="0">
                <a:latin typeface="Franklin Gothic Book" panose="020B0503020102020204" pitchFamily="34" charset="0"/>
              </a:rPr>
              <a:t>Stafford</a:t>
            </a:r>
          </a:p>
          <a:p>
            <a:pPr marL="285750" indent="-285750">
              <a:buFont typeface="Arial" panose="020B0604020202020204" pitchFamily="34" charset="0"/>
              <a:buChar char="•"/>
            </a:pPr>
            <a:r>
              <a:rPr lang="en-GB" sz="1400" dirty="0">
                <a:latin typeface="Franklin Gothic Book"/>
              </a:rPr>
              <a:t>Stoke-on-Trent</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a:rPr>
              <a:t>Surrey</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a:rPr>
              <a:t>Sussex</a:t>
            </a:r>
            <a:r>
              <a:rPr lang="en-GB" sz="1400" dirty="0">
                <a:solidFill>
                  <a:schemeClr val="accent5"/>
                </a:solidFill>
                <a:latin typeface="Franklin Gothic Book"/>
              </a:rPr>
              <a:t>*</a:t>
            </a:r>
          </a:p>
          <a:p>
            <a:pPr marL="285750" indent="-285750">
              <a:buFont typeface="Arial" panose="020B0604020202020204" pitchFamily="34" charset="0"/>
              <a:buChar char="•"/>
            </a:pPr>
            <a:r>
              <a:rPr lang="en-GB" sz="1400" dirty="0">
                <a:latin typeface="Franklin Gothic Book" panose="020B0503020102020204" pitchFamily="34" charset="0"/>
              </a:rPr>
              <a:t>West Yorkshire</a:t>
            </a:r>
          </a:p>
          <a:p>
            <a:pPr marL="285750" indent="-285750">
              <a:buFont typeface="Arial" panose="020B0604020202020204" pitchFamily="34" charset="0"/>
              <a:buChar char="•"/>
            </a:pPr>
            <a:r>
              <a:rPr lang="en-GB" sz="1400" dirty="0">
                <a:latin typeface="Franklin Gothic Book" panose="020B0503020102020204" pitchFamily="34" charset="0"/>
              </a:rPr>
              <a:t>Windsor &amp; Maidenhead</a:t>
            </a:r>
          </a:p>
          <a:p>
            <a:pPr marL="285750" indent="-285750">
              <a:buFont typeface="Arial" panose="020B0604020202020204" pitchFamily="34" charset="0"/>
              <a:buChar char="•"/>
            </a:pPr>
            <a:r>
              <a:rPr lang="en-GB" sz="1400" dirty="0">
                <a:latin typeface="Franklin Gothic Book" panose="020B0503020102020204" pitchFamily="34" charset="0"/>
              </a:rPr>
              <a:t>York</a:t>
            </a:r>
          </a:p>
        </p:txBody>
      </p:sp>
      <p:pic>
        <p:nvPicPr>
          <p:cNvPr id="7" name="Picture 6" descr="Local areas in the MEAM Approach network and Changing Futures programme highlighted in coloured pins against a map of the United Kingdom.">
            <a:extLst>
              <a:ext uri="{FF2B5EF4-FFF2-40B4-BE49-F238E27FC236}">
                <a16:creationId xmlns:a16="http://schemas.microsoft.com/office/drawing/2014/main" id="{5DA24BCE-BF10-10F7-70D7-56910421B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988" y="1152190"/>
            <a:ext cx="2835052" cy="4553620"/>
          </a:xfrm>
          <a:prstGeom prst="rect">
            <a:avLst/>
          </a:prstGeom>
        </p:spPr>
      </p:pic>
      <p:pic>
        <p:nvPicPr>
          <p:cNvPr id="12" name="Picture 11" descr="A diagram of the mean approach&#10;&#10;Description automatically generated">
            <a:extLst>
              <a:ext uri="{FF2B5EF4-FFF2-40B4-BE49-F238E27FC236}">
                <a16:creationId xmlns:a16="http://schemas.microsoft.com/office/drawing/2014/main" id="{441D41AA-D03C-BA73-A149-79063EDE19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07522" y="1411358"/>
            <a:ext cx="2223304" cy="2267158"/>
          </a:xfrm>
          <a:prstGeom prst="rect">
            <a:avLst/>
          </a:prstGeom>
        </p:spPr>
      </p:pic>
    </p:spTree>
    <p:extLst>
      <p:ext uri="{BB962C8B-B14F-4D97-AF65-F5344CB8AC3E}">
        <p14:creationId xmlns:p14="http://schemas.microsoft.com/office/powerpoint/2010/main" val="38684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106C-F707-80DE-3DB9-71A4835B3914}"/>
              </a:ext>
            </a:extLst>
          </p:cNvPr>
          <p:cNvSpPr>
            <a:spLocks noGrp="1"/>
          </p:cNvSpPr>
          <p:nvPr>
            <p:ph type="title"/>
          </p:nvPr>
        </p:nvSpPr>
        <p:spPr>
          <a:xfrm>
            <a:off x="878007" y="1396967"/>
            <a:ext cx="11376025" cy="954428"/>
          </a:xfrm>
        </p:spPr>
        <p:txBody>
          <a:bodyPr>
            <a:normAutofit/>
          </a:bodyPr>
          <a:lstStyle/>
          <a:p>
            <a:r>
              <a:rPr lang="en-GB" sz="4000" dirty="0"/>
              <a:t>Our vision</a:t>
            </a:r>
          </a:p>
        </p:txBody>
      </p:sp>
      <p:sp>
        <p:nvSpPr>
          <p:cNvPr id="3" name="Content Placeholder 2">
            <a:extLst>
              <a:ext uri="{FF2B5EF4-FFF2-40B4-BE49-F238E27FC236}">
                <a16:creationId xmlns:a16="http://schemas.microsoft.com/office/drawing/2014/main" id="{C5512479-6C5A-9156-2469-24C40331BFC7}"/>
              </a:ext>
            </a:extLst>
          </p:cNvPr>
          <p:cNvSpPr>
            <a:spLocks noGrp="1"/>
          </p:cNvSpPr>
          <p:nvPr>
            <p:ph idx="1"/>
          </p:nvPr>
        </p:nvSpPr>
        <p:spPr>
          <a:xfrm>
            <a:off x="3082824" y="2491802"/>
            <a:ext cx="6838845" cy="2305361"/>
          </a:xfrm>
        </p:spPr>
        <p:txBody>
          <a:bodyPr/>
          <a:lstStyle/>
          <a:p>
            <a:pPr marL="0" indent="0">
              <a:buNone/>
            </a:pPr>
            <a:r>
              <a:rPr lang="en-GB" i="1" dirty="0"/>
              <a:t>Our vision is that everyone experiencing</a:t>
            </a:r>
          </a:p>
          <a:p>
            <a:pPr marL="0" indent="0">
              <a:buNone/>
            </a:pPr>
            <a:r>
              <a:rPr lang="en-GB" i="1" dirty="0"/>
              <a:t>multiple disadvantage can reach</a:t>
            </a:r>
          </a:p>
          <a:p>
            <a:pPr marL="0" indent="0">
              <a:buNone/>
            </a:pPr>
            <a:r>
              <a:rPr lang="en-GB" i="1" dirty="0"/>
              <a:t>their potential and contribute fully</a:t>
            </a:r>
          </a:p>
          <a:p>
            <a:pPr marL="0" indent="0">
              <a:buNone/>
            </a:pPr>
            <a:r>
              <a:rPr lang="en-GB" i="1" dirty="0"/>
              <a:t>to their communities</a:t>
            </a:r>
          </a:p>
          <a:p>
            <a:pPr marL="0" indent="0">
              <a:buNone/>
            </a:pPr>
            <a:endParaRPr lang="en-GB" i="1" dirty="0"/>
          </a:p>
          <a:p>
            <a:pPr marL="0" indent="0">
              <a:buNone/>
            </a:pPr>
            <a:endParaRPr lang="en-GB" dirty="0"/>
          </a:p>
        </p:txBody>
      </p:sp>
      <p:pic>
        <p:nvPicPr>
          <p:cNvPr id="6" name="Picture 5">
            <a:extLst>
              <a:ext uri="{FF2B5EF4-FFF2-40B4-BE49-F238E27FC236}">
                <a16:creationId xmlns:a16="http://schemas.microsoft.com/office/drawing/2014/main" id="{8C8C2F14-B0B0-F841-BDFF-4FC00655B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Tree>
    <p:extLst>
      <p:ext uri="{BB962C8B-B14F-4D97-AF65-F5344CB8AC3E}">
        <p14:creationId xmlns:p14="http://schemas.microsoft.com/office/powerpoint/2010/main" val="425037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106C-F707-80DE-3DB9-71A4835B3914}"/>
              </a:ext>
            </a:extLst>
          </p:cNvPr>
          <p:cNvSpPr>
            <a:spLocks noGrp="1"/>
          </p:cNvSpPr>
          <p:nvPr>
            <p:ph type="title"/>
          </p:nvPr>
        </p:nvSpPr>
        <p:spPr>
          <a:xfrm>
            <a:off x="749820" y="807308"/>
            <a:ext cx="11376025" cy="954428"/>
          </a:xfrm>
        </p:spPr>
        <p:txBody>
          <a:bodyPr>
            <a:noAutofit/>
          </a:bodyPr>
          <a:lstStyle/>
          <a:p>
            <a:r>
              <a:rPr lang="en-GB" sz="3600" dirty="0"/>
              <a:t>MEAM’s definition of multiple disadvantage</a:t>
            </a:r>
          </a:p>
        </p:txBody>
      </p:sp>
      <p:sp>
        <p:nvSpPr>
          <p:cNvPr id="3" name="Content Placeholder 2">
            <a:extLst>
              <a:ext uri="{FF2B5EF4-FFF2-40B4-BE49-F238E27FC236}">
                <a16:creationId xmlns:a16="http://schemas.microsoft.com/office/drawing/2014/main" id="{C5512479-6C5A-9156-2469-24C40331BFC7}"/>
              </a:ext>
            </a:extLst>
          </p:cNvPr>
          <p:cNvSpPr>
            <a:spLocks noGrp="1"/>
          </p:cNvSpPr>
          <p:nvPr>
            <p:ph idx="1"/>
          </p:nvPr>
        </p:nvSpPr>
        <p:spPr/>
        <p:txBody>
          <a:bodyPr/>
          <a:lstStyle/>
          <a:p>
            <a:pPr marL="0" indent="0">
              <a:buNone/>
            </a:pPr>
            <a:endParaRPr lang="en-GB" i="1" dirty="0"/>
          </a:p>
          <a:p>
            <a:pPr marL="0" indent="0">
              <a:buNone/>
            </a:pPr>
            <a:r>
              <a:rPr lang="en-GB" sz="2400" i="1" dirty="0"/>
              <a:t>People facing multiple disadvantage experience a combination of problems. For many, their current circumstances are shaped by long-term experiences of poverty, deprivation, trauma, abuse and neglect. Many also face racism, sexism and homophobia.</a:t>
            </a:r>
            <a:endParaRPr lang="en-GB" sz="2000" i="1" dirty="0"/>
          </a:p>
          <a:p>
            <a:pPr marL="0" indent="0">
              <a:buNone/>
            </a:pPr>
            <a:r>
              <a:rPr lang="en-GB" sz="2400" i="1" dirty="0"/>
              <a:t>Multiple disadvantage is a systemic, not an individual issue… people are failed by services and systems that focus on singular issues, making it harder for individuals to address their problems.</a:t>
            </a:r>
          </a:p>
          <a:p>
            <a:pPr marL="0" indent="0">
              <a:buNone/>
            </a:pPr>
            <a:endParaRPr lang="en-GB" sz="1800" dirty="0"/>
          </a:p>
          <a:p>
            <a:pPr marL="0" indent="0" algn="r">
              <a:buNone/>
            </a:pPr>
            <a:r>
              <a:rPr lang="en-GB" sz="2000" dirty="0">
                <a:hlinkClick r:id="rId2"/>
              </a:rPr>
              <a:t>(MEAM Strategy 2021– 2025)</a:t>
            </a:r>
            <a:endParaRPr lang="en-GB" sz="2000" dirty="0"/>
          </a:p>
          <a:p>
            <a:pPr marL="0" indent="0">
              <a:buNone/>
            </a:pPr>
            <a:endParaRPr lang="en-GB" dirty="0"/>
          </a:p>
        </p:txBody>
      </p:sp>
      <p:pic>
        <p:nvPicPr>
          <p:cNvPr id="6" name="Picture 5">
            <a:extLst>
              <a:ext uri="{FF2B5EF4-FFF2-40B4-BE49-F238E27FC236}">
                <a16:creationId xmlns:a16="http://schemas.microsoft.com/office/drawing/2014/main" id="{8C8C2F14-B0B0-F841-BDFF-4FC00655B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Tree>
    <p:extLst>
      <p:ext uri="{BB962C8B-B14F-4D97-AF65-F5344CB8AC3E}">
        <p14:creationId xmlns:p14="http://schemas.microsoft.com/office/powerpoint/2010/main" val="268994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FF4F-20E8-20D5-49AA-ABA356A99C0C}"/>
              </a:ext>
            </a:extLst>
          </p:cNvPr>
          <p:cNvSpPr>
            <a:spLocks noGrp="1"/>
          </p:cNvSpPr>
          <p:nvPr>
            <p:ph type="title"/>
          </p:nvPr>
        </p:nvSpPr>
        <p:spPr>
          <a:xfrm>
            <a:off x="407987" y="679120"/>
            <a:ext cx="11376025" cy="954428"/>
          </a:xfrm>
        </p:spPr>
        <p:txBody>
          <a:bodyPr>
            <a:normAutofit/>
          </a:bodyPr>
          <a:lstStyle/>
          <a:p>
            <a:r>
              <a:rPr lang="en-GB" sz="4400" dirty="0"/>
              <a:t>MEAM’s view of systems</a:t>
            </a:r>
          </a:p>
        </p:txBody>
      </p:sp>
      <p:pic>
        <p:nvPicPr>
          <p:cNvPr id="16" name="Content Placeholder 15">
            <a:extLst>
              <a:ext uri="{FF2B5EF4-FFF2-40B4-BE49-F238E27FC236}">
                <a16:creationId xmlns:a16="http://schemas.microsoft.com/office/drawing/2014/main" id="{2A89D84E-6B5D-FC6B-EEEE-B8242E890D7A}"/>
              </a:ext>
            </a:extLst>
          </p:cNvPr>
          <p:cNvPicPr>
            <a:picLocks noGrp="1" noChangeAspect="1"/>
          </p:cNvPicPr>
          <p:nvPr>
            <p:ph sz="half" idx="2"/>
          </p:nvPr>
        </p:nvPicPr>
        <p:blipFill>
          <a:blip r:embed="rId2"/>
          <a:stretch>
            <a:fillRect/>
          </a:stretch>
        </p:blipFill>
        <p:spPr>
          <a:xfrm>
            <a:off x="5711893" y="1557338"/>
            <a:ext cx="4994726" cy="3650379"/>
          </a:xfrm>
          <a:prstGeom prst="rect">
            <a:avLst/>
          </a:prstGeom>
        </p:spPr>
      </p:pic>
      <p:sp>
        <p:nvSpPr>
          <p:cNvPr id="4" name="Content Placeholder 3">
            <a:extLst>
              <a:ext uri="{FF2B5EF4-FFF2-40B4-BE49-F238E27FC236}">
                <a16:creationId xmlns:a16="http://schemas.microsoft.com/office/drawing/2014/main" id="{5F75AC33-6F7B-22B0-E4A0-D9ECAD4BF4C3}"/>
              </a:ext>
            </a:extLst>
          </p:cNvPr>
          <p:cNvSpPr>
            <a:spLocks noGrp="1"/>
          </p:cNvSpPr>
          <p:nvPr>
            <p:ph sz="quarter" idx="10"/>
          </p:nvPr>
        </p:nvSpPr>
        <p:spPr/>
        <p:txBody>
          <a:bodyPr>
            <a:normAutofit/>
          </a:bodyPr>
          <a:lstStyle/>
          <a:p>
            <a:r>
              <a:rPr lang="en-GB" sz="2200" dirty="0"/>
              <a:t>Services designed, commissioned and delivered in silos </a:t>
            </a:r>
          </a:p>
          <a:p>
            <a:r>
              <a:rPr lang="en-GB" sz="2200" dirty="0"/>
              <a:t>Often built around the needs of the service, not the individual</a:t>
            </a:r>
          </a:p>
          <a:p>
            <a:r>
              <a:rPr lang="en-GB" sz="2200" dirty="0"/>
              <a:t>Focus on deficits rather than strengths</a:t>
            </a:r>
          </a:p>
          <a:p>
            <a:r>
              <a:rPr lang="en-GB" sz="2200" dirty="0"/>
              <a:t>Lack a person-centred and trauma-informed approach</a:t>
            </a:r>
          </a:p>
          <a:p>
            <a:r>
              <a:rPr lang="en-GB" sz="2200" dirty="0"/>
              <a:t>As a result, can often add to people’s problems</a:t>
            </a:r>
          </a:p>
        </p:txBody>
      </p:sp>
      <p:pic>
        <p:nvPicPr>
          <p:cNvPr id="5" name="Picture 4">
            <a:extLst>
              <a:ext uri="{FF2B5EF4-FFF2-40B4-BE49-F238E27FC236}">
                <a16:creationId xmlns:a16="http://schemas.microsoft.com/office/drawing/2014/main" id="{7551DEFC-7226-3A3C-0288-F90C7ED21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Tree>
    <p:extLst>
      <p:ext uri="{BB962C8B-B14F-4D97-AF65-F5344CB8AC3E}">
        <p14:creationId xmlns:p14="http://schemas.microsoft.com/office/powerpoint/2010/main" val="306046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8B26C-A4AD-CFA9-FC59-D5AF32727276}"/>
              </a:ext>
            </a:extLst>
          </p:cNvPr>
          <p:cNvSpPr>
            <a:spLocks noGrp="1"/>
          </p:cNvSpPr>
          <p:nvPr>
            <p:ph type="body" sz="quarter" idx="12"/>
          </p:nvPr>
        </p:nvSpPr>
        <p:spPr/>
        <p:txBody>
          <a:bodyPr>
            <a:normAutofit fontScale="85000" lnSpcReduction="20000"/>
          </a:bodyPr>
          <a:lstStyle/>
          <a:p>
            <a:pPr algn="ctr"/>
            <a:r>
              <a:rPr lang="en-GB" sz="3600" dirty="0"/>
              <a:t>Systems Leadership is a practice, not a product, defined as “the collaborative leadership of many people at different places in a system, in order to achieve a shared purpose</a:t>
            </a:r>
          </a:p>
          <a:p>
            <a:endParaRPr lang="en-GB" sz="2800" dirty="0">
              <a:hlinkClick r:id="" action="ppaction://noaction"/>
            </a:endParaRPr>
          </a:p>
          <a:p>
            <a:pPr algn="ctr"/>
            <a:r>
              <a:rPr lang="en-GB" sz="2800" dirty="0">
                <a:hlinkClick r:id="" action="ppaction://noaction"/>
              </a:rPr>
              <a:t>Systems Leadership - University of Birmingham</a:t>
            </a:r>
            <a:endParaRPr lang="en-GB" sz="2800" dirty="0"/>
          </a:p>
          <a:p>
            <a:endParaRPr lang="en-GB" dirty="0"/>
          </a:p>
        </p:txBody>
      </p:sp>
      <p:pic>
        <p:nvPicPr>
          <p:cNvPr id="2" name="Picture 1">
            <a:extLst>
              <a:ext uri="{FF2B5EF4-FFF2-40B4-BE49-F238E27FC236}">
                <a16:creationId xmlns:a16="http://schemas.microsoft.com/office/drawing/2014/main" id="{5BB2D9DF-4834-A717-2D7B-6CF0A1E20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221" y="30369"/>
            <a:ext cx="4784559" cy="456930"/>
          </a:xfrm>
          <a:prstGeom prst="rect">
            <a:avLst/>
          </a:prstGeom>
        </p:spPr>
      </p:pic>
    </p:spTree>
    <p:extLst>
      <p:ext uri="{BB962C8B-B14F-4D97-AF65-F5344CB8AC3E}">
        <p14:creationId xmlns:p14="http://schemas.microsoft.com/office/powerpoint/2010/main" val="466955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nsmim9o5y58ihiwsg5xfbjbycxz8sd"/>
  <p:tag name="SLIDO_APP_VERSION" val="1.11.0.5407"/>
  <p:tag name="SLIDO_PRESENTATION_ID" val="00000000-0000-0000-0000-000000000000"/>
  <p:tag name="SLIDO_EVENT_UUID" val="b7aee705-23a4-49bd-bcf0-6921e6261604"/>
  <p:tag name="SLIDO_EVENT_SECTION_UUID" val="198613a9-7385-43dc-bdb6-721fdd4f377d"/>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g4ODY2NzF9"/>
  <p:tag name="SLIDO_TYPE" val="SlidoPoll"/>
  <p:tag name="SLIDO_POLL_UUID" val="d195ddbc-d907-4204-b774-c47b62da9340"/>
  <p:tag name="SLIDO_TIMELINE" val="W3sicG9sbFF1ZXN0aW9uVXVpZCI6ImQyM2NhMmE4LTYxMzMtNDYxMS05ZDgzLWJhZTg3ZDZmMDY1M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81563925F424093E86B3E936EF2D4" ma:contentTypeVersion="21" ma:contentTypeDescription="Create a new document." ma:contentTypeScope="" ma:versionID="050c36f3d9ad5b815e420bf30336b784">
  <xsd:schema xmlns:xsd="http://www.w3.org/2001/XMLSchema" xmlns:xs="http://www.w3.org/2001/XMLSchema" xmlns:p="http://schemas.microsoft.com/office/2006/metadata/properties" xmlns:ns2="cbac73b5-1999-42cc-afe4-b7020b48e043" xmlns:ns3="bca9822e-211d-4723-85f2-b3c70f22749b" targetNamespace="http://schemas.microsoft.com/office/2006/metadata/properties" ma:root="true" ma:fieldsID="6d828390a4e0964b13bcf6e73aaf4880" ns2:_="" ns3:_="">
    <xsd:import namespace="cbac73b5-1999-42cc-afe4-b7020b48e043"/>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c73b5-1999-42cc-afe4-b7020b48e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f43f032-56bb-40c6-bb6e-407f91632bf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15" nillable="true" ma:displayName="Taxonomy Catch All Column" ma:hidden="true" ma:list="{c1026a81-d9d5-4fbb-8e6d-0b2192053e50}" ma:internalName="TaxCatchAll" ma:showField="CatchAllData" ma:web="bca9822e-211d-4723-85f2-b3c70f227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a9822e-211d-4723-85f2-b3c70f22749b" xsi:nil="true"/>
    <lcf76f155ced4ddcb4097134ff3c332f xmlns="cbac73b5-1999-42cc-afe4-b7020b48e0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986937-25D2-4227-8F0E-87FC51F16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c73b5-1999-42cc-afe4-b7020b48e043"/>
    <ds:schemaRef ds:uri="bca9822e-211d-4723-85f2-b3c70f2274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58BDD6-555A-46C0-B5EF-8BB123E3F214}">
  <ds:schemaRefs>
    <ds:schemaRef ds:uri="http://schemas.microsoft.com/sharepoint/v3/contenttype/forms"/>
  </ds:schemaRefs>
</ds:datastoreItem>
</file>

<file path=customXml/itemProps3.xml><?xml version="1.0" encoding="utf-8"?>
<ds:datastoreItem xmlns:ds="http://schemas.openxmlformats.org/officeDocument/2006/customXml" ds:itemID="{150CCD3B-FE13-4082-8D90-96AC00F695C0}">
  <ds:schemaRefs>
    <ds:schemaRef ds:uri="http://purl.org/dc/terms/"/>
    <ds:schemaRef ds:uri="bca9822e-211d-4723-85f2-b3c70f22749b"/>
    <ds:schemaRef ds:uri="http://schemas.microsoft.com/office/2006/documentManagement/types"/>
    <ds:schemaRef ds:uri="http://schemas.openxmlformats.org/package/2006/metadata/core-properties"/>
    <ds:schemaRef ds:uri="http://purl.org/dc/elements/1.1/"/>
    <ds:schemaRef ds:uri="http://www.w3.org/XML/1998/namespace"/>
    <ds:schemaRef ds:uri="3b557957-13a2-406a-9353-9d69d3c57766"/>
    <ds:schemaRef ds:uri="http://schemas.microsoft.com/office/2006/metadata/properties"/>
    <ds:schemaRef ds:uri="http://schemas.microsoft.com/office/infopath/2007/PartnerControls"/>
    <ds:schemaRef ds:uri="http://purl.org/dc/dcmitype/"/>
    <ds:schemaRef ds:uri="cbac73b5-1999-42cc-afe4-b7020b48e043"/>
  </ds:schemaRefs>
</ds:datastoreItem>
</file>

<file path=docProps/app.xml><?xml version="1.0" encoding="utf-8"?>
<Properties xmlns="http://schemas.openxmlformats.org/officeDocument/2006/extended-properties" xmlns:vt="http://schemas.openxmlformats.org/officeDocument/2006/docPropsVTypes">
  <TotalTime>3298</TotalTime>
  <Words>2614</Words>
  <Application>Microsoft Office PowerPoint</Application>
  <PresentationFormat>Widescreen</PresentationFormat>
  <Paragraphs>209</Paragraphs>
  <Slides>35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Franklin Gothic Book</vt:lpstr>
      <vt:lpstr>Office Theme</vt:lpstr>
      <vt:lpstr>1_Office Theme</vt:lpstr>
      <vt:lpstr>Exploring Systems Leadership Changing the narrative to ‘troubled system’</vt:lpstr>
      <vt:lpstr>This session…</vt:lpstr>
      <vt:lpstr>PowerPoint Presentation</vt:lpstr>
      <vt:lpstr>The Making Every Adult Matter Coalition</vt:lpstr>
      <vt:lpstr>The MEAM Approach network</vt:lpstr>
      <vt:lpstr>Our vision</vt:lpstr>
      <vt:lpstr>MEAM’s definition of multiple disadvantage</vt:lpstr>
      <vt:lpstr>MEAM’s view of systems</vt:lpstr>
      <vt:lpstr>PowerPoint Presentation</vt:lpstr>
      <vt:lpstr>MEAM Systems Intervention Approach</vt:lpstr>
      <vt:lpstr>PowerPoint Presentation</vt:lpstr>
      <vt:lpstr>Question?  </vt:lpstr>
      <vt:lpstr>PowerPoint Presentation</vt:lpstr>
      <vt:lpstr>“……. THE PROBLEM NOT THE PERSON”</vt:lpstr>
      <vt:lpstr>BEHIND THE BARS</vt:lpstr>
      <vt:lpstr>CLIENT X</vt:lpstr>
      <vt:lpstr>PowerPoint Presentation</vt:lpstr>
      <vt:lpstr>BARRIERS</vt:lpstr>
      <vt:lpstr>WHAT WENT RIGHT</vt:lpstr>
      <vt:lpstr>What went right</vt:lpstr>
      <vt:lpstr>PAM</vt:lpstr>
      <vt:lpstr>Pam: A story of difference</vt:lpstr>
      <vt:lpstr>System map</vt:lpstr>
      <vt:lpstr>Pam: A story of difference</vt:lpstr>
      <vt:lpstr>PowerPoint Presentation</vt:lpstr>
      <vt:lpstr>TEXTS</vt:lpstr>
      <vt:lpstr>Text messages</vt:lpstr>
      <vt:lpstr>Feedback from Childrens social worker </vt:lpstr>
      <vt:lpstr>A Chance</vt:lpstr>
      <vt:lpstr>A Book Called “Wild Embers”</vt:lpstr>
      <vt:lpstr>Q&amp;A</vt:lpstr>
      <vt:lpstr>Top tips </vt:lpstr>
      <vt:lpstr>Working With Us…</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Bacon</dc:creator>
  <cp:lastModifiedBy>Carl Brown</cp:lastModifiedBy>
  <cp:revision>86</cp:revision>
  <dcterms:created xsi:type="dcterms:W3CDTF">2019-09-26T12:41:08Z</dcterms:created>
  <dcterms:modified xsi:type="dcterms:W3CDTF">2024-06-20T15:20:53Z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0x010100B6381563925F424093E86B3E936EF2D4</vt:lpwstr>
  </property>
  <property fmtid="{D5CDD505-2E9C-101B-9397-08002B2CF9AE}" pid="3" name="MediaServiceImageTags">
    <vt:lpwstr/>
  </property>
  <property fmtid="{D5CDD505-2E9C-101B-9397-08002B2CF9AE}" pid="4" name="SlidoAppVersion">
    <vt:lpwstr>1.11.0.5407</vt:lpwstr>
  </property>
</Properties>
</file>