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66" r:id="rId6"/>
    <p:sldMasterId id="2147483679" r:id="rId7"/>
  </p:sldMasterIdLst>
  <p:notesMasterIdLst>
    <p:notesMasterId r:id="rId23"/>
  </p:notesMasterIdLst>
  <p:sldIdLst>
    <p:sldId id="256" r:id="rId8"/>
    <p:sldId id="259" r:id="rId9"/>
    <p:sldId id="501" r:id="rId10"/>
    <p:sldId id="380" r:id="rId11"/>
    <p:sldId id="395" r:id="rId12"/>
    <p:sldId id="396" r:id="rId13"/>
    <p:sldId id="339" r:id="rId14"/>
    <p:sldId id="511" r:id="rId15"/>
    <p:sldId id="512" r:id="rId16"/>
    <p:sldId id="337" r:id="rId17"/>
    <p:sldId id="320" r:id="rId18"/>
    <p:sldId id="353" r:id="rId19"/>
    <p:sldId id="365" r:id="rId20"/>
    <p:sldId id="371" r:id="rId21"/>
    <p:sldId id="5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81B34E-951F-4493-952E-1D136498E085}">
          <p14:sldIdLst>
            <p14:sldId id="256"/>
          </p14:sldIdLst>
        </p14:section>
        <p14:section name="Untitled Section" id="{3A225746-3AD1-4D98-9791-23FB448BF8A0}">
          <p14:sldIdLst>
            <p14:sldId id="259"/>
            <p14:sldId id="501"/>
            <p14:sldId id="380"/>
            <p14:sldId id="395"/>
            <p14:sldId id="396"/>
            <p14:sldId id="339"/>
            <p14:sldId id="511"/>
            <p14:sldId id="512"/>
            <p14:sldId id="337"/>
            <p14:sldId id="320"/>
            <p14:sldId id="353"/>
            <p14:sldId id="365"/>
            <p14:sldId id="371"/>
            <p14:sldId id="5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19" autoAdjust="0"/>
    <p:restoredTop sz="94660"/>
  </p:normalViewPr>
  <p:slideViewPr>
    <p:cSldViewPr snapToGrid="0" showGuides="1">
      <p:cViewPr varScale="1">
        <p:scale>
          <a:sx n="110" d="100"/>
          <a:sy n="110" d="100"/>
        </p:scale>
        <p:origin x="176"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5T11:17:12.383"/>
    </inkml:context>
    <inkml:brush xml:id="br0">
      <inkml:brushProperty name="width" value="0.1" units="cm"/>
      <inkml:brushProperty name="height" value="0.1" units="cm"/>
      <inkml:brushProperty name="color" value="#AB008B"/>
    </inkml:brush>
  </inkml:definitions>
  <inkml:trace contextRef="#ctx0" brushRef="#br0">1980 428 24575,'39'0'0,"0"0"0,17-7 0,4 0 0,17-2 0,-22-2 0,0 1 0,21 6 0,-19-6 0,3-2-479,-1 7 0,-2 0 479,33-9 0,-19 4 0,-1 2 0,13-7-619,-12 7 0,4 0 619,-16-1 0,1 1 0,14 0 0,1-1 0,-13 1 0,0 0-301,1 0 1,-3-1 300,34-5 0,-29 4 0,8 0 0,-7 0-643,-13 2 1,-1-1 642,15-1 0,9-1 0,-10 2 0,25-6 0,-27 7 0,3 0 0,6 0 0,-1-1 0,-14 1 0,0 1-16,22 0 1,-5 3 15,-2-2 0,-1 1 0,0 2 0,-8 1 0,-6-3 0,1 2 0,15 3 0,18 0 1073,-8 0-1073,-2-7 0,-22 5 0,17-3 0,0 5 0,9 0 0,-23 0 0,19-7 593,-22 5-593,8-4 0,17 6 1413,-32 0-1413,46 0 0,-44 0 0,27 0 0,-25 0 0,29 0 0,-12 0 0,14 0 0,-13 0 0,3 6 0,1-4 0,18 6 0,-27-3 0,24-4 0,-32 11 0,13-5 749,-9 1-749,-15 3 285,5-5-285,-17 6 0,8 1 0,11 0 0,-7-1 0,4 1 0,-15-1 0,26 2 0,-20-2 0,28 1 0,-33-6 0,6 4 0,-8-4 0,0 5 0,0-6 0,-7 4 0,6-3 0,-6 5 0,0-1 0,5-5 0,-4 5 0,-1-5 0,-2 6 0,-6-1 0,0-1 0,0 1 0,6 1 0,-4-1 0,11 1 0,-12-1 0,13 0 0,-13 6 0,13-4 0,4 8 0,0-3 0,1 0 0,2-1 0,-18-5 0,19 6 0,-14 0 0,7 1 0,-7 2 0,6-3 0,-13 4 0,6 1 0,-1 0 0,-4-1 0,4 1 0,1 0 0,-6-1 0,6 1 0,-8-1 0,1 0 0,0-1 0,0 1 0,-1 0 0,2 6 0,-1-4 0,1 4 0,9 4 0,-6-2 0,6 3 0,-9-5 0,-6 1 0,3-6 0,-3 5 0,14 2 0,-13-12 0,11 17 0,-12-17 0,5 10 0,-5-6 0,10 1 0,-9-1 0,12 7 0,-13 1 0,13 7 0,-16-1 0,16 2 0,-17-2 0,18 16 0,-16-13 0,19 37 0,-13-18 0,-7-16 0,1 4 0,8 20 0,-2 2 0,-7-7 0,-2 2-1062,8 21 0,-3 1 1062,-8-15 0,-3-1 0,2 8 0,-1-3 0,0-17 0,0-2 0,-3-4 0,4-4 0,17 5 0,-5-15 0,20 15 0,4 6 0,-11 5 0,16 3 0,-27-14 0,22 19 0,-16-14 0,8 13 0,-9-10 0,9 12 0,-13-15 0,11 11 0,-6-21 0,-6 6 2124,10 1-2124,-13-9 0,7 6 0,-7-13 0,-1 5 0,-7-7 0,0 0 0,0 7 0,0-5 0,1 5 0,-1-7 0,0 8 0,1 1 0,-6-1 0,10 23 0,-9-18 0,11 19 0,-6-23 0,0-1 0,-1-8 0,0 0 0,0 0 0,0 0 0,5 0 0,-4-7 0,5 5 0,-7-4 0,7 6 0,-4 0 0,4 0 0,-6 0 0,5 0 0,-4-6 0,5 4 0,-7-4 0,1 6 0,0 0 0,-5-6 0,3 4 0,-9-4 0,9 22 0,-3-13 0,-1 14 0,-1-17 0,-1 0 0,-3 0 0,4 7 0,-1-5 0,-3 5 0,4-7 0,-6 7 0,5-5 0,-3 5 0,4 1 0,0 0 0,-5 1 0,12 6 0,-11-6 0,10 0 0,-11-2 0,11 1 0,-10-7 0,10 7 0,-11-8 0,11 0 0,-11 0 0,11 23 0,-5-18 0,0 19 0,-1-24 0,0 0 0,-5 0 0,5 0 0,-6 0 0,0 0 0,6-1 0,-5 1 0,5 0 0,-6 0 0,0 0 0,6 8 0,-4-7 0,4 7 0,-6-1 0,0-5 0,0 5 0,7 0 0,-6-5 0,5 5 0,-6-7 0,6 0 0,-4 8 0,3 16 0,-5-11 0,0 10 0,0-23 0,0 0 0,0 7 0,0-5 0,0 6 0,0-9 0,0-5 0,0 5 0,0-6 0,0 7 0,0 0 0,0 0 0,0 0 0,0 0 0,0 0 0,0 7 0,0-5 0,0 13 0,0-13 0,0 12 0,0-12 0,0 36 0,0-31 0,0 31 0,0-29 0,0 0 0,0 6 0,-5-13 0,3 5 0,-10 0 0,10-5 0,-4 4 0,0-6 0,5 1 0,-11-1 0,10-6 0,-9 4 0,9-5 0,-9 2 0,4 3 0,-5-11 0,-1 12 0,0-6 0,0 7 0,0 0 0,-7 8 0,5-7 0,-24 30 0,22-26 0,-22 26 0,19-29 0,-9 12 0,9-12 0,-6 5 0,-2-5 0,0-2 0,-5 2 0,6-3 0,-8 11 0,0-7 0,-10 8 0,10-9 0,-15 3 0,13-4 0,-14 5 0,10-10 0,0-2 0,2-6 0,-1 0 0,-7 1 0,6 0 0,-6 0 0,0 0 0,-28 17 0,26-18 0,-2 3 0,3-2 0,16-10 0,-40 17 0,36-6 0,-19-5 0,12 8 0,-12-8 0,6 4 0,0 0 0,2 0 0,0-5 0,-2 3 0,0-4 0,-6 7 0,6 0 0,-17 7 0,15-12 0,-13 11 0,15-13 0,-17 3 0,7 3 0,-7-11 0,9 5 0,0-6 0,-25 6 0,19-4 0,-29 4 0,33-6 0,-6 1 0,-1-1 0,7-6 0,-16 6 0,16-6 0,-16 7 0,16-6 0,-16 4 0,16-11 0,-16 12 0,16-5 0,-7 5 0,9-6 0,-8 5 0,5-5 0,-5 2 0,-1-4 0,7 1 0,-7-5 0,0 5 0,7-6 0,-16 0 0,-18 0 0,18 0 0,25 0 0,0 0 0,-9 0 0,-16 0 0,16 0 0,-15 0 0,6 0 0,0 0 0,-7 0 0,7 0 0,-19 0 0,8 0-303,25 0 0,0 0 303,-28 0 0,27 0 0,2 0 0,-18 0 0,12 0 0,1 0 0,-10 0 0,10 0 0,-1 0 0,-21 0 0,12 0 0,0 0 0,-21 0 0,25 0 0,-3 0 0,9 0 0,2 0 0,2 1 0,0-2 0,-9-2 0,3 0 0,-27-5-54,19-6 54,2 1 0,24 5 0,-12 3 0,3 5 0,-17 0 0,-19 0-446,-2 0 446,28 0 0,0 0 0,-25 0 0,8 0 0,2 0 0,5 0 0,7 0 0,-2 0 0,-15 0-535,-18 0 535,0 0 0,0 0 0,10 0 0,-8 0 0,17 0 0,-6 0 0,9 0 0,0 0-23,9 0 23,-7-7 0,16 5 0,-16-4 1019,16 6-1019,-7 0 620,9-6-620,0 5 25,0-11-25,0 11 0,8-10 0,-6 9 0,14-4 0,-14 1 0,14-2 0,-6 0 0,8-4 0,0 10 0,-11-10 0,8 4 0,-1 0 0,5-3 0,13 3 0,-13 1 0,13-4 0,-13 8 0,13-7 0,-13 7 0,12-7 0,-11 2 0,11 1 0,-11-5 0,11 4 0,-11-5 0,11 1 0,-11-1 0,11 1 0,-5-1 0,1 1 0,4 0 0,-5-1 0,1-4 0,4 3 0,-5-4 0,-10-4 0,13 7 0,-20-14 0,22 16 0,-5-10 0,0 9 0,6-2 0,-6-2 0,7 5 0,0-4 0,0 0 0,1 4 0,-1-9 0,5 9 0,-3-4 0,4 0 0,-6 4 0,6-3 0,-5-1 0,5 0 0,-6-2 0,0-3 0,6 10 0,-4-10 0,4 4 0,-6-1 0,-11-12 0,9 11 0,-4-14 0,7 6 0,4 3 0,-1-5 0,-3 2 0,4 3 0,-1-10 0,-4 3 0,9-5 0,-9 0 0,8-7 0,-8 4 0,8-4 0,-3 0 0,-1-2 0,5-1 0,-6-4 0,7 5 0,0-8 0,-7 0 0,5 1 0,-4 0 0,6 6 0,-1-12 0,-5-13 0,4 5 0,-6-18 0,8 30 0,6-15 0,-5 14 0,11-14 0,-4 15 0,-1-15 0,5 6 0,-11-8 0,11 0 0,-12 0 0,12 0 0,-11 0 0,11 1 0,-12-1 0,12-9 0,-4 6 0,6-6 0,0 10 0,0-10 0,0 6-725,0-14 725,0 41 0,0 1 0,0-31 0,0-3 0,0 1 0,0 7 0,0-3 0,0 1 0,0 0 0,7-17 0,-5-1 0,5 46 0,0 0 0,-5-45 0,6 40 0,-1 1 0,-6 3 0,0 0 0,7-4 0,-1 0 0,-5-40 0,6 35 0,0-1 0,-7 3 0,0 1 0,6-4 0,1-1 0,-3 6 0,0 2 0,11-32 0,-8 28 0,1-2 0,-1 8 0,1-2 0,0-13 0,0 1 0,7-25 0,-7 21 0,0 2 0,6-1 0,-3 6 0,1-3 0,-4 13 0,0 3 0,14-33 0,-9 12 0,-1 4 0,-3 20 0,7-43 0,-17 59 0,0-24 0,0 14 0,0-14 725,0 13-725,0-12 0,0 12 0,0-13 0,0 13 0,-6-12 0,4 4 0,-4-6 0,6-1 0,0 1 0,0-1 0,0 8 0,0-5 0,0 4 0,0 1 0,0 2 0,0 7 0,0-1 0,0 1 0,0 0 0,0 0 0,0 0 0,0-1 0,0 2 0,0-1 0,0-17 0,0 13 0,0-12 0,0 9 0,0 5 0,0-5 0,0 7 0,0-1 0,0-7 0,0 7 0,0-7 0,0 1 0,0 5 0,0-12 0,5 12 0,-3-6 0,9 9 0,-9-2 0,9 1 0,-9 6 0,9-5 0,-4 12 0,0-12 0,4 11 0,-5-3 0,7-2 0,4-4 0,-3 1 0,3 1 0,-5 3 0,0 5 0,1-6 0,-1 7 0,-1 0 0,1 0 0,0 0 0,0 5 0,-1-3 0,6 3 0,-4-5 0,4 0 0,-5 5 0,-1-4 0,6 4 0,-4-5 0,5-6 0,-1 5 0,-3-6 0,3 7 0,1-6 0,1 4 0,0-4 0,10-10 0,-9 12 0,4-12 0,-2 16 0,-9-1 0,10 2 0,-10-1 0,4 0 0,-5 0 0,5 4 0,-4-2 0,5 3 0,-7-6 0,1 1 0,0 6 0,-1-5 0,1 4 0,0-5 0,-1 5 0,-5-3 0,5 3 0,-5-5 0,1 6 0,3-6 0,-3 6 0,-1-1 0,5-8 0,-4 7 0,4-3 0,-5 1 0,4 8 0,-9-3 0,9 5 0,-9 0 0,8-1 0,-7 1 0,2 0 0,1 5 0,-4-4 0,4 4 0,0-1 0,-4-3 0,4 4 0,0-6 0,-4 1 0,8 5 0,-7-5 0,2 5 0,1-1 0,-4-3 0,9 4 0,-9-5 0,9 4 0,-9-2 0,8 2 0,-3-4 0,0 0 0,4 0 0,-9 0 0,9 0 0,-5-1 0,1 1 0,4 1 0,-9-1 0,9 0 0,-9 0 0,8 4 0,-7-3 0,2 3 0,-4-4 0,5 5 0,-4-5 0,9 10 0,-9-9 0,9 3 0,-4-3 0,0-2 0,3 1 0,-3 5 0,0-4 0,4 3 0,-4-4 0,4 4 0,-4-3 0,4 8 0,-4-8 0,0 3 0,3 1 0,-8-3 0,9 2 0,-4-4 0,5 4 0,-5-3 0,3 8 0,-3-3 0,5 4 0,0-5 0,-1 4 0,1-3 0,0 4 0,0 0 0,-1 0 0,1 0 0,0-5 0,0 4 0,-1-4 0,1 5 0,-5-4 0,4 3 0,-5-4 0,6 5 0,0 0 0,0 0 0,-1 0 0,-4-4 0,-1-2 0,-5-9 0,5 3 0,-4-2 0,9 8 0,-9-3 0,8 8 0,-7-8 0,7 8 0,-8-8 0,4 3 0,0-9 0,1 8 0,1-8 0,2 14 0,-7-8 0,7 8 0,-3-3 0,5 4 0,0 0 0,-1 0 0,1-4 0,0 2 0,0-6 0,-1 2 0,1 1 0,-5-4 0,4 8 0,-9-9 0,4 5 0,-1-1 0,2 2 0,0-1 0,-1 0 0,0-1 0,1 1 0,0 5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5T11:17:18.245"/>
    </inkml:context>
    <inkml:brush xml:id="br0">
      <inkml:brushProperty name="width" value="0.1" units="cm"/>
      <inkml:brushProperty name="height" value="0.1" units="cm"/>
      <inkml:brushProperty name="color" value="#AB008B"/>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5T11:17:56.821"/>
    </inkml:context>
    <inkml:brush xml:id="br0">
      <inkml:brushProperty name="width" value="0.1" units="cm"/>
      <inkml:brushProperty name="height" value="0.1" units="cm"/>
      <inkml:brushProperty name="color" value="#AB008B"/>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5T11:18:04.627"/>
    </inkml:context>
    <inkml:brush xml:id="br0">
      <inkml:brushProperty name="width" value="0.1" units="cm"/>
      <inkml:brushProperty name="height" value="0.1" units="cm"/>
      <inkml:brushProperty name="color" value="#AB008B"/>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F613B-0D19-4737-AF89-E4200803F150}" type="datetimeFigureOut">
              <a:rPr lang="en-GB" smtClean="0"/>
              <a:t>17/06/2024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6C14F-C9AC-40E0-A5A3-45F447E43E10}" type="slidenum">
              <a:rPr lang="en-GB" smtClean="0"/>
              <a:t>‹#›</a:t>
            </a:fld>
            <a:endParaRPr lang="en-GB"/>
          </a:p>
        </p:txBody>
      </p:sp>
    </p:spTree>
    <p:extLst>
      <p:ext uri="{BB962C8B-B14F-4D97-AF65-F5344CB8AC3E}">
        <p14:creationId xmlns:p14="http://schemas.microsoft.com/office/powerpoint/2010/main" val="322203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8EB59FED-8745-D2AC-BBC1-16DAFF5296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F68AC6A3-1862-43AF-6DED-B7D5B17024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3" name="Slide Number Placeholder 3">
            <a:extLst>
              <a:ext uri="{FF2B5EF4-FFF2-40B4-BE49-F238E27FC236}">
                <a16:creationId xmlns:a16="http://schemas.microsoft.com/office/drawing/2014/main" id="{1027F756-3289-9ED6-989A-947A594FE3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0277C8C-E136-8A41-9275-E5B132C1407C}" type="slidenum">
              <a:rPr lang="en-GB" altLang="en-US" smtClean="0"/>
              <a:pPr/>
              <a:t>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173DD695-1C74-6429-6693-20F662BA83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2255B310-9D03-24B9-D40E-7F1404B713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3" name="Slide Number Placeholder 3">
            <a:extLst>
              <a:ext uri="{FF2B5EF4-FFF2-40B4-BE49-F238E27FC236}">
                <a16:creationId xmlns:a16="http://schemas.microsoft.com/office/drawing/2014/main" id="{792CB852-C438-27B1-288F-BEBE788F2B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39CA51-D758-EE46-A8F5-B1E7A278A655}" type="slidenum">
              <a:rPr lang="en-GB" altLang="en-US" smtClean="0"/>
              <a:pPr/>
              <a:t>6</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1CB19B-0DAF-8345-B77A-E06BB4474747}" type="slidenum">
              <a:rPr lang="en-GB" altLang="en-US" smtClean="0"/>
              <a:pPr>
                <a:defRPr/>
              </a:pPr>
              <a:t>8</a:t>
            </a:fld>
            <a:endParaRPr lang="en-GB" altLang="en-US"/>
          </a:p>
        </p:txBody>
      </p:sp>
    </p:spTree>
    <p:extLst>
      <p:ext uri="{BB962C8B-B14F-4D97-AF65-F5344CB8AC3E}">
        <p14:creationId xmlns:p14="http://schemas.microsoft.com/office/powerpoint/2010/main" val="316133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1CB19B-0DAF-8345-B77A-E06BB4474747}"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9527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693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So, who are P3 well just a quick overview. We are a housing charity here in England who have been providing housing related support since 1972. We provide support in communities all across England </a:t>
            </a:r>
            <a:r>
              <a:rPr lang="en-GB" sz="1800" kern="100" dirty="0" err="1">
                <a:effectLst/>
                <a:latin typeface="Calibri" panose="020F0502020204030204" pitchFamily="34" charset="0"/>
                <a:ea typeface="Aptos" panose="020B0004020202020204" pitchFamily="34" charset="0"/>
                <a:cs typeface="Times New Roman" panose="02020603050405020304" pitchFamily="18" charset="0"/>
              </a:rPr>
              <a:t>withWe</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work with 33,000 people annually and around 9,000 people at any one time.</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P3 itself stands for people, potential and possibilities and that’s the ethos we have throughout all of the work that we do. We are </a:t>
            </a:r>
            <a:r>
              <a:rPr lang="en-GB" sz="1800" u="sng" kern="100" dirty="0">
                <a:effectLst/>
                <a:latin typeface="Calibri" panose="020F0502020204030204" pitchFamily="34" charset="0"/>
                <a:ea typeface="Aptos" panose="020B0004020202020204" pitchFamily="34" charset="0"/>
                <a:cs typeface="Times New Roman" panose="02020603050405020304" pitchFamily="18" charset="0"/>
              </a:rPr>
              <a:t>people</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lead, putting people first to create a lasting difference.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housing, Homelessness, mental health, social exclusion and more.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65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So its this person centred approach that lead to the development of our hoarding services. </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The Warwickshire service was set up in consultation with adult social care to support ten people for the year using a gradual approach that combines the in-home practical support (Moving, disposing, donating, reorganising) with emotional and psychological support.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It centres around building a working relationship with someone. building that trust to support them in a holistic way that can provide us with a complete picture of their circumstances. Some issues may be apparent immediately and others that will open themselves up to us over time.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When this happens that relationship we have built up has been essential to help the people we support leave their comfort zone and build there network with other organisations.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GB" b="0" i="0" dirty="0">
              <a:solidFill>
                <a:srgbClr val="343536"/>
              </a:solidFill>
              <a:effectLst/>
              <a:latin typeface="Source Sans Pro" panose="020B0503030403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53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Working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Helping someone address their hoard is a difficult process. They might not feel ready, they might not recognise any problem at all. This is where we put a strong focus on building a good relationship with the people we support.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b="0" i="0" dirty="0">
                <a:solidFill>
                  <a:srgbClr val="343536"/>
                </a:solidFill>
                <a:effectLst/>
                <a:latin typeface="Source Sans Pro" panose="020B0503030403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On average we will work with someone for just under a year. This gives our hoarding coach the time to get to know individuals, get to know how they work and what works well for them. We like to keep consistency, booking in a regular time once a week to build our support into their routine. It’s important that support is not brought in as dramatic change but one that goes at their pace and is respectful of peoples limitations and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kern="100" dirty="0">
              <a:solidFill>
                <a:srgbClr val="343536"/>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43536"/>
              </a:solidFill>
              <a:effectLst/>
              <a:latin typeface="Source Sans Pro" panose="020B0503030403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74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Our hoarding coaches use motivational techniques,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set small goals that break down large barriers, into a smaller, manageable wins. Discussing different ways to look at and value objects and find systems that work for the life that someone wants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kern="100" dirty="0">
              <a:solidFill>
                <a:srgbClr val="343536"/>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43536"/>
              </a:solidFill>
              <a:effectLst/>
              <a:latin typeface="Source Sans Pro" panose="020B0503030403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66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863760510"/>
      </p:ext>
    </p:extLst>
  </p:cSld>
  <p:clrMapOvr>
    <a:masterClrMapping/>
  </p:clrMapOvr>
  <p:extLst>
    <p:ext uri="{DCECCB84-F9BA-43D5-87BE-67443E8EF086}">
      <p15:sldGuideLst xmlns:p15="http://schemas.microsoft.com/office/powerpoint/2012/main">
        <p15:guide id="2" pos="74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263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6904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4213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8912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16FE-F53D-114E-C8F6-657FB818E0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6DB407-0A64-B6D4-FE0B-69D87A6816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0636E2-E746-93C1-D74D-3B6DD0F1008E}"/>
              </a:ext>
            </a:extLst>
          </p:cNvPr>
          <p:cNvSpPr>
            <a:spLocks noGrp="1"/>
          </p:cNvSpPr>
          <p:nvPr>
            <p:ph type="dt" sz="half" idx="10"/>
          </p:nvPr>
        </p:nvSpPr>
        <p:spPr/>
        <p:txBody>
          <a:bodyPr/>
          <a:lstStyle/>
          <a:p>
            <a:fld id="{2A0195C7-5D75-4138-B0CC-746ED3AAACAB}" type="datetimeFigureOut">
              <a:rPr lang="en-GB" smtClean="0"/>
              <a:t>17/06/2024</a:t>
            </a:fld>
            <a:endParaRPr lang="en-GB"/>
          </a:p>
        </p:txBody>
      </p:sp>
      <p:sp>
        <p:nvSpPr>
          <p:cNvPr id="5" name="Footer Placeholder 4">
            <a:extLst>
              <a:ext uri="{FF2B5EF4-FFF2-40B4-BE49-F238E27FC236}">
                <a16:creationId xmlns:a16="http://schemas.microsoft.com/office/drawing/2014/main" id="{8DA7A86C-AFF6-FB49-93FB-A79ACB6FF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ACC96C-A4FB-F015-F00B-AE37D5323E9F}"/>
              </a:ext>
            </a:extLst>
          </p:cNvPr>
          <p:cNvSpPr>
            <a:spLocks noGrp="1"/>
          </p:cNvSpPr>
          <p:nvPr>
            <p:ph type="sldNum" sz="quarter" idx="12"/>
          </p:nvPr>
        </p:nvSpPr>
        <p:spPr/>
        <p:txBody>
          <a:bodyPr/>
          <a:lstStyle/>
          <a:p>
            <a:fld id="{83F3D637-6CD5-48A3-8F2D-3EC77C1FD9E9}" type="slidenum">
              <a:rPr lang="en-GB" smtClean="0"/>
              <a:t>‹#›</a:t>
            </a:fld>
            <a:endParaRPr lang="en-GB"/>
          </a:p>
        </p:txBody>
      </p:sp>
    </p:spTree>
    <p:extLst>
      <p:ext uri="{BB962C8B-B14F-4D97-AF65-F5344CB8AC3E}">
        <p14:creationId xmlns:p14="http://schemas.microsoft.com/office/powerpoint/2010/main" val="353530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1CED-580D-F181-05C7-88C016A460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3EEEE0-7DDC-6288-FF8C-B933FED60F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B1E069-47D6-643D-EB8F-3DE898439016}"/>
              </a:ext>
            </a:extLst>
          </p:cNvPr>
          <p:cNvSpPr>
            <a:spLocks noGrp="1"/>
          </p:cNvSpPr>
          <p:nvPr>
            <p:ph type="dt" sz="half" idx="10"/>
          </p:nvPr>
        </p:nvSpPr>
        <p:spPr/>
        <p:txBody>
          <a:bodyPr/>
          <a:lstStyle/>
          <a:p>
            <a:fld id="{2A0195C7-5D75-4138-B0CC-746ED3AAACAB}" type="datetimeFigureOut">
              <a:rPr lang="en-GB" smtClean="0"/>
              <a:t>17/06/2024</a:t>
            </a:fld>
            <a:endParaRPr lang="en-GB"/>
          </a:p>
        </p:txBody>
      </p:sp>
      <p:sp>
        <p:nvSpPr>
          <p:cNvPr id="5" name="Footer Placeholder 4">
            <a:extLst>
              <a:ext uri="{FF2B5EF4-FFF2-40B4-BE49-F238E27FC236}">
                <a16:creationId xmlns:a16="http://schemas.microsoft.com/office/drawing/2014/main" id="{5EA0C82B-A569-6738-CF6F-DE30E32B6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3F114-2692-AAEF-D177-5DA9F3B5B856}"/>
              </a:ext>
            </a:extLst>
          </p:cNvPr>
          <p:cNvSpPr>
            <a:spLocks noGrp="1"/>
          </p:cNvSpPr>
          <p:nvPr>
            <p:ph type="sldNum" sz="quarter" idx="12"/>
          </p:nvPr>
        </p:nvSpPr>
        <p:spPr/>
        <p:txBody>
          <a:bodyPr/>
          <a:lstStyle/>
          <a:p>
            <a:fld id="{83F3D637-6CD5-48A3-8F2D-3EC77C1FD9E9}" type="slidenum">
              <a:rPr lang="en-GB" smtClean="0"/>
              <a:t>‹#›</a:t>
            </a:fld>
            <a:endParaRPr lang="en-GB"/>
          </a:p>
        </p:txBody>
      </p:sp>
    </p:spTree>
    <p:extLst>
      <p:ext uri="{BB962C8B-B14F-4D97-AF65-F5344CB8AC3E}">
        <p14:creationId xmlns:p14="http://schemas.microsoft.com/office/powerpoint/2010/main" val="1463741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9CF-75AB-CD65-7C61-1B20E6DE94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B12608-7449-781C-C4F0-455E7434D9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66F8DB-B626-A8BC-820F-5F3D07173251}"/>
              </a:ext>
            </a:extLst>
          </p:cNvPr>
          <p:cNvSpPr>
            <a:spLocks noGrp="1"/>
          </p:cNvSpPr>
          <p:nvPr>
            <p:ph type="dt" sz="half" idx="10"/>
          </p:nvPr>
        </p:nvSpPr>
        <p:spPr/>
        <p:txBody>
          <a:bodyPr/>
          <a:lstStyle/>
          <a:p>
            <a:fld id="{2A0195C7-5D75-4138-B0CC-746ED3AAACAB}" type="datetimeFigureOut">
              <a:rPr lang="en-GB" smtClean="0"/>
              <a:t>17/06/2024</a:t>
            </a:fld>
            <a:endParaRPr lang="en-GB"/>
          </a:p>
        </p:txBody>
      </p:sp>
      <p:sp>
        <p:nvSpPr>
          <p:cNvPr id="5" name="Footer Placeholder 4">
            <a:extLst>
              <a:ext uri="{FF2B5EF4-FFF2-40B4-BE49-F238E27FC236}">
                <a16:creationId xmlns:a16="http://schemas.microsoft.com/office/drawing/2014/main" id="{DF790818-B82C-D0B8-3249-CF113051CB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F65E4A-2D76-0F1B-6BDA-2BB81A057C1A}"/>
              </a:ext>
            </a:extLst>
          </p:cNvPr>
          <p:cNvSpPr>
            <a:spLocks noGrp="1"/>
          </p:cNvSpPr>
          <p:nvPr>
            <p:ph type="sldNum" sz="quarter" idx="12"/>
          </p:nvPr>
        </p:nvSpPr>
        <p:spPr/>
        <p:txBody>
          <a:bodyPr/>
          <a:lstStyle/>
          <a:p>
            <a:fld id="{83F3D637-6CD5-48A3-8F2D-3EC77C1FD9E9}" type="slidenum">
              <a:rPr lang="en-GB" smtClean="0"/>
              <a:t>‹#›</a:t>
            </a:fld>
            <a:endParaRPr lang="en-GB"/>
          </a:p>
        </p:txBody>
      </p:sp>
    </p:spTree>
    <p:extLst>
      <p:ext uri="{BB962C8B-B14F-4D97-AF65-F5344CB8AC3E}">
        <p14:creationId xmlns:p14="http://schemas.microsoft.com/office/powerpoint/2010/main" val="2674460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597A-07F5-8449-21A9-BC8A5EA7CE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ED715F-DEC5-11FE-20CC-4AE12878DB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CF1BC3B-50F0-AC0F-FFA1-A92F81CB44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AE2CA6-6C63-FBC6-00E0-17A97FA16761}"/>
              </a:ext>
            </a:extLst>
          </p:cNvPr>
          <p:cNvSpPr>
            <a:spLocks noGrp="1"/>
          </p:cNvSpPr>
          <p:nvPr>
            <p:ph type="dt" sz="half" idx="10"/>
          </p:nvPr>
        </p:nvSpPr>
        <p:spPr/>
        <p:txBody>
          <a:bodyPr/>
          <a:lstStyle/>
          <a:p>
            <a:fld id="{2A0195C7-5D75-4138-B0CC-746ED3AAACAB}" type="datetimeFigureOut">
              <a:rPr lang="en-GB" smtClean="0"/>
              <a:t>17/06/2024</a:t>
            </a:fld>
            <a:endParaRPr lang="en-GB"/>
          </a:p>
        </p:txBody>
      </p:sp>
      <p:sp>
        <p:nvSpPr>
          <p:cNvPr id="6" name="Footer Placeholder 5">
            <a:extLst>
              <a:ext uri="{FF2B5EF4-FFF2-40B4-BE49-F238E27FC236}">
                <a16:creationId xmlns:a16="http://schemas.microsoft.com/office/drawing/2014/main" id="{10FCB3FD-828A-A668-CF4A-6CE61CA12D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DDD9BA-32ED-E7C9-56E9-7A54B3676103}"/>
              </a:ext>
            </a:extLst>
          </p:cNvPr>
          <p:cNvSpPr>
            <a:spLocks noGrp="1"/>
          </p:cNvSpPr>
          <p:nvPr>
            <p:ph type="sldNum" sz="quarter" idx="12"/>
          </p:nvPr>
        </p:nvSpPr>
        <p:spPr/>
        <p:txBody>
          <a:bodyPr/>
          <a:lstStyle/>
          <a:p>
            <a:fld id="{83F3D637-6CD5-48A3-8F2D-3EC77C1FD9E9}" type="slidenum">
              <a:rPr lang="en-GB" smtClean="0"/>
              <a:t>‹#›</a:t>
            </a:fld>
            <a:endParaRPr lang="en-GB"/>
          </a:p>
        </p:txBody>
      </p:sp>
    </p:spTree>
    <p:extLst>
      <p:ext uri="{BB962C8B-B14F-4D97-AF65-F5344CB8AC3E}">
        <p14:creationId xmlns:p14="http://schemas.microsoft.com/office/powerpoint/2010/main" val="1621404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6E21-62D4-DB72-596A-6A89925BD3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BB4DA5-7371-A5DD-FD1F-61B6A41C9C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7DC05E-F95F-A928-F7B5-D5C29B52DE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7474FA-7115-3A25-9F7D-A4FF3680D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F662ED-271F-4671-2A2C-79C63F583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E3F966-9668-DE14-E975-79EC53F0D283}"/>
              </a:ext>
            </a:extLst>
          </p:cNvPr>
          <p:cNvSpPr>
            <a:spLocks noGrp="1"/>
          </p:cNvSpPr>
          <p:nvPr>
            <p:ph type="dt" sz="half" idx="10"/>
          </p:nvPr>
        </p:nvSpPr>
        <p:spPr/>
        <p:txBody>
          <a:bodyPr/>
          <a:lstStyle/>
          <a:p>
            <a:fld id="{2A0195C7-5D75-4138-B0CC-746ED3AAACAB}" type="datetimeFigureOut">
              <a:rPr lang="en-GB" smtClean="0"/>
              <a:t>17/06/2024</a:t>
            </a:fld>
            <a:endParaRPr lang="en-GB"/>
          </a:p>
        </p:txBody>
      </p:sp>
      <p:sp>
        <p:nvSpPr>
          <p:cNvPr id="8" name="Footer Placeholder 7">
            <a:extLst>
              <a:ext uri="{FF2B5EF4-FFF2-40B4-BE49-F238E27FC236}">
                <a16:creationId xmlns:a16="http://schemas.microsoft.com/office/drawing/2014/main" id="{29A013FE-9CBB-DA0F-B275-BA63AB4578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145369-96EB-3E0F-1CE1-6E8C4C41D917}"/>
              </a:ext>
            </a:extLst>
          </p:cNvPr>
          <p:cNvSpPr>
            <a:spLocks noGrp="1"/>
          </p:cNvSpPr>
          <p:nvPr>
            <p:ph type="sldNum" sz="quarter" idx="12"/>
          </p:nvPr>
        </p:nvSpPr>
        <p:spPr/>
        <p:txBody>
          <a:bodyPr/>
          <a:lstStyle/>
          <a:p>
            <a:fld id="{83F3D637-6CD5-48A3-8F2D-3EC77C1FD9E9}" type="slidenum">
              <a:rPr lang="en-GB" smtClean="0"/>
              <a:t>‹#›</a:t>
            </a:fld>
            <a:endParaRPr lang="en-GB"/>
          </a:p>
        </p:txBody>
      </p:sp>
    </p:spTree>
    <p:extLst>
      <p:ext uri="{BB962C8B-B14F-4D97-AF65-F5344CB8AC3E}">
        <p14:creationId xmlns:p14="http://schemas.microsoft.com/office/powerpoint/2010/main" val="365674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580B-A77E-2113-93F6-E918441D5B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C72FB3-6DA4-EB84-B7B3-830B2FD99041}"/>
              </a:ext>
            </a:extLst>
          </p:cNvPr>
          <p:cNvSpPr>
            <a:spLocks noGrp="1"/>
          </p:cNvSpPr>
          <p:nvPr>
            <p:ph type="dt" sz="half" idx="10"/>
          </p:nvPr>
        </p:nvSpPr>
        <p:spPr/>
        <p:txBody>
          <a:bodyPr/>
          <a:lstStyle/>
          <a:p>
            <a:fld id="{2A0195C7-5D75-4138-B0CC-746ED3AAACAB}" type="datetimeFigureOut">
              <a:rPr lang="en-GB" smtClean="0"/>
              <a:t>17/06/2024</a:t>
            </a:fld>
            <a:endParaRPr lang="en-GB"/>
          </a:p>
        </p:txBody>
      </p:sp>
      <p:sp>
        <p:nvSpPr>
          <p:cNvPr id="4" name="Footer Placeholder 3">
            <a:extLst>
              <a:ext uri="{FF2B5EF4-FFF2-40B4-BE49-F238E27FC236}">
                <a16:creationId xmlns:a16="http://schemas.microsoft.com/office/drawing/2014/main" id="{02F72AC6-4865-8DB6-1E0A-8000D0FA8B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D09D04-3DD8-EA6D-B053-E0D69164FCC8}"/>
              </a:ext>
            </a:extLst>
          </p:cNvPr>
          <p:cNvSpPr>
            <a:spLocks noGrp="1"/>
          </p:cNvSpPr>
          <p:nvPr>
            <p:ph type="sldNum" sz="quarter" idx="12"/>
          </p:nvPr>
        </p:nvSpPr>
        <p:spPr/>
        <p:txBody>
          <a:bodyPr/>
          <a:lstStyle/>
          <a:p>
            <a:fld id="{83F3D637-6CD5-48A3-8F2D-3EC77C1FD9E9}" type="slidenum">
              <a:rPr lang="en-GB" smtClean="0"/>
              <a:t>‹#›</a:t>
            </a:fld>
            <a:endParaRPr lang="en-GB"/>
          </a:p>
        </p:txBody>
      </p:sp>
    </p:spTree>
    <p:extLst>
      <p:ext uri="{BB962C8B-B14F-4D97-AF65-F5344CB8AC3E}">
        <p14:creationId xmlns:p14="http://schemas.microsoft.com/office/powerpoint/2010/main" val="223836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3759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47B49-7340-37C0-D949-06B349E97A31}"/>
              </a:ext>
            </a:extLst>
          </p:cNvPr>
          <p:cNvSpPr>
            <a:spLocks noGrp="1"/>
          </p:cNvSpPr>
          <p:nvPr>
            <p:ph type="dt" sz="half" idx="10"/>
          </p:nvPr>
        </p:nvSpPr>
        <p:spPr/>
        <p:txBody>
          <a:bodyPr/>
          <a:lstStyle/>
          <a:p>
            <a:fld id="{2A0195C7-5D75-4138-B0CC-746ED3AAACAB}" type="datetimeFigureOut">
              <a:rPr lang="en-GB" smtClean="0"/>
              <a:t>17/06/2024</a:t>
            </a:fld>
            <a:endParaRPr lang="en-GB"/>
          </a:p>
        </p:txBody>
      </p:sp>
      <p:sp>
        <p:nvSpPr>
          <p:cNvPr id="3" name="Footer Placeholder 2">
            <a:extLst>
              <a:ext uri="{FF2B5EF4-FFF2-40B4-BE49-F238E27FC236}">
                <a16:creationId xmlns:a16="http://schemas.microsoft.com/office/drawing/2014/main" id="{FE7DC43D-014E-1DA5-525A-CB352E5B20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0FA733-80C0-147A-3847-D2C4B40950E0}"/>
              </a:ext>
            </a:extLst>
          </p:cNvPr>
          <p:cNvSpPr>
            <a:spLocks noGrp="1"/>
          </p:cNvSpPr>
          <p:nvPr>
            <p:ph type="sldNum" sz="quarter" idx="12"/>
          </p:nvPr>
        </p:nvSpPr>
        <p:spPr/>
        <p:txBody>
          <a:bodyPr/>
          <a:lstStyle/>
          <a:p>
            <a:fld id="{83F3D637-6CD5-48A3-8F2D-3EC77C1FD9E9}" type="slidenum">
              <a:rPr lang="en-GB" smtClean="0"/>
              <a:t>‹#›</a:t>
            </a:fld>
            <a:endParaRPr lang="en-GB"/>
          </a:p>
        </p:txBody>
      </p:sp>
    </p:spTree>
    <p:extLst>
      <p:ext uri="{BB962C8B-B14F-4D97-AF65-F5344CB8AC3E}">
        <p14:creationId xmlns:p14="http://schemas.microsoft.com/office/powerpoint/2010/main" val="753028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5DCB-D375-7C82-9373-384BFFAF3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7C5A79-12CF-934E-2000-7DF6B9957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1CD301-C56D-6921-BA6D-D708F60AF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6A5BE2-39D0-6A86-34F6-987FD8B9F16E}"/>
              </a:ext>
            </a:extLst>
          </p:cNvPr>
          <p:cNvSpPr>
            <a:spLocks noGrp="1"/>
          </p:cNvSpPr>
          <p:nvPr>
            <p:ph type="dt" sz="half" idx="10"/>
          </p:nvPr>
        </p:nvSpPr>
        <p:spPr/>
        <p:txBody>
          <a:bodyPr/>
          <a:lstStyle/>
          <a:p>
            <a:fld id="{2A0195C7-5D75-4138-B0CC-746ED3AAACAB}" type="datetimeFigureOut">
              <a:rPr lang="en-GB" smtClean="0"/>
              <a:t>17/06/2024</a:t>
            </a:fld>
            <a:endParaRPr lang="en-GB"/>
          </a:p>
        </p:txBody>
      </p:sp>
      <p:sp>
        <p:nvSpPr>
          <p:cNvPr id="6" name="Footer Placeholder 5">
            <a:extLst>
              <a:ext uri="{FF2B5EF4-FFF2-40B4-BE49-F238E27FC236}">
                <a16:creationId xmlns:a16="http://schemas.microsoft.com/office/drawing/2014/main" id="{56435C7B-6842-010B-DDEE-AD39C26809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C3574E-9E6E-A139-930C-0BC04E9C892B}"/>
              </a:ext>
            </a:extLst>
          </p:cNvPr>
          <p:cNvSpPr>
            <a:spLocks noGrp="1"/>
          </p:cNvSpPr>
          <p:nvPr>
            <p:ph type="sldNum" sz="quarter" idx="12"/>
          </p:nvPr>
        </p:nvSpPr>
        <p:spPr/>
        <p:txBody>
          <a:bodyPr/>
          <a:lstStyle/>
          <a:p>
            <a:fld id="{83F3D637-6CD5-48A3-8F2D-3EC77C1FD9E9}" type="slidenum">
              <a:rPr lang="en-GB" smtClean="0"/>
              <a:t>‹#›</a:t>
            </a:fld>
            <a:endParaRPr lang="en-GB"/>
          </a:p>
        </p:txBody>
      </p:sp>
    </p:spTree>
    <p:extLst>
      <p:ext uri="{BB962C8B-B14F-4D97-AF65-F5344CB8AC3E}">
        <p14:creationId xmlns:p14="http://schemas.microsoft.com/office/powerpoint/2010/main" val="3354404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852-4266-6016-2EE5-CD09ED7BE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E0241C-ED8E-E801-BD64-1A4661C18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0A195E-198F-EB8B-D33D-3685834D3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F2631-35F4-5006-336B-5F997A2FC6EA}"/>
              </a:ext>
            </a:extLst>
          </p:cNvPr>
          <p:cNvSpPr>
            <a:spLocks noGrp="1"/>
          </p:cNvSpPr>
          <p:nvPr>
            <p:ph type="dt" sz="half" idx="10"/>
          </p:nvPr>
        </p:nvSpPr>
        <p:spPr/>
        <p:txBody>
          <a:bodyPr/>
          <a:lstStyle/>
          <a:p>
            <a:fld id="{2A0195C7-5D75-4138-B0CC-746ED3AAACAB}" type="datetimeFigureOut">
              <a:rPr lang="en-GB" smtClean="0"/>
              <a:t>17/06/2024</a:t>
            </a:fld>
            <a:endParaRPr lang="en-GB"/>
          </a:p>
        </p:txBody>
      </p:sp>
      <p:sp>
        <p:nvSpPr>
          <p:cNvPr id="6" name="Footer Placeholder 5">
            <a:extLst>
              <a:ext uri="{FF2B5EF4-FFF2-40B4-BE49-F238E27FC236}">
                <a16:creationId xmlns:a16="http://schemas.microsoft.com/office/drawing/2014/main" id="{45473ACE-9E0E-10ED-F14A-AF92A317F2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58D1C6-8E85-AA74-0580-91D638293BF7}"/>
              </a:ext>
            </a:extLst>
          </p:cNvPr>
          <p:cNvSpPr>
            <a:spLocks noGrp="1"/>
          </p:cNvSpPr>
          <p:nvPr>
            <p:ph type="sldNum" sz="quarter" idx="12"/>
          </p:nvPr>
        </p:nvSpPr>
        <p:spPr/>
        <p:txBody>
          <a:bodyPr/>
          <a:lstStyle/>
          <a:p>
            <a:fld id="{83F3D637-6CD5-48A3-8F2D-3EC77C1FD9E9}" type="slidenum">
              <a:rPr lang="en-GB" smtClean="0"/>
              <a:t>‹#›</a:t>
            </a:fld>
            <a:endParaRPr lang="en-GB"/>
          </a:p>
        </p:txBody>
      </p:sp>
    </p:spTree>
    <p:extLst>
      <p:ext uri="{BB962C8B-B14F-4D97-AF65-F5344CB8AC3E}">
        <p14:creationId xmlns:p14="http://schemas.microsoft.com/office/powerpoint/2010/main" val="1515182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D36C-1141-E665-2FC0-0EB0BB518F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D7E88F-6037-C0AF-BC8B-2198D534B5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2C57F4-5DA8-EFE6-D9D5-2E3BE3006402}"/>
              </a:ext>
            </a:extLst>
          </p:cNvPr>
          <p:cNvSpPr>
            <a:spLocks noGrp="1"/>
          </p:cNvSpPr>
          <p:nvPr>
            <p:ph type="dt" sz="half" idx="10"/>
          </p:nvPr>
        </p:nvSpPr>
        <p:spPr/>
        <p:txBody>
          <a:bodyPr/>
          <a:lstStyle/>
          <a:p>
            <a:fld id="{2A0195C7-5D75-4138-B0CC-746ED3AAACAB}" type="datetimeFigureOut">
              <a:rPr lang="en-GB" smtClean="0"/>
              <a:t>17/06/2024</a:t>
            </a:fld>
            <a:endParaRPr lang="en-GB"/>
          </a:p>
        </p:txBody>
      </p:sp>
      <p:sp>
        <p:nvSpPr>
          <p:cNvPr id="5" name="Footer Placeholder 4">
            <a:extLst>
              <a:ext uri="{FF2B5EF4-FFF2-40B4-BE49-F238E27FC236}">
                <a16:creationId xmlns:a16="http://schemas.microsoft.com/office/drawing/2014/main" id="{933B3A75-D579-0D72-9FF5-615E256BE9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3F0FD3-9D6C-1DD3-40AF-0CFF796470B1}"/>
              </a:ext>
            </a:extLst>
          </p:cNvPr>
          <p:cNvSpPr>
            <a:spLocks noGrp="1"/>
          </p:cNvSpPr>
          <p:nvPr>
            <p:ph type="sldNum" sz="quarter" idx="12"/>
          </p:nvPr>
        </p:nvSpPr>
        <p:spPr/>
        <p:txBody>
          <a:bodyPr/>
          <a:lstStyle/>
          <a:p>
            <a:fld id="{83F3D637-6CD5-48A3-8F2D-3EC77C1FD9E9}" type="slidenum">
              <a:rPr lang="en-GB" smtClean="0"/>
              <a:t>‹#›</a:t>
            </a:fld>
            <a:endParaRPr lang="en-GB"/>
          </a:p>
        </p:txBody>
      </p:sp>
    </p:spTree>
    <p:extLst>
      <p:ext uri="{BB962C8B-B14F-4D97-AF65-F5344CB8AC3E}">
        <p14:creationId xmlns:p14="http://schemas.microsoft.com/office/powerpoint/2010/main" val="2194345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EC1964-A9B2-ABC0-0178-42E4A30FC5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83C9DE-89EA-0859-CD79-D7ED0F2C0A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894FF0-6049-A3DF-842D-54DB2332CCF7}"/>
              </a:ext>
            </a:extLst>
          </p:cNvPr>
          <p:cNvSpPr>
            <a:spLocks noGrp="1"/>
          </p:cNvSpPr>
          <p:nvPr>
            <p:ph type="dt" sz="half" idx="10"/>
          </p:nvPr>
        </p:nvSpPr>
        <p:spPr/>
        <p:txBody>
          <a:bodyPr/>
          <a:lstStyle/>
          <a:p>
            <a:fld id="{2A0195C7-5D75-4138-B0CC-746ED3AAACAB}" type="datetimeFigureOut">
              <a:rPr lang="en-GB" smtClean="0"/>
              <a:t>17/06/2024</a:t>
            </a:fld>
            <a:endParaRPr lang="en-GB"/>
          </a:p>
        </p:txBody>
      </p:sp>
      <p:sp>
        <p:nvSpPr>
          <p:cNvPr id="5" name="Footer Placeholder 4">
            <a:extLst>
              <a:ext uri="{FF2B5EF4-FFF2-40B4-BE49-F238E27FC236}">
                <a16:creationId xmlns:a16="http://schemas.microsoft.com/office/drawing/2014/main" id="{9B8D9C92-4B0F-2251-DAF1-8E3E2CA35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3CFA98-2E05-B21C-DD52-F616B7CA2D6D}"/>
              </a:ext>
            </a:extLst>
          </p:cNvPr>
          <p:cNvSpPr>
            <a:spLocks noGrp="1"/>
          </p:cNvSpPr>
          <p:nvPr>
            <p:ph type="sldNum" sz="quarter" idx="12"/>
          </p:nvPr>
        </p:nvSpPr>
        <p:spPr/>
        <p:txBody>
          <a:bodyPr/>
          <a:lstStyle/>
          <a:p>
            <a:fld id="{83F3D637-6CD5-48A3-8F2D-3EC77C1FD9E9}" type="slidenum">
              <a:rPr lang="en-GB" smtClean="0"/>
              <a:t>‹#›</a:t>
            </a:fld>
            <a:endParaRPr lang="en-GB"/>
          </a:p>
        </p:txBody>
      </p:sp>
    </p:spTree>
    <p:extLst>
      <p:ext uri="{BB962C8B-B14F-4D97-AF65-F5344CB8AC3E}">
        <p14:creationId xmlns:p14="http://schemas.microsoft.com/office/powerpoint/2010/main" val="2398601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F95C-5D28-F149-B5F9-E4C2BC5133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DBD6AC-B032-4A42-A3E3-AC43898F59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1F398-D1CB-C346-B3FF-FCA3763DB87C}"/>
              </a:ext>
            </a:extLst>
          </p:cNvPr>
          <p:cNvSpPr>
            <a:spLocks noGrp="1"/>
          </p:cNvSpPr>
          <p:nvPr>
            <p:ph type="dt" sz="half" idx="10"/>
          </p:nvPr>
        </p:nvSpPr>
        <p:spPr/>
        <p:txBody>
          <a:bodyPr/>
          <a:lstStyle/>
          <a:p>
            <a:fld id="{FAF9CB6B-CEE6-494E-A29F-85F771E4876D}" type="datetimeFigureOut">
              <a:rPr lang="en-US" smtClean="0"/>
              <a:t>6/17/24</a:t>
            </a:fld>
            <a:endParaRPr lang="en-US"/>
          </a:p>
        </p:txBody>
      </p:sp>
      <p:sp>
        <p:nvSpPr>
          <p:cNvPr id="5" name="Footer Placeholder 4">
            <a:extLst>
              <a:ext uri="{FF2B5EF4-FFF2-40B4-BE49-F238E27FC236}">
                <a16:creationId xmlns:a16="http://schemas.microsoft.com/office/drawing/2014/main" id="{0DF1B048-80AE-F844-93A0-D75B35150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68692-B1AE-0B40-AFC8-3AE18D353962}"/>
              </a:ext>
            </a:extLst>
          </p:cNvPr>
          <p:cNvSpPr>
            <a:spLocks noGrp="1"/>
          </p:cNvSpPr>
          <p:nvPr>
            <p:ph type="sldNum" sz="quarter" idx="12"/>
          </p:nvPr>
        </p:nvSpPr>
        <p:spPr/>
        <p:txBody>
          <a:bodyPr/>
          <a:lstStyle/>
          <a:p>
            <a:fld id="{67BAC5CA-702F-A448-B1C7-8D89940B384B}" type="slidenum">
              <a:rPr lang="en-US" smtClean="0"/>
              <a:t>‹#›</a:t>
            </a:fld>
            <a:endParaRPr lang="en-US"/>
          </a:p>
        </p:txBody>
      </p:sp>
    </p:spTree>
    <p:extLst>
      <p:ext uri="{BB962C8B-B14F-4D97-AF65-F5344CB8AC3E}">
        <p14:creationId xmlns:p14="http://schemas.microsoft.com/office/powerpoint/2010/main" val="337604820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BAAC-80F3-4546-B0BC-3B3BA8FBA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7BF7E4-70CC-364C-82F0-E9683B37AA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9C109-EDC4-0C46-ADFE-B3BCC841589C}"/>
              </a:ext>
            </a:extLst>
          </p:cNvPr>
          <p:cNvSpPr>
            <a:spLocks noGrp="1"/>
          </p:cNvSpPr>
          <p:nvPr>
            <p:ph type="dt" sz="half" idx="10"/>
          </p:nvPr>
        </p:nvSpPr>
        <p:spPr/>
        <p:txBody>
          <a:bodyPr/>
          <a:lstStyle/>
          <a:p>
            <a:fld id="{FAF9CB6B-CEE6-494E-A29F-85F771E4876D}" type="datetimeFigureOut">
              <a:rPr lang="en-US" smtClean="0"/>
              <a:t>6/17/24</a:t>
            </a:fld>
            <a:endParaRPr lang="en-US"/>
          </a:p>
        </p:txBody>
      </p:sp>
      <p:sp>
        <p:nvSpPr>
          <p:cNvPr id="5" name="Footer Placeholder 4">
            <a:extLst>
              <a:ext uri="{FF2B5EF4-FFF2-40B4-BE49-F238E27FC236}">
                <a16:creationId xmlns:a16="http://schemas.microsoft.com/office/drawing/2014/main" id="{42C0D543-4899-B546-A10D-8F08838A8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4F282-887E-264B-9070-1B7EB5FCF90F}"/>
              </a:ext>
            </a:extLst>
          </p:cNvPr>
          <p:cNvSpPr>
            <a:spLocks noGrp="1"/>
          </p:cNvSpPr>
          <p:nvPr>
            <p:ph type="sldNum" sz="quarter" idx="12"/>
          </p:nvPr>
        </p:nvSpPr>
        <p:spPr/>
        <p:txBody>
          <a:bodyPr/>
          <a:lstStyle/>
          <a:p>
            <a:fld id="{67BAC5CA-702F-A448-B1C7-8D89940B384B}" type="slidenum">
              <a:rPr lang="en-US" smtClean="0"/>
              <a:t>‹#›</a:t>
            </a:fld>
            <a:endParaRPr lang="en-US"/>
          </a:p>
        </p:txBody>
      </p:sp>
    </p:spTree>
    <p:extLst>
      <p:ext uri="{BB962C8B-B14F-4D97-AF65-F5344CB8AC3E}">
        <p14:creationId xmlns:p14="http://schemas.microsoft.com/office/powerpoint/2010/main" val="587937482"/>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4064-856A-9D4A-8D11-329FD7D9CE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7E704-501D-E840-99AE-0DB1925C2C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324C2B-5A52-AB4D-8905-4B9CC5F10B57}"/>
              </a:ext>
            </a:extLst>
          </p:cNvPr>
          <p:cNvSpPr>
            <a:spLocks noGrp="1"/>
          </p:cNvSpPr>
          <p:nvPr>
            <p:ph type="dt" sz="half" idx="10"/>
          </p:nvPr>
        </p:nvSpPr>
        <p:spPr/>
        <p:txBody>
          <a:bodyPr/>
          <a:lstStyle/>
          <a:p>
            <a:fld id="{FAF9CB6B-CEE6-494E-A29F-85F771E4876D}" type="datetimeFigureOut">
              <a:rPr lang="en-US" smtClean="0"/>
              <a:t>6/17/24</a:t>
            </a:fld>
            <a:endParaRPr lang="en-US"/>
          </a:p>
        </p:txBody>
      </p:sp>
      <p:sp>
        <p:nvSpPr>
          <p:cNvPr id="5" name="Footer Placeholder 4">
            <a:extLst>
              <a:ext uri="{FF2B5EF4-FFF2-40B4-BE49-F238E27FC236}">
                <a16:creationId xmlns:a16="http://schemas.microsoft.com/office/drawing/2014/main" id="{1FE2E68B-175F-7945-82FD-A31365F3B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5D830-D15C-E344-9471-FBDD80A05F37}"/>
              </a:ext>
            </a:extLst>
          </p:cNvPr>
          <p:cNvSpPr>
            <a:spLocks noGrp="1"/>
          </p:cNvSpPr>
          <p:nvPr>
            <p:ph type="sldNum" sz="quarter" idx="12"/>
          </p:nvPr>
        </p:nvSpPr>
        <p:spPr/>
        <p:txBody>
          <a:bodyPr/>
          <a:lstStyle/>
          <a:p>
            <a:fld id="{67BAC5CA-702F-A448-B1C7-8D89940B384B}" type="slidenum">
              <a:rPr lang="en-US" smtClean="0"/>
              <a:t>‹#›</a:t>
            </a:fld>
            <a:endParaRPr lang="en-US"/>
          </a:p>
        </p:txBody>
      </p:sp>
    </p:spTree>
    <p:extLst>
      <p:ext uri="{BB962C8B-B14F-4D97-AF65-F5344CB8AC3E}">
        <p14:creationId xmlns:p14="http://schemas.microsoft.com/office/powerpoint/2010/main" val="399839952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9009-D5B7-DA48-BD85-1AF19A448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4AC58-EF2A-8B46-AF20-5F12A25D84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BFE95-3300-4D4B-BA2F-C6E2CAC801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5E9941-F3D5-074E-B4B2-189C1D0FF4C1}"/>
              </a:ext>
            </a:extLst>
          </p:cNvPr>
          <p:cNvSpPr>
            <a:spLocks noGrp="1"/>
          </p:cNvSpPr>
          <p:nvPr>
            <p:ph type="dt" sz="half" idx="10"/>
          </p:nvPr>
        </p:nvSpPr>
        <p:spPr/>
        <p:txBody>
          <a:bodyPr/>
          <a:lstStyle/>
          <a:p>
            <a:fld id="{FAF9CB6B-CEE6-494E-A29F-85F771E4876D}" type="datetimeFigureOut">
              <a:rPr lang="en-US" smtClean="0"/>
              <a:t>6/17/24</a:t>
            </a:fld>
            <a:endParaRPr lang="en-US"/>
          </a:p>
        </p:txBody>
      </p:sp>
      <p:sp>
        <p:nvSpPr>
          <p:cNvPr id="6" name="Footer Placeholder 5">
            <a:extLst>
              <a:ext uri="{FF2B5EF4-FFF2-40B4-BE49-F238E27FC236}">
                <a16:creationId xmlns:a16="http://schemas.microsoft.com/office/drawing/2014/main" id="{3831562E-AF30-6F41-BBD9-50AF3C4A2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BF255-8CF5-1944-863C-B389C304CE4D}"/>
              </a:ext>
            </a:extLst>
          </p:cNvPr>
          <p:cNvSpPr>
            <a:spLocks noGrp="1"/>
          </p:cNvSpPr>
          <p:nvPr>
            <p:ph type="sldNum" sz="quarter" idx="12"/>
          </p:nvPr>
        </p:nvSpPr>
        <p:spPr/>
        <p:txBody>
          <a:bodyPr/>
          <a:lstStyle/>
          <a:p>
            <a:fld id="{67BAC5CA-702F-A448-B1C7-8D89940B384B}" type="slidenum">
              <a:rPr lang="en-US" smtClean="0"/>
              <a:t>‹#›</a:t>
            </a:fld>
            <a:endParaRPr lang="en-US"/>
          </a:p>
        </p:txBody>
      </p:sp>
    </p:spTree>
    <p:extLst>
      <p:ext uri="{BB962C8B-B14F-4D97-AF65-F5344CB8AC3E}">
        <p14:creationId xmlns:p14="http://schemas.microsoft.com/office/powerpoint/2010/main" val="3736138306"/>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EB83-8582-094B-BB0C-FC2300AC61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E6B03-4F86-F645-B6A2-FCBCD2B592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4C2D64-2DD2-9145-8720-44329A4BDB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B2D3B-3265-D24D-971A-2E7D79DAC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8026D-4EC7-964C-8283-3B36C695C8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2F9E65-22A2-0640-8099-1D776DF980BF}"/>
              </a:ext>
            </a:extLst>
          </p:cNvPr>
          <p:cNvSpPr>
            <a:spLocks noGrp="1"/>
          </p:cNvSpPr>
          <p:nvPr>
            <p:ph type="dt" sz="half" idx="10"/>
          </p:nvPr>
        </p:nvSpPr>
        <p:spPr/>
        <p:txBody>
          <a:bodyPr/>
          <a:lstStyle/>
          <a:p>
            <a:fld id="{FAF9CB6B-CEE6-494E-A29F-85F771E4876D}" type="datetimeFigureOut">
              <a:rPr lang="en-US" smtClean="0"/>
              <a:t>6/17/24</a:t>
            </a:fld>
            <a:endParaRPr lang="en-US"/>
          </a:p>
        </p:txBody>
      </p:sp>
      <p:sp>
        <p:nvSpPr>
          <p:cNvPr id="8" name="Footer Placeholder 7">
            <a:extLst>
              <a:ext uri="{FF2B5EF4-FFF2-40B4-BE49-F238E27FC236}">
                <a16:creationId xmlns:a16="http://schemas.microsoft.com/office/drawing/2014/main" id="{EAE4A443-D933-B94F-92DB-B8A90427DE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FD9DC2-820B-0B4C-9FE2-7AA0119D5540}"/>
              </a:ext>
            </a:extLst>
          </p:cNvPr>
          <p:cNvSpPr>
            <a:spLocks noGrp="1"/>
          </p:cNvSpPr>
          <p:nvPr>
            <p:ph type="sldNum" sz="quarter" idx="12"/>
          </p:nvPr>
        </p:nvSpPr>
        <p:spPr/>
        <p:txBody>
          <a:bodyPr/>
          <a:lstStyle/>
          <a:p>
            <a:fld id="{67BAC5CA-702F-A448-B1C7-8D89940B384B}" type="slidenum">
              <a:rPr lang="en-US" smtClean="0"/>
              <a:t>‹#›</a:t>
            </a:fld>
            <a:endParaRPr lang="en-US"/>
          </a:p>
        </p:txBody>
      </p:sp>
    </p:spTree>
    <p:extLst>
      <p:ext uri="{BB962C8B-B14F-4D97-AF65-F5344CB8AC3E}">
        <p14:creationId xmlns:p14="http://schemas.microsoft.com/office/powerpoint/2010/main" val="330095971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8257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B591-F5FF-424A-A828-D269347D29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6A279C-EFA6-6944-B412-5D32642B6124}"/>
              </a:ext>
            </a:extLst>
          </p:cNvPr>
          <p:cNvSpPr>
            <a:spLocks noGrp="1"/>
          </p:cNvSpPr>
          <p:nvPr>
            <p:ph type="dt" sz="half" idx="10"/>
          </p:nvPr>
        </p:nvSpPr>
        <p:spPr/>
        <p:txBody>
          <a:bodyPr/>
          <a:lstStyle/>
          <a:p>
            <a:fld id="{FAF9CB6B-CEE6-494E-A29F-85F771E4876D}" type="datetimeFigureOut">
              <a:rPr lang="en-US" smtClean="0"/>
              <a:t>6/17/24</a:t>
            </a:fld>
            <a:endParaRPr lang="en-US"/>
          </a:p>
        </p:txBody>
      </p:sp>
      <p:sp>
        <p:nvSpPr>
          <p:cNvPr id="4" name="Footer Placeholder 3">
            <a:extLst>
              <a:ext uri="{FF2B5EF4-FFF2-40B4-BE49-F238E27FC236}">
                <a16:creationId xmlns:a16="http://schemas.microsoft.com/office/drawing/2014/main" id="{034AC13E-87BF-7B44-8E98-29D1C87708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0ED4-2833-3B4A-AC1F-4429C1856A4B}"/>
              </a:ext>
            </a:extLst>
          </p:cNvPr>
          <p:cNvSpPr>
            <a:spLocks noGrp="1"/>
          </p:cNvSpPr>
          <p:nvPr>
            <p:ph type="sldNum" sz="quarter" idx="12"/>
          </p:nvPr>
        </p:nvSpPr>
        <p:spPr/>
        <p:txBody>
          <a:bodyPr/>
          <a:lstStyle/>
          <a:p>
            <a:fld id="{67BAC5CA-702F-A448-B1C7-8D89940B384B}" type="slidenum">
              <a:rPr lang="en-US" smtClean="0"/>
              <a:t>‹#›</a:t>
            </a:fld>
            <a:endParaRPr lang="en-US"/>
          </a:p>
        </p:txBody>
      </p:sp>
    </p:spTree>
    <p:extLst>
      <p:ext uri="{BB962C8B-B14F-4D97-AF65-F5344CB8AC3E}">
        <p14:creationId xmlns:p14="http://schemas.microsoft.com/office/powerpoint/2010/main" val="1269045608"/>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3DC327-9621-FC46-8DF7-EE8283769A29}"/>
              </a:ext>
            </a:extLst>
          </p:cNvPr>
          <p:cNvSpPr>
            <a:spLocks noGrp="1"/>
          </p:cNvSpPr>
          <p:nvPr>
            <p:ph type="dt" sz="half" idx="10"/>
          </p:nvPr>
        </p:nvSpPr>
        <p:spPr/>
        <p:txBody>
          <a:bodyPr/>
          <a:lstStyle/>
          <a:p>
            <a:fld id="{FAF9CB6B-CEE6-494E-A29F-85F771E4876D}" type="datetimeFigureOut">
              <a:rPr lang="en-US" smtClean="0"/>
              <a:t>6/17/24</a:t>
            </a:fld>
            <a:endParaRPr lang="en-US"/>
          </a:p>
        </p:txBody>
      </p:sp>
      <p:sp>
        <p:nvSpPr>
          <p:cNvPr id="3" name="Footer Placeholder 2">
            <a:extLst>
              <a:ext uri="{FF2B5EF4-FFF2-40B4-BE49-F238E27FC236}">
                <a16:creationId xmlns:a16="http://schemas.microsoft.com/office/drawing/2014/main" id="{FBCA8BAC-9E2E-3A45-A38D-AABB7BDD4C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B9AF4F-4587-C242-96D6-C6A123F01232}"/>
              </a:ext>
            </a:extLst>
          </p:cNvPr>
          <p:cNvSpPr>
            <a:spLocks noGrp="1"/>
          </p:cNvSpPr>
          <p:nvPr>
            <p:ph type="sldNum" sz="quarter" idx="12"/>
          </p:nvPr>
        </p:nvSpPr>
        <p:spPr/>
        <p:txBody>
          <a:bodyPr/>
          <a:lstStyle/>
          <a:p>
            <a:fld id="{67BAC5CA-702F-A448-B1C7-8D89940B384B}" type="slidenum">
              <a:rPr lang="en-US" smtClean="0"/>
              <a:t>‹#›</a:t>
            </a:fld>
            <a:endParaRPr lang="en-US"/>
          </a:p>
        </p:txBody>
      </p:sp>
    </p:spTree>
    <p:extLst>
      <p:ext uri="{BB962C8B-B14F-4D97-AF65-F5344CB8AC3E}">
        <p14:creationId xmlns:p14="http://schemas.microsoft.com/office/powerpoint/2010/main" val="400743568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3AEF-0ECE-F643-8898-E58393B4E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FDF8C7-404D-9147-B452-CD94CC7BB8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62F82A-0308-9D4A-BD7B-E903E833C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1A6832-A513-FD49-90D9-3DF066128F23}"/>
              </a:ext>
            </a:extLst>
          </p:cNvPr>
          <p:cNvSpPr>
            <a:spLocks noGrp="1"/>
          </p:cNvSpPr>
          <p:nvPr>
            <p:ph type="dt" sz="half" idx="10"/>
          </p:nvPr>
        </p:nvSpPr>
        <p:spPr/>
        <p:txBody>
          <a:bodyPr/>
          <a:lstStyle/>
          <a:p>
            <a:fld id="{FAF9CB6B-CEE6-494E-A29F-85F771E4876D}" type="datetimeFigureOut">
              <a:rPr lang="en-US" smtClean="0"/>
              <a:t>6/17/24</a:t>
            </a:fld>
            <a:endParaRPr lang="en-US"/>
          </a:p>
        </p:txBody>
      </p:sp>
      <p:sp>
        <p:nvSpPr>
          <p:cNvPr id="6" name="Footer Placeholder 5">
            <a:extLst>
              <a:ext uri="{FF2B5EF4-FFF2-40B4-BE49-F238E27FC236}">
                <a16:creationId xmlns:a16="http://schemas.microsoft.com/office/drawing/2014/main" id="{D3B85DD0-6EFF-2544-ABF3-DEFCBB862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55C7F-DA1A-F046-8412-C2B7545AA99A}"/>
              </a:ext>
            </a:extLst>
          </p:cNvPr>
          <p:cNvSpPr>
            <a:spLocks noGrp="1"/>
          </p:cNvSpPr>
          <p:nvPr>
            <p:ph type="sldNum" sz="quarter" idx="12"/>
          </p:nvPr>
        </p:nvSpPr>
        <p:spPr/>
        <p:txBody>
          <a:bodyPr/>
          <a:lstStyle/>
          <a:p>
            <a:fld id="{67BAC5CA-702F-A448-B1C7-8D89940B384B}" type="slidenum">
              <a:rPr lang="en-US" smtClean="0"/>
              <a:t>‹#›</a:t>
            </a:fld>
            <a:endParaRPr lang="en-US"/>
          </a:p>
        </p:txBody>
      </p:sp>
    </p:spTree>
    <p:extLst>
      <p:ext uri="{BB962C8B-B14F-4D97-AF65-F5344CB8AC3E}">
        <p14:creationId xmlns:p14="http://schemas.microsoft.com/office/powerpoint/2010/main" val="78963018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59C6-6F3E-E547-A7AD-B279A5F1B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F1FA2D-D44C-AF4D-AE9D-A8CE8E909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AF1173-7D68-BC4A-8D16-C283BEECD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152B8A-B884-F245-94B2-B4E07153F7E8}"/>
              </a:ext>
            </a:extLst>
          </p:cNvPr>
          <p:cNvSpPr>
            <a:spLocks noGrp="1"/>
          </p:cNvSpPr>
          <p:nvPr>
            <p:ph type="dt" sz="half" idx="10"/>
          </p:nvPr>
        </p:nvSpPr>
        <p:spPr/>
        <p:txBody>
          <a:bodyPr/>
          <a:lstStyle/>
          <a:p>
            <a:fld id="{FAF9CB6B-CEE6-494E-A29F-85F771E4876D}" type="datetimeFigureOut">
              <a:rPr lang="en-US" smtClean="0"/>
              <a:t>6/17/24</a:t>
            </a:fld>
            <a:endParaRPr lang="en-US"/>
          </a:p>
        </p:txBody>
      </p:sp>
      <p:sp>
        <p:nvSpPr>
          <p:cNvPr id="6" name="Footer Placeholder 5">
            <a:extLst>
              <a:ext uri="{FF2B5EF4-FFF2-40B4-BE49-F238E27FC236}">
                <a16:creationId xmlns:a16="http://schemas.microsoft.com/office/drawing/2014/main" id="{410AC297-9DC7-EC41-ACE2-37A1C55E1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CDDCF4-4313-CE48-ACE3-CD1DBB8533D0}"/>
              </a:ext>
            </a:extLst>
          </p:cNvPr>
          <p:cNvSpPr>
            <a:spLocks noGrp="1"/>
          </p:cNvSpPr>
          <p:nvPr>
            <p:ph type="sldNum" sz="quarter" idx="12"/>
          </p:nvPr>
        </p:nvSpPr>
        <p:spPr/>
        <p:txBody>
          <a:bodyPr/>
          <a:lstStyle/>
          <a:p>
            <a:fld id="{67BAC5CA-702F-A448-B1C7-8D89940B384B}" type="slidenum">
              <a:rPr lang="en-US" smtClean="0"/>
              <a:t>‹#›</a:t>
            </a:fld>
            <a:endParaRPr lang="en-US"/>
          </a:p>
        </p:txBody>
      </p:sp>
    </p:spTree>
    <p:extLst>
      <p:ext uri="{BB962C8B-B14F-4D97-AF65-F5344CB8AC3E}">
        <p14:creationId xmlns:p14="http://schemas.microsoft.com/office/powerpoint/2010/main" val="1271070080"/>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6B53-6810-3742-B714-4EC63A6635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34529C-D97F-B048-AE8B-361BC0B0EC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99E92-4736-F749-95B1-A3CFD6234269}"/>
              </a:ext>
            </a:extLst>
          </p:cNvPr>
          <p:cNvSpPr>
            <a:spLocks noGrp="1"/>
          </p:cNvSpPr>
          <p:nvPr>
            <p:ph type="dt" sz="half" idx="10"/>
          </p:nvPr>
        </p:nvSpPr>
        <p:spPr/>
        <p:txBody>
          <a:bodyPr/>
          <a:lstStyle/>
          <a:p>
            <a:fld id="{FAF9CB6B-CEE6-494E-A29F-85F771E4876D}" type="datetimeFigureOut">
              <a:rPr lang="en-US" smtClean="0"/>
              <a:t>6/17/24</a:t>
            </a:fld>
            <a:endParaRPr lang="en-US"/>
          </a:p>
        </p:txBody>
      </p:sp>
      <p:sp>
        <p:nvSpPr>
          <p:cNvPr id="5" name="Footer Placeholder 4">
            <a:extLst>
              <a:ext uri="{FF2B5EF4-FFF2-40B4-BE49-F238E27FC236}">
                <a16:creationId xmlns:a16="http://schemas.microsoft.com/office/drawing/2014/main" id="{0C68A192-CF85-174D-8B92-7D7ACA554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AB6B9-B1B9-AB44-B3C4-AEC925B25E8C}"/>
              </a:ext>
            </a:extLst>
          </p:cNvPr>
          <p:cNvSpPr>
            <a:spLocks noGrp="1"/>
          </p:cNvSpPr>
          <p:nvPr>
            <p:ph type="sldNum" sz="quarter" idx="12"/>
          </p:nvPr>
        </p:nvSpPr>
        <p:spPr/>
        <p:txBody>
          <a:bodyPr/>
          <a:lstStyle/>
          <a:p>
            <a:fld id="{67BAC5CA-702F-A448-B1C7-8D89940B384B}" type="slidenum">
              <a:rPr lang="en-US" smtClean="0"/>
              <a:t>‹#›</a:t>
            </a:fld>
            <a:endParaRPr lang="en-US"/>
          </a:p>
        </p:txBody>
      </p:sp>
    </p:spTree>
    <p:extLst>
      <p:ext uri="{BB962C8B-B14F-4D97-AF65-F5344CB8AC3E}">
        <p14:creationId xmlns:p14="http://schemas.microsoft.com/office/powerpoint/2010/main" val="330662717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BA6BA-7CC4-B244-ACA1-90ACF8447B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7609CD-C99B-874F-88C5-BFBDC81AAE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D28AF-295E-A64E-8DA9-9BDC92682D71}"/>
              </a:ext>
            </a:extLst>
          </p:cNvPr>
          <p:cNvSpPr>
            <a:spLocks noGrp="1"/>
          </p:cNvSpPr>
          <p:nvPr>
            <p:ph type="dt" sz="half" idx="10"/>
          </p:nvPr>
        </p:nvSpPr>
        <p:spPr/>
        <p:txBody>
          <a:bodyPr/>
          <a:lstStyle/>
          <a:p>
            <a:fld id="{FAF9CB6B-CEE6-494E-A29F-85F771E4876D}" type="datetimeFigureOut">
              <a:rPr lang="en-US" smtClean="0"/>
              <a:t>6/17/24</a:t>
            </a:fld>
            <a:endParaRPr lang="en-US"/>
          </a:p>
        </p:txBody>
      </p:sp>
      <p:sp>
        <p:nvSpPr>
          <p:cNvPr id="5" name="Footer Placeholder 4">
            <a:extLst>
              <a:ext uri="{FF2B5EF4-FFF2-40B4-BE49-F238E27FC236}">
                <a16:creationId xmlns:a16="http://schemas.microsoft.com/office/drawing/2014/main" id="{CE510E35-981D-B543-B089-0436159BF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AC96E-8FBB-5E4F-8F14-B33583FD66C8}"/>
              </a:ext>
            </a:extLst>
          </p:cNvPr>
          <p:cNvSpPr>
            <a:spLocks noGrp="1"/>
          </p:cNvSpPr>
          <p:nvPr>
            <p:ph type="sldNum" sz="quarter" idx="12"/>
          </p:nvPr>
        </p:nvSpPr>
        <p:spPr/>
        <p:txBody>
          <a:bodyPr/>
          <a:lstStyle/>
          <a:p>
            <a:fld id="{67BAC5CA-702F-A448-B1C7-8D89940B384B}" type="slidenum">
              <a:rPr lang="en-US" smtClean="0"/>
              <a:t>‹#›</a:t>
            </a:fld>
            <a:endParaRPr lang="en-US"/>
          </a:p>
        </p:txBody>
      </p:sp>
    </p:spTree>
    <p:extLst>
      <p:ext uri="{BB962C8B-B14F-4D97-AF65-F5344CB8AC3E}">
        <p14:creationId xmlns:p14="http://schemas.microsoft.com/office/powerpoint/2010/main" val="402962769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760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972-01F7-4D14-93DA-E60A7B37418F}"/>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71908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611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F4839603-1791-9B7D-9046-2262BBDECE8C}"/>
              </a:ext>
            </a:extLst>
          </p:cNvPr>
          <p:cNvSpPr>
            <a:spLocks noGrp="1"/>
          </p:cNvSpPr>
          <p:nvPr>
            <p:ph type="dt" sz="half" idx="10"/>
          </p:nvPr>
        </p:nvSpPr>
        <p:spPr/>
        <p:txBody>
          <a:bodyPr/>
          <a:lstStyle>
            <a:lvl1pPr>
              <a:defRPr/>
            </a:lvl1pPr>
          </a:lstStyle>
          <a:p>
            <a:pPr>
              <a:defRPr/>
            </a:pPr>
            <a:fld id="{5868BD68-E47E-D444-91FE-96E3978962D7}" type="datetimeFigureOut">
              <a:rPr lang="en-GB" altLang="en-US"/>
              <a:pPr>
                <a:defRPr/>
              </a:pPr>
              <a:t>17/06/2024</a:t>
            </a:fld>
            <a:endParaRPr lang="en-GB" altLang="en-US"/>
          </a:p>
        </p:txBody>
      </p:sp>
      <p:sp>
        <p:nvSpPr>
          <p:cNvPr id="6" name="Footer Placeholder 4">
            <a:extLst>
              <a:ext uri="{FF2B5EF4-FFF2-40B4-BE49-F238E27FC236}">
                <a16:creationId xmlns:a16="http://schemas.microsoft.com/office/drawing/2014/main" id="{7A58863A-5BB6-1C14-432E-54DCD8A8C5D3}"/>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FB712B8D-4E2D-AB91-2277-CAE23C9A9693}"/>
              </a:ext>
            </a:extLst>
          </p:cNvPr>
          <p:cNvSpPr>
            <a:spLocks noGrp="1"/>
          </p:cNvSpPr>
          <p:nvPr>
            <p:ph type="sldNum" sz="quarter" idx="12"/>
          </p:nvPr>
        </p:nvSpPr>
        <p:spPr/>
        <p:txBody>
          <a:bodyPr/>
          <a:lstStyle>
            <a:lvl1pPr>
              <a:defRPr/>
            </a:lvl1pPr>
          </a:lstStyle>
          <a:p>
            <a:pPr>
              <a:defRPr/>
            </a:pPr>
            <a:fld id="{F8E649DD-6826-FD43-9FD2-80B45BB54EF7}" type="slidenum">
              <a:rPr lang="en-GB" altLang="en-US"/>
              <a:pPr>
                <a:defRPr/>
              </a:pPr>
              <a:t>‹#›</a:t>
            </a:fld>
            <a:endParaRPr lang="en-GB" altLang="en-US"/>
          </a:p>
        </p:txBody>
      </p:sp>
    </p:spTree>
    <p:extLst>
      <p:ext uri="{BB962C8B-B14F-4D97-AF65-F5344CB8AC3E}">
        <p14:creationId xmlns:p14="http://schemas.microsoft.com/office/powerpoint/2010/main" val="309846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3DC327-9621-FC46-8DF7-EE8283769A29}"/>
              </a:ext>
            </a:extLst>
          </p:cNvPr>
          <p:cNvSpPr>
            <a:spLocks noGrp="1"/>
          </p:cNvSpPr>
          <p:nvPr>
            <p:ph type="dt" sz="half" idx="10"/>
          </p:nvPr>
        </p:nvSpPr>
        <p:spPr/>
        <p:txBody>
          <a:bodyPr/>
          <a:lstStyle/>
          <a:p>
            <a:fld id="{FAF9CB6B-CEE6-494E-A29F-85F771E4876D}" type="datetimeFigureOut">
              <a:rPr lang="en-US" smtClean="0"/>
              <a:t>6/17/24</a:t>
            </a:fld>
            <a:endParaRPr lang="en-US"/>
          </a:p>
        </p:txBody>
      </p:sp>
      <p:sp>
        <p:nvSpPr>
          <p:cNvPr id="3" name="Footer Placeholder 2">
            <a:extLst>
              <a:ext uri="{FF2B5EF4-FFF2-40B4-BE49-F238E27FC236}">
                <a16:creationId xmlns:a16="http://schemas.microsoft.com/office/drawing/2014/main" id="{FBCA8BAC-9E2E-3A45-A38D-AABB7BDD4C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B9AF4F-4587-C242-96D6-C6A123F01232}"/>
              </a:ext>
            </a:extLst>
          </p:cNvPr>
          <p:cNvSpPr>
            <a:spLocks noGrp="1"/>
          </p:cNvSpPr>
          <p:nvPr>
            <p:ph type="sldNum" sz="quarter" idx="12"/>
          </p:nvPr>
        </p:nvSpPr>
        <p:spPr/>
        <p:txBody>
          <a:bodyPr/>
          <a:lstStyle/>
          <a:p>
            <a:fld id="{67BAC5CA-702F-A448-B1C7-8D89940B384B}" type="slidenum">
              <a:rPr lang="en-US" smtClean="0"/>
              <a:t>‹#›</a:t>
            </a:fld>
            <a:endParaRPr lang="en-US"/>
          </a:p>
        </p:txBody>
      </p:sp>
    </p:spTree>
    <p:extLst>
      <p:ext uri="{BB962C8B-B14F-4D97-AF65-F5344CB8AC3E}">
        <p14:creationId xmlns:p14="http://schemas.microsoft.com/office/powerpoint/2010/main" val="142088903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002973458"/>
      </p:ext>
    </p:extLst>
  </p:cSld>
  <p:clrMapOvr>
    <a:masterClrMapping/>
  </p:clrMapOvr>
  <p:extLst>
    <p:ext uri="{DCECCB84-F9BA-43D5-87BE-67443E8EF086}">
      <p15:sldGuideLst xmlns:p15="http://schemas.microsoft.com/office/powerpoint/2012/main">
        <p15:guide id="2" pos="744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Box 3">
            <a:extLst>
              <a:ext uri="{FF2B5EF4-FFF2-40B4-BE49-F238E27FC236}">
                <a16:creationId xmlns:a16="http://schemas.microsoft.com/office/drawing/2014/main" id="{3096F12E-3E6E-A0C5-BC9F-066D02BA4CA0}"/>
              </a:ext>
            </a:extLst>
          </p:cNvPr>
          <p:cNvSpPr txBox="1"/>
          <p:nvPr userDrawn="1"/>
        </p:nvSpPr>
        <p:spPr>
          <a:xfrm>
            <a:off x="182218" y="5996608"/>
            <a:ext cx="5830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chemeClr val="accent1"/>
                </a:solidFill>
                <a:ea typeface="+mn-lt"/>
                <a:cs typeface="+mn-lt"/>
              </a:rPr>
              <a:t>www.frontlinenetwork.org.uk/funding</a:t>
            </a:r>
            <a:endParaRPr lang="en-US" sz="2400" dirty="0">
              <a:solidFill>
                <a:schemeClr val="accent1"/>
              </a:solidFill>
              <a:cs typeface="Arial"/>
            </a:endParaRPr>
          </a:p>
        </p:txBody>
      </p:sp>
    </p:spTree>
    <p:extLst>
      <p:ext uri="{BB962C8B-B14F-4D97-AF65-F5344CB8AC3E}">
        <p14:creationId xmlns:p14="http://schemas.microsoft.com/office/powerpoint/2010/main" val="422580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4" r:id="rId5"/>
    <p:sldLayoutId id="2147483657" r:id="rId6"/>
    <p:sldLayoutId id="2147483665" r:id="rId7"/>
    <p:sldLayoutId id="2147483678" r:id="rId8"/>
  </p:sldLayoutIdLst>
  <p:txStyles>
    <p:titleStyle>
      <a:lvl1pPr algn="l" defTabSz="914400" rtl="0" eaLnBrk="1" latinLnBrk="0" hangingPunct="1">
        <a:lnSpc>
          <a:spcPct val="90000"/>
        </a:lnSpc>
        <a:spcBef>
          <a:spcPct val="0"/>
        </a:spcBef>
        <a:buNone/>
        <a:defRPr sz="5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F26B43"/>
          </p15:clr>
        </p15:guide>
        <p15:guide id="2" pos="7423" userDrawn="1">
          <p15:clr>
            <a:srgbClr val="F26B43"/>
          </p15:clr>
        </p15:guide>
        <p15:guide id="3" orient="horz" pos="278" userDrawn="1">
          <p15:clr>
            <a:srgbClr val="F26B43"/>
          </p15:clr>
        </p15:guide>
        <p15:guide id="4" orient="horz" pos="4042" userDrawn="1">
          <p15:clr>
            <a:srgbClr val="F26B43"/>
          </p15:clr>
        </p15:guide>
        <p15:guide id="5" orient="horz" pos="9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919553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78">
          <p15:clr>
            <a:srgbClr val="F26B43"/>
          </p15:clr>
        </p15:guide>
        <p15:guide id="4" orient="horz" pos="4042">
          <p15:clr>
            <a:srgbClr val="F26B43"/>
          </p15:clr>
        </p15:guide>
        <p15:guide id="5" orient="horz" pos="9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767E34-007D-B530-991E-78B1200D7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161D48-612D-506C-603A-A2F1303EA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9345AC-8EF7-ABAE-305D-F3311FD96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0195C7-5D75-4138-B0CC-746ED3AAACAB}" type="datetimeFigureOut">
              <a:rPr lang="en-GB" smtClean="0"/>
              <a:t>17/06/2024</a:t>
            </a:fld>
            <a:endParaRPr lang="en-GB"/>
          </a:p>
        </p:txBody>
      </p:sp>
      <p:sp>
        <p:nvSpPr>
          <p:cNvPr id="5" name="Footer Placeholder 4">
            <a:extLst>
              <a:ext uri="{FF2B5EF4-FFF2-40B4-BE49-F238E27FC236}">
                <a16:creationId xmlns:a16="http://schemas.microsoft.com/office/drawing/2014/main" id="{BB2C3504-6FCA-AC57-B369-2E85B8F316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4294E9F-CFB6-0E82-7B79-8850C2DD47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F3D637-6CD5-48A3-8F2D-3EC77C1FD9E9}" type="slidenum">
              <a:rPr lang="en-GB" smtClean="0"/>
              <a:t>‹#›</a:t>
            </a:fld>
            <a:endParaRPr lang="en-GB"/>
          </a:p>
        </p:txBody>
      </p:sp>
    </p:spTree>
    <p:extLst>
      <p:ext uri="{BB962C8B-B14F-4D97-AF65-F5344CB8AC3E}">
        <p14:creationId xmlns:p14="http://schemas.microsoft.com/office/powerpoint/2010/main" val="7770512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AF8D50-22FC-9D4C-A836-69A59D391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D8E685-EBEB-0A49-94B9-C7E742064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2336F-CF75-CA45-9E9D-A31118C31D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9CB6B-CEE6-494E-A29F-85F771E4876D}" type="datetimeFigureOut">
              <a:rPr lang="en-US" smtClean="0"/>
              <a:t>6/17/24</a:t>
            </a:fld>
            <a:endParaRPr lang="en-US"/>
          </a:p>
        </p:txBody>
      </p:sp>
      <p:sp>
        <p:nvSpPr>
          <p:cNvPr id="5" name="Footer Placeholder 4">
            <a:extLst>
              <a:ext uri="{FF2B5EF4-FFF2-40B4-BE49-F238E27FC236}">
                <a16:creationId xmlns:a16="http://schemas.microsoft.com/office/drawing/2014/main" id="{75E21B8C-24BD-C04C-9840-1F74C5418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8850F6-1EAB-4D4F-A041-632EDB596D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AC5CA-702F-A448-B1C7-8D89940B384B}" type="slidenum">
              <a:rPr lang="en-US" smtClean="0"/>
              <a:t>‹#›</a:t>
            </a:fld>
            <a:endParaRPr lang="en-US"/>
          </a:p>
        </p:txBody>
      </p:sp>
    </p:spTree>
    <p:extLst>
      <p:ext uri="{BB962C8B-B14F-4D97-AF65-F5344CB8AC3E}">
        <p14:creationId xmlns:p14="http://schemas.microsoft.com/office/powerpoint/2010/main" val="17368145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21"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8.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21" Type="http://schemas.openxmlformats.org/officeDocument/2006/relationships/image" Target="../media/image2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svg"/><Relationship Id="rId20" Type="http://schemas.openxmlformats.org/officeDocument/2006/relationships/image" Target="../media/image24.svg"/><Relationship Id="rId1" Type="http://schemas.openxmlformats.org/officeDocument/2006/relationships/slideLayout" Target="../slideLayouts/slideLayout26.xml"/><Relationship Id="rId6" Type="http://schemas.openxmlformats.org/officeDocument/2006/relationships/image" Target="../media/image29.svg"/><Relationship Id="rId11" Type="http://schemas.openxmlformats.org/officeDocument/2006/relationships/image" Target="../media/image13.png"/><Relationship Id="rId5" Type="http://schemas.openxmlformats.org/officeDocument/2006/relationships/image" Target="../media/image28.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sv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sv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sv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0F418-8698-D893-5648-A6BF2463F43F}"/>
              </a:ext>
            </a:extLst>
          </p:cNvPr>
          <p:cNvSpPr>
            <a:spLocks noGrp="1"/>
          </p:cNvSpPr>
          <p:nvPr>
            <p:ph type="ctrTitle"/>
          </p:nvPr>
        </p:nvSpPr>
        <p:spPr>
          <a:xfrm>
            <a:off x="1060232" y="3941205"/>
            <a:ext cx="10071536" cy="929750"/>
          </a:xfrm>
        </p:spPr>
        <p:txBody>
          <a:bodyPr anchor="b">
            <a:normAutofit/>
          </a:bodyPr>
          <a:lstStyle/>
          <a:p>
            <a:r>
              <a:rPr lang="en-GB" sz="5200"/>
              <a:t>Understanding Hoarding</a:t>
            </a:r>
          </a:p>
        </p:txBody>
      </p:sp>
      <p:sp>
        <p:nvSpPr>
          <p:cNvPr id="3" name="Subtitle 2">
            <a:extLst>
              <a:ext uri="{FF2B5EF4-FFF2-40B4-BE49-F238E27FC236}">
                <a16:creationId xmlns:a16="http://schemas.microsoft.com/office/drawing/2014/main" id="{18417025-79AE-3B4B-B893-4BF4479FA396}"/>
              </a:ext>
            </a:extLst>
          </p:cNvPr>
          <p:cNvSpPr>
            <a:spLocks noGrp="1"/>
          </p:cNvSpPr>
          <p:nvPr>
            <p:ph type="subTitle" idx="1"/>
          </p:nvPr>
        </p:nvSpPr>
        <p:spPr>
          <a:xfrm>
            <a:off x="1060232" y="4984740"/>
            <a:ext cx="10071536" cy="448377"/>
          </a:xfrm>
        </p:spPr>
        <p:txBody>
          <a:bodyPr anchor="t">
            <a:normAutofit/>
          </a:bodyPr>
          <a:lstStyle/>
          <a:p>
            <a:r>
              <a:rPr lang="en-GB" sz="2000" dirty="0"/>
              <a:t>Jack Moore FCIH, Hannah Scott, Fraser MacKinnon</a:t>
            </a:r>
          </a:p>
        </p:txBody>
      </p:sp>
      <p:pic>
        <p:nvPicPr>
          <p:cNvPr id="4" name="Picture 3" descr="A close-up of a logo&#10;&#10;Description automatically generated">
            <a:extLst>
              <a:ext uri="{FF2B5EF4-FFF2-40B4-BE49-F238E27FC236}">
                <a16:creationId xmlns:a16="http://schemas.microsoft.com/office/drawing/2014/main" id="{F4A8427A-A3E8-B3CE-8F57-48A85CDAE461}"/>
              </a:ext>
            </a:extLst>
          </p:cNvPr>
          <p:cNvPicPr>
            <a:picLocks noChangeAspect="1"/>
          </p:cNvPicPr>
          <p:nvPr/>
        </p:nvPicPr>
        <p:blipFill>
          <a:blip r:embed="rId2"/>
          <a:stretch>
            <a:fillRect/>
          </a:stretch>
        </p:blipFill>
        <p:spPr>
          <a:xfrm>
            <a:off x="897717" y="1264628"/>
            <a:ext cx="5069590" cy="1812378"/>
          </a:xfrm>
          <a:prstGeom prst="rect">
            <a:avLst/>
          </a:prstGeom>
        </p:spPr>
      </p:pic>
      <p:pic>
        <p:nvPicPr>
          <p:cNvPr id="6" name="Picture 5" descr="Logo, company name&#10;&#10;Description automatically generated">
            <a:extLst>
              <a:ext uri="{FF2B5EF4-FFF2-40B4-BE49-F238E27FC236}">
                <a16:creationId xmlns:a16="http://schemas.microsoft.com/office/drawing/2014/main" id="{59D81C66-2907-726F-43AB-1C0428C2E4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61779" y="671201"/>
            <a:ext cx="2999232" cy="29992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1DC0B1C-AC83-3F03-AD13-15A9A7FBA5DD}"/>
              </a:ext>
            </a:extLst>
          </p:cNvPr>
          <p:cNvPicPr>
            <a:picLocks noChangeAspect="1"/>
          </p:cNvPicPr>
          <p:nvPr/>
        </p:nvPicPr>
        <p:blipFill>
          <a:blip r:embed="rId4"/>
          <a:stretch>
            <a:fillRect/>
          </a:stretch>
        </p:blipFill>
        <p:spPr>
          <a:xfrm>
            <a:off x="10202880" y="1913487"/>
            <a:ext cx="1012337" cy="1003308"/>
          </a:xfrm>
          <a:prstGeom prst="rect">
            <a:avLst/>
          </a:prstGeom>
        </p:spPr>
      </p:pic>
    </p:spTree>
    <p:extLst>
      <p:ext uri="{BB962C8B-B14F-4D97-AF65-F5344CB8AC3E}">
        <p14:creationId xmlns:p14="http://schemas.microsoft.com/office/powerpoint/2010/main" val="1266418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851B7728-AD15-BCF4-06CB-B8EC3BA0EB7B}"/>
              </a:ext>
            </a:extLst>
          </p:cNvPr>
          <p:cNvSpPr/>
          <p:nvPr/>
        </p:nvSpPr>
        <p:spPr>
          <a:xfrm rot="2756732">
            <a:off x="5192606" y="-1589963"/>
            <a:ext cx="8765432" cy="5387321"/>
          </a:xfrm>
          <a:prstGeom prst="roundRect">
            <a:avLst/>
          </a:prstGeom>
          <a:solidFill>
            <a:srgbClr val="E506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B45CA8CA-3210-665F-3663-E806CD4CCC95}"/>
              </a:ext>
            </a:extLst>
          </p:cNvPr>
          <p:cNvSpPr/>
          <p:nvPr/>
        </p:nvSpPr>
        <p:spPr>
          <a:xfrm rot="3807790">
            <a:off x="3728892" y="3853338"/>
            <a:ext cx="8085095" cy="3702744"/>
          </a:xfrm>
          <a:prstGeom prst="roundRect">
            <a:avLst/>
          </a:prstGeom>
          <a:solidFill>
            <a:srgbClr val="13A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id="{6D42A1FA-F73E-5454-4AC5-6A870117B3BB}"/>
              </a:ext>
            </a:extLst>
          </p:cNvPr>
          <p:cNvSpPr/>
          <p:nvPr/>
        </p:nvSpPr>
        <p:spPr>
          <a:xfrm rot="20811069">
            <a:off x="-1428264" y="2087941"/>
            <a:ext cx="8085095" cy="3702744"/>
          </a:xfrm>
          <a:prstGeom prst="roundRect">
            <a:avLst/>
          </a:prstGeom>
          <a:solidFill>
            <a:srgbClr val="E506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3597418B-1BD5-D095-735F-01A1D3899FC4}"/>
              </a:ext>
            </a:extLst>
          </p:cNvPr>
          <p:cNvSpPr/>
          <p:nvPr/>
        </p:nvSpPr>
        <p:spPr>
          <a:xfrm rot="20811069">
            <a:off x="5223138" y="4051216"/>
            <a:ext cx="8085095" cy="3702744"/>
          </a:xfrm>
          <a:prstGeom prst="roundRect">
            <a:avLst/>
          </a:prstGeom>
          <a:solidFill>
            <a:srgbClr val="E506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F2640134-A953-C2F2-AB2C-748F000C248D}"/>
              </a:ext>
            </a:extLst>
          </p:cNvPr>
          <p:cNvSpPr/>
          <p:nvPr/>
        </p:nvSpPr>
        <p:spPr>
          <a:xfrm rot="1442983">
            <a:off x="987593" y="4854417"/>
            <a:ext cx="8085095" cy="3702744"/>
          </a:xfrm>
          <a:prstGeom prst="roundRect">
            <a:avLst/>
          </a:prstGeom>
          <a:solidFill>
            <a:srgbClr val="13A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descr="Shoe with solid fill">
            <a:extLst>
              <a:ext uri="{FF2B5EF4-FFF2-40B4-BE49-F238E27FC236}">
                <a16:creationId xmlns:a16="http://schemas.microsoft.com/office/drawing/2014/main" id="{A0EB706A-05DB-F375-2562-2AEC740BDD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1036" y="4648437"/>
            <a:ext cx="914400" cy="914400"/>
          </a:xfrm>
          <a:prstGeom prst="rect">
            <a:avLst/>
          </a:prstGeom>
        </p:spPr>
      </p:pic>
      <p:pic>
        <p:nvPicPr>
          <p:cNvPr id="24" name="Graphic 23" descr="Dress with solid fill">
            <a:extLst>
              <a:ext uri="{FF2B5EF4-FFF2-40B4-BE49-F238E27FC236}">
                <a16:creationId xmlns:a16="http://schemas.microsoft.com/office/drawing/2014/main" id="{BCD49C98-033B-6AEA-026A-BAB7EBCD56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475011">
            <a:off x="8168144" y="-607681"/>
            <a:ext cx="5634486" cy="5634486"/>
          </a:xfrm>
          <a:prstGeom prst="rect">
            <a:avLst/>
          </a:prstGeom>
        </p:spPr>
      </p:pic>
      <p:pic>
        <p:nvPicPr>
          <p:cNvPr id="26" name="Graphic 25" descr="High heel shoe with solid fill">
            <a:extLst>
              <a:ext uri="{FF2B5EF4-FFF2-40B4-BE49-F238E27FC236}">
                <a16:creationId xmlns:a16="http://schemas.microsoft.com/office/drawing/2014/main" id="{56289030-72F8-80FF-CABC-7FA2BF5C93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541" y="3359728"/>
            <a:ext cx="1587289" cy="1587289"/>
          </a:xfrm>
          <a:prstGeom prst="rect">
            <a:avLst/>
          </a:prstGeom>
        </p:spPr>
      </p:pic>
      <p:pic>
        <p:nvPicPr>
          <p:cNvPr id="27" name="Graphic 26" descr="Stuffed Toy with solid fill">
            <a:extLst>
              <a:ext uri="{FF2B5EF4-FFF2-40B4-BE49-F238E27FC236}">
                <a16:creationId xmlns:a16="http://schemas.microsoft.com/office/drawing/2014/main" id="{D278EC1E-2C93-7E23-B5B1-9AAE91F6C1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42772" y="2625511"/>
            <a:ext cx="1750580" cy="1750580"/>
          </a:xfrm>
          <a:prstGeom prst="rect">
            <a:avLst/>
          </a:prstGeom>
        </p:spPr>
      </p:pic>
      <p:pic>
        <p:nvPicPr>
          <p:cNvPr id="28" name="Graphic 27" descr="Lamp with solid fill">
            <a:extLst>
              <a:ext uri="{FF2B5EF4-FFF2-40B4-BE49-F238E27FC236}">
                <a16:creationId xmlns:a16="http://schemas.microsoft.com/office/drawing/2014/main" id="{92A735B0-8E9E-C09A-6FB7-8558A87786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035722">
            <a:off x="3653094" y="2636531"/>
            <a:ext cx="3708428" cy="3708428"/>
          </a:xfrm>
          <a:prstGeom prst="rect">
            <a:avLst/>
          </a:prstGeom>
        </p:spPr>
      </p:pic>
      <p:pic>
        <p:nvPicPr>
          <p:cNvPr id="18" name="Graphic 17" descr="Filing Box Archive with solid fill">
            <a:extLst>
              <a:ext uri="{FF2B5EF4-FFF2-40B4-BE49-F238E27FC236}">
                <a16:creationId xmlns:a16="http://schemas.microsoft.com/office/drawing/2014/main" id="{27B62A27-E34C-E666-D0B0-ADD6B4CBDA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652743">
            <a:off x="2260279" y="4751239"/>
            <a:ext cx="3168628" cy="3168628"/>
          </a:xfrm>
          <a:prstGeom prst="rect">
            <a:avLst/>
          </a:prstGeom>
        </p:spPr>
      </p:pic>
      <p:pic>
        <p:nvPicPr>
          <p:cNvPr id="29" name="Graphic 28" descr="Box trolley with solid fill">
            <a:extLst>
              <a:ext uri="{FF2B5EF4-FFF2-40B4-BE49-F238E27FC236}">
                <a16:creationId xmlns:a16="http://schemas.microsoft.com/office/drawing/2014/main" id="{7DE2F033-DFF7-B604-8EFA-0892CBA5227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334616" flipH="1">
            <a:off x="9981391" y="4572284"/>
            <a:ext cx="2434745" cy="2434745"/>
          </a:xfrm>
          <a:prstGeom prst="rect">
            <a:avLst/>
          </a:prstGeom>
        </p:spPr>
      </p:pic>
      <p:sp>
        <p:nvSpPr>
          <p:cNvPr id="30" name="Rectangle: Rounded Corners 29">
            <a:extLst>
              <a:ext uri="{FF2B5EF4-FFF2-40B4-BE49-F238E27FC236}">
                <a16:creationId xmlns:a16="http://schemas.microsoft.com/office/drawing/2014/main" id="{CD79C548-103E-0893-8E44-0015329DF2D4}"/>
              </a:ext>
            </a:extLst>
          </p:cNvPr>
          <p:cNvSpPr/>
          <p:nvPr/>
        </p:nvSpPr>
        <p:spPr>
          <a:xfrm rot="20811069">
            <a:off x="-2836221" y="-1457396"/>
            <a:ext cx="10197867" cy="4412361"/>
          </a:xfrm>
          <a:prstGeom prst="roundRect">
            <a:avLst/>
          </a:prstGeom>
          <a:solidFill>
            <a:srgbClr val="13A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Shirt with solid fill">
            <a:extLst>
              <a:ext uri="{FF2B5EF4-FFF2-40B4-BE49-F238E27FC236}">
                <a16:creationId xmlns:a16="http://schemas.microsoft.com/office/drawing/2014/main" id="{AFAA8B49-5B4F-3C2B-87E2-C619DAAF653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2291172">
            <a:off x="-1449370" y="379170"/>
            <a:ext cx="3036531" cy="3036531"/>
          </a:xfrm>
          <a:prstGeom prst="rect">
            <a:avLst/>
          </a:prstGeom>
        </p:spPr>
      </p:pic>
      <p:pic>
        <p:nvPicPr>
          <p:cNvPr id="25" name="Graphic 24" descr="Mannequin with solid fill">
            <a:extLst>
              <a:ext uri="{FF2B5EF4-FFF2-40B4-BE49-F238E27FC236}">
                <a16:creationId xmlns:a16="http://schemas.microsoft.com/office/drawing/2014/main" id="{C2FFC77E-840F-1F00-173C-AE98CCF6816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28694" y="-886164"/>
            <a:ext cx="4401559" cy="4401559"/>
          </a:xfrm>
          <a:prstGeom prst="rect">
            <a:avLst/>
          </a:prstGeom>
        </p:spPr>
      </p:pic>
      <p:pic>
        <p:nvPicPr>
          <p:cNvPr id="37" name="Graphic 36" descr="Filing Box Archive with solid fill">
            <a:extLst>
              <a:ext uri="{FF2B5EF4-FFF2-40B4-BE49-F238E27FC236}">
                <a16:creationId xmlns:a16="http://schemas.microsoft.com/office/drawing/2014/main" id="{E4C28E21-A12A-5403-7A1D-629B7C70A3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1252267">
            <a:off x="6215525" y="5644920"/>
            <a:ext cx="3168628" cy="3168628"/>
          </a:xfrm>
          <a:prstGeom prst="rect">
            <a:avLst/>
          </a:prstGeom>
        </p:spPr>
      </p:pic>
      <p:pic>
        <p:nvPicPr>
          <p:cNvPr id="39" name="Graphic 38" descr="Filing Box Archive with solid fill">
            <a:extLst>
              <a:ext uri="{FF2B5EF4-FFF2-40B4-BE49-F238E27FC236}">
                <a16:creationId xmlns:a16="http://schemas.microsoft.com/office/drawing/2014/main" id="{0C44144B-D2F0-160A-E301-561D95AD0E5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1252267">
            <a:off x="4509784" y="-284675"/>
            <a:ext cx="2928097" cy="2928097"/>
          </a:xfrm>
          <a:prstGeom prst="rect">
            <a:avLst/>
          </a:prstGeom>
        </p:spPr>
      </p:pic>
      <p:sp>
        <p:nvSpPr>
          <p:cNvPr id="42" name="Rectangle: Rounded Corners 41">
            <a:extLst>
              <a:ext uri="{FF2B5EF4-FFF2-40B4-BE49-F238E27FC236}">
                <a16:creationId xmlns:a16="http://schemas.microsoft.com/office/drawing/2014/main" id="{CF2B5C64-F811-65C1-FB1A-713637C5CA4C}"/>
              </a:ext>
            </a:extLst>
          </p:cNvPr>
          <p:cNvSpPr/>
          <p:nvPr/>
        </p:nvSpPr>
        <p:spPr>
          <a:xfrm rot="1442983">
            <a:off x="-1914700" y="5375796"/>
            <a:ext cx="4290551" cy="2628831"/>
          </a:xfrm>
          <a:prstGeom prst="roundRect">
            <a:avLst/>
          </a:prstGeom>
          <a:solidFill>
            <a:srgbClr val="13A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Filing Box Archive with solid fill">
            <a:extLst>
              <a:ext uri="{FF2B5EF4-FFF2-40B4-BE49-F238E27FC236}">
                <a16:creationId xmlns:a16="http://schemas.microsoft.com/office/drawing/2014/main" id="{26DEAAE1-2310-4966-FB3D-3DD62FFB8E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12856">
            <a:off x="-942664" y="4114628"/>
            <a:ext cx="3168628" cy="3168628"/>
          </a:xfrm>
          <a:prstGeom prst="rect">
            <a:avLst/>
          </a:prstGeom>
        </p:spPr>
      </p:pic>
      <p:pic>
        <p:nvPicPr>
          <p:cNvPr id="3" name="Graphic 2" descr="Filing Box Archive with solid fill">
            <a:extLst>
              <a:ext uri="{FF2B5EF4-FFF2-40B4-BE49-F238E27FC236}">
                <a16:creationId xmlns:a16="http://schemas.microsoft.com/office/drawing/2014/main" id="{D29E5281-6394-40B4-4EC5-BA53C83842E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1173585" y="5861701"/>
            <a:ext cx="3366003" cy="3366003"/>
          </a:xfrm>
          <a:prstGeom prst="rect">
            <a:avLst/>
          </a:prstGeom>
        </p:spPr>
      </p:pic>
      <p:sp>
        <p:nvSpPr>
          <p:cNvPr id="2" name="TextBox 1">
            <a:extLst>
              <a:ext uri="{FF2B5EF4-FFF2-40B4-BE49-F238E27FC236}">
                <a16:creationId xmlns:a16="http://schemas.microsoft.com/office/drawing/2014/main" id="{17AED5E0-E87C-36BA-787E-30C9251015B2}"/>
              </a:ext>
            </a:extLst>
          </p:cNvPr>
          <p:cNvSpPr txBox="1"/>
          <p:nvPr/>
        </p:nvSpPr>
        <p:spPr>
          <a:xfrm>
            <a:off x="332031" y="5704135"/>
            <a:ext cx="5763969"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P3’s Hoarding  Support Services</a:t>
            </a:r>
            <a:endParaRPr lang="en-GB"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1B76914-E2A6-CA5D-CD9F-4F8551DDEC1B}"/>
              </a:ext>
            </a:extLst>
          </p:cNvPr>
          <p:cNvPicPr>
            <a:picLocks noChangeAspect="1"/>
          </p:cNvPicPr>
          <p:nvPr/>
        </p:nvPicPr>
        <p:blipFill>
          <a:blip r:embed="rId21"/>
          <a:stretch>
            <a:fillRect/>
          </a:stretch>
        </p:blipFill>
        <p:spPr>
          <a:xfrm>
            <a:off x="9525175" y="4169698"/>
            <a:ext cx="2334794" cy="2313970"/>
          </a:xfrm>
          <a:prstGeom prst="rect">
            <a:avLst/>
          </a:prstGeom>
        </p:spPr>
      </p:pic>
    </p:spTree>
    <p:extLst>
      <p:ext uri="{BB962C8B-B14F-4D97-AF65-F5344CB8AC3E}">
        <p14:creationId xmlns:p14="http://schemas.microsoft.com/office/powerpoint/2010/main" val="413010540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0663"/>
        </a:solid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F18A9BC9-884E-D463-32D6-E390EBA18DD4}"/>
              </a:ext>
            </a:extLst>
          </p:cNvPr>
          <p:cNvSpPr/>
          <p:nvPr/>
        </p:nvSpPr>
        <p:spPr>
          <a:xfrm rot="20811069">
            <a:off x="-10630324" y="5595464"/>
            <a:ext cx="8085095" cy="3702744"/>
          </a:xfrm>
          <a:prstGeom prst="roundRect">
            <a:avLst/>
          </a:prstGeom>
          <a:solidFill>
            <a:srgbClr val="E506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2E70992-C37D-B644-87C3-1F974178A63E}"/>
              </a:ext>
            </a:extLst>
          </p:cNvPr>
          <p:cNvSpPr/>
          <p:nvPr/>
        </p:nvSpPr>
        <p:spPr>
          <a:xfrm>
            <a:off x="0" y="6103470"/>
            <a:ext cx="12192000" cy="76039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5D9D073-314C-4E42-AAA4-91EAC23E0DFA}"/>
              </a:ext>
            </a:extLst>
          </p:cNvPr>
          <p:cNvPicPr>
            <a:picLocks noChangeAspect="1"/>
          </p:cNvPicPr>
          <p:nvPr/>
        </p:nvPicPr>
        <p:blipFill>
          <a:blip r:embed="rId3"/>
          <a:stretch>
            <a:fillRect/>
          </a:stretch>
        </p:blipFill>
        <p:spPr>
          <a:xfrm>
            <a:off x="10847631" y="5480360"/>
            <a:ext cx="1012337" cy="1003308"/>
          </a:xfrm>
          <a:prstGeom prst="rect">
            <a:avLst/>
          </a:prstGeom>
        </p:spPr>
      </p:pic>
      <p:pic>
        <p:nvPicPr>
          <p:cNvPr id="2" name="Picture 1">
            <a:extLst>
              <a:ext uri="{FF2B5EF4-FFF2-40B4-BE49-F238E27FC236}">
                <a16:creationId xmlns:a16="http://schemas.microsoft.com/office/drawing/2014/main" id="{69D20DF8-A79D-0B43-60A7-2075B49C36BE}"/>
              </a:ext>
            </a:extLst>
          </p:cNvPr>
          <p:cNvPicPr>
            <a:picLocks noChangeAspect="1"/>
          </p:cNvPicPr>
          <p:nvPr/>
        </p:nvPicPr>
        <p:blipFill>
          <a:blip r:embed="rId4"/>
          <a:stretch>
            <a:fillRect/>
          </a:stretch>
        </p:blipFill>
        <p:spPr>
          <a:xfrm>
            <a:off x="6347087" y="-42502"/>
            <a:ext cx="5297694" cy="6439353"/>
          </a:xfrm>
          <a:prstGeom prst="rect">
            <a:avLst/>
          </a:prstGeom>
          <a:effectLst>
            <a:outerShdw blurRad="127000" dist="38100" dir="3360000" sx="102000" sy="102000" algn="tl" rotWithShape="0">
              <a:prstClr val="black">
                <a:alpha val="43000"/>
              </a:prstClr>
            </a:outerShdw>
          </a:effectLst>
        </p:spPr>
      </p:pic>
      <p:sp>
        <p:nvSpPr>
          <p:cNvPr id="5" name="Content Placeholder 2">
            <a:extLst>
              <a:ext uri="{FF2B5EF4-FFF2-40B4-BE49-F238E27FC236}">
                <a16:creationId xmlns:a16="http://schemas.microsoft.com/office/drawing/2014/main" id="{5CB289A5-8450-C4FE-44B3-B32B6C70F254}"/>
              </a:ext>
            </a:extLst>
          </p:cNvPr>
          <p:cNvSpPr>
            <a:spLocks noGrp="1"/>
          </p:cNvSpPr>
          <p:nvPr>
            <p:ph idx="1"/>
          </p:nvPr>
        </p:nvSpPr>
        <p:spPr>
          <a:xfrm>
            <a:off x="381252" y="400539"/>
            <a:ext cx="6583428" cy="3879608"/>
          </a:xfrm>
        </p:spPr>
        <p:txBody>
          <a:bodyPr>
            <a:normAutofit fontScale="85000" lnSpcReduction="20000"/>
          </a:bodyPr>
          <a:lstStyle/>
          <a:p>
            <a:pPr>
              <a:lnSpc>
                <a:spcPct val="150000"/>
              </a:lnSpc>
            </a:pPr>
            <a:r>
              <a:rPr lang="en-US" sz="4000" b="1" spc="-150" dirty="0">
                <a:solidFill>
                  <a:schemeClr val="bg1"/>
                </a:solidFill>
                <a:latin typeface="Arial" panose="020B0604020202020204" pitchFamily="34" charset="0"/>
                <a:cs typeface="Arial" panose="020B0604020202020204" pitchFamily="34" charset="0"/>
              </a:rPr>
              <a:t> </a:t>
            </a:r>
            <a:r>
              <a:rPr lang="en-US" sz="4000" spc="-150" dirty="0">
                <a:solidFill>
                  <a:schemeClr val="bg1"/>
                </a:solidFill>
                <a:latin typeface="Arial" panose="020B0604020202020204" pitchFamily="34" charset="0"/>
                <a:cs typeface="Arial" panose="020B0604020202020204" pitchFamily="34" charset="0"/>
              </a:rPr>
              <a:t>Services in 17 Counties</a:t>
            </a:r>
          </a:p>
          <a:p>
            <a:pPr>
              <a:lnSpc>
                <a:spcPct val="150000"/>
              </a:lnSpc>
            </a:pPr>
            <a:r>
              <a:rPr lang="en-US" sz="4000" b="1" spc="-150" dirty="0">
                <a:solidFill>
                  <a:schemeClr val="bg1"/>
                </a:solidFill>
                <a:latin typeface="Arial" panose="020B0604020202020204" pitchFamily="34" charset="0"/>
                <a:cs typeface="Arial" panose="020B0604020202020204" pitchFamily="34" charset="0"/>
              </a:rPr>
              <a:t> 53 </a:t>
            </a:r>
            <a:r>
              <a:rPr lang="en-US" sz="4000" spc="-150" dirty="0">
                <a:solidFill>
                  <a:schemeClr val="bg1"/>
                </a:solidFill>
                <a:latin typeface="Arial" panose="020B0604020202020204" pitchFamily="34" charset="0"/>
                <a:cs typeface="Arial" panose="020B0604020202020204" pitchFamily="34" charset="0"/>
              </a:rPr>
              <a:t>local district and boroughs</a:t>
            </a:r>
          </a:p>
          <a:p>
            <a:pPr marL="0" indent="0">
              <a:lnSpc>
                <a:spcPct val="150000"/>
              </a:lnSpc>
              <a:buNone/>
            </a:pPr>
            <a:r>
              <a:rPr lang="en-US" sz="4000" spc="-150" dirty="0">
                <a:solidFill>
                  <a:schemeClr val="bg1"/>
                </a:solidFill>
                <a:latin typeface="Arial" panose="020B0604020202020204" pitchFamily="34" charset="0"/>
                <a:cs typeface="Arial" panose="020B0604020202020204" pitchFamily="34" charset="0"/>
              </a:rPr>
              <a:t>Currently we run hoarding services in Derbyshire, Warwickshire, Buckinghamshire and Redditch</a:t>
            </a:r>
            <a:endParaRPr lang="en-US" sz="3600" spc="-15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F43FD1C-5BD3-EF77-61AE-8A54987FAB09}"/>
              </a:ext>
            </a:extLst>
          </p:cNvPr>
          <p:cNvSpPr txBox="1"/>
          <p:nvPr/>
        </p:nvSpPr>
        <p:spPr>
          <a:xfrm>
            <a:off x="332032" y="4280147"/>
            <a:ext cx="6096000"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P3 have provided housing-related support services since 1972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deliver support to </a:t>
            </a: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9000</a:t>
            </a: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individuals at any-onetime and over </a:t>
            </a: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33,000 people annually</a:t>
            </a: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pic>
        <p:nvPicPr>
          <p:cNvPr id="3" name="Graphic 2" descr="Marker with solid fill">
            <a:extLst>
              <a:ext uri="{FF2B5EF4-FFF2-40B4-BE49-F238E27FC236}">
                <a16:creationId xmlns:a16="http://schemas.microsoft.com/office/drawing/2014/main" id="{326CAB73-0189-6668-E1D8-C3D2A415CE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2869" y="3609586"/>
            <a:ext cx="670561" cy="670561"/>
          </a:xfrm>
          <a:prstGeom prst="rect">
            <a:avLst/>
          </a:prstGeom>
        </p:spPr>
      </p:pic>
      <p:pic>
        <p:nvPicPr>
          <p:cNvPr id="4" name="Graphic 3" descr="Marker with solid fill">
            <a:extLst>
              <a:ext uri="{FF2B5EF4-FFF2-40B4-BE49-F238E27FC236}">
                <a16:creationId xmlns:a16="http://schemas.microsoft.com/office/drawing/2014/main" id="{89923A82-1246-E46F-668E-B771419597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410" y="-59818"/>
            <a:ext cx="670560" cy="670560"/>
          </a:xfrm>
          <a:prstGeom prst="rect">
            <a:avLst/>
          </a:prstGeom>
        </p:spPr>
      </p:pic>
      <p:sp>
        <p:nvSpPr>
          <p:cNvPr id="6" name="Rectangle: Rounded Corners 5">
            <a:extLst>
              <a:ext uri="{FF2B5EF4-FFF2-40B4-BE49-F238E27FC236}">
                <a16:creationId xmlns:a16="http://schemas.microsoft.com/office/drawing/2014/main" id="{6E76EE24-FC81-29C6-CAA8-EA7957D4FE86}"/>
              </a:ext>
            </a:extLst>
          </p:cNvPr>
          <p:cNvSpPr/>
          <p:nvPr/>
        </p:nvSpPr>
        <p:spPr>
          <a:xfrm rot="2756732">
            <a:off x="10661900" y="-6612744"/>
            <a:ext cx="8765432" cy="5387321"/>
          </a:xfrm>
          <a:prstGeom prst="roundRect">
            <a:avLst/>
          </a:prstGeom>
          <a:solidFill>
            <a:srgbClr val="E506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554898A7-271D-DE55-5CD7-6DF4E87C551B}"/>
              </a:ext>
            </a:extLst>
          </p:cNvPr>
          <p:cNvSpPr/>
          <p:nvPr/>
        </p:nvSpPr>
        <p:spPr>
          <a:xfrm rot="3807790">
            <a:off x="7322701" y="10683759"/>
            <a:ext cx="8085095" cy="3702744"/>
          </a:xfrm>
          <a:prstGeom prst="roundRect">
            <a:avLst/>
          </a:prstGeom>
          <a:solidFill>
            <a:srgbClr val="13A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40D740E1-D384-A1E1-C4B0-6168E1340A6D}"/>
              </a:ext>
            </a:extLst>
          </p:cNvPr>
          <p:cNvSpPr/>
          <p:nvPr/>
        </p:nvSpPr>
        <p:spPr>
          <a:xfrm rot="20811069">
            <a:off x="13949436" y="8640727"/>
            <a:ext cx="8085095" cy="3702744"/>
          </a:xfrm>
          <a:prstGeom prst="roundRect">
            <a:avLst/>
          </a:prstGeom>
          <a:solidFill>
            <a:srgbClr val="E506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D42BCF8A-790E-47FB-F07B-D18F6B45E6F1}"/>
              </a:ext>
            </a:extLst>
          </p:cNvPr>
          <p:cNvSpPr/>
          <p:nvPr/>
        </p:nvSpPr>
        <p:spPr>
          <a:xfrm rot="1442983">
            <a:off x="987593" y="9094684"/>
            <a:ext cx="8085095" cy="3702744"/>
          </a:xfrm>
          <a:prstGeom prst="roundRect">
            <a:avLst/>
          </a:prstGeom>
          <a:solidFill>
            <a:srgbClr val="13A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Shoe with solid fill">
            <a:extLst>
              <a:ext uri="{FF2B5EF4-FFF2-40B4-BE49-F238E27FC236}">
                <a16:creationId xmlns:a16="http://schemas.microsoft.com/office/drawing/2014/main" id="{06848CD6-B8FA-3C81-4636-C235163A88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563363" y="6026468"/>
            <a:ext cx="914400" cy="914400"/>
          </a:xfrm>
          <a:prstGeom prst="rect">
            <a:avLst/>
          </a:prstGeom>
        </p:spPr>
      </p:pic>
      <p:pic>
        <p:nvPicPr>
          <p:cNvPr id="13" name="Graphic 12" descr="Dress with solid fill">
            <a:extLst>
              <a:ext uri="{FF2B5EF4-FFF2-40B4-BE49-F238E27FC236}">
                <a16:creationId xmlns:a16="http://schemas.microsoft.com/office/drawing/2014/main" id="{3D8AD165-D2D9-1305-55BA-6D69C709A0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475011">
            <a:off x="14098054" y="-1482061"/>
            <a:ext cx="5634486" cy="5634486"/>
          </a:xfrm>
          <a:prstGeom prst="rect">
            <a:avLst/>
          </a:prstGeom>
        </p:spPr>
      </p:pic>
      <p:pic>
        <p:nvPicPr>
          <p:cNvPr id="14" name="Graphic 13" descr="High heel shoe with solid fill">
            <a:extLst>
              <a:ext uri="{FF2B5EF4-FFF2-40B4-BE49-F238E27FC236}">
                <a16:creationId xmlns:a16="http://schemas.microsoft.com/office/drawing/2014/main" id="{4F4F43DA-24D8-6309-FF05-3D7449D1454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36712" y="5593988"/>
            <a:ext cx="1587289" cy="1587289"/>
          </a:xfrm>
          <a:prstGeom prst="rect">
            <a:avLst/>
          </a:prstGeom>
        </p:spPr>
      </p:pic>
      <p:pic>
        <p:nvPicPr>
          <p:cNvPr id="15" name="Graphic 14" descr="Stuffed Toy with solid fill">
            <a:extLst>
              <a:ext uri="{FF2B5EF4-FFF2-40B4-BE49-F238E27FC236}">
                <a16:creationId xmlns:a16="http://schemas.microsoft.com/office/drawing/2014/main" id="{DC00F6E5-C224-1494-302C-E441E342241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620053" y="9273218"/>
            <a:ext cx="1750580" cy="1750580"/>
          </a:xfrm>
          <a:prstGeom prst="rect">
            <a:avLst/>
          </a:prstGeom>
        </p:spPr>
      </p:pic>
      <p:pic>
        <p:nvPicPr>
          <p:cNvPr id="16" name="Graphic 15" descr="Lamp with solid fill">
            <a:extLst>
              <a:ext uri="{FF2B5EF4-FFF2-40B4-BE49-F238E27FC236}">
                <a16:creationId xmlns:a16="http://schemas.microsoft.com/office/drawing/2014/main" id="{566508AA-9CC7-E605-889A-E25DB626BFD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1035722">
            <a:off x="6105625" y="7519370"/>
            <a:ext cx="3708428" cy="3708428"/>
          </a:xfrm>
          <a:prstGeom prst="rect">
            <a:avLst/>
          </a:prstGeom>
        </p:spPr>
      </p:pic>
      <p:pic>
        <p:nvPicPr>
          <p:cNvPr id="17" name="Graphic 16" descr="Filing Box Archive with solid fill">
            <a:extLst>
              <a:ext uri="{FF2B5EF4-FFF2-40B4-BE49-F238E27FC236}">
                <a16:creationId xmlns:a16="http://schemas.microsoft.com/office/drawing/2014/main" id="{91CC91A4-F139-A7E9-68E6-FE2C2548916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20652743">
            <a:off x="679403" y="9729541"/>
            <a:ext cx="3168628" cy="3168628"/>
          </a:xfrm>
          <a:prstGeom prst="rect">
            <a:avLst/>
          </a:prstGeom>
        </p:spPr>
      </p:pic>
      <p:sp>
        <p:nvSpPr>
          <p:cNvPr id="18" name="Rectangle: Rounded Corners 17">
            <a:extLst>
              <a:ext uri="{FF2B5EF4-FFF2-40B4-BE49-F238E27FC236}">
                <a16:creationId xmlns:a16="http://schemas.microsoft.com/office/drawing/2014/main" id="{A4CD99FD-EF1A-CFE8-4A0C-52C666CD36E5}"/>
              </a:ext>
            </a:extLst>
          </p:cNvPr>
          <p:cNvSpPr/>
          <p:nvPr/>
        </p:nvSpPr>
        <p:spPr>
          <a:xfrm rot="20811069">
            <a:off x="-7971734" y="-4201892"/>
            <a:ext cx="10197867" cy="4412361"/>
          </a:xfrm>
          <a:prstGeom prst="roundRect">
            <a:avLst/>
          </a:prstGeom>
          <a:solidFill>
            <a:srgbClr val="13A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18" descr="Shirt with solid fill">
            <a:extLst>
              <a:ext uri="{FF2B5EF4-FFF2-40B4-BE49-F238E27FC236}">
                <a16:creationId xmlns:a16="http://schemas.microsoft.com/office/drawing/2014/main" id="{699A7F60-B21F-7E3E-2122-BA42DB420F2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2291172">
            <a:off x="-8017701" y="889183"/>
            <a:ext cx="3036531" cy="3036531"/>
          </a:xfrm>
          <a:prstGeom prst="rect">
            <a:avLst/>
          </a:prstGeom>
        </p:spPr>
      </p:pic>
      <p:pic>
        <p:nvPicPr>
          <p:cNvPr id="20" name="Graphic 19" descr="Mannequin with solid fill">
            <a:extLst>
              <a:ext uri="{FF2B5EF4-FFF2-40B4-BE49-F238E27FC236}">
                <a16:creationId xmlns:a16="http://schemas.microsoft.com/office/drawing/2014/main" id="{3BDCD843-542E-3840-C561-4AFE2FEF097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217406" y="-6119864"/>
            <a:ext cx="4401559" cy="4401559"/>
          </a:xfrm>
          <a:prstGeom prst="rect">
            <a:avLst/>
          </a:prstGeom>
        </p:spPr>
      </p:pic>
      <p:pic>
        <p:nvPicPr>
          <p:cNvPr id="22" name="Graphic 21" descr="Filing Box Archive with solid fill">
            <a:extLst>
              <a:ext uri="{FF2B5EF4-FFF2-40B4-BE49-F238E27FC236}">
                <a16:creationId xmlns:a16="http://schemas.microsoft.com/office/drawing/2014/main" id="{4542DB05-559B-457E-AA42-6D3056213E3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21252267">
            <a:off x="7105035" y="-8145481"/>
            <a:ext cx="2928097" cy="2928097"/>
          </a:xfrm>
          <a:prstGeom prst="rect">
            <a:avLst/>
          </a:prstGeom>
        </p:spPr>
      </p:pic>
      <p:sp>
        <p:nvSpPr>
          <p:cNvPr id="23" name="Rectangle: Rounded Corners 22">
            <a:extLst>
              <a:ext uri="{FF2B5EF4-FFF2-40B4-BE49-F238E27FC236}">
                <a16:creationId xmlns:a16="http://schemas.microsoft.com/office/drawing/2014/main" id="{4A54E7A7-64B1-8A03-28F2-18D2F18FEE11}"/>
              </a:ext>
            </a:extLst>
          </p:cNvPr>
          <p:cNvSpPr/>
          <p:nvPr/>
        </p:nvSpPr>
        <p:spPr>
          <a:xfrm rot="1442983">
            <a:off x="-3753053" y="7628248"/>
            <a:ext cx="4290551" cy="2293103"/>
          </a:xfrm>
          <a:prstGeom prst="roundRect">
            <a:avLst/>
          </a:prstGeom>
          <a:solidFill>
            <a:srgbClr val="13A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descr="Filing Box Archive with solid fill">
            <a:extLst>
              <a:ext uri="{FF2B5EF4-FFF2-40B4-BE49-F238E27FC236}">
                <a16:creationId xmlns:a16="http://schemas.microsoft.com/office/drawing/2014/main" id="{A58A7A98-F05A-FC2C-0F77-E34F3EF1CEE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212856">
            <a:off x="-6477264" y="7547189"/>
            <a:ext cx="3168628" cy="3168628"/>
          </a:xfrm>
          <a:prstGeom prst="rect">
            <a:avLst/>
          </a:prstGeom>
        </p:spPr>
      </p:pic>
    </p:spTree>
    <p:extLst>
      <p:ext uri="{BB962C8B-B14F-4D97-AF65-F5344CB8AC3E}">
        <p14:creationId xmlns:p14="http://schemas.microsoft.com/office/powerpoint/2010/main" val="380837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066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311A78-46B2-AA46-95D6-3C5ED60DA189}"/>
              </a:ext>
            </a:extLst>
          </p:cNvPr>
          <p:cNvSpPr/>
          <p:nvPr/>
        </p:nvSpPr>
        <p:spPr>
          <a:xfrm>
            <a:off x="0" y="6103470"/>
            <a:ext cx="12192000" cy="76039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ED70FFF7-CFFB-FF47-90E4-A43141497643}"/>
              </a:ext>
            </a:extLst>
          </p:cNvPr>
          <p:cNvPicPr>
            <a:picLocks noChangeAspect="1"/>
          </p:cNvPicPr>
          <p:nvPr/>
        </p:nvPicPr>
        <p:blipFill>
          <a:blip r:embed="rId3"/>
          <a:stretch>
            <a:fillRect/>
          </a:stretch>
        </p:blipFill>
        <p:spPr>
          <a:xfrm>
            <a:off x="10847631" y="5480360"/>
            <a:ext cx="1012337" cy="1003308"/>
          </a:xfrm>
          <a:prstGeom prst="rect">
            <a:avLst/>
          </a:prstGeom>
        </p:spPr>
      </p:pic>
      <p:sp>
        <p:nvSpPr>
          <p:cNvPr id="3" name="Content Placeholder 2">
            <a:extLst>
              <a:ext uri="{FF2B5EF4-FFF2-40B4-BE49-F238E27FC236}">
                <a16:creationId xmlns:a16="http://schemas.microsoft.com/office/drawing/2014/main" id="{20FD158E-1402-3439-131A-E6D91FBA6447}"/>
              </a:ext>
            </a:extLst>
          </p:cNvPr>
          <p:cNvSpPr>
            <a:spLocks noGrp="1"/>
          </p:cNvSpPr>
          <p:nvPr>
            <p:ph idx="1"/>
          </p:nvPr>
        </p:nvSpPr>
        <p:spPr>
          <a:xfrm>
            <a:off x="3561778" y="400539"/>
            <a:ext cx="5068444" cy="1072661"/>
          </a:xfrm>
        </p:spPr>
        <p:txBody>
          <a:bodyPr>
            <a:normAutofit/>
          </a:bodyPr>
          <a:lstStyle/>
          <a:p>
            <a:pPr marL="0" indent="0">
              <a:lnSpc>
                <a:spcPct val="150000"/>
              </a:lnSpc>
              <a:buNone/>
            </a:pPr>
            <a:r>
              <a:rPr lang="en-US" sz="4000" b="1" spc="-150" dirty="0">
                <a:solidFill>
                  <a:schemeClr val="bg1"/>
                </a:solidFill>
                <a:latin typeface="Arial" panose="020B0604020202020204" pitchFamily="34" charset="0"/>
                <a:cs typeface="Arial" panose="020B0604020202020204" pitchFamily="34" charset="0"/>
              </a:rPr>
              <a:t>P3 Hoarding services </a:t>
            </a:r>
          </a:p>
          <a:p>
            <a:pPr marL="0" indent="0">
              <a:lnSpc>
                <a:spcPct val="150000"/>
              </a:lnSpc>
              <a:buNone/>
            </a:pPr>
            <a:endParaRPr lang="en-US" sz="4000" b="1" spc="-150" dirty="0">
              <a:solidFill>
                <a:schemeClr val="bg1"/>
              </a:solidFill>
              <a:latin typeface="Arial" panose="020B0604020202020204" pitchFamily="34" charset="0"/>
              <a:cs typeface="Arial" panose="020B0604020202020204" pitchFamily="34" charset="0"/>
            </a:endParaRPr>
          </a:p>
          <a:p>
            <a:pPr marL="0" indent="0">
              <a:lnSpc>
                <a:spcPct val="150000"/>
              </a:lnSpc>
              <a:buNone/>
            </a:pPr>
            <a:endParaRPr lang="en-US" sz="4000" b="1" spc="-150"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08E3836D-3283-C412-C06D-87CF9A04C3CC}"/>
              </a:ext>
            </a:extLst>
          </p:cNvPr>
          <p:cNvSpPr/>
          <p:nvPr/>
        </p:nvSpPr>
        <p:spPr>
          <a:xfrm>
            <a:off x="1005840" y="2301240"/>
            <a:ext cx="4365075" cy="1336425"/>
          </a:xfrm>
          <a:prstGeom prst="roundRect">
            <a:avLst/>
          </a:prstGeom>
          <a:solidFill>
            <a:srgbClr val="13A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Arial" panose="020B0604020202020204" pitchFamily="34" charset="0"/>
              </a:rPr>
              <a:t>in-home practical support </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F69C0DFE-2824-3753-EE3F-13D2FEC06886}"/>
              </a:ext>
            </a:extLst>
          </p:cNvPr>
          <p:cNvSpPr/>
          <p:nvPr/>
        </p:nvSpPr>
        <p:spPr>
          <a:xfrm>
            <a:off x="6595670" y="2336127"/>
            <a:ext cx="4590489" cy="1266650"/>
          </a:xfrm>
          <a:prstGeom prst="roundRect">
            <a:avLst/>
          </a:prstGeom>
          <a:solidFill>
            <a:srgbClr val="13A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Arial" panose="020B0604020202020204" pitchFamily="34" charset="0"/>
              </a:rPr>
              <a:t>Emotional/Psychological Support</a:t>
            </a:r>
            <a:r>
              <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Arial" panose="020B0604020202020204" pitchFamily="34" charset="0"/>
              </a:rPr>
              <a:t> </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778A0D33-D6A6-CC87-3F6D-B67E1D5BBCD8}"/>
              </a:ext>
            </a:extLst>
          </p:cNvPr>
          <p:cNvGrpSpPr/>
          <p:nvPr/>
        </p:nvGrpSpPr>
        <p:grpSpPr>
          <a:xfrm>
            <a:off x="7360920" y="3775297"/>
            <a:ext cx="3154679" cy="2190541"/>
            <a:chOff x="7360920" y="3775297"/>
            <a:chExt cx="3154679" cy="2190541"/>
          </a:xfrm>
        </p:grpSpPr>
        <p:pic>
          <p:nvPicPr>
            <p:cNvPr id="9" name="Graphic 8" descr="Confused person with solid fill">
              <a:extLst>
                <a:ext uri="{FF2B5EF4-FFF2-40B4-BE49-F238E27FC236}">
                  <a16:creationId xmlns:a16="http://schemas.microsoft.com/office/drawing/2014/main" id="{C5D851EF-491A-084E-CB35-C6C09721E6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0920" y="3775298"/>
              <a:ext cx="2190540" cy="2190540"/>
            </a:xfrm>
            <a:prstGeom prst="rect">
              <a:avLst/>
            </a:prstGeom>
          </p:spPr>
        </p:pic>
        <p:pic>
          <p:nvPicPr>
            <p:cNvPr id="10" name="Graphic 9" descr="Man with solid fill">
              <a:extLst>
                <a:ext uri="{FF2B5EF4-FFF2-40B4-BE49-F238E27FC236}">
                  <a16:creationId xmlns:a16="http://schemas.microsoft.com/office/drawing/2014/main" id="{F4E4BA19-9D5A-47E1-E8C6-9A9EF42E79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25058" y="3775297"/>
              <a:ext cx="2190541" cy="2190541"/>
            </a:xfrm>
            <a:prstGeom prst="rect">
              <a:avLst/>
            </a:prstGeom>
          </p:spPr>
        </p:pic>
      </p:grpSp>
      <p:pic>
        <p:nvPicPr>
          <p:cNvPr id="12" name="Graphic 11" descr="Handshake with solid fill">
            <a:extLst>
              <a:ext uri="{FF2B5EF4-FFF2-40B4-BE49-F238E27FC236}">
                <a16:creationId xmlns:a16="http://schemas.microsoft.com/office/drawing/2014/main" id="{B01C9A31-ECC0-14B8-7FB7-281F33182F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63050" y="3611735"/>
            <a:ext cx="2526623" cy="2526623"/>
          </a:xfrm>
          <a:prstGeom prst="rect">
            <a:avLst/>
          </a:prstGeom>
        </p:spPr>
      </p:pic>
    </p:spTree>
    <p:extLst>
      <p:ext uri="{BB962C8B-B14F-4D97-AF65-F5344CB8AC3E}">
        <p14:creationId xmlns:p14="http://schemas.microsoft.com/office/powerpoint/2010/main" val="1610783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AFD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9A2A2F-FB41-F526-CDEB-4F738F67D568}"/>
              </a:ext>
            </a:extLst>
          </p:cNvPr>
          <p:cNvSpPr/>
          <p:nvPr/>
        </p:nvSpPr>
        <p:spPr>
          <a:xfrm>
            <a:off x="0" y="424485"/>
            <a:ext cx="8212238" cy="729864"/>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A311A78-46B2-AA46-95D6-3C5ED60DA189}"/>
              </a:ext>
            </a:extLst>
          </p:cNvPr>
          <p:cNvSpPr/>
          <p:nvPr/>
        </p:nvSpPr>
        <p:spPr>
          <a:xfrm>
            <a:off x="0" y="6103470"/>
            <a:ext cx="12192000" cy="76039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ED70FFF7-CFFB-FF47-90E4-A43141497643}"/>
              </a:ext>
            </a:extLst>
          </p:cNvPr>
          <p:cNvPicPr>
            <a:picLocks noChangeAspect="1"/>
          </p:cNvPicPr>
          <p:nvPr/>
        </p:nvPicPr>
        <p:blipFill>
          <a:blip r:embed="rId3"/>
          <a:stretch>
            <a:fillRect/>
          </a:stretch>
        </p:blipFill>
        <p:spPr>
          <a:xfrm>
            <a:off x="10847631" y="5480360"/>
            <a:ext cx="1012337" cy="1003308"/>
          </a:xfrm>
          <a:prstGeom prst="rect">
            <a:avLst/>
          </a:prstGeom>
        </p:spPr>
      </p:pic>
      <p:sp>
        <p:nvSpPr>
          <p:cNvPr id="3" name="Content Placeholder 2">
            <a:extLst>
              <a:ext uri="{FF2B5EF4-FFF2-40B4-BE49-F238E27FC236}">
                <a16:creationId xmlns:a16="http://schemas.microsoft.com/office/drawing/2014/main" id="{0701043B-FF95-2DA3-4B74-E3C1183A0E15}"/>
              </a:ext>
            </a:extLst>
          </p:cNvPr>
          <p:cNvSpPr>
            <a:spLocks noGrp="1"/>
          </p:cNvSpPr>
          <p:nvPr>
            <p:ph idx="1"/>
          </p:nvPr>
        </p:nvSpPr>
        <p:spPr>
          <a:xfrm>
            <a:off x="381252" y="400539"/>
            <a:ext cx="7607048" cy="1072661"/>
          </a:xfrm>
        </p:spPr>
        <p:txBody>
          <a:bodyPr>
            <a:normAutofit fontScale="77500" lnSpcReduction="20000"/>
          </a:bodyPr>
          <a:lstStyle/>
          <a:p>
            <a:pPr marL="0" indent="0">
              <a:lnSpc>
                <a:spcPct val="150000"/>
              </a:lnSpc>
              <a:buNone/>
            </a:pPr>
            <a:r>
              <a:rPr lang="en-US" sz="4000" b="1" spc="-150" dirty="0">
                <a:solidFill>
                  <a:schemeClr val="bg1"/>
                </a:solidFill>
                <a:latin typeface="Arial" panose="020B0604020202020204" pitchFamily="34" charset="0"/>
                <a:cs typeface="Arial" panose="020B0604020202020204" pitchFamily="34" charset="0"/>
              </a:rPr>
              <a:t>Collaborative Approach: Working Together  </a:t>
            </a:r>
          </a:p>
          <a:p>
            <a:pPr marL="0" indent="0">
              <a:lnSpc>
                <a:spcPct val="150000"/>
              </a:lnSpc>
              <a:buNone/>
            </a:pPr>
            <a:endParaRPr lang="en-US" sz="4000" b="1" spc="-150" dirty="0">
              <a:solidFill>
                <a:schemeClr val="bg1"/>
              </a:solidFill>
              <a:latin typeface="Arial" panose="020B0604020202020204" pitchFamily="34" charset="0"/>
              <a:cs typeface="Arial" panose="020B0604020202020204" pitchFamily="34" charset="0"/>
            </a:endParaRPr>
          </a:p>
          <a:p>
            <a:pPr marL="0" indent="0">
              <a:lnSpc>
                <a:spcPct val="150000"/>
              </a:lnSpc>
              <a:buNone/>
            </a:pPr>
            <a:endParaRPr lang="en-US" sz="4000" b="1" spc="-15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5F2FB30-F5BB-0685-E92E-DF45AD594CDB}"/>
              </a:ext>
            </a:extLst>
          </p:cNvPr>
          <p:cNvSpPr txBox="1"/>
          <p:nvPr/>
        </p:nvSpPr>
        <p:spPr>
          <a:xfrm>
            <a:off x="381252" y="1911644"/>
            <a:ext cx="8704876" cy="523220"/>
          </a:xfrm>
          <a:prstGeom prst="rect">
            <a:avLst/>
          </a:prstGeom>
          <a:solidFill>
            <a:srgbClr val="E41E6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 that building trust takes time</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F0B1C48-3708-DB77-0A20-BEC5407475A9}"/>
              </a:ext>
            </a:extLst>
          </p:cNvPr>
          <p:cNvSpPr txBox="1"/>
          <p:nvPr/>
        </p:nvSpPr>
        <p:spPr>
          <a:xfrm>
            <a:off x="381251" y="3643787"/>
            <a:ext cx="8704876" cy="523220"/>
          </a:xfrm>
          <a:prstGeom prst="rect">
            <a:avLst/>
          </a:prstGeom>
          <a:solidFill>
            <a:srgbClr val="E41E6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support into weekly routine</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63C758FD-EA3F-E51A-DA46-0917D22C03C1}"/>
              </a:ext>
            </a:extLst>
          </p:cNvPr>
          <p:cNvSpPr txBox="1"/>
          <p:nvPr/>
        </p:nvSpPr>
        <p:spPr>
          <a:xfrm>
            <a:off x="381250" y="2562272"/>
            <a:ext cx="8704876" cy="954107"/>
          </a:xfrm>
          <a:prstGeom prst="rect">
            <a:avLst/>
          </a:prstGeom>
          <a:solidFill>
            <a:srgbClr val="E41E6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average we will work with someone for just under 1 year</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02190A9F-8A20-9BB8-5378-645E3FDAF539}"/>
              </a:ext>
            </a:extLst>
          </p:cNvPr>
          <p:cNvSpPr txBox="1"/>
          <p:nvPr/>
        </p:nvSpPr>
        <p:spPr>
          <a:xfrm>
            <a:off x="381252" y="4294416"/>
            <a:ext cx="8704876" cy="523220"/>
          </a:xfrm>
          <a:prstGeom prst="rect">
            <a:avLst/>
          </a:prstGeom>
          <a:solidFill>
            <a:srgbClr val="E41E6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Move at a pace that works</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7" name="Group 16">
            <a:extLst>
              <a:ext uri="{FF2B5EF4-FFF2-40B4-BE49-F238E27FC236}">
                <a16:creationId xmlns:a16="http://schemas.microsoft.com/office/drawing/2014/main" id="{22062DC6-BCCF-2847-6B56-995BF0D2F102}"/>
              </a:ext>
            </a:extLst>
          </p:cNvPr>
          <p:cNvGrpSpPr/>
          <p:nvPr/>
        </p:nvGrpSpPr>
        <p:grpSpPr>
          <a:xfrm>
            <a:off x="8593490" y="1154349"/>
            <a:ext cx="5654478" cy="4318672"/>
            <a:chOff x="7360920" y="3775297"/>
            <a:chExt cx="3154679" cy="2190541"/>
          </a:xfrm>
          <a:solidFill>
            <a:srgbClr val="E41E62"/>
          </a:solidFill>
        </p:grpSpPr>
        <p:pic>
          <p:nvPicPr>
            <p:cNvPr id="18" name="Graphic 17" descr="Confused person with solid fill">
              <a:extLst>
                <a:ext uri="{FF2B5EF4-FFF2-40B4-BE49-F238E27FC236}">
                  <a16:creationId xmlns:a16="http://schemas.microsoft.com/office/drawing/2014/main" id="{DAA8A180-5469-9F63-42AC-BEDC818725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0920" y="3775298"/>
              <a:ext cx="2190540" cy="2190540"/>
            </a:xfrm>
            <a:prstGeom prst="rect">
              <a:avLst/>
            </a:prstGeom>
          </p:spPr>
        </p:pic>
        <p:pic>
          <p:nvPicPr>
            <p:cNvPr id="19" name="Graphic 18" descr="Man with solid fill">
              <a:extLst>
                <a:ext uri="{FF2B5EF4-FFF2-40B4-BE49-F238E27FC236}">
                  <a16:creationId xmlns:a16="http://schemas.microsoft.com/office/drawing/2014/main" id="{7596D8D3-8A91-BB2A-4204-BDE97DCE20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25058" y="3775297"/>
              <a:ext cx="2190541" cy="2190541"/>
            </a:xfrm>
            <a:prstGeom prst="rect">
              <a:avLst/>
            </a:prstGeom>
          </p:spPr>
        </p:pic>
      </p:grpSp>
      <p:sp>
        <p:nvSpPr>
          <p:cNvPr id="20" name="TextBox 19">
            <a:extLst>
              <a:ext uri="{FF2B5EF4-FFF2-40B4-BE49-F238E27FC236}">
                <a16:creationId xmlns:a16="http://schemas.microsoft.com/office/drawing/2014/main" id="{032680FD-1221-6AFC-511E-7FB4C9A77E89}"/>
              </a:ext>
            </a:extLst>
          </p:cNvPr>
          <p:cNvSpPr txBox="1"/>
          <p:nvPr/>
        </p:nvSpPr>
        <p:spPr>
          <a:xfrm>
            <a:off x="381250" y="4970036"/>
            <a:ext cx="8704876" cy="523220"/>
          </a:xfrm>
          <a:prstGeom prst="rect">
            <a:avLst/>
          </a:prstGeom>
          <a:solidFill>
            <a:srgbClr val="E41E6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Motivational techniques</a:t>
            </a:r>
          </a:p>
        </p:txBody>
      </p:sp>
    </p:spTree>
    <p:extLst>
      <p:ext uri="{BB962C8B-B14F-4D97-AF65-F5344CB8AC3E}">
        <p14:creationId xmlns:p14="http://schemas.microsoft.com/office/powerpoint/2010/main" val="2525114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AFD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9A2A2F-FB41-F526-CDEB-4F738F67D568}"/>
              </a:ext>
            </a:extLst>
          </p:cNvPr>
          <p:cNvSpPr/>
          <p:nvPr/>
        </p:nvSpPr>
        <p:spPr>
          <a:xfrm>
            <a:off x="0" y="424485"/>
            <a:ext cx="8212238" cy="729864"/>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A311A78-46B2-AA46-95D6-3C5ED60DA189}"/>
              </a:ext>
            </a:extLst>
          </p:cNvPr>
          <p:cNvSpPr/>
          <p:nvPr/>
        </p:nvSpPr>
        <p:spPr>
          <a:xfrm>
            <a:off x="0" y="6103470"/>
            <a:ext cx="12192000" cy="76039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ED70FFF7-CFFB-FF47-90E4-A43141497643}"/>
              </a:ext>
            </a:extLst>
          </p:cNvPr>
          <p:cNvPicPr>
            <a:picLocks noChangeAspect="1"/>
          </p:cNvPicPr>
          <p:nvPr/>
        </p:nvPicPr>
        <p:blipFill>
          <a:blip r:embed="rId3"/>
          <a:stretch>
            <a:fillRect/>
          </a:stretch>
        </p:blipFill>
        <p:spPr>
          <a:xfrm>
            <a:off x="10847631" y="5480360"/>
            <a:ext cx="1012337" cy="1003308"/>
          </a:xfrm>
          <a:prstGeom prst="rect">
            <a:avLst/>
          </a:prstGeom>
        </p:spPr>
      </p:pic>
      <p:sp>
        <p:nvSpPr>
          <p:cNvPr id="3" name="Content Placeholder 2">
            <a:extLst>
              <a:ext uri="{FF2B5EF4-FFF2-40B4-BE49-F238E27FC236}">
                <a16:creationId xmlns:a16="http://schemas.microsoft.com/office/drawing/2014/main" id="{0701043B-FF95-2DA3-4B74-E3C1183A0E15}"/>
              </a:ext>
            </a:extLst>
          </p:cNvPr>
          <p:cNvSpPr>
            <a:spLocks noGrp="1"/>
          </p:cNvSpPr>
          <p:nvPr>
            <p:ph idx="1"/>
          </p:nvPr>
        </p:nvSpPr>
        <p:spPr>
          <a:xfrm>
            <a:off x="381252" y="400539"/>
            <a:ext cx="7607048" cy="1072661"/>
          </a:xfrm>
        </p:spPr>
        <p:txBody>
          <a:bodyPr>
            <a:normAutofit fontScale="77500" lnSpcReduction="20000"/>
          </a:bodyPr>
          <a:lstStyle/>
          <a:p>
            <a:pPr marL="0" indent="0">
              <a:lnSpc>
                <a:spcPct val="150000"/>
              </a:lnSpc>
              <a:buNone/>
            </a:pPr>
            <a:r>
              <a:rPr lang="en-US" sz="4000" b="1" spc="-150" dirty="0">
                <a:solidFill>
                  <a:schemeClr val="bg1"/>
                </a:solidFill>
                <a:latin typeface="Arial" panose="020B0604020202020204" pitchFamily="34" charset="0"/>
                <a:cs typeface="Arial" panose="020B0604020202020204" pitchFamily="34" charset="0"/>
              </a:rPr>
              <a:t>Collaborative Approach: Working Together  </a:t>
            </a:r>
          </a:p>
          <a:p>
            <a:pPr marL="0" indent="0">
              <a:lnSpc>
                <a:spcPct val="150000"/>
              </a:lnSpc>
              <a:buNone/>
            </a:pPr>
            <a:endParaRPr lang="en-US" sz="4000" b="1" spc="-150" dirty="0">
              <a:solidFill>
                <a:schemeClr val="bg1"/>
              </a:solidFill>
              <a:latin typeface="Arial" panose="020B0604020202020204" pitchFamily="34" charset="0"/>
              <a:cs typeface="Arial" panose="020B0604020202020204" pitchFamily="34" charset="0"/>
            </a:endParaRPr>
          </a:p>
          <a:p>
            <a:pPr marL="0" indent="0">
              <a:lnSpc>
                <a:spcPct val="150000"/>
              </a:lnSpc>
              <a:buNone/>
            </a:pPr>
            <a:endParaRPr lang="en-US" sz="4000" b="1" spc="-15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5F2FB30-F5BB-0685-E92E-DF45AD594CDB}"/>
              </a:ext>
            </a:extLst>
          </p:cNvPr>
          <p:cNvSpPr txBox="1"/>
          <p:nvPr/>
        </p:nvSpPr>
        <p:spPr>
          <a:xfrm>
            <a:off x="381252" y="1911644"/>
            <a:ext cx="8704876" cy="523220"/>
          </a:xfrm>
          <a:prstGeom prst="rect">
            <a:avLst/>
          </a:prstGeom>
          <a:solidFill>
            <a:srgbClr val="E41E6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Motivational techniques</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7" name="Group 16">
            <a:extLst>
              <a:ext uri="{FF2B5EF4-FFF2-40B4-BE49-F238E27FC236}">
                <a16:creationId xmlns:a16="http://schemas.microsoft.com/office/drawing/2014/main" id="{22062DC6-BCCF-2847-6B56-995BF0D2F102}"/>
              </a:ext>
            </a:extLst>
          </p:cNvPr>
          <p:cNvGrpSpPr/>
          <p:nvPr/>
        </p:nvGrpSpPr>
        <p:grpSpPr>
          <a:xfrm>
            <a:off x="8593490" y="1154349"/>
            <a:ext cx="5654478" cy="4318672"/>
            <a:chOff x="7360920" y="3775297"/>
            <a:chExt cx="3154679" cy="2190541"/>
          </a:xfrm>
          <a:solidFill>
            <a:srgbClr val="E41E62"/>
          </a:solidFill>
        </p:grpSpPr>
        <p:pic>
          <p:nvPicPr>
            <p:cNvPr id="18" name="Graphic 17" descr="Confused person with solid fill">
              <a:extLst>
                <a:ext uri="{FF2B5EF4-FFF2-40B4-BE49-F238E27FC236}">
                  <a16:creationId xmlns:a16="http://schemas.microsoft.com/office/drawing/2014/main" id="{DAA8A180-5469-9F63-42AC-BEDC818725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0920" y="3775298"/>
              <a:ext cx="2190540" cy="2190540"/>
            </a:xfrm>
            <a:prstGeom prst="rect">
              <a:avLst/>
            </a:prstGeom>
          </p:spPr>
        </p:pic>
        <p:pic>
          <p:nvPicPr>
            <p:cNvPr id="19" name="Graphic 18" descr="Man with solid fill">
              <a:extLst>
                <a:ext uri="{FF2B5EF4-FFF2-40B4-BE49-F238E27FC236}">
                  <a16:creationId xmlns:a16="http://schemas.microsoft.com/office/drawing/2014/main" id="{7596D8D3-8A91-BB2A-4204-BDE97DCE20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25058" y="3775297"/>
              <a:ext cx="2190541" cy="2190541"/>
            </a:xfrm>
            <a:prstGeom prst="rect">
              <a:avLst/>
            </a:prstGeom>
          </p:spPr>
        </p:pic>
      </p:grpSp>
      <p:sp>
        <p:nvSpPr>
          <p:cNvPr id="4" name="TextBox 3">
            <a:extLst>
              <a:ext uri="{FF2B5EF4-FFF2-40B4-BE49-F238E27FC236}">
                <a16:creationId xmlns:a16="http://schemas.microsoft.com/office/drawing/2014/main" id="{7C000DB1-8CD8-1DD9-7964-D890A439277F}"/>
              </a:ext>
            </a:extLst>
          </p:cNvPr>
          <p:cNvSpPr txBox="1"/>
          <p:nvPr/>
        </p:nvSpPr>
        <p:spPr>
          <a:xfrm>
            <a:off x="585567" y="2753505"/>
            <a:ext cx="7143858"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Set Small goals that help break down large barriers</a:t>
            </a:r>
          </a:p>
        </p:txBody>
      </p:sp>
      <p:sp>
        <p:nvSpPr>
          <p:cNvPr id="7" name="TextBox 6">
            <a:extLst>
              <a:ext uri="{FF2B5EF4-FFF2-40B4-BE49-F238E27FC236}">
                <a16:creationId xmlns:a16="http://schemas.microsoft.com/office/drawing/2014/main" id="{71409988-DB2C-AA75-9189-1A1C2F3D11DD}"/>
              </a:ext>
            </a:extLst>
          </p:cNvPr>
          <p:cNvSpPr txBox="1"/>
          <p:nvPr/>
        </p:nvSpPr>
        <p:spPr>
          <a:xfrm>
            <a:off x="585567" y="3447013"/>
            <a:ext cx="7143858"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Discuss the different ways to assign value </a:t>
            </a:r>
          </a:p>
        </p:txBody>
      </p:sp>
      <p:sp>
        <p:nvSpPr>
          <p:cNvPr id="8" name="TextBox 7">
            <a:extLst>
              <a:ext uri="{FF2B5EF4-FFF2-40B4-BE49-F238E27FC236}">
                <a16:creationId xmlns:a16="http://schemas.microsoft.com/office/drawing/2014/main" id="{18080EAD-676C-E103-554C-687D591B74E6}"/>
              </a:ext>
            </a:extLst>
          </p:cNvPr>
          <p:cNvSpPr txBox="1"/>
          <p:nvPr/>
        </p:nvSpPr>
        <p:spPr>
          <a:xfrm>
            <a:off x="612847" y="4140521"/>
            <a:ext cx="7143858"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Help to find systems that work for the life someone wants to live </a:t>
            </a:r>
          </a:p>
        </p:txBody>
      </p:sp>
      <p:sp>
        <p:nvSpPr>
          <p:cNvPr id="11" name="TextBox 10">
            <a:extLst>
              <a:ext uri="{FF2B5EF4-FFF2-40B4-BE49-F238E27FC236}">
                <a16:creationId xmlns:a16="http://schemas.microsoft.com/office/drawing/2014/main" id="{BA1CFCBA-4036-B456-9C9A-9E89B49C453E}"/>
              </a:ext>
            </a:extLst>
          </p:cNvPr>
          <p:cNvSpPr txBox="1"/>
          <p:nvPr/>
        </p:nvSpPr>
        <p:spPr>
          <a:xfrm>
            <a:off x="585567" y="5111028"/>
            <a:ext cx="7143858"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Address buying habits and meaningful use of time  </a:t>
            </a:r>
          </a:p>
        </p:txBody>
      </p:sp>
    </p:spTree>
    <p:extLst>
      <p:ext uri="{BB962C8B-B14F-4D97-AF65-F5344CB8AC3E}">
        <p14:creationId xmlns:p14="http://schemas.microsoft.com/office/powerpoint/2010/main" val="1513985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293DD1-D5C4-FDE1-4E83-37D389C3E476}"/>
              </a:ext>
            </a:extLst>
          </p:cNvPr>
          <p:cNvSpPr>
            <a:spLocks noGrp="1"/>
          </p:cNvSpPr>
          <p:nvPr>
            <p:ph type="title"/>
          </p:nvPr>
        </p:nvSpPr>
        <p:spPr>
          <a:solidFill>
            <a:schemeClr val="accent2"/>
          </a:solidFill>
        </p:spPr>
        <p:txBody>
          <a:bodyPr/>
          <a:lstStyle/>
          <a:p>
            <a:pPr algn="ctr"/>
            <a:r>
              <a:rPr lang="en-US" dirty="0"/>
              <a:t>Q&amp;A</a:t>
            </a:r>
          </a:p>
        </p:txBody>
      </p:sp>
      <p:sp>
        <p:nvSpPr>
          <p:cNvPr id="6" name="Content Placeholder 5">
            <a:extLst>
              <a:ext uri="{FF2B5EF4-FFF2-40B4-BE49-F238E27FC236}">
                <a16:creationId xmlns:a16="http://schemas.microsoft.com/office/drawing/2014/main" id="{95412C74-D30F-D3B6-900A-3D08C3B64072}"/>
              </a:ext>
            </a:extLst>
          </p:cNvPr>
          <p:cNvSpPr>
            <a:spLocks noGrp="1"/>
          </p:cNvSpPr>
          <p:nvPr>
            <p:ph idx="1"/>
          </p:nvPr>
        </p:nvSpPr>
        <p:spPr/>
        <p:txBody>
          <a:bodyPr/>
          <a:lstStyle/>
          <a:p>
            <a:endParaRPr lang="en-US" dirty="0"/>
          </a:p>
          <a:p>
            <a:pPr marL="0" indent="0" algn="ctr">
              <a:buNone/>
            </a:pPr>
            <a:r>
              <a:rPr lang="en-US" sz="4400" dirty="0"/>
              <a:t>Opportunity now for you to put your </a:t>
            </a:r>
            <a:r>
              <a:rPr lang="en-US" sz="4400"/>
              <a:t>hoarding related </a:t>
            </a:r>
            <a:r>
              <a:rPr lang="en-US" sz="4400" dirty="0"/>
              <a:t>questions and observations to Jack, Hannah and Fraser</a:t>
            </a:r>
          </a:p>
        </p:txBody>
      </p:sp>
    </p:spTree>
    <p:extLst>
      <p:ext uri="{BB962C8B-B14F-4D97-AF65-F5344CB8AC3E}">
        <p14:creationId xmlns:p14="http://schemas.microsoft.com/office/powerpoint/2010/main" val="412900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78DEB2-98CD-4780-56DE-54C293EF342E}"/>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solidFill>
                  <a:schemeClr val="tx1"/>
                </a:solidFill>
              </a:rPr>
              <a:t>Hoarding or Extreme Clutter?</a:t>
            </a:r>
          </a:p>
        </p:txBody>
      </p:sp>
      <p:sp>
        <p:nvSpPr>
          <p:cNvPr id="23" name="Rectangle 2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C28D74CF-A371-4FC5-8A9C-823CEC73676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879" r="6708"/>
          <a:stretch/>
        </p:blipFill>
        <p:spPr>
          <a:xfrm>
            <a:off x="545238" y="858525"/>
            <a:ext cx="7608304" cy="521190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61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5163-0700-AD11-0CB2-8A61B1689649}"/>
              </a:ext>
            </a:extLst>
          </p:cNvPr>
          <p:cNvSpPr>
            <a:spLocks noGrp="1"/>
          </p:cNvSpPr>
          <p:nvPr>
            <p:ph type="title"/>
          </p:nvPr>
        </p:nvSpPr>
        <p:spPr>
          <a:solidFill>
            <a:schemeClr val="accent4"/>
          </a:solidFill>
        </p:spPr>
        <p:txBody>
          <a:bodyPr rtlCol="0">
            <a:normAutofit/>
          </a:bodyPr>
          <a:lstStyle/>
          <a:p>
            <a:pPr>
              <a:defRPr/>
            </a:pPr>
            <a:r>
              <a:rPr lang="en-GB" sz="2800" dirty="0">
                <a:solidFill>
                  <a:schemeClr val="tx1"/>
                </a:solidFill>
                <a:latin typeface="Tahoma" pitchFamily="34" charset="0"/>
                <a:cs typeface="Tahoma" pitchFamily="34" charset="0"/>
              </a:rPr>
              <a:t>Hoarding or Extreme Clutter, as a result of, or resulting in…</a:t>
            </a:r>
          </a:p>
        </p:txBody>
      </p:sp>
      <p:sp>
        <p:nvSpPr>
          <p:cNvPr id="4" name="Content Placeholder 3">
            <a:extLst>
              <a:ext uri="{FF2B5EF4-FFF2-40B4-BE49-F238E27FC236}">
                <a16:creationId xmlns:a16="http://schemas.microsoft.com/office/drawing/2014/main" id="{460E34E0-332C-6A03-DE59-071C41E94A7E}"/>
              </a:ext>
            </a:extLst>
          </p:cNvPr>
          <p:cNvSpPr>
            <a:spLocks noGrp="1"/>
          </p:cNvSpPr>
          <p:nvPr>
            <p:ph sz="half" idx="1"/>
          </p:nvPr>
        </p:nvSpPr>
        <p:spPr/>
        <p:txBody>
          <a:bodyPr rtlCol="0">
            <a:normAutofit fontScale="92500" lnSpcReduction="20000"/>
          </a:bodyPr>
          <a:lstStyle/>
          <a:p>
            <a:pPr>
              <a:buClr>
                <a:srgbClr val="92D050"/>
              </a:buClr>
              <a:buFont typeface="Wingdings" pitchFamily="2" charset="2"/>
              <a:buChar char="q"/>
              <a:defRPr/>
            </a:pPr>
            <a:r>
              <a:rPr lang="en-GB" sz="3000" dirty="0">
                <a:latin typeface="Tahoma" pitchFamily="34" charset="0"/>
                <a:ea typeface="Tahoma" pitchFamily="34" charset="0"/>
                <a:cs typeface="Tahoma" pitchFamily="34" charset="0"/>
              </a:rPr>
              <a:t>Depression</a:t>
            </a:r>
          </a:p>
          <a:p>
            <a:pPr>
              <a:buClr>
                <a:srgbClr val="92D050"/>
              </a:buClr>
              <a:buFont typeface="Wingdings" pitchFamily="2" charset="2"/>
              <a:buChar char="q"/>
              <a:defRPr/>
            </a:pPr>
            <a:r>
              <a:rPr lang="en-GB" sz="3000" dirty="0">
                <a:latin typeface="Tahoma" pitchFamily="34" charset="0"/>
                <a:ea typeface="Tahoma" pitchFamily="34" charset="0"/>
                <a:cs typeface="Tahoma" pitchFamily="34" charset="0"/>
              </a:rPr>
              <a:t>Anxiety</a:t>
            </a:r>
          </a:p>
          <a:p>
            <a:pPr>
              <a:buClr>
                <a:srgbClr val="92D050"/>
              </a:buClr>
              <a:buFont typeface="Wingdings" pitchFamily="2" charset="2"/>
              <a:buChar char="q"/>
              <a:defRPr/>
            </a:pPr>
            <a:r>
              <a:rPr lang="en-GB" sz="3000" dirty="0">
                <a:latin typeface="Tahoma" pitchFamily="34" charset="0"/>
                <a:ea typeface="Tahoma" pitchFamily="34" charset="0"/>
                <a:cs typeface="Tahoma" pitchFamily="34" charset="0"/>
              </a:rPr>
              <a:t>Obsessive-compulsive disorder</a:t>
            </a:r>
          </a:p>
          <a:p>
            <a:pPr>
              <a:buClr>
                <a:srgbClr val="92D050"/>
              </a:buClr>
              <a:buFont typeface="Wingdings" pitchFamily="2" charset="2"/>
              <a:buChar char="q"/>
              <a:defRPr/>
            </a:pPr>
            <a:r>
              <a:rPr lang="en-GB" sz="3000" dirty="0">
                <a:solidFill>
                  <a:srgbClr val="FF0000"/>
                </a:solidFill>
                <a:latin typeface="Tahoma" pitchFamily="34" charset="0"/>
                <a:ea typeface="Tahoma" pitchFamily="34" charset="0"/>
                <a:cs typeface="Tahoma" pitchFamily="34" charset="0"/>
              </a:rPr>
              <a:t>Hoarding disorder</a:t>
            </a:r>
          </a:p>
          <a:p>
            <a:pPr>
              <a:buClr>
                <a:srgbClr val="92D050"/>
              </a:buClr>
              <a:buFont typeface="Wingdings" pitchFamily="2" charset="2"/>
              <a:buChar char="q"/>
              <a:defRPr/>
            </a:pPr>
            <a:r>
              <a:rPr lang="en-GB" sz="3000" dirty="0">
                <a:latin typeface="Tahoma" pitchFamily="34" charset="0"/>
                <a:ea typeface="Tahoma" pitchFamily="34" charset="0"/>
                <a:cs typeface="Tahoma" pitchFamily="34" charset="0"/>
              </a:rPr>
              <a:t>Phobias</a:t>
            </a:r>
          </a:p>
          <a:p>
            <a:pPr>
              <a:buClr>
                <a:srgbClr val="92D050"/>
              </a:buClr>
              <a:buFont typeface="Wingdings" pitchFamily="2" charset="2"/>
              <a:buChar char="q"/>
              <a:defRPr/>
            </a:pPr>
            <a:r>
              <a:rPr lang="en-GB" sz="3000" dirty="0">
                <a:latin typeface="Tahoma" pitchFamily="34" charset="0"/>
                <a:ea typeface="Tahoma" pitchFamily="34" charset="0"/>
                <a:cs typeface="Tahoma" pitchFamily="34" charset="0"/>
              </a:rPr>
              <a:t>Psychosis</a:t>
            </a:r>
          </a:p>
          <a:p>
            <a:pPr>
              <a:buClr>
                <a:srgbClr val="92D050"/>
              </a:buClr>
              <a:buFont typeface="Wingdings" pitchFamily="2" charset="2"/>
              <a:buChar char="q"/>
              <a:defRPr/>
            </a:pPr>
            <a:r>
              <a:rPr lang="en-GB" sz="3000" dirty="0">
                <a:latin typeface="Tahoma" pitchFamily="34" charset="0"/>
                <a:ea typeface="Tahoma" pitchFamily="34" charset="0"/>
                <a:cs typeface="Tahoma" pitchFamily="34" charset="0"/>
              </a:rPr>
              <a:t>Bipolar disorder</a:t>
            </a:r>
          </a:p>
          <a:p>
            <a:pPr>
              <a:buClr>
                <a:srgbClr val="92D050"/>
              </a:buClr>
              <a:buFont typeface="Wingdings" pitchFamily="2" charset="2"/>
              <a:buChar char="q"/>
              <a:defRPr/>
            </a:pPr>
            <a:r>
              <a:rPr lang="en-GB" sz="3000" dirty="0">
                <a:latin typeface="Tahoma" pitchFamily="34" charset="0"/>
                <a:ea typeface="Tahoma" pitchFamily="34" charset="0"/>
                <a:cs typeface="Tahoma" pitchFamily="34" charset="0"/>
              </a:rPr>
              <a:t>Schizophrenia</a:t>
            </a:r>
          </a:p>
          <a:p>
            <a:pPr>
              <a:buClr>
                <a:srgbClr val="92D050"/>
              </a:buClr>
              <a:buFont typeface="Wingdings" pitchFamily="2" charset="2"/>
              <a:buChar char="q"/>
              <a:defRPr/>
            </a:pPr>
            <a:r>
              <a:rPr lang="en-GB" sz="3000" dirty="0">
                <a:latin typeface="Tahoma" pitchFamily="34" charset="0"/>
                <a:ea typeface="Tahoma" pitchFamily="34" charset="0"/>
                <a:cs typeface="Tahoma" pitchFamily="34" charset="0"/>
              </a:rPr>
              <a:t>Eating disorders</a:t>
            </a:r>
          </a:p>
          <a:p>
            <a:pPr>
              <a:buClr>
                <a:srgbClr val="92D050"/>
              </a:buClr>
              <a:buFont typeface="Wingdings" pitchFamily="2" charset="2"/>
              <a:buChar char="q"/>
              <a:defRPr/>
            </a:pPr>
            <a:r>
              <a:rPr lang="en-GB" sz="3000" dirty="0">
                <a:latin typeface="Tahoma" pitchFamily="34" charset="0"/>
                <a:ea typeface="Tahoma" pitchFamily="34" charset="0"/>
                <a:cs typeface="Tahoma" pitchFamily="34" charset="0"/>
              </a:rPr>
              <a:t>Dementia  </a:t>
            </a:r>
            <a:endParaRPr lang="en-GB" sz="2400" dirty="0"/>
          </a:p>
          <a:p>
            <a:pPr>
              <a:defRPr/>
            </a:pPr>
            <a:endParaRPr lang="en-GB" dirty="0"/>
          </a:p>
        </p:txBody>
      </p:sp>
      <p:sp>
        <p:nvSpPr>
          <p:cNvPr id="5" name="Content Placeholder 4">
            <a:extLst>
              <a:ext uri="{FF2B5EF4-FFF2-40B4-BE49-F238E27FC236}">
                <a16:creationId xmlns:a16="http://schemas.microsoft.com/office/drawing/2014/main" id="{F40D0763-F867-60EA-007E-FDD826912CFA}"/>
              </a:ext>
            </a:extLst>
          </p:cNvPr>
          <p:cNvSpPr>
            <a:spLocks noGrp="1"/>
          </p:cNvSpPr>
          <p:nvPr>
            <p:ph sz="half" idx="2"/>
          </p:nvPr>
        </p:nvSpPr>
        <p:spPr>
          <a:xfrm>
            <a:off x="6172200" y="1773239"/>
            <a:ext cx="4038600" cy="4352925"/>
          </a:xfrm>
        </p:spPr>
        <p:txBody>
          <a:bodyPr>
            <a:normAutofit fontScale="92500" lnSpcReduction="20000"/>
          </a:bodyPr>
          <a:lstStyle/>
          <a:p>
            <a:pPr marL="0" indent="0" algn="ctr">
              <a:lnSpc>
                <a:spcPct val="80000"/>
              </a:lnSpc>
              <a:buClr>
                <a:srgbClr val="92D050"/>
              </a:buClr>
              <a:buNone/>
              <a:defRPr/>
            </a:pPr>
            <a:r>
              <a:rPr lang="en-GB" altLang="en-US" sz="2300" b="1" dirty="0">
                <a:latin typeface="Herculanum" panose="02000505000000020004" pitchFamily="2" charset="77"/>
                <a:cs typeface="Tahoma" panose="020B0604030504040204" pitchFamily="34" charset="0"/>
              </a:rPr>
              <a:t>Neurodiversity</a:t>
            </a:r>
            <a:r>
              <a:rPr lang="en-GB" altLang="en-US" sz="2300" dirty="0">
                <a:latin typeface="Tahoma" panose="020B0604030504040204" pitchFamily="34" charset="0"/>
                <a:cs typeface="Tahoma" panose="020B0604030504040204" pitchFamily="34" charset="0"/>
              </a:rPr>
              <a:t> </a:t>
            </a:r>
          </a:p>
          <a:p>
            <a:pPr eaLnBrk="1" hangingPunct="1">
              <a:lnSpc>
                <a:spcPct val="80000"/>
              </a:lnSpc>
              <a:buClr>
                <a:srgbClr val="92D050"/>
              </a:buClr>
              <a:buFont typeface="Wingdings" pitchFamily="2" charset="2"/>
              <a:buChar char="q"/>
              <a:defRPr/>
            </a:pPr>
            <a:endParaRPr lang="en-GB" altLang="en-US" sz="2300" dirty="0">
              <a:latin typeface="Tahoma" panose="020B0604030504040204" pitchFamily="34" charset="0"/>
              <a:cs typeface="Tahoma" panose="020B0604030504040204" pitchFamily="34" charset="0"/>
            </a:endParaRPr>
          </a:p>
          <a:p>
            <a:pPr eaLnBrk="1" hangingPunct="1">
              <a:lnSpc>
                <a:spcPct val="80000"/>
              </a:lnSpc>
              <a:buClr>
                <a:srgbClr val="92D050"/>
              </a:buClr>
              <a:buFont typeface="Wingdings" pitchFamily="2" charset="2"/>
              <a:buChar char="q"/>
              <a:defRPr/>
            </a:pPr>
            <a:r>
              <a:rPr lang="en-GB" altLang="en-US" sz="2300" dirty="0">
                <a:latin typeface="Tahoma" panose="020B0604030504040204" pitchFamily="34" charset="0"/>
                <a:cs typeface="Tahoma" panose="020B0604030504040204" pitchFamily="34" charset="0"/>
              </a:rPr>
              <a:t>ADD/ADHD</a:t>
            </a:r>
          </a:p>
          <a:p>
            <a:pPr eaLnBrk="1" hangingPunct="1">
              <a:lnSpc>
                <a:spcPct val="80000"/>
              </a:lnSpc>
              <a:buClr>
                <a:srgbClr val="92D050"/>
              </a:buClr>
              <a:buFont typeface="Wingdings" pitchFamily="2" charset="2"/>
              <a:buChar char="q"/>
              <a:defRPr/>
            </a:pPr>
            <a:r>
              <a:rPr lang="en-GB" altLang="en-US" sz="2300" dirty="0">
                <a:latin typeface="Tahoma" panose="020B0604030504040204" pitchFamily="34" charset="0"/>
                <a:cs typeface="Tahoma" panose="020B0604030504040204" pitchFamily="34" charset="0"/>
              </a:rPr>
              <a:t>Dyscalculia</a:t>
            </a:r>
          </a:p>
          <a:p>
            <a:pPr eaLnBrk="1" hangingPunct="1">
              <a:lnSpc>
                <a:spcPct val="80000"/>
              </a:lnSpc>
              <a:buClr>
                <a:srgbClr val="92D050"/>
              </a:buClr>
              <a:buFont typeface="Wingdings" pitchFamily="2" charset="2"/>
              <a:buChar char="q"/>
              <a:defRPr/>
            </a:pPr>
            <a:r>
              <a:rPr lang="en-GB" altLang="en-US" sz="2300" dirty="0">
                <a:latin typeface="Tahoma" panose="020B0604030504040204" pitchFamily="34" charset="0"/>
                <a:cs typeface="Tahoma" panose="020B0604030504040204" pitchFamily="34" charset="0"/>
              </a:rPr>
              <a:t>Dyslexia</a:t>
            </a:r>
          </a:p>
          <a:p>
            <a:pPr eaLnBrk="1" hangingPunct="1">
              <a:lnSpc>
                <a:spcPct val="80000"/>
              </a:lnSpc>
              <a:buClr>
                <a:srgbClr val="92D050"/>
              </a:buClr>
              <a:buFont typeface="Wingdings" pitchFamily="2" charset="2"/>
              <a:buChar char="q"/>
              <a:defRPr/>
            </a:pPr>
            <a:r>
              <a:rPr lang="en-GB" altLang="en-US" sz="2300" dirty="0">
                <a:solidFill>
                  <a:prstClr val="black"/>
                </a:solidFill>
                <a:latin typeface="Tahoma" panose="020B0604030504040204" pitchFamily="34" charset="0"/>
                <a:cs typeface="Tahoma" panose="020B0604030504040204" pitchFamily="34" charset="0"/>
              </a:rPr>
              <a:t>Dyspraxia </a:t>
            </a:r>
            <a:r>
              <a:rPr lang="en-GB" altLang="en-US" sz="1800" i="1" dirty="0">
                <a:solidFill>
                  <a:prstClr val="black"/>
                </a:solidFill>
              </a:rPr>
              <a:t>Developmental co-ordination disorder (DCD</a:t>
            </a:r>
            <a:endParaRPr lang="en-GB" altLang="en-US" sz="2300" dirty="0">
              <a:latin typeface="Tahoma" panose="020B0604030504040204" pitchFamily="34" charset="0"/>
              <a:cs typeface="Tahoma" panose="020B0604030504040204" pitchFamily="34" charset="0"/>
            </a:endParaRPr>
          </a:p>
          <a:p>
            <a:pPr eaLnBrk="1" hangingPunct="1">
              <a:lnSpc>
                <a:spcPct val="80000"/>
              </a:lnSpc>
              <a:buClr>
                <a:srgbClr val="92D050"/>
              </a:buClr>
              <a:buFont typeface="Wingdings" pitchFamily="2" charset="2"/>
              <a:buChar char="q"/>
              <a:defRPr/>
            </a:pPr>
            <a:endParaRPr lang="en-GB" altLang="en-US" sz="2300" dirty="0">
              <a:latin typeface="Tahoma" panose="020B0604030504040204" pitchFamily="34" charset="0"/>
              <a:cs typeface="Tahoma" panose="020B0604030504040204" pitchFamily="34" charset="0"/>
            </a:endParaRPr>
          </a:p>
          <a:p>
            <a:pPr eaLnBrk="1" hangingPunct="1">
              <a:lnSpc>
                <a:spcPct val="80000"/>
              </a:lnSpc>
              <a:buClr>
                <a:srgbClr val="92D050"/>
              </a:buClr>
              <a:buFont typeface="Wingdings" pitchFamily="2" charset="2"/>
              <a:buChar char="q"/>
              <a:defRPr/>
            </a:pPr>
            <a:r>
              <a:rPr lang="en-GB" altLang="en-US" sz="2300" dirty="0">
                <a:latin typeface="Tahoma" panose="020B0604030504040204" pitchFamily="34" charset="0"/>
                <a:cs typeface="Tahoma" panose="020B0604030504040204" pitchFamily="34" charset="0"/>
              </a:rPr>
              <a:t>Tourette’s Syndrome</a:t>
            </a:r>
          </a:p>
          <a:p>
            <a:pPr eaLnBrk="1" hangingPunct="1">
              <a:lnSpc>
                <a:spcPct val="80000"/>
              </a:lnSpc>
              <a:buClr>
                <a:srgbClr val="92D050"/>
              </a:buClr>
              <a:buFont typeface="Wingdings" pitchFamily="2" charset="2"/>
              <a:buChar char="q"/>
              <a:defRPr/>
            </a:pPr>
            <a:endParaRPr lang="en-GB" altLang="en-US" sz="2300" dirty="0">
              <a:latin typeface="Tahoma" panose="020B0604030504040204" pitchFamily="34" charset="0"/>
              <a:cs typeface="Tahoma" panose="020B0604030504040204" pitchFamily="34" charset="0"/>
            </a:endParaRPr>
          </a:p>
          <a:p>
            <a:pPr eaLnBrk="1" hangingPunct="1">
              <a:lnSpc>
                <a:spcPct val="80000"/>
              </a:lnSpc>
              <a:buClr>
                <a:srgbClr val="92D050"/>
              </a:buClr>
              <a:buFont typeface="Wingdings" pitchFamily="2" charset="2"/>
              <a:buChar char="q"/>
              <a:defRPr/>
            </a:pPr>
            <a:r>
              <a:rPr lang="en-GB" altLang="en-US" sz="2300" dirty="0">
                <a:latin typeface="Tahoma" panose="020B0604030504040204" pitchFamily="34" charset="0"/>
                <a:cs typeface="Tahoma" panose="020B0604030504040204" pitchFamily="34" charset="0"/>
              </a:rPr>
              <a:t>Autism / Autistic Spectrum</a:t>
            </a:r>
          </a:p>
          <a:p>
            <a:pPr eaLnBrk="1" hangingPunct="1">
              <a:lnSpc>
                <a:spcPct val="80000"/>
              </a:lnSpc>
              <a:buClr>
                <a:srgbClr val="92D050"/>
              </a:buClr>
              <a:buFont typeface="Wingdings" pitchFamily="2" charset="2"/>
              <a:buChar char="q"/>
              <a:defRPr/>
            </a:pPr>
            <a:r>
              <a:rPr lang="en-GB" altLang="en-US" sz="2300" dirty="0">
                <a:latin typeface="Tahoma" panose="020B0604030504040204" pitchFamily="34" charset="0"/>
                <a:cs typeface="Tahoma" panose="020B0604030504040204" pitchFamily="34" charset="0"/>
              </a:rPr>
              <a:t>Asperger’s Syndrome</a:t>
            </a:r>
          </a:p>
          <a:p>
            <a:pPr eaLnBrk="1" hangingPunct="1">
              <a:lnSpc>
                <a:spcPct val="80000"/>
              </a:lnSpc>
              <a:buClr>
                <a:srgbClr val="92D050"/>
              </a:buClr>
              <a:buFont typeface="Wingdings" pitchFamily="2" charset="2"/>
              <a:buChar char="q"/>
              <a:defRPr/>
            </a:pPr>
            <a:endParaRPr lang="en-GB" altLang="en-US" sz="2300" dirty="0">
              <a:latin typeface="Tahoma" panose="020B0604030504040204" pitchFamily="34" charset="0"/>
              <a:cs typeface="Tahoma" panose="020B0604030504040204" pitchFamily="34" charset="0"/>
            </a:endParaRPr>
          </a:p>
          <a:p>
            <a:pPr eaLnBrk="1" hangingPunct="1">
              <a:lnSpc>
                <a:spcPct val="80000"/>
              </a:lnSpc>
              <a:buClr>
                <a:srgbClr val="92D050"/>
              </a:buClr>
              <a:buFont typeface="Wingdings" pitchFamily="2" charset="2"/>
              <a:buChar char="q"/>
              <a:defRPr/>
            </a:pPr>
            <a:endParaRPr lang="en-GB" altLang="en-US" sz="2300" dirty="0">
              <a:latin typeface="Tahoma" panose="020B0604030504040204" pitchFamily="34" charset="0"/>
              <a:cs typeface="Tahoma" panose="020B060403050404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2149475-5061-FEDF-E550-E013BB37EC5A}"/>
                  </a:ext>
                </a:extLst>
              </p14:cNvPr>
              <p14:cNvContentPartPr/>
              <p14:nvPr/>
            </p14:nvContentPartPr>
            <p14:xfrm>
              <a:off x="6071723" y="1527820"/>
              <a:ext cx="4310280" cy="4087049"/>
            </p14:xfrm>
          </p:contentPart>
        </mc:Choice>
        <mc:Fallback xmlns="">
          <p:pic>
            <p:nvPicPr>
              <p:cNvPr id="6" name="Ink 5">
                <a:extLst>
                  <a:ext uri="{FF2B5EF4-FFF2-40B4-BE49-F238E27FC236}">
                    <a16:creationId xmlns:a16="http://schemas.microsoft.com/office/drawing/2014/main" id="{72149475-5061-FEDF-E550-E013BB37EC5A}"/>
                  </a:ext>
                </a:extLst>
              </p:cNvPr>
              <p:cNvPicPr/>
              <p:nvPr/>
            </p:nvPicPr>
            <p:blipFill>
              <a:blip r:embed="rId4"/>
              <a:stretch>
                <a:fillRect/>
              </a:stretch>
            </p:blipFill>
            <p:spPr>
              <a:xfrm>
                <a:off x="6053721" y="1509822"/>
                <a:ext cx="4345923" cy="41226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054DEC1-8D92-42FE-F124-A2995BF2DEC9}"/>
                  </a:ext>
                </a:extLst>
              </p14:cNvPr>
              <p14:cNvContentPartPr/>
              <p14:nvPr/>
            </p14:nvContentPartPr>
            <p14:xfrm>
              <a:off x="-2963650" y="2555286"/>
              <a:ext cx="360" cy="360"/>
            </p14:xfrm>
          </p:contentPart>
        </mc:Choice>
        <mc:Fallback xmlns="">
          <p:pic>
            <p:nvPicPr>
              <p:cNvPr id="7" name="Ink 6">
                <a:extLst>
                  <a:ext uri="{FF2B5EF4-FFF2-40B4-BE49-F238E27FC236}">
                    <a16:creationId xmlns:a16="http://schemas.microsoft.com/office/drawing/2014/main" id="{A054DEC1-8D92-42FE-F124-A2995BF2DEC9}"/>
                  </a:ext>
                </a:extLst>
              </p:cNvPr>
              <p:cNvPicPr/>
              <p:nvPr/>
            </p:nvPicPr>
            <p:blipFill>
              <a:blip r:embed="rId6"/>
              <a:stretch>
                <a:fillRect/>
              </a:stretch>
            </p:blipFill>
            <p:spPr>
              <a:xfrm>
                <a:off x="-2981650" y="253728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14D16E6B-DB24-A328-1E49-3A1424A62C5B}"/>
                  </a:ext>
                </a:extLst>
              </p14:cNvPr>
              <p14:cNvContentPartPr/>
              <p14:nvPr/>
            </p14:nvContentPartPr>
            <p14:xfrm>
              <a:off x="14106350" y="2090886"/>
              <a:ext cx="360" cy="360"/>
            </p14:xfrm>
          </p:contentPart>
        </mc:Choice>
        <mc:Fallback xmlns="">
          <p:pic>
            <p:nvPicPr>
              <p:cNvPr id="9" name="Ink 8">
                <a:extLst>
                  <a:ext uri="{FF2B5EF4-FFF2-40B4-BE49-F238E27FC236}">
                    <a16:creationId xmlns:a16="http://schemas.microsoft.com/office/drawing/2014/main" id="{14D16E6B-DB24-A328-1E49-3A1424A62C5B}"/>
                  </a:ext>
                </a:extLst>
              </p:cNvPr>
              <p:cNvPicPr/>
              <p:nvPr/>
            </p:nvPicPr>
            <p:blipFill>
              <a:blip r:embed="rId6"/>
              <a:stretch>
                <a:fillRect/>
              </a:stretch>
            </p:blipFill>
            <p:spPr>
              <a:xfrm>
                <a:off x="14088350" y="207288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2C886A1C-A731-CE5A-3A4E-2DD6B4C9F671}"/>
                  </a:ext>
                </a:extLst>
              </p14:cNvPr>
              <p14:cNvContentPartPr/>
              <p14:nvPr/>
            </p14:nvContentPartPr>
            <p14:xfrm>
              <a:off x="-1016050" y="1517406"/>
              <a:ext cx="360" cy="360"/>
            </p14:xfrm>
          </p:contentPart>
        </mc:Choice>
        <mc:Fallback xmlns="">
          <p:pic>
            <p:nvPicPr>
              <p:cNvPr id="10" name="Ink 9">
                <a:extLst>
                  <a:ext uri="{FF2B5EF4-FFF2-40B4-BE49-F238E27FC236}">
                    <a16:creationId xmlns:a16="http://schemas.microsoft.com/office/drawing/2014/main" id="{2C886A1C-A731-CE5A-3A4E-2DD6B4C9F671}"/>
                  </a:ext>
                </a:extLst>
              </p:cNvPr>
              <p:cNvPicPr/>
              <p:nvPr/>
            </p:nvPicPr>
            <p:blipFill>
              <a:blip r:embed="rId6"/>
              <a:stretch>
                <a:fillRect/>
              </a:stretch>
            </p:blipFill>
            <p:spPr>
              <a:xfrm>
                <a:off x="-1034050" y="1499406"/>
                <a:ext cx="36000" cy="360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heel(1)">
                                      <p:cBhvr>
                                        <p:cTn id="11" dur="2000"/>
                                        <p:tgtEl>
                                          <p:spTgt spid="4">
                                            <p:txEl>
                                              <p:pRg st="0" end="0"/>
                                            </p:txEl>
                                          </p:spTgt>
                                        </p:tgtEl>
                                      </p:cBhvr>
                                    </p:animEffect>
                                  </p:childTnLst>
                                </p:cTn>
                              </p:par>
                              <p:par>
                                <p:cTn id="12" presetID="21" presetClass="entr" presetSubtype="1"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heel(1)">
                                      <p:cBhvr>
                                        <p:cTn id="14" dur="2000"/>
                                        <p:tgtEl>
                                          <p:spTgt spid="4">
                                            <p:txEl>
                                              <p:pRg st="1" end="1"/>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heel(1)">
                                      <p:cBhvr>
                                        <p:cTn id="20" dur="2000"/>
                                        <p:tgtEl>
                                          <p:spTgt spid="4">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heel(1)">
                                      <p:cBhvr>
                                        <p:cTn id="23" dur="2000"/>
                                        <p:tgtEl>
                                          <p:spTgt spid="4">
                                            <p:txEl>
                                              <p:pRg st="4" end="4"/>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heel(1)">
                                      <p:cBhvr>
                                        <p:cTn id="26" dur="2000"/>
                                        <p:tgtEl>
                                          <p:spTgt spid="4">
                                            <p:txEl>
                                              <p:pRg st="5" end="5"/>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heel(1)">
                                      <p:cBhvr>
                                        <p:cTn id="29" dur="2000"/>
                                        <p:tgtEl>
                                          <p:spTgt spid="4">
                                            <p:txEl>
                                              <p:pRg st="6" end="6"/>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heel(1)">
                                      <p:cBhvr>
                                        <p:cTn id="32" dur="2000"/>
                                        <p:tgtEl>
                                          <p:spTgt spid="4">
                                            <p:txEl>
                                              <p:pRg st="7" end="7"/>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wheel(1)">
                                      <p:cBhvr>
                                        <p:cTn id="35" dur="2000"/>
                                        <p:tgtEl>
                                          <p:spTgt spid="4">
                                            <p:txEl>
                                              <p:pRg st="8" end="8"/>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wheel(1)">
                                      <p:cBhvr>
                                        <p:cTn id="38" dur="2000"/>
                                        <p:tgtEl>
                                          <p:spTgt spid="4">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1"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wheel(1)">
                                      <p:cBhvr>
                                        <p:cTn id="47" dur="2000"/>
                                        <p:tgtEl>
                                          <p:spTgt spid="5">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1" presetClass="entr" presetSubtype="1" fill="hold"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wheel(1)">
                                      <p:cBhvr>
                                        <p:cTn id="52" dur="2000"/>
                                        <p:tgtEl>
                                          <p:spTgt spid="5">
                                            <p:txEl>
                                              <p:pRg st="2" end="2"/>
                                            </p:txEl>
                                          </p:spTgt>
                                        </p:tgtEl>
                                      </p:cBhvr>
                                    </p:animEffect>
                                  </p:childTnLst>
                                </p:cTn>
                              </p:par>
                              <p:par>
                                <p:cTn id="53" presetID="21" presetClass="entr" presetSubtype="1" fill="hold"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heel(1)">
                                      <p:cBhvr>
                                        <p:cTn id="55" dur="2000"/>
                                        <p:tgtEl>
                                          <p:spTgt spid="5">
                                            <p:txEl>
                                              <p:pRg st="3" end="3"/>
                                            </p:txEl>
                                          </p:spTgt>
                                        </p:tgtEl>
                                      </p:cBhvr>
                                    </p:animEffect>
                                  </p:childTnLst>
                                </p:cTn>
                              </p:par>
                              <p:par>
                                <p:cTn id="56" presetID="21" presetClass="entr" presetSubtype="1" fill="hold" nodeType="with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wheel(1)">
                                      <p:cBhvr>
                                        <p:cTn id="58" dur="2000"/>
                                        <p:tgtEl>
                                          <p:spTgt spid="5">
                                            <p:txEl>
                                              <p:pRg st="4" end="4"/>
                                            </p:txEl>
                                          </p:spTgt>
                                        </p:tgtEl>
                                      </p:cBhvr>
                                    </p:animEffect>
                                  </p:childTnLst>
                                </p:cTn>
                              </p:par>
                              <p:par>
                                <p:cTn id="59" presetID="21" presetClass="entr" presetSubtype="1" fill="hold"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wheel(1)">
                                      <p:cBhvr>
                                        <p:cTn id="61" dur="2000"/>
                                        <p:tgtEl>
                                          <p:spTgt spid="5">
                                            <p:txEl>
                                              <p:pRg st="5" end="5"/>
                                            </p:txEl>
                                          </p:spTgt>
                                        </p:tgtEl>
                                      </p:cBhvr>
                                    </p:animEffect>
                                  </p:childTnLst>
                                </p:cTn>
                              </p:par>
                              <p:par>
                                <p:cTn id="62" presetID="21" presetClass="entr" presetSubtype="1" fill="hold" nodeType="withEffect">
                                  <p:stCondLst>
                                    <p:cond delay="0"/>
                                  </p:stCondLst>
                                  <p:childTnLst>
                                    <p:set>
                                      <p:cBhvr>
                                        <p:cTn id="63" dur="1" fill="hold">
                                          <p:stCondLst>
                                            <p:cond delay="0"/>
                                          </p:stCondLst>
                                        </p:cTn>
                                        <p:tgtEl>
                                          <p:spTgt spid="5">
                                            <p:txEl>
                                              <p:pRg st="7" end="7"/>
                                            </p:txEl>
                                          </p:spTgt>
                                        </p:tgtEl>
                                        <p:attrNameLst>
                                          <p:attrName>style.visibility</p:attrName>
                                        </p:attrNameLst>
                                      </p:cBhvr>
                                      <p:to>
                                        <p:strVal val="visible"/>
                                      </p:to>
                                    </p:set>
                                    <p:animEffect transition="in" filter="wheel(1)">
                                      <p:cBhvr>
                                        <p:cTn id="64" dur="2000"/>
                                        <p:tgtEl>
                                          <p:spTgt spid="5">
                                            <p:txEl>
                                              <p:pRg st="7" end="7"/>
                                            </p:txEl>
                                          </p:spTgt>
                                        </p:tgtEl>
                                      </p:cBhvr>
                                    </p:animEffect>
                                  </p:childTnLst>
                                </p:cTn>
                              </p:par>
                              <p:par>
                                <p:cTn id="65" presetID="21" presetClass="entr" presetSubtype="1" fill="hold" nodeType="with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Effect transition="in" filter="wheel(1)">
                                      <p:cBhvr>
                                        <p:cTn id="67" dur="2000"/>
                                        <p:tgtEl>
                                          <p:spTgt spid="5">
                                            <p:txEl>
                                              <p:pRg st="9" end="9"/>
                                            </p:txEl>
                                          </p:spTgt>
                                        </p:tgtEl>
                                      </p:cBhvr>
                                    </p:animEffect>
                                  </p:childTnLst>
                                </p:cTn>
                              </p:par>
                              <p:par>
                                <p:cTn id="68" presetID="21" presetClass="entr" presetSubtype="1" fill="hold" nodeType="with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Effect transition="in" filter="wheel(1)">
                                      <p:cBhvr>
                                        <p:cTn id="70"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2653512C-567F-8C32-0C30-3A134E5DB758}"/>
              </a:ext>
            </a:extLst>
          </p:cNvPr>
          <p:cNvSpPr>
            <a:spLocks noGrp="1"/>
          </p:cNvSpPr>
          <p:nvPr>
            <p:ph type="title"/>
          </p:nvPr>
        </p:nvSpPr>
        <p:spPr>
          <a:solidFill>
            <a:schemeClr val="accent4"/>
          </a:solidFill>
        </p:spPr>
        <p:txBody>
          <a:bodyPr>
            <a:noAutofit/>
          </a:bodyPr>
          <a:lstStyle/>
          <a:p>
            <a:pPr algn="ctr"/>
            <a:r>
              <a:rPr lang="en-US" altLang="en-US" sz="3200" dirty="0">
                <a:solidFill>
                  <a:schemeClr val="tx1"/>
                </a:solidFill>
              </a:rPr>
              <a:t>The five diagnostic criteria used to identify a case of </a:t>
            </a:r>
            <a:r>
              <a:rPr lang="en-US" altLang="en-US" sz="3200" dirty="0"/>
              <a:t>hoarding disorder </a:t>
            </a:r>
          </a:p>
        </p:txBody>
      </p:sp>
      <p:sp>
        <p:nvSpPr>
          <p:cNvPr id="27650" name="Content Placeholder 2">
            <a:extLst>
              <a:ext uri="{FF2B5EF4-FFF2-40B4-BE49-F238E27FC236}">
                <a16:creationId xmlns:a16="http://schemas.microsoft.com/office/drawing/2014/main" id="{C59E0F4A-959E-C73B-7C70-BAE0013D732B}"/>
              </a:ext>
            </a:extLst>
          </p:cNvPr>
          <p:cNvSpPr>
            <a:spLocks noGrp="1"/>
          </p:cNvSpPr>
          <p:nvPr>
            <p:ph idx="1"/>
          </p:nvPr>
        </p:nvSpPr>
        <p:spPr>
          <a:xfrm>
            <a:off x="1981200" y="1557338"/>
            <a:ext cx="8229600" cy="4525962"/>
          </a:xfrm>
        </p:spPr>
        <p:txBody>
          <a:bodyPr>
            <a:normAutofit lnSpcReduction="10000"/>
          </a:bodyPr>
          <a:lstStyle/>
          <a:p>
            <a:pPr marL="457200" indent="-457200">
              <a:buClr>
                <a:srgbClr val="C00000"/>
              </a:buClr>
              <a:buFont typeface="Calibri" panose="020F0502020204030204" pitchFamily="34" charset="0"/>
              <a:buAutoNum type="arabicPeriod"/>
            </a:pPr>
            <a:r>
              <a:rPr lang="en-US" altLang="en-US" dirty="0"/>
              <a:t>Persistent difficulty discarding or parting with possessions, regardless of their monetary value </a:t>
            </a:r>
          </a:p>
          <a:p>
            <a:pPr marL="457200" indent="-457200">
              <a:buClr>
                <a:srgbClr val="C00000"/>
              </a:buClr>
              <a:buFont typeface="Calibri" panose="020F0502020204030204" pitchFamily="34" charset="0"/>
              <a:buAutoNum type="arabicPeriod"/>
            </a:pPr>
            <a:r>
              <a:rPr lang="en-US" altLang="en-US" dirty="0"/>
              <a:t>This difficulty is due to a perceived need to save the items and distress associated with discarding them </a:t>
            </a:r>
          </a:p>
          <a:p>
            <a:pPr marL="457200" indent="-457200">
              <a:buClr>
                <a:srgbClr val="C00000"/>
              </a:buClr>
              <a:buFont typeface="Calibri" panose="020F0502020204030204" pitchFamily="34" charset="0"/>
              <a:buAutoNum type="arabicPeriod"/>
            </a:pPr>
            <a:r>
              <a:rPr lang="en-US" altLang="en-US" dirty="0"/>
              <a:t>The difficulty discarding possessions results in the accumulation of possessions that congest and clutter active living areas </a:t>
            </a:r>
          </a:p>
          <a:p>
            <a:pPr marL="457200" indent="-457200">
              <a:buClr>
                <a:srgbClr val="C00000"/>
              </a:buClr>
              <a:buFont typeface="Calibri" panose="020F0502020204030204" pitchFamily="34" charset="0"/>
              <a:buAutoNum type="arabicPeriod"/>
            </a:pPr>
            <a:r>
              <a:rPr lang="en-US" altLang="en-US" dirty="0"/>
              <a:t>The hoarding causes clinically significant distress or impairment in social, occupational, or other important areas of functioning </a:t>
            </a:r>
          </a:p>
          <a:p>
            <a:pPr marL="457200" indent="-457200">
              <a:buClr>
                <a:srgbClr val="C00000"/>
              </a:buClr>
              <a:buFont typeface="Calibri" panose="020F0502020204030204" pitchFamily="34" charset="0"/>
              <a:buAutoNum type="arabicPeriod"/>
            </a:pPr>
            <a:r>
              <a:rPr lang="en-US" altLang="en-US" dirty="0"/>
              <a:t>The hoarding is not attributable to another medical condition or mental disorder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dissolve">
                                      <p:cBhvr>
                                        <p:cTn id="7" dur="500"/>
                                        <p:tgtEl>
                                          <p:spTgt spid="276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650">
                                            <p:txEl>
                                              <p:pRg st="0" end="0"/>
                                            </p:txEl>
                                          </p:spTgt>
                                        </p:tgtEl>
                                        <p:attrNameLst>
                                          <p:attrName>style.visibility</p:attrName>
                                        </p:attrNameLst>
                                      </p:cBhvr>
                                      <p:to>
                                        <p:strVal val="visible"/>
                                      </p:to>
                                    </p:set>
                                    <p:animEffect transition="in" filter="checkerboard(across)">
                                      <p:cBhvr>
                                        <p:cTn id="12" dur="500"/>
                                        <p:tgtEl>
                                          <p:spTgt spid="27650">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7650">
                                            <p:txEl>
                                              <p:pRg st="1" end="1"/>
                                            </p:txEl>
                                          </p:spTgt>
                                        </p:tgtEl>
                                        <p:attrNameLst>
                                          <p:attrName>style.visibility</p:attrName>
                                        </p:attrNameLst>
                                      </p:cBhvr>
                                      <p:to>
                                        <p:strVal val="visible"/>
                                      </p:to>
                                    </p:set>
                                    <p:animEffect transition="in" filter="checkerboard(across)">
                                      <p:cBhvr>
                                        <p:cTn id="15" dur="500"/>
                                        <p:tgtEl>
                                          <p:spTgt spid="27650">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7650">
                                            <p:txEl>
                                              <p:pRg st="2" end="2"/>
                                            </p:txEl>
                                          </p:spTgt>
                                        </p:tgtEl>
                                        <p:attrNameLst>
                                          <p:attrName>style.visibility</p:attrName>
                                        </p:attrNameLst>
                                      </p:cBhvr>
                                      <p:to>
                                        <p:strVal val="visible"/>
                                      </p:to>
                                    </p:set>
                                    <p:animEffect transition="in" filter="checkerboard(across)">
                                      <p:cBhvr>
                                        <p:cTn id="18" dur="500"/>
                                        <p:tgtEl>
                                          <p:spTgt spid="27650">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7650">
                                            <p:txEl>
                                              <p:pRg st="3" end="3"/>
                                            </p:txEl>
                                          </p:spTgt>
                                        </p:tgtEl>
                                        <p:attrNameLst>
                                          <p:attrName>style.visibility</p:attrName>
                                        </p:attrNameLst>
                                      </p:cBhvr>
                                      <p:to>
                                        <p:strVal val="visible"/>
                                      </p:to>
                                    </p:set>
                                    <p:animEffect transition="in" filter="checkerboard(across)">
                                      <p:cBhvr>
                                        <p:cTn id="21" dur="500"/>
                                        <p:tgtEl>
                                          <p:spTgt spid="27650">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7650">
                                            <p:txEl>
                                              <p:pRg st="4" end="4"/>
                                            </p:txEl>
                                          </p:spTgt>
                                        </p:tgtEl>
                                        <p:attrNameLst>
                                          <p:attrName>style.visibility</p:attrName>
                                        </p:attrNameLst>
                                      </p:cBhvr>
                                      <p:to>
                                        <p:strVal val="visible"/>
                                      </p:to>
                                    </p:set>
                                    <p:animEffect transition="in" filter="checkerboard(across)">
                                      <p:cBhvr>
                                        <p:cTn id="24" dur="500"/>
                                        <p:tgtEl>
                                          <p:spTgt spid="276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54EEF15F-7E46-4D2F-CD24-955EF8AFC6C1}"/>
              </a:ext>
            </a:extLst>
          </p:cNvPr>
          <p:cNvSpPr>
            <a:spLocks noGrp="1"/>
          </p:cNvSpPr>
          <p:nvPr>
            <p:ph type="title"/>
          </p:nvPr>
        </p:nvSpPr>
        <p:spPr>
          <a:solidFill>
            <a:schemeClr val="accent4"/>
          </a:solidFill>
        </p:spPr>
        <p:txBody>
          <a:bodyPr>
            <a:normAutofit/>
          </a:bodyPr>
          <a:lstStyle/>
          <a:p>
            <a:r>
              <a:rPr lang="en-US" altLang="en-US" sz="3200" dirty="0">
                <a:solidFill>
                  <a:schemeClr val="tx1"/>
                </a:solidFill>
              </a:rPr>
              <a:t>Hoarding can also result from other problems</a:t>
            </a:r>
          </a:p>
        </p:txBody>
      </p:sp>
      <p:sp>
        <p:nvSpPr>
          <p:cNvPr id="28674" name="Content Placeholder 2">
            <a:extLst>
              <a:ext uri="{FF2B5EF4-FFF2-40B4-BE49-F238E27FC236}">
                <a16:creationId xmlns:a16="http://schemas.microsoft.com/office/drawing/2014/main" id="{AE450D0B-31F8-835C-DE87-CC329FD3E415}"/>
              </a:ext>
            </a:extLst>
          </p:cNvPr>
          <p:cNvSpPr>
            <a:spLocks noGrp="1"/>
          </p:cNvSpPr>
          <p:nvPr>
            <p:ph idx="1"/>
          </p:nvPr>
        </p:nvSpPr>
        <p:spPr>
          <a:xfrm>
            <a:off x="1979613" y="1700213"/>
            <a:ext cx="8229600" cy="4525962"/>
          </a:xfrm>
        </p:spPr>
        <p:txBody>
          <a:bodyPr/>
          <a:lstStyle/>
          <a:p>
            <a:pPr>
              <a:buClr>
                <a:srgbClr val="C00000"/>
              </a:buClr>
              <a:buFont typeface="Wingdings" pitchFamily="2" charset="2"/>
              <a:buChar char="q"/>
            </a:pPr>
            <a:r>
              <a:rPr lang="en-US" altLang="en-US" sz="2000" b="1"/>
              <a:t>Physical illness </a:t>
            </a:r>
            <a:r>
              <a:rPr lang="en-US" altLang="en-US" sz="2000"/>
              <a:t>– can lead to tiredness and disorganisation.</a:t>
            </a:r>
          </a:p>
          <a:p>
            <a:pPr>
              <a:buClr>
                <a:srgbClr val="C00000"/>
              </a:buClr>
              <a:buFont typeface="Wingdings" pitchFamily="2" charset="2"/>
              <a:buChar char="q"/>
            </a:pPr>
            <a:r>
              <a:rPr lang="en-US" altLang="en-US" sz="2000" b="1"/>
              <a:t>Dementia </a:t>
            </a:r>
            <a:r>
              <a:rPr lang="en-US" altLang="en-US" sz="2000"/>
              <a:t>– memory problems can interfere with someone’s ability to organise themselves and their belongings.</a:t>
            </a:r>
          </a:p>
          <a:p>
            <a:pPr>
              <a:buClr>
                <a:srgbClr val="C00000"/>
              </a:buClr>
              <a:buFont typeface="Wingdings" pitchFamily="2" charset="2"/>
              <a:buChar char="q"/>
            </a:pPr>
            <a:r>
              <a:rPr lang="en-US" altLang="en-US" sz="2000" b="1"/>
              <a:t>Depression</a:t>
            </a:r>
            <a:r>
              <a:rPr lang="en-US" altLang="en-US" sz="2000"/>
              <a:t> – can make you lose interest in your normal activities, make it hard to concentrate and make it hard to make decisions.</a:t>
            </a:r>
          </a:p>
          <a:p>
            <a:pPr>
              <a:buClr>
                <a:srgbClr val="C00000"/>
              </a:buClr>
              <a:buFont typeface="Wingdings" pitchFamily="2" charset="2"/>
              <a:buChar char="q"/>
            </a:pPr>
            <a:r>
              <a:rPr lang="en-US" altLang="en-US" sz="2000" b="1"/>
              <a:t>Alcohol and drug misuse </a:t>
            </a:r>
            <a:r>
              <a:rPr lang="en-US" altLang="en-US" sz="2000"/>
              <a:t>– can affect your ability to look after yourself.</a:t>
            </a:r>
          </a:p>
          <a:p>
            <a:pPr>
              <a:buClr>
                <a:srgbClr val="C00000"/>
              </a:buClr>
              <a:buFont typeface="Wingdings" pitchFamily="2" charset="2"/>
              <a:buChar char="q"/>
            </a:pPr>
            <a:r>
              <a:rPr lang="en-US" altLang="en-US" sz="2000" b="1"/>
              <a:t>Schizophrenia</a:t>
            </a:r>
            <a:r>
              <a:rPr lang="en-US" altLang="en-US" sz="2000"/>
              <a:t> – unusual beliefs and a lack of organisation can lead to hoarding.</a:t>
            </a:r>
          </a:p>
          <a:p>
            <a:pPr>
              <a:buClr>
                <a:srgbClr val="C00000"/>
              </a:buClr>
              <a:buFont typeface="Wingdings" pitchFamily="2" charset="2"/>
              <a:buChar char="q"/>
            </a:pPr>
            <a:r>
              <a:rPr lang="en-US" altLang="en-US" sz="2000" b="1"/>
              <a:t>Bipolar disorder </a:t>
            </a:r>
            <a:r>
              <a:rPr lang="en-US" altLang="en-US" sz="2000"/>
              <a:t>– can make you shop too much (highs), and will interfere with your organisation (lows).</a:t>
            </a:r>
          </a:p>
          <a:p>
            <a:pPr>
              <a:buClr>
                <a:srgbClr val="C00000"/>
              </a:buClr>
              <a:buFont typeface="Wingdings" pitchFamily="2" charset="2"/>
              <a:buChar char="q"/>
            </a:pPr>
            <a:r>
              <a:rPr lang="en-US" altLang="en-US" sz="2000" b="1"/>
              <a:t>Learning disability or acquired brain injury </a:t>
            </a:r>
            <a:r>
              <a:rPr lang="en-US" altLang="en-US" sz="2000"/>
              <a:t>– can lead to problems with thinking and memory.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checkerboard(across)">
                                      <p:cBhvr>
                                        <p:cTn id="7" dur="500"/>
                                        <p:tgtEl>
                                          <p:spTgt spid="286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74">
                                            <p:txEl>
                                              <p:pRg st="0" end="0"/>
                                            </p:txEl>
                                          </p:spTgt>
                                        </p:tgtEl>
                                        <p:attrNameLst>
                                          <p:attrName>style.visibility</p:attrName>
                                        </p:attrNameLst>
                                      </p:cBhvr>
                                      <p:to>
                                        <p:strVal val="visible"/>
                                      </p:to>
                                    </p:set>
                                    <p:animEffect transition="in" filter="blinds(horizontal)">
                                      <p:cBhvr>
                                        <p:cTn id="12" dur="500"/>
                                        <p:tgtEl>
                                          <p:spTgt spid="28674">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8674">
                                            <p:txEl>
                                              <p:pRg st="1" end="1"/>
                                            </p:txEl>
                                          </p:spTgt>
                                        </p:tgtEl>
                                        <p:attrNameLst>
                                          <p:attrName>style.visibility</p:attrName>
                                        </p:attrNameLst>
                                      </p:cBhvr>
                                      <p:to>
                                        <p:strVal val="visible"/>
                                      </p:to>
                                    </p:set>
                                    <p:animEffect transition="in" filter="blinds(horizontal)">
                                      <p:cBhvr>
                                        <p:cTn id="15" dur="500"/>
                                        <p:tgtEl>
                                          <p:spTgt spid="28674">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8674">
                                            <p:txEl>
                                              <p:pRg st="2" end="2"/>
                                            </p:txEl>
                                          </p:spTgt>
                                        </p:tgtEl>
                                        <p:attrNameLst>
                                          <p:attrName>style.visibility</p:attrName>
                                        </p:attrNameLst>
                                      </p:cBhvr>
                                      <p:to>
                                        <p:strVal val="visible"/>
                                      </p:to>
                                    </p:set>
                                    <p:animEffect transition="in" filter="blinds(horizontal)">
                                      <p:cBhvr>
                                        <p:cTn id="18" dur="500"/>
                                        <p:tgtEl>
                                          <p:spTgt spid="28674">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8674">
                                            <p:txEl>
                                              <p:pRg st="3" end="3"/>
                                            </p:txEl>
                                          </p:spTgt>
                                        </p:tgtEl>
                                        <p:attrNameLst>
                                          <p:attrName>style.visibility</p:attrName>
                                        </p:attrNameLst>
                                      </p:cBhvr>
                                      <p:to>
                                        <p:strVal val="visible"/>
                                      </p:to>
                                    </p:set>
                                    <p:animEffect transition="in" filter="blinds(horizontal)">
                                      <p:cBhvr>
                                        <p:cTn id="21" dur="500"/>
                                        <p:tgtEl>
                                          <p:spTgt spid="28674">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8674">
                                            <p:txEl>
                                              <p:pRg st="4" end="4"/>
                                            </p:txEl>
                                          </p:spTgt>
                                        </p:tgtEl>
                                        <p:attrNameLst>
                                          <p:attrName>style.visibility</p:attrName>
                                        </p:attrNameLst>
                                      </p:cBhvr>
                                      <p:to>
                                        <p:strVal val="visible"/>
                                      </p:to>
                                    </p:set>
                                    <p:animEffect transition="in" filter="blinds(horizontal)">
                                      <p:cBhvr>
                                        <p:cTn id="24" dur="500"/>
                                        <p:tgtEl>
                                          <p:spTgt spid="28674">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8674">
                                            <p:txEl>
                                              <p:pRg st="5" end="5"/>
                                            </p:txEl>
                                          </p:spTgt>
                                        </p:tgtEl>
                                        <p:attrNameLst>
                                          <p:attrName>style.visibility</p:attrName>
                                        </p:attrNameLst>
                                      </p:cBhvr>
                                      <p:to>
                                        <p:strVal val="visible"/>
                                      </p:to>
                                    </p:set>
                                    <p:animEffect transition="in" filter="blinds(horizontal)">
                                      <p:cBhvr>
                                        <p:cTn id="27" dur="500"/>
                                        <p:tgtEl>
                                          <p:spTgt spid="28674">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8674">
                                            <p:txEl>
                                              <p:pRg st="6" end="6"/>
                                            </p:txEl>
                                          </p:spTgt>
                                        </p:tgtEl>
                                        <p:attrNameLst>
                                          <p:attrName>style.visibility</p:attrName>
                                        </p:attrNameLst>
                                      </p:cBhvr>
                                      <p:to>
                                        <p:strVal val="visible"/>
                                      </p:to>
                                    </p:set>
                                    <p:animEffect transition="in" filter="blinds(horizontal)">
                                      <p:cBhvr>
                                        <p:cTn id="30" dur="500"/>
                                        <p:tgtEl>
                                          <p:spTgt spid="286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41EFA3B8-140B-96C7-8916-D40AD5D3B1E4}"/>
              </a:ext>
            </a:extLst>
          </p:cNvPr>
          <p:cNvSpPr>
            <a:spLocks noGrp="1"/>
          </p:cNvSpPr>
          <p:nvPr>
            <p:ph type="title"/>
          </p:nvPr>
        </p:nvSpPr>
        <p:spPr>
          <a:solidFill>
            <a:schemeClr val="accent4"/>
          </a:solidFill>
        </p:spPr>
        <p:txBody>
          <a:bodyPr>
            <a:normAutofit/>
          </a:bodyPr>
          <a:lstStyle/>
          <a:p>
            <a:r>
              <a:rPr lang="en-US" altLang="en-US" sz="3200" dirty="0">
                <a:solidFill>
                  <a:schemeClr val="tx1"/>
                </a:solidFill>
              </a:rPr>
              <a:t>Hoarding can also result from other problems (cont’d)</a:t>
            </a:r>
          </a:p>
        </p:txBody>
      </p:sp>
      <p:sp>
        <p:nvSpPr>
          <p:cNvPr id="3" name="Content Placeholder 2">
            <a:extLst>
              <a:ext uri="{FF2B5EF4-FFF2-40B4-BE49-F238E27FC236}">
                <a16:creationId xmlns:a16="http://schemas.microsoft.com/office/drawing/2014/main" id="{4EC95D09-02A7-1304-1219-C511F8625978}"/>
              </a:ext>
            </a:extLst>
          </p:cNvPr>
          <p:cNvSpPr>
            <a:spLocks noGrp="1"/>
          </p:cNvSpPr>
          <p:nvPr>
            <p:ph idx="1"/>
          </p:nvPr>
        </p:nvSpPr>
        <p:spPr>
          <a:xfrm>
            <a:off x="1979613" y="1700213"/>
            <a:ext cx="8229600" cy="4525962"/>
          </a:xfrm>
        </p:spPr>
        <p:txBody>
          <a:bodyPr>
            <a:normAutofit fontScale="92500" lnSpcReduction="20000"/>
          </a:bodyPr>
          <a:lstStyle/>
          <a:p>
            <a:pPr>
              <a:buClr>
                <a:srgbClr val="C00000"/>
              </a:buClr>
              <a:buFont typeface="Wingdings" charset="2"/>
              <a:buChar char="q"/>
              <a:defRPr/>
            </a:pPr>
            <a:r>
              <a:rPr lang="en-US" sz="2000" b="1" dirty="0"/>
              <a:t>Autism and related disorders </a:t>
            </a:r>
            <a:r>
              <a:rPr lang="en-US" sz="2000" dirty="0"/>
              <a:t>– collecting things can be a source of comfort. (clear communication / step by step actions / bite-sized interventions)</a:t>
            </a:r>
          </a:p>
          <a:p>
            <a:pPr>
              <a:buClr>
                <a:srgbClr val="C00000"/>
              </a:buClr>
              <a:buFont typeface="Wingdings" charset="2"/>
              <a:buChar char="q"/>
              <a:defRPr/>
            </a:pPr>
            <a:r>
              <a:rPr lang="en-US" sz="2000" b="1" dirty="0"/>
              <a:t>Obsessive Compulsive Disorder (OCD)</a:t>
            </a:r>
            <a:r>
              <a:rPr lang="en-US" sz="2000" dirty="0"/>
              <a:t> – you don't feel attached to your hoarded items, but you do fear what will happen if you throw them away, or fear of contamination results in inability to tackle post or throw rotten food away. About 1 in 20 people with OCD have a problem with hoarding. (NB Other research 20-30%)</a:t>
            </a:r>
          </a:p>
          <a:p>
            <a:pPr marL="0" indent="0" algn="ctr">
              <a:buClr>
                <a:srgbClr val="C00000"/>
              </a:buClr>
              <a:buNone/>
              <a:defRPr/>
            </a:pPr>
            <a:r>
              <a:rPr lang="en-US" sz="2000" i="1" dirty="0"/>
              <a:t>(Royal College of Psychiatrists)</a:t>
            </a:r>
          </a:p>
          <a:p>
            <a:pPr>
              <a:buClr>
                <a:srgbClr val="C00000"/>
              </a:buClr>
              <a:buFont typeface="Wingdings" charset="2"/>
              <a:buChar char="q"/>
              <a:defRPr/>
            </a:pPr>
            <a:r>
              <a:rPr lang="en-GB" altLang="en-US" sz="2000" b="1" dirty="0">
                <a:solidFill>
                  <a:prstClr val="black"/>
                </a:solidFill>
              </a:rPr>
              <a:t>Attention deficit (and hyperactive) disorder – </a:t>
            </a:r>
            <a:r>
              <a:rPr lang="en-GB" altLang="en-US" sz="2000" dirty="0">
                <a:solidFill>
                  <a:prstClr val="black"/>
                </a:solidFill>
              </a:rPr>
              <a:t>trouble staying focused on one task, flit from one area of interest to another</a:t>
            </a:r>
          </a:p>
          <a:p>
            <a:pPr>
              <a:buClr>
                <a:srgbClr val="C00000"/>
              </a:buClr>
              <a:buFont typeface="Wingdings" charset="2"/>
              <a:buChar char="q"/>
              <a:defRPr/>
            </a:pPr>
            <a:r>
              <a:rPr lang="en-GB" altLang="en-US" sz="2000" b="1" dirty="0">
                <a:solidFill>
                  <a:prstClr val="black"/>
                </a:solidFill>
              </a:rPr>
              <a:t>PTSD or Victim of Crime – </a:t>
            </a:r>
            <a:r>
              <a:rPr lang="en-GB" altLang="en-US" sz="2000" dirty="0">
                <a:solidFill>
                  <a:prstClr val="black"/>
                </a:solidFill>
              </a:rPr>
              <a:t>creates barrier or buffer against further disaster</a:t>
            </a:r>
          </a:p>
          <a:p>
            <a:pPr>
              <a:buClr>
                <a:srgbClr val="C00000"/>
              </a:buClr>
              <a:buFont typeface="Wingdings" charset="2"/>
              <a:buChar char="q"/>
              <a:defRPr/>
            </a:pPr>
            <a:r>
              <a:rPr lang="en-GB" altLang="en-US" sz="2000" b="1" dirty="0">
                <a:solidFill>
                  <a:prstClr val="black"/>
                </a:solidFill>
              </a:rPr>
              <a:t>Struggling to cope with a stressful life event</a:t>
            </a:r>
            <a:r>
              <a:rPr lang="en-GB" altLang="en-US" sz="2000" dirty="0">
                <a:solidFill>
                  <a:prstClr val="black"/>
                </a:solidFill>
              </a:rPr>
              <a:t>, such as bereavement or redundancy</a:t>
            </a:r>
          </a:p>
          <a:p>
            <a:pPr>
              <a:buClr>
                <a:srgbClr val="C00000"/>
              </a:buClr>
              <a:buFont typeface="Wingdings" charset="2"/>
              <a:buChar char="q"/>
              <a:defRPr/>
            </a:pPr>
            <a:r>
              <a:rPr lang="en-GB" altLang="en-US" sz="2000" b="1" dirty="0">
                <a:solidFill>
                  <a:prstClr val="black"/>
                </a:solidFill>
              </a:rPr>
              <a:t>Excessive guilt about waste</a:t>
            </a:r>
          </a:p>
          <a:p>
            <a:pPr marL="0" indent="0">
              <a:buNone/>
              <a:defRPr/>
            </a:pPr>
            <a:endParaRPr lang="en-US" sz="18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checkerboard(across)">
                                      <p:cBhvr>
                                        <p:cTn id="7" dur="500"/>
                                        <p:tgtEl>
                                          <p:spTgt spid="296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D69A-8F63-83BE-21C8-C5D6EC80D26C}"/>
              </a:ext>
            </a:extLst>
          </p:cNvPr>
          <p:cNvSpPr>
            <a:spLocks noGrp="1"/>
          </p:cNvSpPr>
          <p:nvPr>
            <p:ph type="title"/>
          </p:nvPr>
        </p:nvSpPr>
        <p:spPr>
          <a:xfrm>
            <a:off x="1981200" y="274638"/>
            <a:ext cx="6059488" cy="1143000"/>
          </a:xfrm>
          <a:solidFill>
            <a:schemeClr val="accent4"/>
          </a:solidFill>
        </p:spPr>
        <p:txBody>
          <a:bodyPr>
            <a:normAutofit/>
          </a:bodyPr>
          <a:lstStyle/>
          <a:p>
            <a:r>
              <a:rPr lang="en-GB" altLang="en-US" sz="3200" dirty="0">
                <a:solidFill>
                  <a:schemeClr val="tx1"/>
                </a:solidFill>
              </a:rPr>
              <a:t>Risk factors – Increased risk of… </a:t>
            </a:r>
          </a:p>
        </p:txBody>
      </p:sp>
      <p:sp>
        <p:nvSpPr>
          <p:cNvPr id="3" name="Content Placeholder 2">
            <a:extLst>
              <a:ext uri="{FF2B5EF4-FFF2-40B4-BE49-F238E27FC236}">
                <a16:creationId xmlns:a16="http://schemas.microsoft.com/office/drawing/2014/main" id="{F49067E5-7C3E-DEF4-A25A-BD0A1E1EB9FE}"/>
              </a:ext>
            </a:extLst>
          </p:cNvPr>
          <p:cNvSpPr>
            <a:spLocks noGrp="1"/>
          </p:cNvSpPr>
          <p:nvPr>
            <p:ph idx="1"/>
          </p:nvPr>
        </p:nvSpPr>
        <p:spPr/>
        <p:txBody>
          <a:bodyPr>
            <a:normAutofit lnSpcReduction="10000"/>
          </a:bodyPr>
          <a:lstStyle/>
          <a:p>
            <a:pPr marL="0" indent="0">
              <a:buNone/>
              <a:defRPr/>
            </a:pPr>
            <a:r>
              <a:rPr lang="en-GB" b="1" dirty="0"/>
              <a:t>Fire</a:t>
            </a:r>
          </a:p>
          <a:p>
            <a:pPr>
              <a:buClr>
                <a:srgbClr val="C00000"/>
              </a:buClr>
              <a:buFont typeface="Wingdings" panose="05000000000000000000" pitchFamily="2" charset="2"/>
              <a:buChar char="q"/>
              <a:defRPr/>
            </a:pPr>
            <a:r>
              <a:rPr lang="en-GB" dirty="0"/>
              <a:t>Accumulation of combustible materials such as newspapers, clothing and rubbish (stats; 1 in 4 and 90%/40%)</a:t>
            </a:r>
          </a:p>
          <a:p>
            <a:pPr marL="0" indent="0">
              <a:buNone/>
              <a:defRPr/>
            </a:pPr>
            <a:r>
              <a:rPr lang="en-GB" b="1" dirty="0"/>
              <a:t>Structural Damage</a:t>
            </a:r>
          </a:p>
          <a:p>
            <a:pPr>
              <a:buClr>
                <a:srgbClr val="C00000"/>
              </a:buClr>
              <a:buFont typeface="Wingdings" panose="05000000000000000000" pitchFamily="2" charset="2"/>
              <a:buChar char="q"/>
              <a:defRPr/>
            </a:pPr>
            <a:r>
              <a:rPr lang="en-GB" dirty="0"/>
              <a:t>Structural damage threatens the occupants, public safety personnel and adjacent buildings</a:t>
            </a:r>
          </a:p>
          <a:p>
            <a:pPr marL="0" indent="0">
              <a:buNone/>
              <a:defRPr/>
            </a:pPr>
            <a:r>
              <a:rPr lang="en-GB" b="1" dirty="0"/>
              <a:t>Disease, Injury and Infestation</a:t>
            </a:r>
          </a:p>
          <a:p>
            <a:pPr>
              <a:buClr>
                <a:srgbClr val="C00000"/>
              </a:buClr>
              <a:buFont typeface="Wingdings" panose="05000000000000000000" pitchFamily="2" charset="2"/>
              <a:buChar char="q"/>
              <a:defRPr/>
            </a:pPr>
            <a:r>
              <a:rPr lang="en-GB" dirty="0"/>
              <a:t>Storage of hoarded items makes cleaning nearly impossible, which can lead to unsanitary living conditions and increases the risk of disease </a:t>
            </a:r>
          </a:p>
          <a:p>
            <a:pPr marL="0" indent="0">
              <a:buClr>
                <a:srgbClr val="C00000"/>
              </a:buClr>
              <a:buNone/>
              <a:defRPr/>
            </a:pPr>
            <a:r>
              <a:rPr lang="en-GB" b="1" dirty="0"/>
              <a:t>Avalanche</a:t>
            </a:r>
          </a:p>
          <a:p>
            <a:pPr>
              <a:buFont typeface="Arial" charset="0"/>
              <a:buChar cha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36CF-C2A2-D420-5A77-E48703CF3EEE}"/>
              </a:ext>
            </a:extLst>
          </p:cNvPr>
          <p:cNvSpPr>
            <a:spLocks noGrp="1"/>
          </p:cNvSpPr>
          <p:nvPr>
            <p:ph type="title"/>
          </p:nvPr>
        </p:nvSpPr>
        <p:spPr>
          <a:xfrm>
            <a:off x="2152650" y="365126"/>
            <a:ext cx="7886700" cy="1325563"/>
          </a:xfrm>
        </p:spPr>
        <p:txBody>
          <a:bodyPr>
            <a:normAutofit/>
          </a:bodyPr>
          <a:lstStyle/>
          <a:p>
            <a:r>
              <a:rPr lang="en-US" sz="4700" dirty="0">
                <a:solidFill>
                  <a:schemeClr val="tx1"/>
                </a:solidFill>
              </a:rPr>
              <a:t>Our dehoarding service</a:t>
            </a:r>
          </a:p>
        </p:txBody>
      </p:sp>
      <p:sp>
        <p:nvSpPr>
          <p:cNvPr id="3" name="Content Placeholder 2">
            <a:extLst>
              <a:ext uri="{FF2B5EF4-FFF2-40B4-BE49-F238E27FC236}">
                <a16:creationId xmlns:a16="http://schemas.microsoft.com/office/drawing/2014/main" id="{417F39D6-5725-EC53-BD49-F005A5ECA6FC}"/>
              </a:ext>
            </a:extLst>
          </p:cNvPr>
          <p:cNvSpPr>
            <a:spLocks noGrp="1"/>
          </p:cNvSpPr>
          <p:nvPr>
            <p:ph idx="1"/>
          </p:nvPr>
        </p:nvSpPr>
        <p:spPr>
          <a:xfrm>
            <a:off x="2152650" y="1929384"/>
            <a:ext cx="7886700" cy="4251960"/>
          </a:xfrm>
        </p:spPr>
        <p:txBody>
          <a:bodyPr>
            <a:normAutofit/>
          </a:bodyPr>
          <a:lstStyle/>
          <a:p>
            <a:pPr>
              <a:buClr>
                <a:srgbClr val="C00000"/>
              </a:buClr>
              <a:buFont typeface="Wingdings" pitchFamily="2" charset="2"/>
              <a:buChar char="q"/>
            </a:pPr>
            <a:r>
              <a:rPr lang="en-US" dirty="0"/>
              <a:t>Referral</a:t>
            </a:r>
          </a:p>
          <a:p>
            <a:pPr>
              <a:buClr>
                <a:srgbClr val="C00000"/>
              </a:buClr>
              <a:buFont typeface="Wingdings" pitchFamily="2" charset="2"/>
              <a:buChar char="q"/>
            </a:pPr>
            <a:r>
              <a:rPr lang="en-US" dirty="0"/>
              <a:t>Initial visit</a:t>
            </a:r>
          </a:p>
          <a:p>
            <a:pPr>
              <a:buClr>
                <a:srgbClr val="C00000"/>
              </a:buClr>
              <a:buFont typeface="Wingdings" pitchFamily="2" charset="2"/>
              <a:buChar char="q"/>
            </a:pPr>
            <a:r>
              <a:rPr lang="en-US" dirty="0"/>
              <a:t>Quote</a:t>
            </a:r>
          </a:p>
          <a:p>
            <a:pPr>
              <a:buClr>
                <a:srgbClr val="C00000"/>
              </a:buClr>
              <a:buFont typeface="Wingdings" pitchFamily="2" charset="2"/>
              <a:buChar char="q"/>
            </a:pPr>
            <a:r>
              <a:rPr lang="en-US" dirty="0"/>
              <a:t>Visits commence</a:t>
            </a:r>
          </a:p>
          <a:p>
            <a:pPr>
              <a:buClr>
                <a:srgbClr val="C00000"/>
              </a:buClr>
              <a:buFont typeface="Wingdings" pitchFamily="2" charset="2"/>
              <a:buChar char="q"/>
            </a:pPr>
            <a:r>
              <a:rPr lang="en-US" dirty="0"/>
              <a:t>Working sheets</a:t>
            </a:r>
          </a:p>
          <a:p>
            <a:pPr>
              <a:buClr>
                <a:srgbClr val="C00000"/>
              </a:buClr>
              <a:buFont typeface="Wingdings" pitchFamily="2" charset="2"/>
              <a:buChar char="q"/>
            </a:pPr>
            <a:r>
              <a:rPr lang="en-US" dirty="0"/>
              <a:t>Progress meeting</a:t>
            </a:r>
          </a:p>
          <a:p>
            <a:pPr>
              <a:buClr>
                <a:srgbClr val="C00000"/>
              </a:buClr>
              <a:buFont typeface="Wingdings" pitchFamily="2" charset="2"/>
              <a:buChar char="q"/>
            </a:pPr>
            <a:r>
              <a:rPr lang="en-US" dirty="0"/>
              <a:t>Ongoing support / monitoring</a:t>
            </a:r>
          </a:p>
          <a:p>
            <a:endParaRPr lang="en-US" dirty="0"/>
          </a:p>
        </p:txBody>
      </p:sp>
      <p:pic>
        <p:nvPicPr>
          <p:cNvPr id="4" name="Picture 4" descr="Logo, company name&#10;&#10;Description automatically generated">
            <a:extLst>
              <a:ext uri="{FF2B5EF4-FFF2-40B4-BE49-F238E27FC236}">
                <a16:creationId xmlns:a16="http://schemas.microsoft.com/office/drawing/2014/main" id="{4DC08676-378F-47D9-F7D7-4EF2EBB624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1" y="1415143"/>
            <a:ext cx="3103605" cy="31036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79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heckerboard(across)">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heckerboard(across)">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heckerboard(across)">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heckerboard(across)">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dissolv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E661E-21D0-6A89-51A7-016C64F07104}"/>
              </a:ext>
            </a:extLst>
          </p:cNvPr>
          <p:cNvSpPr>
            <a:spLocks noGrp="1"/>
          </p:cNvSpPr>
          <p:nvPr>
            <p:ph type="title"/>
          </p:nvPr>
        </p:nvSpPr>
        <p:spPr>
          <a:xfrm>
            <a:off x="2039125" y="1153573"/>
            <a:ext cx="2400300" cy="4461163"/>
          </a:xfrm>
        </p:spPr>
        <p:txBody>
          <a:bodyPr>
            <a:normAutofit/>
          </a:bodyPr>
          <a:lstStyle/>
          <a:p>
            <a:r>
              <a:rPr lang="en-US" sz="3100" dirty="0">
                <a:solidFill>
                  <a:srgbClr val="FFFFFF"/>
                </a:solidFill>
              </a:rPr>
              <a:t>Our</a:t>
            </a:r>
          </a:p>
        </p:txBody>
      </p:sp>
      <p:sp>
        <p:nvSpPr>
          <p:cNvPr id="3" name="Content Placeholder 2">
            <a:extLst>
              <a:ext uri="{FF2B5EF4-FFF2-40B4-BE49-F238E27FC236}">
                <a16:creationId xmlns:a16="http://schemas.microsoft.com/office/drawing/2014/main" id="{3F5176A3-8BF8-393A-95B3-A08DF1F2FFF9}"/>
              </a:ext>
            </a:extLst>
          </p:cNvPr>
          <p:cNvSpPr>
            <a:spLocks noGrp="1"/>
          </p:cNvSpPr>
          <p:nvPr>
            <p:ph idx="1"/>
          </p:nvPr>
        </p:nvSpPr>
        <p:spPr>
          <a:xfrm>
            <a:off x="4859481" y="524657"/>
            <a:ext cx="5179868" cy="4811841"/>
          </a:xfrm>
        </p:spPr>
        <p:txBody>
          <a:bodyPr anchor="ctr">
            <a:normAutofit fontScale="92500"/>
          </a:bodyPr>
          <a:lstStyle/>
          <a:p>
            <a:pPr>
              <a:buClr>
                <a:srgbClr val="C00000"/>
              </a:buClr>
              <a:buFont typeface="Wingdings" pitchFamily="2" charset="2"/>
              <a:buChar char="q"/>
            </a:pPr>
            <a:r>
              <a:rPr lang="en-US" dirty="0"/>
              <a:t>Empathy and understanding</a:t>
            </a:r>
          </a:p>
          <a:p>
            <a:pPr>
              <a:buClr>
                <a:srgbClr val="C00000"/>
              </a:buClr>
              <a:buFont typeface="Wingdings" pitchFamily="2" charset="2"/>
              <a:buChar char="q"/>
            </a:pPr>
            <a:r>
              <a:rPr lang="en-US" dirty="0"/>
              <a:t>Work in pairs</a:t>
            </a:r>
          </a:p>
          <a:p>
            <a:pPr>
              <a:buClr>
                <a:srgbClr val="C00000"/>
              </a:buClr>
              <a:buFont typeface="Wingdings" pitchFamily="2" charset="2"/>
              <a:buChar char="q"/>
            </a:pPr>
            <a:r>
              <a:rPr lang="en-US" dirty="0"/>
              <a:t>Hands-on service </a:t>
            </a:r>
          </a:p>
          <a:p>
            <a:pPr>
              <a:buClr>
                <a:srgbClr val="C00000"/>
              </a:buClr>
              <a:buFont typeface="Wingdings" pitchFamily="2" charset="2"/>
              <a:buChar char="q"/>
            </a:pPr>
            <a:r>
              <a:rPr lang="en-US" dirty="0"/>
              <a:t>Tipper / van if or when required</a:t>
            </a:r>
          </a:p>
          <a:p>
            <a:pPr>
              <a:buClr>
                <a:srgbClr val="C00000"/>
              </a:buClr>
              <a:buFont typeface="Wingdings" pitchFamily="2" charset="2"/>
              <a:buChar char="q"/>
            </a:pPr>
            <a:r>
              <a:rPr lang="en-US" dirty="0"/>
              <a:t>Typical case 3 hours per week for 3 months </a:t>
            </a:r>
          </a:p>
          <a:p>
            <a:pPr>
              <a:buClr>
                <a:srgbClr val="C00000"/>
              </a:buClr>
              <a:buFont typeface="Wingdings" pitchFamily="2" charset="2"/>
              <a:buChar char="q"/>
            </a:pPr>
            <a:r>
              <a:rPr lang="en-US" dirty="0"/>
              <a:t>85% success rate (in achieving goal)</a:t>
            </a:r>
          </a:p>
          <a:p>
            <a:pPr marL="0" indent="0">
              <a:buClr>
                <a:srgbClr val="C00000"/>
              </a:buClr>
              <a:buNone/>
            </a:pPr>
            <a:endParaRPr lang="en-US" b="1" i="1" dirty="0"/>
          </a:p>
          <a:p>
            <a:pPr marL="0" indent="0">
              <a:buClr>
                <a:srgbClr val="C00000"/>
              </a:buClr>
              <a:buNone/>
            </a:pPr>
            <a:r>
              <a:rPr lang="en-US" b="1" i="1" dirty="0"/>
              <a:t>PLUS</a:t>
            </a:r>
          </a:p>
          <a:p>
            <a:pPr marL="0" indent="0">
              <a:buClr>
                <a:srgbClr val="C00000"/>
              </a:buClr>
              <a:buNone/>
            </a:pPr>
            <a:r>
              <a:rPr lang="en-US" b="1" i="1" dirty="0"/>
              <a:t>Hospital Discharge Service</a:t>
            </a:r>
          </a:p>
          <a:p>
            <a:pPr marL="0" indent="0">
              <a:buClr>
                <a:srgbClr val="C00000"/>
              </a:buClr>
              <a:buNone/>
            </a:pPr>
            <a:r>
              <a:rPr lang="en-US" b="1" i="1" dirty="0"/>
              <a:t>Regional Hoarding Support Groups</a:t>
            </a:r>
          </a:p>
        </p:txBody>
      </p:sp>
      <p:pic>
        <p:nvPicPr>
          <p:cNvPr id="4" name="Picture 4" descr="Logo, company name&#10;&#10;Description automatically generated">
            <a:extLst>
              <a:ext uri="{FF2B5EF4-FFF2-40B4-BE49-F238E27FC236}">
                <a16:creationId xmlns:a16="http://schemas.microsoft.com/office/drawing/2014/main" id="{F8505045-E37D-ABC2-B4CE-E26945AFAD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9443" y="1475104"/>
            <a:ext cx="3103605" cy="31036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01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381563925F424093E86B3E936EF2D4" ma:contentTypeVersion="21" ma:contentTypeDescription="Create a new document." ma:contentTypeScope="" ma:versionID="050c36f3d9ad5b815e420bf30336b784">
  <xsd:schema xmlns:xsd="http://www.w3.org/2001/XMLSchema" xmlns:xs="http://www.w3.org/2001/XMLSchema" xmlns:p="http://schemas.microsoft.com/office/2006/metadata/properties" xmlns:ns2="cbac73b5-1999-42cc-afe4-b7020b48e043" xmlns:ns3="bca9822e-211d-4723-85f2-b3c70f22749b" targetNamespace="http://schemas.microsoft.com/office/2006/metadata/properties" ma:root="true" ma:fieldsID="6d828390a4e0964b13bcf6e73aaf4880" ns2:_="" ns3:_="">
    <xsd:import namespace="cbac73b5-1999-42cc-afe4-b7020b48e043"/>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c73b5-1999-42cc-afe4-b7020b48e0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f43f032-56bb-40c6-bb6e-407f91632bf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15" nillable="true" ma:displayName="Taxonomy Catch All Column" ma:hidden="true" ma:list="{c1026a81-d9d5-4fbb-8e6d-0b2192053e50}" ma:internalName="TaxCatchAll" ma:showField="CatchAllData" ma:web="bca9822e-211d-4723-85f2-b3c70f2274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ca9822e-211d-4723-85f2-b3c70f22749b" xsi:nil="true"/>
    <lcf76f155ced4ddcb4097134ff3c332f xmlns="cbac73b5-1999-42cc-afe4-b7020b48e04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986937-25D2-4227-8F0E-87FC51F160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c73b5-1999-42cc-afe4-b7020b48e043"/>
    <ds:schemaRef ds:uri="bca9822e-211d-4723-85f2-b3c70f2274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0CCD3B-FE13-4082-8D90-96AC00F695C0}">
  <ds:schemaRefs>
    <ds:schemaRef ds:uri="http://purl.org/dc/terms/"/>
    <ds:schemaRef ds:uri="bca9822e-211d-4723-85f2-b3c70f22749b"/>
    <ds:schemaRef ds:uri="http://schemas.microsoft.com/office/2006/documentManagement/types"/>
    <ds:schemaRef ds:uri="http://schemas.openxmlformats.org/package/2006/metadata/core-properties"/>
    <ds:schemaRef ds:uri="http://purl.org/dc/elements/1.1/"/>
    <ds:schemaRef ds:uri="http://www.w3.org/XML/1998/namespace"/>
    <ds:schemaRef ds:uri="3b557957-13a2-406a-9353-9d69d3c57766"/>
    <ds:schemaRef ds:uri="http://schemas.microsoft.com/office/2006/metadata/properties"/>
    <ds:schemaRef ds:uri="http://schemas.microsoft.com/office/infopath/2007/PartnerControls"/>
    <ds:schemaRef ds:uri="http://purl.org/dc/dcmitype/"/>
    <ds:schemaRef ds:uri="cbac73b5-1999-42cc-afe4-b7020b48e043"/>
  </ds:schemaRefs>
</ds:datastoreItem>
</file>

<file path=customXml/itemProps3.xml><?xml version="1.0" encoding="utf-8"?>
<ds:datastoreItem xmlns:ds="http://schemas.openxmlformats.org/officeDocument/2006/customXml" ds:itemID="{2458BDD6-555A-46C0-B5EF-8BB123E3F2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478</TotalTime>
  <Words>1158</Words>
  <Application>Microsoft Macintosh PowerPoint</Application>
  <PresentationFormat>Widescreen</PresentationFormat>
  <Paragraphs>123</Paragraphs>
  <Slides>15</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vt:i4>
      </vt:variant>
    </vt:vector>
  </HeadingPairs>
  <TitlesOfParts>
    <vt:vector size="28" baseType="lpstr">
      <vt:lpstr>Aptos</vt:lpstr>
      <vt:lpstr>Aptos Display</vt:lpstr>
      <vt:lpstr>Arial</vt:lpstr>
      <vt:lpstr>Calibri</vt:lpstr>
      <vt:lpstr>Calibri Light</vt:lpstr>
      <vt:lpstr>Herculanum</vt:lpstr>
      <vt:lpstr>Source Sans Pro</vt:lpstr>
      <vt:lpstr>Tahoma</vt:lpstr>
      <vt:lpstr>Wingdings</vt:lpstr>
      <vt:lpstr>Office Theme</vt:lpstr>
      <vt:lpstr>1_Office Theme</vt:lpstr>
      <vt:lpstr>2_Office Theme</vt:lpstr>
      <vt:lpstr>3_Office Theme</vt:lpstr>
      <vt:lpstr>Understanding Hoarding</vt:lpstr>
      <vt:lpstr>Hoarding or Extreme Clutter?</vt:lpstr>
      <vt:lpstr>Hoarding or Extreme Clutter, as a result of, or resulting in…</vt:lpstr>
      <vt:lpstr>The five diagnostic criteria used to identify a case of hoarding disorder </vt:lpstr>
      <vt:lpstr>Hoarding can also result from other problems</vt:lpstr>
      <vt:lpstr>Hoarding can also result from other problems (cont’d)</vt:lpstr>
      <vt:lpstr>Risk factors – Increased risk of… </vt:lpstr>
      <vt:lpstr>Our dehoarding service</vt:lpstr>
      <vt:lpstr>Our</vt:lpstr>
      <vt:lpstr>PowerPoint Presentation</vt:lpstr>
      <vt:lpstr>PowerPoint Presentation</vt:lpstr>
      <vt:lpstr>PowerPoint Presentation</vt:lpstr>
      <vt:lpstr>PowerPoint Presentation</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Bacon</dc:creator>
  <cp:lastModifiedBy>john moore</cp:lastModifiedBy>
  <cp:revision>86</cp:revision>
  <dcterms:created xsi:type="dcterms:W3CDTF">2019-09-26T12:41:08Z</dcterms:created>
  <dcterms:modified xsi:type="dcterms:W3CDTF">2024-06-17T08:46:25Z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0x010100B6381563925F424093E86B3E936EF2D4</vt:lpwstr>
  </property>
  <property fmtid="{D5CDD505-2E9C-101B-9397-08002B2CF9AE}" pid="3" name="MediaServiceImageTags">
    <vt:lpwstr/>
  </property>
</Properties>
</file>