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Roboto-bold.fntdata"/><Relationship Id="rId25" Type="http://schemas.openxmlformats.org/officeDocument/2006/relationships/slide" Target="slides/slide19.xml"/><Relationship Id="rId7" Type="http://schemas.openxmlformats.org/officeDocument/2006/relationships/slide" Target="slides/slide1.xml"/><Relationship Id="rId33" Type="http://schemas.openxmlformats.org/officeDocument/2006/relationships/font" Target="fonts/Roboto-regular.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customXml" Target="../customXml/item2.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customXml" Target="../customXml/item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font" Target="fonts/Roboto-boldItalic.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Roboto-italic.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ademic.oup.com/eurpub/article/27/suppl_1/47/3045946"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ademic.oup.com/eurpub/article/27/suppl_1/47/3045946" TargetMode="External"/><Relationship Id="rId3" Type="http://schemas.openxmlformats.org/officeDocument/2006/relationships/hyperlink" Target="https://ajph.aphapublications.org/doi/full/10.2105/AJPH.2016.303121?casa_token=26gB99FgIUsAAAAA%3AqB97dfz5nV2u3nRRZQEQWL6nhk-ew1bWjeaWJv2AkQ0GQiUGMmjQ86ORIYzGzxyrVbOxNrzONLF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7/978-3-319-62728-1_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lancet.com/journals/lancet/article/PIIS0140-6736(08)61690-6/fulltext?cc=y%3D" TargetMode="External"/><Relationship Id="rId3" Type="http://schemas.openxmlformats.org/officeDocument/2006/relationships/hyperlink" Target="https://www.ncbi.nlm.nih.gov/pmc/articles/PMC618111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change.org/uploads/9/7/9/7/97971280/paa_briefing_paper.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d.org.uk/media/4432/20171115-brick-by-brick-final-low-res-pdf-plus-links.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e3398cda48_0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Structure: </a:t>
            </a:r>
            <a:endParaRPr/>
          </a:p>
          <a:p>
            <a:pPr indent="0" lvl="0" marL="0" rtl="0" algn="l">
              <a:spcBef>
                <a:spcPts val="0"/>
              </a:spcBef>
              <a:spcAft>
                <a:spcPts val="0"/>
              </a:spcAft>
              <a:buClr>
                <a:schemeClr val="dk1"/>
              </a:buClr>
              <a:buSzPts val="1100"/>
              <a:buFont typeface="Arial"/>
              <a:buNone/>
            </a:pPr>
            <a:r>
              <a:rPr lang="en-GB">
                <a:solidFill>
                  <a:schemeClr val="dk1"/>
                </a:solidFill>
              </a:rPr>
              <a:t>30 mins presenting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20 mins discussing</a:t>
            </a:r>
            <a:endParaRPr>
              <a:solidFill>
                <a:schemeClr val="dk1"/>
              </a:solidFill>
            </a:endParaRPr>
          </a:p>
          <a:p>
            <a:pPr indent="0" lvl="0" marL="0" rtl="0" algn="l">
              <a:spcBef>
                <a:spcPts val="0"/>
              </a:spcBef>
              <a:spcAft>
                <a:spcPts val="0"/>
              </a:spcAft>
              <a:buNone/>
            </a:pPr>
            <a:r>
              <a:rPr lang="en-GB">
                <a:solidFill>
                  <a:schemeClr val="dk1"/>
                </a:solidFill>
              </a:rPr>
              <a:t>20 mins feedback</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Actions</a:t>
            </a:r>
            <a:endParaRPr>
              <a:solidFill>
                <a:schemeClr val="dk1"/>
              </a:solidFill>
            </a:endParaRPr>
          </a:p>
          <a:p>
            <a:pPr indent="0" lvl="0" marL="0" rtl="0" algn="l">
              <a:spcBef>
                <a:spcPts val="0"/>
              </a:spcBef>
              <a:spcAft>
                <a:spcPts val="0"/>
              </a:spcAft>
              <a:buNone/>
            </a:pPr>
            <a:r>
              <a:rPr lang="en-GB">
                <a:solidFill>
                  <a:schemeClr val="dk1"/>
                </a:solidFill>
              </a:rPr>
              <a:t>*Jake to slide on pitfalls of diagnosis/psychology/psychiatry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Problems with the medicalisation of distress (e.g. OPD, BPD)</a:t>
            </a:r>
            <a:endParaRPr>
              <a:solidFill>
                <a:schemeClr val="dk1"/>
              </a:solidFill>
            </a:endParaRPr>
          </a:p>
          <a:p>
            <a:pPr indent="0" lvl="0" marL="0" rtl="0" algn="l">
              <a:spcBef>
                <a:spcPts val="0"/>
              </a:spcBef>
              <a:spcAft>
                <a:spcPts val="0"/>
              </a:spcAft>
              <a:buNone/>
            </a:pPr>
            <a:r>
              <a:rPr lang="en-GB">
                <a:solidFill>
                  <a:schemeClr val="dk1"/>
                </a:solidFill>
              </a:rPr>
              <a:t>*Jess to add visual map for levels</a:t>
            </a:r>
            <a:endParaRPr>
              <a:solidFill>
                <a:schemeClr val="dk1"/>
              </a:solidFill>
            </a:endParaRPr>
          </a:p>
          <a:p>
            <a:pPr indent="0" lvl="0" marL="0" rtl="0" algn="l">
              <a:spcBef>
                <a:spcPts val="0"/>
              </a:spcBef>
              <a:spcAft>
                <a:spcPts val="0"/>
              </a:spcAft>
              <a:buNone/>
            </a:pPr>
            <a:r>
              <a:rPr lang="en-GB">
                <a:solidFill>
                  <a:schemeClr val="dk1"/>
                </a:solidFill>
              </a:rPr>
              <a:t>*All to add references</a:t>
            </a:r>
            <a:endParaRPr>
              <a:solidFill>
                <a:schemeClr val="dk1"/>
              </a:solidFill>
            </a:endParaRPr>
          </a:p>
        </p:txBody>
      </p:sp>
      <p:sp>
        <p:nvSpPr>
          <p:cNvPr id="75" name="Google Shape;75;g2e3398cda4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6675f369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6675f369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22222"/>
                </a:solidFill>
                <a:highlight>
                  <a:srgbClr val="FFFFFF"/>
                </a:highlight>
              </a:rPr>
              <a:t>Reibling, N., Beckfield, J., Huijts, T., Schmidt-Catran, A., Thomson, K. H., &amp; Wendt, C. (2017). Depressed during the depression: has the economic crisis affected mental health inequalities in Europe? Findings from the European Social Survey (2014) special module on the determinants of health. </a:t>
            </a:r>
            <a:r>
              <a:rPr i="1" lang="en-GB" sz="1000">
                <a:solidFill>
                  <a:srgbClr val="222222"/>
                </a:solidFill>
              </a:rPr>
              <a:t>The European Journal of Public Health</a:t>
            </a:r>
            <a:r>
              <a:rPr lang="en-GB" sz="1000">
                <a:solidFill>
                  <a:srgbClr val="222222"/>
                </a:solidFill>
                <a:highlight>
                  <a:srgbClr val="FFFFFF"/>
                </a:highlight>
              </a:rPr>
              <a:t>, </a:t>
            </a:r>
            <a:r>
              <a:rPr i="1" lang="en-GB" sz="1000">
                <a:solidFill>
                  <a:srgbClr val="222222"/>
                </a:solidFill>
              </a:rPr>
              <a:t>27</a:t>
            </a:r>
            <a:r>
              <a:rPr lang="en-GB" sz="1000">
                <a:solidFill>
                  <a:srgbClr val="222222"/>
                </a:solidFill>
                <a:highlight>
                  <a:srgbClr val="FFFFFF"/>
                </a:highlight>
              </a:rPr>
              <a:t>(suppl_1), 47-54. </a:t>
            </a:r>
            <a:endParaRPr sz="1000">
              <a:solidFill>
                <a:srgbClr val="222222"/>
              </a:solidFill>
              <a:highlight>
                <a:srgbClr val="FFFFFF"/>
              </a:highlight>
            </a:endParaRPr>
          </a:p>
          <a:p>
            <a:pPr indent="0" lvl="0" marL="0" rtl="0" algn="l">
              <a:spcBef>
                <a:spcPts val="0"/>
              </a:spcBef>
              <a:spcAft>
                <a:spcPts val="0"/>
              </a:spcAft>
              <a:buNone/>
            </a:pPr>
            <a:r>
              <a:rPr lang="en-GB" sz="1000" u="sng">
                <a:solidFill>
                  <a:schemeClr val="hlink"/>
                </a:solidFill>
                <a:highlight>
                  <a:srgbClr val="FFFFFF"/>
                </a:highlight>
                <a:hlinkClick r:id="rId2"/>
              </a:rPr>
              <a:t>https://academic.oup.com/eurpub/article/27/suppl_1/47/3045946</a:t>
            </a:r>
            <a:r>
              <a:rPr lang="en-GB" sz="1000">
                <a:solidFill>
                  <a:srgbClr val="222222"/>
                </a:solidFill>
                <a:highlight>
                  <a:srgbClr val="FFFFFF"/>
                </a:highlight>
              </a:rPr>
              <a:t> </a:t>
            </a:r>
            <a:endParaRPr sz="1000">
              <a:solidFill>
                <a:srgbClr val="222222"/>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6675f3699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6675f369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222222"/>
                </a:solidFill>
              </a:rPr>
              <a:t>Khan, M., Ilcisin, M., &amp; Saxton, K. (2017). Multifactorial discrimination as a fundamental cause of mental health inequities. </a:t>
            </a:r>
            <a:r>
              <a:rPr i="1" lang="en-GB" sz="1000">
                <a:solidFill>
                  <a:srgbClr val="222222"/>
                </a:solidFill>
              </a:rPr>
              <a:t>International Journal for Equity in Health</a:t>
            </a:r>
            <a:r>
              <a:rPr lang="en-GB" sz="1000">
                <a:solidFill>
                  <a:srgbClr val="222222"/>
                </a:solidFill>
              </a:rPr>
              <a:t>, </a:t>
            </a:r>
            <a:r>
              <a:rPr i="1" lang="en-GB" sz="1000">
                <a:solidFill>
                  <a:srgbClr val="222222"/>
                </a:solidFill>
              </a:rPr>
              <a:t>16</a:t>
            </a:r>
            <a:r>
              <a:rPr lang="en-GB" sz="1000">
                <a:solidFill>
                  <a:srgbClr val="222222"/>
                </a:solidFill>
              </a:rPr>
              <a:t>, 1-12.</a:t>
            </a:r>
            <a:endParaRPr sz="1000">
              <a:solidFill>
                <a:srgbClr val="222222"/>
              </a:solidFill>
            </a:endParaRPr>
          </a:p>
          <a:p>
            <a:pPr indent="0" lvl="0" marL="0" rtl="0" algn="l">
              <a:spcBef>
                <a:spcPts val="0"/>
              </a:spcBef>
              <a:spcAft>
                <a:spcPts val="0"/>
              </a:spcAft>
              <a:buNone/>
            </a:pPr>
            <a:r>
              <a:rPr lang="en-GB" sz="1000" u="sng">
                <a:solidFill>
                  <a:schemeClr val="hlink"/>
                </a:solidFill>
                <a:hlinkClick r:id="rId2"/>
              </a:rPr>
              <a:t>https://academic.oup.com/eurpub/article/27/suppl_1/47/3045946</a:t>
            </a:r>
            <a:r>
              <a:rPr lang="en-GB" sz="1000">
                <a:solidFill>
                  <a:srgbClr val="222222"/>
                </a:solidFill>
              </a:rPr>
              <a:t> </a:t>
            </a:r>
            <a:endParaRPr sz="1000">
              <a:solidFill>
                <a:srgbClr val="222222"/>
              </a:solidFill>
            </a:endParaRPr>
          </a:p>
          <a:p>
            <a:pPr indent="0" lvl="0" marL="0" rtl="0" algn="l">
              <a:spcBef>
                <a:spcPts val="0"/>
              </a:spcBef>
              <a:spcAft>
                <a:spcPts val="0"/>
              </a:spcAft>
              <a:buNone/>
            </a:pPr>
            <a:r>
              <a:t/>
            </a:r>
            <a:endParaRPr sz="1000">
              <a:solidFill>
                <a:srgbClr val="222222"/>
              </a:solidFill>
            </a:endParaRPr>
          </a:p>
          <a:p>
            <a:pPr indent="0" lvl="0" marL="0" rtl="0" algn="l">
              <a:spcBef>
                <a:spcPts val="0"/>
              </a:spcBef>
              <a:spcAft>
                <a:spcPts val="0"/>
              </a:spcAft>
              <a:buNone/>
            </a:pPr>
            <a:r>
              <a:rPr lang="en-GB" sz="1000">
                <a:solidFill>
                  <a:srgbClr val="222222"/>
                </a:solidFill>
              </a:rPr>
              <a:t>Wallace, S., Nazroo, J., &amp; Bécares, L. (2016). Cumulative effect of racial discrimination on the mental health of ethnic minorities in the United Kingdom. </a:t>
            </a:r>
            <a:r>
              <a:rPr i="1" lang="en-GB" sz="1000">
                <a:solidFill>
                  <a:srgbClr val="222222"/>
                </a:solidFill>
              </a:rPr>
              <a:t>American journal of public health</a:t>
            </a:r>
            <a:r>
              <a:rPr lang="en-GB" sz="1000">
                <a:solidFill>
                  <a:srgbClr val="222222"/>
                </a:solidFill>
              </a:rPr>
              <a:t>, </a:t>
            </a:r>
            <a:r>
              <a:rPr i="1" lang="en-GB" sz="1000">
                <a:solidFill>
                  <a:srgbClr val="222222"/>
                </a:solidFill>
              </a:rPr>
              <a:t>106</a:t>
            </a:r>
            <a:r>
              <a:rPr lang="en-GB" sz="1000">
                <a:solidFill>
                  <a:srgbClr val="222222"/>
                </a:solidFill>
              </a:rPr>
              <a:t>(7), 1294-1300.</a:t>
            </a:r>
            <a:endParaRPr sz="1000">
              <a:solidFill>
                <a:srgbClr val="222222"/>
              </a:solidFill>
            </a:endParaRPr>
          </a:p>
          <a:p>
            <a:pPr indent="0" lvl="0" marL="0" rtl="0" algn="l">
              <a:spcBef>
                <a:spcPts val="0"/>
              </a:spcBef>
              <a:spcAft>
                <a:spcPts val="0"/>
              </a:spcAft>
              <a:buNone/>
            </a:pPr>
            <a:r>
              <a:rPr lang="en-GB" sz="1000" u="sng">
                <a:solidFill>
                  <a:schemeClr val="hlink"/>
                </a:solidFill>
                <a:hlinkClick r:id="rId3"/>
              </a:rPr>
              <a:t>https://ajph.aphapublications.org/doi/full/10.2105/AJPH.2016.303121?casa_token=26gB99FgIUsAAAAA%3AqB97dfz5nV2u3nRRZQEQWL6nhk-ew1bWjeaWJv2AkQ0GQiUGMmjQ86ORIYzGzxyrVbOxNrzONLFM</a:t>
            </a:r>
            <a:r>
              <a:rPr lang="en-GB" sz="1000">
                <a:solidFill>
                  <a:srgbClr val="222222"/>
                </a:solidFill>
              </a:rPr>
              <a:t> </a:t>
            </a:r>
            <a:endParaRPr sz="1000">
              <a:solidFill>
                <a:srgbClr val="22222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e3398cda4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e3398cda4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3-18yr </a:t>
            </a:r>
            <a:endParaRPr/>
          </a:p>
          <a:p>
            <a:pPr indent="0" lvl="0" marL="0" rtl="0" algn="l">
              <a:spcBef>
                <a:spcPts val="0"/>
              </a:spcBef>
              <a:spcAft>
                <a:spcPts val="0"/>
              </a:spcAft>
              <a:buNone/>
            </a:pPr>
            <a:r>
              <a:rPr lang="en-GB"/>
              <a:t>At least 9 moves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500,000 homeless people</a:t>
            </a:r>
            <a:endParaRPr/>
          </a:p>
          <a:p>
            <a:pPr indent="0" lvl="0" marL="0" rtl="0" algn="l">
              <a:spcBef>
                <a:spcPts val="0"/>
              </a:spcBef>
              <a:spcAft>
                <a:spcPts val="0"/>
              </a:spcAft>
              <a:buNone/>
            </a:pPr>
            <a:r>
              <a:rPr lang="en-GB"/>
              <a:t>900,000 empty houses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e69df009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69df009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3-18yr </a:t>
            </a:r>
            <a:endParaRPr/>
          </a:p>
          <a:p>
            <a:pPr indent="0" lvl="0" marL="0" rtl="0" algn="l">
              <a:spcBef>
                <a:spcPts val="0"/>
              </a:spcBef>
              <a:spcAft>
                <a:spcPts val="0"/>
              </a:spcAft>
              <a:buNone/>
            </a:pPr>
            <a:r>
              <a:rPr lang="en-GB"/>
              <a:t>At least 9 moves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500,000 homeless people</a:t>
            </a:r>
            <a:endParaRPr/>
          </a:p>
          <a:p>
            <a:pPr indent="0" lvl="0" marL="0" rtl="0" algn="l">
              <a:spcBef>
                <a:spcPts val="0"/>
              </a:spcBef>
              <a:spcAft>
                <a:spcPts val="0"/>
              </a:spcAft>
              <a:buNone/>
            </a:pPr>
            <a:r>
              <a:rPr lang="en-GB"/>
              <a:t>900,000 empty houses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3398cda4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3398cda4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200"/>
              </a:spcAft>
              <a:buNone/>
            </a:pPr>
            <a:r>
              <a:t/>
            </a:r>
            <a:endParaRPr sz="1800">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3398cda4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3398cda4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lot of you will know about </a:t>
            </a:r>
            <a:r>
              <a:rPr lang="en-GB"/>
              <a:t>the</a:t>
            </a:r>
            <a:r>
              <a:rPr lang="en-GB"/>
              <a:t> </a:t>
            </a:r>
            <a:r>
              <a:rPr lang="en-GB"/>
              <a:t>traditional</a:t>
            </a:r>
            <a:r>
              <a:rPr lang="en-GB"/>
              <a:t> ways of intervening e.g. NHS/1:1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know these ways don’t work for everyone. We’re sharing a different approach today.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4e2e34f30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4e2e34f30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90000"/>
              </a:lnSpc>
              <a:spcBef>
                <a:spcPts val="800"/>
              </a:spcBef>
              <a:spcAft>
                <a:spcPts val="0"/>
              </a:spcAft>
              <a:buClr>
                <a:schemeClr val="dk1"/>
              </a:buClr>
              <a:buSzPts val="1100"/>
              <a:buFont typeface="Arial"/>
              <a:buNone/>
            </a:pPr>
            <a:r>
              <a:rPr b="1" lang="en-GB" sz="1400">
                <a:solidFill>
                  <a:schemeClr val="dk1"/>
                </a:solidFill>
              </a:rPr>
              <a:t>Co-production is a way of people leveraging power for themselves in order to take charge of their own care in a way that works for them. It can be slow, and requires investment, however it is extremely effective.</a:t>
            </a:r>
            <a:endParaRPr b="1" sz="1400">
              <a:solidFill>
                <a:schemeClr val="dk1"/>
              </a:solidFill>
            </a:endParaRPr>
          </a:p>
          <a:p>
            <a:pPr indent="0" lvl="0" marL="0" rtl="0" algn="just">
              <a:lnSpc>
                <a:spcPct val="90000"/>
              </a:lnSpc>
              <a:spcBef>
                <a:spcPts val="800"/>
              </a:spcBef>
              <a:spcAft>
                <a:spcPts val="0"/>
              </a:spcAft>
              <a:buNone/>
            </a:pPr>
            <a:r>
              <a:rPr b="1" lang="en-GB" sz="1400">
                <a:solidFill>
                  <a:schemeClr val="dk1"/>
                </a:solidFill>
              </a:rPr>
              <a:t>Through co-production young people can both develop skills that support their lives as well as an opportunity to have conversations about their lives that can be therapeutic and empowering.</a:t>
            </a:r>
            <a:endParaRPr b="1" sz="1400">
              <a:solidFill>
                <a:schemeClr val="dk1"/>
              </a:solidFill>
            </a:endParaRPr>
          </a:p>
          <a:p>
            <a:pPr indent="0" lvl="0" marL="0" rtl="0" algn="just">
              <a:lnSpc>
                <a:spcPct val="90000"/>
              </a:lnSpc>
              <a:spcBef>
                <a:spcPts val="800"/>
              </a:spcBef>
              <a:spcAft>
                <a:spcPts val="0"/>
              </a:spcAft>
              <a:buNone/>
            </a:pPr>
            <a:r>
              <a:rPr b="1" lang="en-GB" sz="1400">
                <a:solidFill>
                  <a:schemeClr val="dk1"/>
                </a:solidFill>
              </a:rPr>
              <a:t> ***</a:t>
            </a:r>
            <a:r>
              <a:rPr lang="en-GB" sz="1500">
                <a:solidFill>
                  <a:srgbClr val="242424"/>
                </a:solidFill>
                <a:highlight>
                  <a:schemeClr val="lt1"/>
                </a:highlight>
                <a:latin typeface="Georgia"/>
                <a:ea typeface="Georgia"/>
                <a:cs typeface="Georgia"/>
                <a:sym typeface="Georgia"/>
              </a:rPr>
              <a:t>Researchers have found that well-being is a function of the control and power young people have in their schools and communities (Morsillo &amp; Prilleltensky 2007; Prilleltensky &amp; Prilleltensky 2006). </a:t>
            </a:r>
            <a:endParaRPr sz="1500">
              <a:solidFill>
                <a:srgbClr val="242424"/>
              </a:solidFill>
              <a:highlight>
                <a:schemeClr val="lt1"/>
              </a:highlight>
              <a:latin typeface="Georgia"/>
              <a:ea typeface="Georgia"/>
              <a:cs typeface="Georgia"/>
              <a:sym typeface="Georgia"/>
            </a:endParaRPr>
          </a:p>
          <a:p>
            <a:pPr indent="0" lvl="0" marL="0" rtl="0" algn="just">
              <a:lnSpc>
                <a:spcPct val="90000"/>
              </a:lnSpc>
              <a:spcBef>
                <a:spcPts val="800"/>
              </a:spcBef>
              <a:spcAft>
                <a:spcPts val="0"/>
              </a:spcAft>
              <a:buClr>
                <a:schemeClr val="dk1"/>
              </a:buClr>
              <a:buSzPts val="1100"/>
              <a:buFont typeface="Arial"/>
              <a:buNone/>
            </a:pPr>
            <a:r>
              <a:t/>
            </a:r>
            <a:endParaRPr b="1" sz="14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3398cda4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e3398cda4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Discuss the harms of doing co-production tokenistically and of not doing it at all.</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*Not that sometimes the ladder has therapy on it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Arnstein’s Ladder maps out the different levels of service user participation.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There is not a consistent definition of ‘service user involvement’ or what is required of it in health care policy or in legislation, and so often ‘service user involvement’ in the NHS and clinical psychology stays in the bottom levels of the ladder, differing from community psychology’s approach of meaningful participation, through co-production, aiming for the top levels of the ladder.</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 As shown in Arnstein’s Ladder of Participation, involvement can sit across 8 levels. The lower down the ladder, the further clients are withheld power by professionals, and the more severely their human rights are breached.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Psychology can place itself as trying to help others. But to help someone, you are placing them as the ‘helped’, and ourselves as the ‘givers of help’, which can lead to the withholding of power from the client - meaning ‘service user involvement’ is often tokenistic. This thus breaches the client’s Right to Health. At the moment, clinical psychology often sits in the bottom rungs of the ladder, with either no service user participation of tokenistic service user participation.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Reaching the higher levels of the Ladder requires acknowledging that clients can hold solutions to the problems that they face, and can give significant contributions towards these, if given power and the tools to use it.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So moving towards partnership and delegated power in this service means how do young people have decision making powers in the service.</a:t>
            </a:r>
            <a:endParaRPr>
              <a:solidFill>
                <a:schemeClr val="dk1"/>
              </a:solidFill>
            </a:endParaRPr>
          </a:p>
          <a:p>
            <a:pPr indent="0" lvl="0" marL="0" rtl="0" algn="just">
              <a:lnSpc>
                <a:spcPct val="90000"/>
              </a:lnSpc>
              <a:spcBef>
                <a:spcPts val="800"/>
              </a:spcBef>
              <a:spcAft>
                <a:spcPts val="0"/>
              </a:spcAft>
              <a:buNone/>
            </a:pPr>
            <a:r>
              <a:t/>
            </a:r>
            <a:endParaRPr sz="1500">
              <a:solidFill>
                <a:srgbClr val="242424"/>
              </a:solidFill>
              <a:highlight>
                <a:schemeClr val="lt1"/>
              </a:highlight>
              <a:latin typeface="Georgia"/>
              <a:ea typeface="Georgia"/>
              <a:cs typeface="Georgia"/>
              <a:sym typeface="Georgia"/>
            </a:endParaRPr>
          </a:p>
          <a:p>
            <a:pPr indent="0" lvl="0" marL="0" rtl="0" algn="just">
              <a:lnSpc>
                <a:spcPct val="90000"/>
              </a:lnSpc>
              <a:spcBef>
                <a:spcPts val="800"/>
              </a:spcBef>
              <a:spcAft>
                <a:spcPts val="0"/>
              </a:spcAft>
              <a:buClr>
                <a:schemeClr val="dk1"/>
              </a:buClr>
              <a:buSzPts val="1100"/>
              <a:buFont typeface="Arial"/>
              <a:buNone/>
            </a:pPr>
            <a:r>
              <a:t/>
            </a:r>
            <a:endParaRPr sz="1500">
              <a:solidFill>
                <a:srgbClr val="242424"/>
              </a:solidFill>
              <a:highlight>
                <a:schemeClr val="lt1"/>
              </a:highlight>
              <a:latin typeface="Georgia"/>
              <a:ea typeface="Georgia"/>
              <a:cs typeface="Georgia"/>
              <a:sym typeface="Georgi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3398cda48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3398cda4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GB" sz="1400">
                <a:solidFill>
                  <a:schemeClr val="dk1"/>
                </a:solidFill>
              </a:rPr>
              <a:t>Co-production amongst teams to develop structures that are flexible and responsive to the needs of young people and support the wellbeing and learning of the team </a:t>
            </a:r>
            <a:endParaRPr b="1" sz="1400">
              <a:solidFill>
                <a:schemeClr val="dk1"/>
              </a:solidFill>
            </a:endParaRPr>
          </a:p>
          <a:p>
            <a:pPr indent="0" lvl="0" marL="0" rtl="0" algn="l">
              <a:spcBef>
                <a:spcPts val="0"/>
              </a:spcBef>
              <a:spcAft>
                <a:spcPts val="0"/>
              </a:spcAft>
              <a:buNone/>
            </a:pPr>
            <a:r>
              <a:t/>
            </a:r>
            <a:endParaRPr/>
          </a:p>
          <a:p>
            <a:pPr indent="-317500" lvl="0" marL="457200" rtl="0" algn="just">
              <a:spcBef>
                <a:spcPts val="0"/>
              </a:spcBef>
              <a:spcAft>
                <a:spcPts val="0"/>
              </a:spcAft>
              <a:buClr>
                <a:schemeClr val="dk1"/>
              </a:buClr>
              <a:buSzPts val="1400"/>
              <a:buChar char="●"/>
            </a:pPr>
            <a:r>
              <a:rPr b="1" lang="en-GB" sz="1400">
                <a:solidFill>
                  <a:schemeClr val="dk1"/>
                </a:solidFill>
              </a:rPr>
              <a:t>Time is prioritised in the service for teams to come together to slow down, think and connect </a:t>
            </a:r>
            <a:endParaRPr b="1" sz="1400">
              <a:solidFill>
                <a:schemeClr val="dk1"/>
              </a:solidFill>
            </a:endParaRPr>
          </a:p>
          <a:p>
            <a:pPr indent="-317500" lvl="0" marL="457200" rtl="0" algn="just">
              <a:spcBef>
                <a:spcPts val="0"/>
              </a:spcBef>
              <a:spcAft>
                <a:spcPts val="0"/>
              </a:spcAft>
              <a:buClr>
                <a:schemeClr val="dk1"/>
              </a:buClr>
              <a:buSzPts val="1400"/>
              <a:buChar char="●"/>
            </a:pPr>
            <a:r>
              <a:rPr b="1" lang="en-GB" sz="1400">
                <a:solidFill>
                  <a:schemeClr val="dk1"/>
                </a:solidFill>
              </a:rPr>
              <a:t>Relationship building is prioritised, and there is investment in activities that young people want to participate in </a:t>
            </a:r>
            <a:endParaRPr b="1" sz="1400">
              <a:solidFill>
                <a:schemeClr val="dk1"/>
              </a:solidFill>
            </a:endParaRPr>
          </a:p>
          <a:p>
            <a:pPr indent="-317500" lvl="0" marL="457200" rtl="0" algn="just">
              <a:spcBef>
                <a:spcPts val="0"/>
              </a:spcBef>
              <a:spcAft>
                <a:spcPts val="0"/>
              </a:spcAft>
              <a:buClr>
                <a:schemeClr val="dk1"/>
              </a:buClr>
              <a:buSzPts val="1400"/>
              <a:buChar char="●"/>
            </a:pPr>
            <a:r>
              <a:rPr b="1" lang="en-GB" sz="1400">
                <a:solidFill>
                  <a:schemeClr val="dk1"/>
                </a:solidFill>
              </a:rPr>
              <a:t>Time is spent between the staff and the young people in the service to understand what is needed to support their mental wellbeing</a:t>
            </a:r>
            <a:endParaRPr b="1" sz="1400">
              <a:solidFill>
                <a:schemeClr val="dk1"/>
              </a:solidFill>
            </a:endParaRPr>
          </a:p>
          <a:p>
            <a:pPr indent="-317500" lvl="0" marL="457200" rtl="0" algn="just">
              <a:spcBef>
                <a:spcPts val="0"/>
              </a:spcBef>
              <a:spcAft>
                <a:spcPts val="0"/>
              </a:spcAft>
              <a:buClr>
                <a:schemeClr val="dk1"/>
              </a:buClr>
              <a:buSzPts val="1400"/>
              <a:buChar char="●"/>
            </a:pPr>
            <a:r>
              <a:rPr b="1" lang="en-GB" sz="1400">
                <a:solidFill>
                  <a:schemeClr val="dk1"/>
                </a:solidFill>
              </a:rPr>
              <a:t>Investment in young people’s ideas is prioritised, supporting them materially by offering employment opportunities and pathways, and offering autonomy over decision making</a:t>
            </a:r>
            <a:endParaRPr b="1" sz="1400">
              <a:solidFill>
                <a:schemeClr val="dk1"/>
              </a:solidFill>
            </a:endParaRPr>
          </a:p>
          <a:p>
            <a:pPr indent="0" lvl="0" marL="0" rtl="0" algn="just">
              <a:spcBef>
                <a:spcPts val="0"/>
              </a:spcBef>
              <a:spcAft>
                <a:spcPts val="0"/>
              </a:spcAft>
              <a:buNone/>
            </a:pPr>
            <a:r>
              <a:t/>
            </a:r>
            <a:endParaRPr b="1" sz="1400">
              <a:solidFill>
                <a:schemeClr val="dk1"/>
              </a:solidFill>
            </a:endParaRPr>
          </a:p>
          <a:p>
            <a:pPr indent="0" lvl="0" marL="0" rtl="0" algn="just">
              <a:spcBef>
                <a:spcPts val="0"/>
              </a:spcBef>
              <a:spcAft>
                <a:spcPts val="0"/>
              </a:spcAft>
              <a:buNone/>
            </a:pPr>
            <a:r>
              <a:rPr b="1" lang="en-GB" sz="1400">
                <a:solidFill>
                  <a:schemeClr val="dk1"/>
                </a:solidFill>
              </a:rPr>
              <a:t>Give examples from current work with Look Ahead </a:t>
            </a:r>
            <a:endParaRPr b="1"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4e2e34f30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4e2e34f3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800">
                <a:solidFill>
                  <a:srgbClr val="595959"/>
                </a:solidFill>
              </a:rPr>
              <a:t>Young People</a:t>
            </a:r>
            <a:endParaRPr b="1"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GB" sz="1800">
                <a:solidFill>
                  <a:srgbClr val="595959"/>
                </a:solidFill>
              </a:rPr>
              <a:t>E.g. building relationships, flexible support, youth-led activities, youth employment, co-producing service design and solutions to problems, bridging to community.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rgbClr val="595959"/>
                </a:solidFill>
              </a:rPr>
              <a:t>Staff Teams</a:t>
            </a:r>
            <a:endParaRPr b="1"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GB" sz="1800">
                <a:solidFill>
                  <a:srgbClr val="595959"/>
                </a:solidFill>
              </a:rPr>
              <a:t>E.g learning spaces: contextual mental health, support/reflective spaces, co-production with staff and young people, co-producing service design and solutions to problems.</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GB" sz="1800">
                <a:solidFill>
                  <a:srgbClr val="595959"/>
                </a:solidFill>
              </a:rPr>
              <a:t>Organisational</a:t>
            </a:r>
            <a:endParaRPr b="1" sz="1800">
              <a:solidFill>
                <a:srgbClr val="595959"/>
              </a:solidFill>
            </a:endParaRPr>
          </a:p>
          <a:p>
            <a:pPr indent="0" lvl="0" marL="0" rtl="0" algn="l">
              <a:lnSpc>
                <a:spcPct val="115000"/>
              </a:lnSpc>
              <a:spcBef>
                <a:spcPts val="1200"/>
              </a:spcBef>
              <a:spcAft>
                <a:spcPts val="0"/>
              </a:spcAft>
              <a:buNone/>
            </a:pPr>
            <a:r>
              <a:rPr lang="en-GB" sz="1800">
                <a:solidFill>
                  <a:srgbClr val="595959"/>
                </a:solidFill>
              </a:rPr>
              <a:t>E.g Facilitating the sharing of power and resources with young people and staff teams, developing paid youth employment pathways, involving youth consultants in organisational level work e.g. recruitment of staff, policy design, training and service evaluation development. Ensuring resource/time for staff to do co-production. </a:t>
            </a:r>
            <a:endParaRPr sz="1800">
              <a:solidFill>
                <a:srgbClr val="595959"/>
              </a:solidFill>
            </a:endParaRPr>
          </a:p>
          <a:p>
            <a:pPr indent="-298450" lvl="0" marL="457200" rtl="0" algn="l">
              <a:lnSpc>
                <a:spcPct val="115000"/>
              </a:lnSpc>
              <a:spcBef>
                <a:spcPts val="1200"/>
              </a:spcBef>
              <a:spcAft>
                <a:spcPts val="0"/>
              </a:spcAft>
              <a:buClr>
                <a:srgbClr val="595959"/>
              </a:buClr>
              <a:buSzPts val="1100"/>
              <a:buChar char="●"/>
            </a:pPr>
            <a:r>
              <a:rPr lang="en-GB">
                <a:solidFill>
                  <a:srgbClr val="595959"/>
                </a:solidFill>
              </a:rPr>
              <a:t>Is there an ability for this organisation to take steps to support people with better quality housing and what sacrifices are they making to do this. </a:t>
            </a:r>
            <a:endParaRPr>
              <a:solidFill>
                <a:srgbClr val="595959"/>
              </a:solidFill>
            </a:endParaRPr>
          </a:p>
          <a:p>
            <a:pPr indent="-342900" lvl="0" marL="457200" rtl="0" algn="l">
              <a:spcBef>
                <a:spcPts val="0"/>
              </a:spcBef>
              <a:spcAft>
                <a:spcPts val="0"/>
              </a:spcAft>
              <a:buClr>
                <a:srgbClr val="595959"/>
              </a:buClr>
              <a:buSzPts val="1800"/>
              <a:buChar char="●"/>
            </a:pPr>
            <a:r>
              <a:rPr lang="en-GB">
                <a:solidFill>
                  <a:schemeClr val="dk1"/>
                </a:solidFill>
              </a:rPr>
              <a:t>Support them to interrogate - what is the turn over of their organisation and where is the money going. </a:t>
            </a:r>
            <a:endParaRPr>
              <a:solidFill>
                <a:schemeClr val="dk1"/>
              </a:solidFill>
            </a:endParaRPr>
          </a:p>
          <a:p>
            <a:pPr indent="-342900" lvl="0" marL="457200" rtl="0" algn="l">
              <a:spcBef>
                <a:spcPts val="0"/>
              </a:spcBef>
              <a:spcAft>
                <a:spcPts val="0"/>
              </a:spcAft>
              <a:buClr>
                <a:srgbClr val="595959"/>
              </a:buClr>
              <a:buSzPts val="1800"/>
              <a:buChar char="●"/>
            </a:pPr>
            <a:r>
              <a:rPr lang="en-GB">
                <a:solidFill>
                  <a:schemeClr val="dk1"/>
                </a:solidFill>
              </a:rPr>
              <a:t>Public health approach - re-distributing wealth = supports mental health</a:t>
            </a:r>
            <a:endParaRPr>
              <a:solidFill>
                <a:schemeClr val="dk1"/>
              </a:solidFill>
            </a:endParaRPr>
          </a:p>
          <a:p>
            <a:pPr indent="-342900" lvl="0" marL="457200" rtl="0" algn="l">
              <a:spcBef>
                <a:spcPts val="0"/>
              </a:spcBef>
              <a:spcAft>
                <a:spcPts val="0"/>
              </a:spcAft>
              <a:buClr>
                <a:srgbClr val="595959"/>
              </a:buClr>
              <a:buSzPts val="1800"/>
              <a:buChar char="●"/>
            </a:pPr>
            <a:r>
              <a:rPr lang="en-GB">
                <a:solidFill>
                  <a:schemeClr val="dk1"/>
                </a:solidFill>
              </a:rPr>
              <a:t>Unionise - to improve the housing conditions - ignite in them that they are able to leverage power. It’s not completely hopeless.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800">
                <a:solidFill>
                  <a:srgbClr val="595959"/>
                </a:solidFill>
              </a:rPr>
              <a:t>Societal </a:t>
            </a:r>
            <a:endParaRPr b="1"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GB" sz="1800">
                <a:solidFill>
                  <a:srgbClr val="595959"/>
                </a:solidFill>
              </a:rPr>
              <a:t>Engagement with campaigns/community actions to shape society - e.g. Acorn renters union. Teaching/presenting about our approach. </a:t>
            </a:r>
            <a:endParaRPr>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3398cda48_0_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Share </a:t>
            </a:r>
            <a:r>
              <a:rPr lang="en-GB">
                <a:solidFill>
                  <a:schemeClr val="dk1"/>
                </a:solidFill>
              </a:rPr>
              <a:t>Structure: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30 mins presenting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20 mins discussing</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20 mins feedback</a:t>
            </a:r>
            <a:endParaRPr/>
          </a:p>
        </p:txBody>
      </p:sp>
      <p:sp>
        <p:nvSpPr>
          <p:cNvPr id="84" name="Google Shape;84;g2e3398cda48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3398cda4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3398cda4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20 mins </a:t>
            </a:r>
            <a:r>
              <a:rPr lang="en-GB"/>
              <a:t>discussing</a:t>
            </a:r>
            <a:endParaRPr/>
          </a:p>
          <a:p>
            <a:pPr indent="0" lvl="0" marL="0" rtl="0" algn="l">
              <a:spcBef>
                <a:spcPts val="0"/>
              </a:spcBef>
              <a:spcAft>
                <a:spcPts val="0"/>
              </a:spcAft>
              <a:buNone/>
            </a:pPr>
            <a:r>
              <a:rPr lang="en-GB"/>
              <a:t>20 mins feedback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Groups of 3 - breakout rooms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*Don’t worry about having to answer them all.</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4e2e34f30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4e2e34f30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595959"/>
                </a:solidFill>
              </a:rPr>
              <a:t>Add responses from discussions.</a:t>
            </a:r>
            <a:endParaRPr b="1" sz="1800">
              <a:solidFill>
                <a:srgbClr val="595959"/>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MAC-UK to feedback on Qs 3:</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Requires more resource than organisations realise or are willing to give</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Its an investment in long-term impacts - which requires a bit of patience and faith (Renaisi model)</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Resources: funding, commitment from commissioners/senior management to create system level change e.g. providing staff with additional resource/time to do this work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Language - translating/bridging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Flexibility - space for innovation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Evidencing the impact / using their language to show the value of the work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Change to pressures on staff to create more time e.g. streamlining paperwork</a:t>
            </a:r>
            <a:endParaRPr b="1" sz="1800">
              <a:solidFill>
                <a:srgbClr val="595959"/>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3398cda4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e3398cda4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4e2e34f3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4e2e34f3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4e2e34f3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4e2e34f3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6cea7baa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e6cea7ba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e4e2e34f3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e4e2e34f3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3398cda4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3398cda4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90000"/>
              </a:lnSpc>
              <a:spcBef>
                <a:spcPts val="800"/>
              </a:spcBef>
              <a:spcAft>
                <a:spcPts val="0"/>
              </a:spcAft>
              <a:buClr>
                <a:schemeClr val="dk1"/>
              </a:buClr>
              <a:buSzPts val="1100"/>
              <a:buFont typeface="Arial"/>
              <a:buNone/>
            </a:pPr>
            <a:r>
              <a:rPr b="1" lang="en-GB" sz="1400">
                <a:solidFill>
                  <a:schemeClr val="dk1"/>
                </a:solidFill>
              </a:rPr>
              <a:t>Brief MAC-UK story</a:t>
            </a:r>
            <a:endParaRPr b="1" sz="1400">
              <a:solidFill>
                <a:schemeClr val="dk1"/>
              </a:solidFill>
            </a:endParaRPr>
          </a:p>
          <a:p>
            <a:pPr indent="-317500" lvl="0" marL="457200" rtl="0" algn="just">
              <a:lnSpc>
                <a:spcPct val="90000"/>
              </a:lnSpc>
              <a:spcBef>
                <a:spcPts val="800"/>
              </a:spcBef>
              <a:spcAft>
                <a:spcPts val="0"/>
              </a:spcAft>
              <a:buClr>
                <a:schemeClr val="dk1"/>
              </a:buClr>
              <a:buSzPts val="1400"/>
              <a:buChar char="-"/>
            </a:pPr>
            <a:r>
              <a:rPr b="1" lang="en-GB" sz="1400">
                <a:solidFill>
                  <a:schemeClr val="dk1"/>
                </a:solidFill>
              </a:rPr>
              <a:t>Briefly touch on youth work, community psychology</a:t>
            </a:r>
            <a:endParaRPr b="1" sz="1400">
              <a:solidFill>
                <a:schemeClr val="dk1"/>
              </a:solidFill>
            </a:endParaRPr>
          </a:p>
          <a:p>
            <a:pPr indent="-317500" lvl="0" marL="457200" rtl="0" algn="just">
              <a:lnSpc>
                <a:spcPct val="90000"/>
              </a:lnSpc>
              <a:spcBef>
                <a:spcPts val="0"/>
              </a:spcBef>
              <a:spcAft>
                <a:spcPts val="0"/>
              </a:spcAft>
              <a:buClr>
                <a:schemeClr val="dk1"/>
              </a:buClr>
              <a:buSzPts val="1400"/>
              <a:buChar char="-"/>
            </a:pPr>
            <a:r>
              <a:rPr b="1" lang="en-GB" sz="1400">
                <a:solidFill>
                  <a:schemeClr val="dk1"/>
                </a:solidFill>
              </a:rPr>
              <a:t>Co-production and public health will be discussed throughout. </a:t>
            </a:r>
            <a:endParaRPr b="1" sz="1400">
              <a:solidFill>
                <a:schemeClr val="dk1"/>
              </a:solidFill>
            </a:endParaRPr>
          </a:p>
          <a:p>
            <a:pPr indent="0" lvl="0" marL="0" rtl="0" algn="just">
              <a:lnSpc>
                <a:spcPct val="90000"/>
              </a:lnSpc>
              <a:spcBef>
                <a:spcPts val="800"/>
              </a:spcBef>
              <a:spcAft>
                <a:spcPts val="0"/>
              </a:spcAft>
              <a:buNone/>
            </a:pPr>
            <a:r>
              <a:t/>
            </a:r>
            <a:endParaRPr b="1" sz="1400">
              <a:solidFill>
                <a:schemeClr val="dk1"/>
              </a:solidFill>
            </a:endParaRPr>
          </a:p>
          <a:p>
            <a:pPr indent="-304800" lvl="0" marL="457200" rtl="0" algn="just">
              <a:lnSpc>
                <a:spcPct val="90000"/>
              </a:lnSpc>
              <a:spcBef>
                <a:spcPts val="800"/>
              </a:spcBef>
              <a:spcAft>
                <a:spcPts val="0"/>
              </a:spcAft>
              <a:buClr>
                <a:schemeClr val="dk1"/>
              </a:buClr>
              <a:buSzPts val="1200"/>
              <a:buChar char="-"/>
            </a:pPr>
            <a:r>
              <a:rPr lang="en-GB" sz="1200">
                <a:solidFill>
                  <a:schemeClr val="dk1"/>
                </a:solidFill>
              </a:rPr>
              <a:t>At MAC-UK we hold co-production as a key tenet of everything we do. In order to produce something that we believe will be as meaningful as possible we work alongside young people to develop services that they determine work best for them. </a:t>
            </a:r>
            <a:endParaRPr sz="1200">
              <a:solidFill>
                <a:schemeClr val="dk1"/>
              </a:solidFill>
            </a:endParaRPr>
          </a:p>
          <a:p>
            <a:pPr indent="-304800" lvl="0" marL="457200" rtl="0" algn="just">
              <a:lnSpc>
                <a:spcPct val="90000"/>
              </a:lnSpc>
              <a:spcBef>
                <a:spcPts val="0"/>
              </a:spcBef>
              <a:spcAft>
                <a:spcPts val="0"/>
              </a:spcAft>
              <a:buClr>
                <a:schemeClr val="dk1"/>
              </a:buClr>
              <a:buSzPts val="1200"/>
              <a:buChar char="-"/>
            </a:pPr>
            <a:r>
              <a:rPr lang="en-GB" sz="1200">
                <a:solidFill>
                  <a:schemeClr val="dk1"/>
                </a:solidFill>
              </a:rPr>
              <a:t>This in itself can be a public health intervention, and we will think about how later.</a:t>
            </a:r>
            <a:endParaRPr sz="1200">
              <a:solidFill>
                <a:schemeClr val="dk1"/>
              </a:solidFill>
            </a:endParaRPr>
          </a:p>
          <a:p>
            <a:pPr indent="-304800" lvl="0" marL="457200" rtl="0" algn="just">
              <a:lnSpc>
                <a:spcPct val="90000"/>
              </a:lnSpc>
              <a:spcBef>
                <a:spcPts val="0"/>
              </a:spcBef>
              <a:spcAft>
                <a:spcPts val="0"/>
              </a:spcAft>
              <a:buClr>
                <a:schemeClr val="dk1"/>
              </a:buClr>
              <a:buSzPts val="1200"/>
              <a:buChar char="-"/>
            </a:pPr>
            <a:r>
              <a:rPr lang="en-GB" sz="1200">
                <a:solidFill>
                  <a:schemeClr val="dk1"/>
                </a:solidFill>
              </a:rPr>
              <a:t>We are also a learning organisation, and believe it is important to understand the context from which young people are coming. And so, while the following ideas have not necessarily come directly from young people in this instance, they represent some of the contextual understanding that we have gained over the years of working with this community.</a:t>
            </a:r>
            <a:endParaRPr sz="1200">
              <a:solidFill>
                <a:schemeClr val="dk1"/>
              </a:solidFill>
            </a:endParaRPr>
          </a:p>
          <a:p>
            <a:pPr indent="0" lvl="0" marL="0" rtl="0" algn="l">
              <a:lnSpc>
                <a:spcPct val="90000"/>
              </a:lnSpc>
              <a:spcBef>
                <a:spcPts val="80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4e2e34f3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4e2e34f3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a:solidFill>
                  <a:srgbClr val="595959"/>
                </a:solidFill>
              </a:rPr>
              <a:t>Fernando, S. (2017). How ‘Race’ Began, and the Emergence of Psychiatry and Clinical Psychology. Institutional Racism in Psychiatry and Clinical Psychology, 11–37. </a:t>
            </a:r>
            <a:r>
              <a:rPr lang="en-GB" u="sng">
                <a:solidFill>
                  <a:schemeClr val="hlink"/>
                </a:solidFill>
                <a:hlinkClick r:id="rId2"/>
              </a:rPr>
              <a:t>https://doi.org/10.1007/978-3-319-62728-1_2</a:t>
            </a:r>
            <a:r>
              <a:rPr lang="en-GB">
                <a:solidFill>
                  <a:srgbClr val="595959"/>
                </a:solidFill>
              </a:rPr>
              <a:t> </a:t>
            </a:r>
            <a:endParaRPr sz="1800">
              <a:solidFill>
                <a:schemeClr val="dk1"/>
              </a:solidFill>
            </a:endParaRPr>
          </a:p>
          <a:p>
            <a:pPr indent="0" lvl="0" marL="0" rtl="0" algn="l">
              <a:spcBef>
                <a:spcPts val="8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3398cda4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3398cda4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Rather than positioning the difficulties in the individual, a contextual approach understand the difficulties to be positioned in the context around a person.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3398cda4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3398cda4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90000"/>
              </a:lnSpc>
              <a:spcBef>
                <a:spcPts val="800"/>
              </a:spcBef>
              <a:spcAft>
                <a:spcPts val="0"/>
              </a:spcAft>
              <a:buClr>
                <a:schemeClr val="dk1"/>
              </a:buClr>
              <a:buSzPts val="1100"/>
              <a:buFont typeface="Arial"/>
              <a:buNone/>
            </a:pPr>
            <a:r>
              <a:rPr lang="en-GB" sz="1400">
                <a:solidFill>
                  <a:schemeClr val="dk1"/>
                </a:solidFill>
              </a:rPr>
              <a:t>At MAC-UK we view health outcomes as being a consequence of people’s experiences within the societies and networks within which they exist. </a:t>
            </a:r>
            <a:endParaRPr sz="1400">
              <a:solidFill>
                <a:schemeClr val="dk1"/>
              </a:solidFill>
            </a:endParaRPr>
          </a:p>
          <a:p>
            <a:pPr indent="0" lvl="0" marL="0" rtl="0" algn="just">
              <a:lnSpc>
                <a:spcPct val="90000"/>
              </a:lnSpc>
              <a:spcBef>
                <a:spcPts val="800"/>
              </a:spcBef>
              <a:spcAft>
                <a:spcPts val="0"/>
              </a:spcAft>
              <a:buClr>
                <a:schemeClr val="dk1"/>
              </a:buClr>
              <a:buSzPts val="1100"/>
              <a:buFont typeface="Arial"/>
              <a:buNone/>
            </a:pPr>
            <a:r>
              <a:rPr lang="en-GB" sz="1400">
                <a:solidFill>
                  <a:schemeClr val="dk1"/>
                </a:solidFill>
              </a:rPr>
              <a:t>Public health is the study of population level health outcomes. It looks at the contextual factors that impact health - these are called social determinants of health. The public Health approach aims to is to understand how poor health outcomes develop, and what can be done to combat them.</a:t>
            </a:r>
            <a:endParaRPr sz="1400">
              <a:solidFill>
                <a:schemeClr val="dk1"/>
              </a:solidFill>
            </a:endParaRPr>
          </a:p>
          <a:p>
            <a:pPr indent="0" lvl="0" marL="0" rtl="0" algn="just">
              <a:lnSpc>
                <a:spcPct val="90000"/>
              </a:lnSpc>
              <a:spcBef>
                <a:spcPts val="800"/>
              </a:spcBef>
              <a:spcAft>
                <a:spcPts val="0"/>
              </a:spcAft>
              <a:buClr>
                <a:schemeClr val="dk1"/>
              </a:buClr>
              <a:buSzPts val="1100"/>
              <a:buFont typeface="Arial"/>
              <a:buNone/>
            </a:pPr>
            <a:r>
              <a:rPr lang="en-GB" sz="1400">
                <a:solidFill>
                  <a:schemeClr val="dk1"/>
                </a:solidFill>
              </a:rPr>
              <a:t>In order to work with people who experience poor mental health outcomes it is essential to look at the population level information on not simply who has access to services, but where poor mental health proliferates.</a:t>
            </a:r>
            <a:endParaRPr sz="1400">
              <a:solidFill>
                <a:schemeClr val="dk1"/>
              </a:solidFill>
            </a:endParaRPr>
          </a:p>
          <a:p>
            <a:pPr indent="0" lvl="0" marL="0" rtl="0" algn="just">
              <a:lnSpc>
                <a:spcPct val="90000"/>
              </a:lnSpc>
              <a:spcBef>
                <a:spcPts val="800"/>
              </a:spcBef>
              <a:spcAft>
                <a:spcPts val="0"/>
              </a:spcAft>
              <a:buClr>
                <a:schemeClr val="dk1"/>
              </a:buClr>
              <a:buSzPts val="1100"/>
              <a:buFont typeface="Arial"/>
              <a:buNone/>
            </a:pPr>
            <a:r>
              <a:t/>
            </a:r>
            <a:endParaRPr sz="1400">
              <a:solidFill>
                <a:schemeClr val="dk1"/>
              </a:solidFill>
            </a:endParaRPr>
          </a:p>
          <a:p>
            <a:pPr indent="0" lvl="0" marL="0" rtl="0" algn="just">
              <a:lnSpc>
                <a:spcPct val="90000"/>
              </a:lnSpc>
              <a:spcBef>
                <a:spcPts val="800"/>
              </a:spcBef>
              <a:spcAft>
                <a:spcPts val="0"/>
              </a:spcAft>
              <a:buClr>
                <a:schemeClr val="dk1"/>
              </a:buClr>
              <a:buSzPts val="1100"/>
              <a:buFont typeface="Arial"/>
              <a:buNone/>
            </a:pPr>
            <a:r>
              <a:rPr lang="en-GB" sz="1400">
                <a:solidFill>
                  <a:schemeClr val="dk1"/>
                </a:solidFill>
              </a:rPr>
              <a:t>Examples of social determinants: </a:t>
            </a:r>
            <a:endParaRPr sz="1400">
              <a:solidFill>
                <a:schemeClr val="dk1"/>
              </a:solidFill>
            </a:endParaRPr>
          </a:p>
          <a:p>
            <a:pPr indent="-317500" lvl="0" marL="457200" rtl="0" algn="just">
              <a:lnSpc>
                <a:spcPct val="90000"/>
              </a:lnSpc>
              <a:spcBef>
                <a:spcPts val="800"/>
              </a:spcBef>
              <a:spcAft>
                <a:spcPts val="0"/>
              </a:spcAft>
              <a:buClr>
                <a:schemeClr val="dk1"/>
              </a:buClr>
              <a:buSzPts val="1400"/>
              <a:buChar char="-"/>
            </a:pPr>
            <a:r>
              <a:rPr lang="en-GB" sz="1400">
                <a:solidFill>
                  <a:schemeClr val="dk1"/>
                </a:solidFill>
              </a:rPr>
              <a:t>Economic inequality </a:t>
            </a:r>
            <a:endParaRPr sz="1400">
              <a:solidFill>
                <a:schemeClr val="dk1"/>
              </a:solidFill>
            </a:endParaRPr>
          </a:p>
          <a:p>
            <a:pPr indent="-317500" lvl="0" marL="457200" rtl="0" algn="just">
              <a:lnSpc>
                <a:spcPct val="90000"/>
              </a:lnSpc>
              <a:spcBef>
                <a:spcPts val="0"/>
              </a:spcBef>
              <a:spcAft>
                <a:spcPts val="0"/>
              </a:spcAft>
              <a:buClr>
                <a:schemeClr val="dk1"/>
              </a:buClr>
              <a:buSzPts val="1400"/>
              <a:buChar char="-"/>
            </a:pPr>
            <a:r>
              <a:rPr lang="en-GB" sz="1400">
                <a:solidFill>
                  <a:schemeClr val="dk1"/>
                </a:solidFill>
              </a:rPr>
              <a:t>Austerity</a:t>
            </a:r>
            <a:endParaRPr sz="1400">
              <a:solidFill>
                <a:schemeClr val="dk1"/>
              </a:solidFill>
            </a:endParaRPr>
          </a:p>
          <a:p>
            <a:pPr indent="-317500" lvl="0" marL="457200" rtl="0" algn="just">
              <a:lnSpc>
                <a:spcPct val="90000"/>
              </a:lnSpc>
              <a:spcBef>
                <a:spcPts val="0"/>
              </a:spcBef>
              <a:spcAft>
                <a:spcPts val="0"/>
              </a:spcAft>
              <a:buClr>
                <a:schemeClr val="dk1"/>
              </a:buClr>
              <a:buSzPts val="1400"/>
              <a:buChar char="-"/>
            </a:pPr>
            <a:r>
              <a:rPr lang="en-GB" sz="1400">
                <a:solidFill>
                  <a:schemeClr val="dk1"/>
                </a:solidFill>
              </a:rPr>
              <a:t>Housing </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***Name the limitations of the image - these levels are all interlinked and impact each other.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e6675f369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e6675f369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121"/>
                </a:solidFill>
                <a:latin typeface="Calibri"/>
                <a:ea typeface="Calibri"/>
                <a:cs typeface="Calibri"/>
                <a:sym typeface="Calibri"/>
              </a:rPr>
              <a:t>Marmot M, Friel S, Bell R, Houweling TA, Taylor S, Health CoSDo. Closing the gap in a generation: health equity through action on the social determinants of health. </a:t>
            </a:r>
            <a:r>
              <a:rPr i="1" lang="en-GB" sz="1200">
                <a:solidFill>
                  <a:srgbClr val="212121"/>
                </a:solidFill>
                <a:latin typeface="Calibri"/>
                <a:ea typeface="Calibri"/>
                <a:cs typeface="Calibri"/>
                <a:sym typeface="Calibri"/>
              </a:rPr>
              <a:t>The lancet</a:t>
            </a:r>
            <a:r>
              <a:rPr lang="en-GB" sz="1200">
                <a:solidFill>
                  <a:srgbClr val="212121"/>
                </a:solidFill>
                <a:latin typeface="Calibri"/>
                <a:ea typeface="Calibri"/>
                <a:cs typeface="Calibri"/>
                <a:sym typeface="Calibri"/>
              </a:rPr>
              <a:t> 2008;372(9650):1661–9 </a:t>
            </a:r>
            <a:endParaRPr sz="1200">
              <a:solidFill>
                <a:srgbClr val="212121"/>
              </a:solidFill>
              <a:latin typeface="Calibri"/>
              <a:ea typeface="Calibri"/>
              <a:cs typeface="Calibri"/>
              <a:sym typeface="Calibri"/>
            </a:endParaRPr>
          </a:p>
          <a:p>
            <a:pPr indent="0" lvl="0" marL="0" rtl="0" algn="l">
              <a:spcBef>
                <a:spcPts val="0"/>
              </a:spcBef>
              <a:spcAft>
                <a:spcPts val="0"/>
              </a:spcAft>
              <a:buNone/>
            </a:pPr>
            <a:r>
              <a:rPr lang="en-GB" sz="1200" u="sng">
                <a:solidFill>
                  <a:schemeClr val="hlink"/>
                </a:solidFill>
                <a:latin typeface="Calibri"/>
                <a:ea typeface="Calibri"/>
                <a:cs typeface="Calibri"/>
                <a:sym typeface="Calibri"/>
                <a:hlinkClick r:id="rId2"/>
              </a:rPr>
              <a:t>https://www.thelancet.com/journals/lancet/article/PIIS0140-6736(08)61690-6/fulltext?cc=y%3D</a:t>
            </a:r>
            <a:r>
              <a:rPr lang="en-GB" sz="1200">
                <a:solidFill>
                  <a:srgbClr val="212121"/>
                </a:solidFill>
                <a:latin typeface="Calibri"/>
                <a:ea typeface="Calibri"/>
                <a:cs typeface="Calibri"/>
                <a:sym typeface="Calibri"/>
              </a:rPr>
              <a:t> </a:t>
            </a:r>
            <a:endParaRPr sz="1200">
              <a:solidFill>
                <a:srgbClr val="212121"/>
              </a:solidFill>
              <a:latin typeface="Calibri"/>
              <a:ea typeface="Calibri"/>
              <a:cs typeface="Calibri"/>
              <a:sym typeface="Calibri"/>
            </a:endParaRPr>
          </a:p>
          <a:p>
            <a:pPr indent="0" lvl="0" marL="0" rtl="0" algn="l">
              <a:spcBef>
                <a:spcPts val="0"/>
              </a:spcBef>
              <a:spcAft>
                <a:spcPts val="0"/>
              </a:spcAft>
              <a:buNone/>
            </a:pPr>
            <a:r>
              <a:t/>
            </a:r>
            <a:endParaRPr sz="1200">
              <a:solidFill>
                <a:srgbClr val="222222"/>
              </a:solidFill>
              <a:latin typeface="Calibri"/>
              <a:ea typeface="Calibri"/>
              <a:cs typeface="Calibri"/>
              <a:sym typeface="Calibri"/>
            </a:endParaRPr>
          </a:p>
          <a:p>
            <a:pPr indent="0" lvl="0" marL="0" rtl="0" algn="l">
              <a:lnSpc>
                <a:spcPct val="125000"/>
              </a:lnSpc>
              <a:spcBef>
                <a:spcPts val="2000"/>
              </a:spcBef>
              <a:spcAft>
                <a:spcPts val="0"/>
              </a:spcAft>
              <a:buClr>
                <a:schemeClr val="dk1"/>
              </a:buClr>
              <a:buSzPts val="1100"/>
              <a:buFont typeface="Arial"/>
              <a:buNone/>
            </a:pPr>
            <a:r>
              <a:rPr lang="en-GB" sz="1200">
                <a:solidFill>
                  <a:srgbClr val="222222"/>
                </a:solidFill>
                <a:latin typeface="Calibri"/>
                <a:ea typeface="Calibri"/>
                <a:cs typeface="Calibri"/>
                <a:sym typeface="Calibri"/>
              </a:rPr>
              <a:t>Alegría, M., NeMoyer, A., Falgàs Bagué, I., Wang, Y., &amp; Alvarez, K. (2018). Social determinants of mental health: where we are and where we need to go. </a:t>
            </a:r>
            <a:r>
              <a:rPr i="1" lang="en-GB" sz="1200">
                <a:solidFill>
                  <a:srgbClr val="222222"/>
                </a:solidFill>
                <a:latin typeface="Calibri"/>
                <a:ea typeface="Calibri"/>
                <a:cs typeface="Calibri"/>
                <a:sym typeface="Calibri"/>
              </a:rPr>
              <a:t>Current psychiatry reports</a:t>
            </a:r>
            <a:r>
              <a:rPr lang="en-GB" sz="1200">
                <a:solidFill>
                  <a:srgbClr val="222222"/>
                </a:solidFill>
                <a:latin typeface="Calibri"/>
                <a:ea typeface="Calibri"/>
                <a:cs typeface="Calibri"/>
                <a:sym typeface="Calibri"/>
              </a:rPr>
              <a:t>, </a:t>
            </a:r>
            <a:r>
              <a:rPr i="1" lang="en-GB" sz="1200">
                <a:solidFill>
                  <a:srgbClr val="222222"/>
                </a:solidFill>
                <a:latin typeface="Calibri"/>
                <a:ea typeface="Calibri"/>
                <a:cs typeface="Calibri"/>
                <a:sym typeface="Calibri"/>
              </a:rPr>
              <a:t>20</a:t>
            </a:r>
            <a:r>
              <a:rPr lang="en-GB" sz="1200">
                <a:solidFill>
                  <a:srgbClr val="222222"/>
                </a:solidFill>
                <a:latin typeface="Calibri"/>
                <a:ea typeface="Calibri"/>
                <a:cs typeface="Calibri"/>
                <a:sym typeface="Calibri"/>
              </a:rPr>
              <a:t>, 1-13.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rPr lang="en-GB" sz="1200" u="sng">
                <a:solidFill>
                  <a:schemeClr val="hlink"/>
                </a:solidFill>
                <a:latin typeface="Calibri"/>
                <a:ea typeface="Calibri"/>
                <a:cs typeface="Calibri"/>
                <a:sym typeface="Calibri"/>
                <a:hlinkClick r:id="rId3"/>
              </a:rPr>
              <a:t>https://www.ncbi.nlm.nih.gov/pmc/articles/PMC6181118/</a:t>
            </a:r>
            <a:r>
              <a:rPr lang="en-GB" sz="1200">
                <a:solidFill>
                  <a:srgbClr val="222222"/>
                </a:solidFill>
                <a:latin typeface="Calibri"/>
                <a:ea typeface="Calibri"/>
                <a:cs typeface="Calibri"/>
                <a:sym typeface="Calibri"/>
              </a:rPr>
              <a:t> </a:t>
            </a:r>
            <a:endParaRPr sz="1200">
              <a:solidFill>
                <a:srgbClr val="222222"/>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6675f369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6675f36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GB" sz="1000">
                <a:solidFill>
                  <a:srgbClr val="222222"/>
                </a:solidFill>
              </a:rPr>
              <a:t>McGrath, L., Griffin, V., &amp; Mundy, E. (2016). The psychological impact of austerity: a briefing paper. </a:t>
            </a:r>
            <a:r>
              <a:rPr i="1" lang="en-GB" sz="1000">
                <a:solidFill>
                  <a:srgbClr val="222222"/>
                </a:solidFill>
              </a:rPr>
              <a:t>Educational Psychology Research and Practice</a:t>
            </a:r>
            <a:r>
              <a:rPr lang="en-GB" sz="1000">
                <a:solidFill>
                  <a:srgbClr val="222222"/>
                </a:solidFill>
              </a:rPr>
              <a:t>, </a:t>
            </a:r>
            <a:r>
              <a:rPr i="1" lang="en-GB" sz="1000">
                <a:solidFill>
                  <a:srgbClr val="222222"/>
                </a:solidFill>
              </a:rPr>
              <a:t>2</a:t>
            </a:r>
            <a:r>
              <a:rPr lang="en-GB" sz="1000">
                <a:solidFill>
                  <a:srgbClr val="222222"/>
                </a:solidFill>
              </a:rPr>
              <a:t>(2), 46-57.</a:t>
            </a:r>
            <a:endParaRPr sz="1000">
              <a:solidFill>
                <a:srgbClr val="222222"/>
              </a:solidFill>
            </a:endParaRPr>
          </a:p>
          <a:p>
            <a:pPr indent="0" lvl="0" marL="0" rtl="0" algn="l">
              <a:lnSpc>
                <a:spcPct val="90000"/>
              </a:lnSpc>
              <a:spcBef>
                <a:spcPts val="800"/>
              </a:spcBef>
              <a:spcAft>
                <a:spcPts val="0"/>
              </a:spcAft>
              <a:buClr>
                <a:schemeClr val="dk1"/>
              </a:buClr>
              <a:buSzPts val="1100"/>
              <a:buFont typeface="Arial"/>
              <a:buNone/>
            </a:pPr>
            <a:r>
              <a:rPr lang="en-GB" sz="1000" u="sng">
                <a:solidFill>
                  <a:srgbClr val="1967D2"/>
                </a:solidFill>
                <a:latin typeface="Roboto"/>
                <a:ea typeface="Roboto"/>
                <a:cs typeface="Roboto"/>
                <a:sym typeface="Roboto"/>
                <a:hlinkClick r:id="rId2">
                  <a:extLst>
                    <a:ext uri="{A12FA001-AC4F-418D-AE19-62706E023703}">
                      <ahyp:hlinkClr val="tx"/>
                    </a:ext>
                  </a:extLst>
                </a:hlinkClick>
              </a:rPr>
              <a:t>https://www.psychchange.org/uploads/9/7/9/7/97971280/paa_briefing_paper.pdf</a:t>
            </a:r>
            <a:r>
              <a:rPr lang="en-GB" sz="1800">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3398cda4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3398cda4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en-GB" sz="1800" u="sng">
                <a:solidFill>
                  <a:srgbClr val="B30931"/>
                </a:solidFill>
                <a:hlinkClick r:id="rId2">
                  <a:extLst>
                    <a:ext uri="{A12FA001-AC4F-418D-AE19-62706E023703}">
                      <ahyp:hlinkClr val="tx"/>
                    </a:ext>
                  </a:extLst>
                </a:hlinkClick>
              </a:rPr>
              <a:t>https://www.mind.org.uk/media/4432/20171115-brick-by-brick-final-low-res-pdf-plus-links.pdf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1143000" y="1356691"/>
            <a:ext cx="6858000" cy="14535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1"/>
              </a:buClr>
              <a:buSzPts val="5000"/>
              <a:buFont typeface="Arial"/>
              <a:buNone/>
              <a:defRPr sz="5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6" name="Google Shape;56;p14"/>
          <p:cNvSpPr txBox="1"/>
          <p:nvPr>
            <p:ph idx="1" type="subTitle"/>
          </p:nvPr>
        </p:nvSpPr>
        <p:spPr>
          <a:xfrm>
            <a:off x="1143000" y="2951922"/>
            <a:ext cx="6858000" cy="395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extLst>
    <p:ext uri="{DCECCB84-F9BA-43D5-87BE-67443E8EF086}">
      <p15:sldGuideLst>
        <p15:guide id="1" pos="55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Wide content" type="obj">
  <p:cSld name="OBJECT">
    <p:spTree>
      <p:nvGrpSpPr>
        <p:cNvPr id="57" name="Shape 57"/>
        <p:cNvGrpSpPr/>
        <p:nvPr/>
      </p:nvGrpSpPr>
      <p:grpSpPr>
        <a:xfrm>
          <a:off x="0" y="0"/>
          <a:ext cx="0" cy="0"/>
          <a:chOff x="0" y="0"/>
          <a:chExt cx="0" cy="0"/>
        </a:xfrm>
      </p:grpSpPr>
      <p:sp>
        <p:nvSpPr>
          <p:cNvPr id="58" name="Google Shape;58;p15"/>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 name="Google Shape;59;p15"/>
          <p:cNvSpPr txBox="1"/>
          <p:nvPr>
            <p:ph idx="1" type="body"/>
          </p:nvPr>
        </p:nvSpPr>
        <p:spPr>
          <a:xfrm>
            <a:off x="305992" y="1168003"/>
            <a:ext cx="7446600" cy="3222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win content">
  <p:cSld name="1 Twin content">
    <p:spTree>
      <p:nvGrpSpPr>
        <p:cNvPr id="60" name="Shape 60"/>
        <p:cNvGrpSpPr/>
        <p:nvPr/>
      </p:nvGrpSpPr>
      <p:grpSpPr>
        <a:xfrm>
          <a:off x="0" y="0"/>
          <a:ext cx="0" cy="0"/>
          <a:chOff x="0" y="0"/>
          <a:chExt cx="0" cy="0"/>
        </a:xfrm>
      </p:grpSpPr>
      <p:sp>
        <p:nvSpPr>
          <p:cNvPr id="61" name="Google Shape;61;p16"/>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2" name="Google Shape;62;p16"/>
          <p:cNvSpPr txBox="1"/>
          <p:nvPr>
            <p:ph idx="1" type="body"/>
          </p:nvPr>
        </p:nvSpPr>
        <p:spPr>
          <a:xfrm>
            <a:off x="4167344" y="1173077"/>
            <a:ext cx="3585300" cy="3248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16"/>
          <p:cNvSpPr txBox="1"/>
          <p:nvPr>
            <p:ph idx="2" type="body"/>
          </p:nvPr>
        </p:nvSpPr>
        <p:spPr>
          <a:xfrm>
            <a:off x="305991" y="1168003"/>
            <a:ext cx="3585000" cy="3252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Wide content">
  <p:cSld name="2 Wide content">
    <p:spTree>
      <p:nvGrpSpPr>
        <p:cNvPr id="64" name="Shape 64"/>
        <p:cNvGrpSpPr/>
        <p:nvPr/>
      </p:nvGrpSpPr>
      <p:grpSpPr>
        <a:xfrm>
          <a:off x="0" y="0"/>
          <a:ext cx="0" cy="0"/>
          <a:chOff x="0" y="0"/>
          <a:chExt cx="0" cy="0"/>
        </a:xfrm>
      </p:grpSpPr>
      <p:sp>
        <p:nvSpPr>
          <p:cNvPr id="65" name="Google Shape;65;p17"/>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6" name="Google Shape;66;p17"/>
          <p:cNvSpPr txBox="1"/>
          <p:nvPr>
            <p:ph idx="1" type="body"/>
          </p:nvPr>
        </p:nvSpPr>
        <p:spPr>
          <a:xfrm>
            <a:off x="305992" y="1168003"/>
            <a:ext cx="7081200" cy="3222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7" name="Shape 67"/>
        <p:cNvGrpSpPr/>
        <p:nvPr/>
      </p:nvGrpSpPr>
      <p:grpSpPr>
        <a:xfrm>
          <a:off x="0" y="0"/>
          <a:ext cx="0" cy="0"/>
          <a:chOff x="0" y="0"/>
          <a:chExt cx="0" cy="0"/>
        </a:xfrm>
      </p:grpSpPr>
      <p:sp>
        <p:nvSpPr>
          <p:cNvPr id="68" name="Google Shape;68;p18"/>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win content">
  <p:cSld name="2 Twin content">
    <p:spTree>
      <p:nvGrpSpPr>
        <p:cNvPr id="69" name="Shape 69"/>
        <p:cNvGrpSpPr/>
        <p:nvPr/>
      </p:nvGrpSpPr>
      <p:grpSpPr>
        <a:xfrm>
          <a:off x="0" y="0"/>
          <a:ext cx="0" cy="0"/>
          <a:chOff x="0" y="0"/>
          <a:chExt cx="0" cy="0"/>
        </a:xfrm>
      </p:grpSpPr>
      <p:sp>
        <p:nvSpPr>
          <p:cNvPr id="70" name="Google Shape;70;p19"/>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1" name="Google Shape;71;p19"/>
          <p:cNvSpPr txBox="1"/>
          <p:nvPr>
            <p:ph idx="1" type="body"/>
          </p:nvPr>
        </p:nvSpPr>
        <p:spPr>
          <a:xfrm>
            <a:off x="3980622" y="1173077"/>
            <a:ext cx="3391800" cy="3248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9"/>
          <p:cNvSpPr txBox="1"/>
          <p:nvPr>
            <p:ph idx="2" type="body"/>
          </p:nvPr>
        </p:nvSpPr>
        <p:spPr>
          <a:xfrm>
            <a:off x="305991" y="1172766"/>
            <a:ext cx="3392100" cy="3248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lvl1pPr lvl="0" marR="0" rtl="0" algn="l">
              <a:lnSpc>
                <a:spcPct val="90000"/>
              </a:lnSpc>
              <a:spcBef>
                <a:spcPts val="0"/>
              </a:spcBef>
              <a:spcAft>
                <a:spcPts val="0"/>
              </a:spcAft>
              <a:buClr>
                <a:schemeClr val="accent1"/>
              </a:buClr>
              <a:buSzPts val="4100"/>
              <a:buFont typeface="Arial"/>
              <a:buNone/>
              <a:defRPr b="1" i="0" sz="4100" u="none" cap="none" strike="noStrike">
                <a:solidFill>
                  <a:schemeClr val="accent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305992" y="1168003"/>
            <a:ext cx="7491300" cy="32226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nvSpPr>
        <p:spPr>
          <a:xfrm>
            <a:off x="136663" y="4497456"/>
            <a:ext cx="43734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800" u="none" cap="none" strike="noStrike">
                <a:solidFill>
                  <a:schemeClr val="accent1"/>
                </a:solidFill>
                <a:latin typeface="Arial"/>
                <a:ea typeface="Arial"/>
                <a:cs typeface="Arial"/>
                <a:sym typeface="Arial"/>
              </a:rPr>
              <a:t>www.frontlinenetwork.org.uk/funding</a:t>
            </a:r>
            <a:endParaRPr b="0" i="0" sz="1800" u="none" cap="none" strike="noStrike">
              <a:solidFill>
                <a:schemeClr val="accen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3">
          <p15:clr>
            <a:srgbClr val="F26B43"/>
          </p15:clr>
        </p15:guide>
        <p15:guide id="2" pos="5567">
          <p15:clr>
            <a:srgbClr val="F26B43"/>
          </p15:clr>
        </p15:guide>
        <p15:guide id="3" orient="horz" pos="209">
          <p15:clr>
            <a:srgbClr val="F26B43"/>
          </p15:clr>
        </p15:guide>
        <p15:guide id="4" orient="horz" pos="3031">
          <p15:clr>
            <a:srgbClr val="F26B43"/>
          </p15:clr>
        </p15:guide>
        <p15:guide id="5" orient="horz" pos="7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www.mind.org.uk/media/4432/20171115-brick-by-brick-final-low-res-pdf-plus-links.pdf" TargetMode="External"/><Relationship Id="rId4" Type="http://schemas.openxmlformats.org/officeDocument/2006/relationships/hyperlink" Target="https://doi.org/10.1007/978-3-319-62728-1_2" TargetMode="External"/><Relationship Id="rId5" Type="http://schemas.openxmlformats.org/officeDocument/2006/relationships/hyperlink" Target="https://academic.oup.com/eurpub/article/27/suppl_1/47/3045946" TargetMode="External"/><Relationship Id="rId6" Type="http://schemas.openxmlformats.org/officeDocument/2006/relationships/hyperlink" Target="https://www.thelancet.com/journals/lancet/article/PIIS0140-6736(08)61690-6/fulltext?cc=y%3D" TargetMode="External"/><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www.psychchange.org/uploads/9/7/9/7/97971280/paa_briefing_paper.pdf" TargetMode="External"/><Relationship Id="rId4" Type="http://schemas.openxmlformats.org/officeDocument/2006/relationships/hyperlink" Target="https://academic.oup.com/eurpub/article/27/suppl_1/47/3045946" TargetMode="External"/><Relationship Id="rId5" Type="http://schemas.openxmlformats.org/officeDocument/2006/relationships/hyperlink" Target="https://ajph.aphapublications.org/doi/full/10.2105/AJPH.2016.303121?casa_token=26gB99FgIUsAAAAA%3AqB97dfz5nV2u3nRRZQEQWL6nhk-ew1bWjeaWJv2AkQ0GQiUGMmjQ86ORIYzGzxyrVbOxNrzONLFM" TargetMode="External"/><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www.youtube.com/watch?v=81IKostVXZk" TargetMode="External"/><Relationship Id="rId4" Type="http://schemas.openxmlformats.org/officeDocument/2006/relationships/hyperlink" Target="https://www.julietyoung.co.uk/" TargetMode="External"/><Relationship Id="rId5" Type="http://schemas.openxmlformats.org/officeDocument/2006/relationships/image" Target="../media/image9.jp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0"/>
          <p:cNvSpPr txBox="1"/>
          <p:nvPr>
            <p:ph type="ctrTitle"/>
          </p:nvPr>
        </p:nvSpPr>
        <p:spPr>
          <a:xfrm>
            <a:off x="744300" y="1744725"/>
            <a:ext cx="7655400" cy="1453500"/>
          </a:xfrm>
          <a:prstGeom prst="rect">
            <a:avLst/>
          </a:prstGeom>
          <a:noFill/>
          <a:ln>
            <a:noFill/>
          </a:ln>
        </p:spPr>
        <p:txBody>
          <a:bodyPr anchorCtr="0" anchor="b" bIns="34275" lIns="68575" spcFirstLastPara="1" rIns="68575" wrap="square" tIns="34275">
            <a:normAutofit/>
          </a:bodyPr>
          <a:lstStyle/>
          <a:p>
            <a:pPr indent="0" lvl="0" marL="0" rtl="0" algn="ctr">
              <a:spcBef>
                <a:spcPts val="0"/>
              </a:spcBef>
              <a:spcAft>
                <a:spcPts val="0"/>
              </a:spcAft>
              <a:buClr>
                <a:schemeClr val="dk1"/>
              </a:buClr>
              <a:buSzPts val="990"/>
              <a:buFont typeface="Arial"/>
              <a:buNone/>
            </a:pPr>
            <a:r>
              <a:rPr lang="en-GB" sz="2800"/>
              <a:t>Bridging the Gap Conference</a:t>
            </a:r>
            <a:endParaRPr sz="2800"/>
          </a:p>
          <a:p>
            <a:pPr indent="0" lvl="0" marL="0" rtl="0" algn="ctr">
              <a:spcBef>
                <a:spcPts val="0"/>
              </a:spcBef>
              <a:spcAft>
                <a:spcPts val="0"/>
              </a:spcAft>
              <a:buClr>
                <a:schemeClr val="dk1"/>
              </a:buClr>
              <a:buSzPts val="990"/>
              <a:buFont typeface="Arial"/>
              <a:buNone/>
            </a:pPr>
            <a:r>
              <a:rPr lang="en-GB" sz="2800"/>
              <a:t>The relationship between mental health and housing: Understanding and intervention </a:t>
            </a:r>
            <a:endParaRPr sz="2800"/>
          </a:p>
        </p:txBody>
      </p:sp>
      <p:pic>
        <p:nvPicPr>
          <p:cNvPr id="78" name="Google Shape;78;p20"/>
          <p:cNvPicPr preferRelativeResize="0"/>
          <p:nvPr/>
        </p:nvPicPr>
        <p:blipFill rotWithShape="1">
          <a:blip r:embed="rId3">
            <a:alphaModFix/>
          </a:blip>
          <a:srcRect b="0" l="0" r="0" t="0"/>
          <a:stretch/>
        </p:blipFill>
        <p:spPr>
          <a:xfrm>
            <a:off x="154459" y="179285"/>
            <a:ext cx="3102429" cy="1106590"/>
          </a:xfrm>
          <a:prstGeom prst="rect">
            <a:avLst/>
          </a:prstGeom>
          <a:noFill/>
          <a:ln>
            <a:noFill/>
          </a:ln>
        </p:spPr>
      </p:pic>
      <p:sp>
        <p:nvSpPr>
          <p:cNvPr id="79" name="Google Shape;79;p20"/>
          <p:cNvSpPr txBox="1"/>
          <p:nvPr/>
        </p:nvSpPr>
        <p:spPr>
          <a:xfrm>
            <a:off x="660300" y="3536050"/>
            <a:ext cx="78234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solidFill>
                  <a:schemeClr val="dk2"/>
                </a:solidFill>
              </a:rPr>
              <a:t>Presentation co-produced by: Jess Bain, Khalid Gumus, </a:t>
            </a:r>
            <a:r>
              <a:rPr lang="en-GB" sz="2000">
                <a:solidFill>
                  <a:schemeClr val="dk2"/>
                </a:solidFill>
              </a:rPr>
              <a:t>Jake Lake, Nineb Nersy and </a:t>
            </a:r>
            <a:r>
              <a:rPr lang="en-GB" sz="2000">
                <a:solidFill>
                  <a:schemeClr val="dk2"/>
                </a:solidFill>
              </a:rPr>
              <a:t>Tess Saunders </a:t>
            </a:r>
            <a:endParaRPr sz="2000">
              <a:solidFill>
                <a:schemeClr val="dk2"/>
              </a:solidFill>
            </a:endParaRPr>
          </a:p>
          <a:p>
            <a:pPr indent="0" lvl="0" marL="0" rtl="0" algn="ctr">
              <a:spcBef>
                <a:spcPts val="0"/>
              </a:spcBef>
              <a:spcAft>
                <a:spcPts val="0"/>
              </a:spcAft>
              <a:buNone/>
            </a:pPr>
            <a:r>
              <a:t/>
            </a:r>
            <a:endParaRPr sz="2000">
              <a:solidFill>
                <a:schemeClr val="dk2"/>
              </a:solidFill>
            </a:endParaRPr>
          </a:p>
          <a:p>
            <a:pPr indent="0" lvl="0" marL="0" rtl="0" algn="ctr">
              <a:spcBef>
                <a:spcPts val="0"/>
              </a:spcBef>
              <a:spcAft>
                <a:spcPts val="0"/>
              </a:spcAft>
              <a:buNone/>
            </a:pPr>
            <a:r>
              <a:rPr lang="en-GB" sz="2000">
                <a:solidFill>
                  <a:schemeClr val="dk2"/>
                </a:solidFill>
              </a:rPr>
              <a:t>Presented by Jake Lake and Jess Bain</a:t>
            </a:r>
            <a:endParaRPr sz="2000">
              <a:solidFill>
                <a:schemeClr val="dk2"/>
              </a:solidFill>
            </a:endParaRPr>
          </a:p>
        </p:txBody>
      </p:sp>
      <p:pic>
        <p:nvPicPr>
          <p:cNvPr id="80" name="Google Shape;80;p20"/>
          <p:cNvPicPr preferRelativeResize="0"/>
          <p:nvPr/>
        </p:nvPicPr>
        <p:blipFill>
          <a:blip r:embed="rId4">
            <a:alphaModFix/>
          </a:blip>
          <a:stretch>
            <a:fillRect/>
          </a:stretch>
        </p:blipFill>
        <p:spPr>
          <a:xfrm>
            <a:off x="6903722" y="202988"/>
            <a:ext cx="2085225" cy="1059175"/>
          </a:xfrm>
          <a:prstGeom prst="rect">
            <a:avLst/>
          </a:prstGeom>
          <a:noFill/>
          <a:ln>
            <a:noFill/>
          </a:ln>
        </p:spPr>
      </p:pic>
      <p:sp>
        <p:nvSpPr>
          <p:cNvPr id="81" name="Google Shape;81;p20"/>
          <p:cNvSpPr txBox="1"/>
          <p:nvPr/>
        </p:nvSpPr>
        <p:spPr>
          <a:xfrm>
            <a:off x="6996700" y="0"/>
            <a:ext cx="119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2"/>
                </a:solidFill>
              </a:rPr>
              <a:t>Copyright</a:t>
            </a:r>
            <a:endParaRPr sz="9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990"/>
              <a:buFont typeface="Arial"/>
              <a:buNone/>
            </a:pPr>
            <a:r>
              <a:rPr lang="en-GB" sz="2800">
                <a:solidFill>
                  <a:schemeClr val="dk2"/>
                </a:solidFill>
              </a:rPr>
              <a:t>Social Determinants of Mental Health: Unemployment</a:t>
            </a:r>
            <a:endParaRPr sz="2800">
              <a:solidFill>
                <a:schemeClr val="dk2"/>
              </a:solidFill>
            </a:endParaRPr>
          </a:p>
          <a:p>
            <a:pPr indent="0" lvl="0" marL="0" rtl="0" algn="l">
              <a:spcBef>
                <a:spcPts val="0"/>
              </a:spcBef>
              <a:spcAft>
                <a:spcPts val="0"/>
              </a:spcAft>
              <a:buNone/>
            </a:pPr>
            <a:r>
              <a:t/>
            </a:r>
            <a:endParaRPr sz="2800"/>
          </a:p>
        </p:txBody>
      </p:sp>
      <p:sp>
        <p:nvSpPr>
          <p:cNvPr id="159" name="Google Shape;159;p29"/>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sz="1900">
              <a:solidFill>
                <a:srgbClr val="212121"/>
              </a:solidFill>
              <a:highlight>
                <a:srgbClr val="FFFFFF"/>
              </a:highlight>
            </a:endParaRPr>
          </a:p>
          <a:p>
            <a:pPr indent="0" lvl="0" marL="0" rtl="0" algn="l">
              <a:spcBef>
                <a:spcPts val="800"/>
              </a:spcBef>
              <a:spcAft>
                <a:spcPts val="0"/>
              </a:spcAft>
              <a:buNone/>
            </a:pPr>
            <a:r>
              <a:rPr lang="en-GB" sz="1900">
                <a:solidFill>
                  <a:srgbClr val="212121"/>
                </a:solidFill>
                <a:highlight>
                  <a:srgbClr val="FFFFFF"/>
                </a:highlight>
              </a:rPr>
              <a:t>Unemployment, precarious employment, and employment conditions continue to be routinely linked to increased psychological distress (Reibling et al., 2017)</a:t>
            </a:r>
            <a:endParaRPr sz="2200"/>
          </a:p>
        </p:txBody>
      </p:sp>
      <p:pic>
        <p:nvPicPr>
          <p:cNvPr id="160" name="Google Shape;160;p29"/>
          <p:cNvPicPr preferRelativeResize="0"/>
          <p:nvPr/>
        </p:nvPicPr>
        <p:blipFill>
          <a:blip r:embed="rId3">
            <a:alphaModFix/>
          </a:blip>
          <a:stretch>
            <a:fillRect/>
          </a:stretch>
        </p:blipFill>
        <p:spPr>
          <a:xfrm>
            <a:off x="8200798" y="272800"/>
            <a:ext cx="943200" cy="479100"/>
          </a:xfrm>
          <a:prstGeom prst="rect">
            <a:avLst/>
          </a:prstGeom>
          <a:noFill/>
          <a:ln>
            <a:noFill/>
          </a:ln>
        </p:spPr>
      </p:pic>
      <p:sp>
        <p:nvSpPr>
          <p:cNvPr id="161" name="Google Shape;161;p29"/>
          <p:cNvSpPr txBox="1"/>
          <p:nvPr/>
        </p:nvSpPr>
        <p:spPr>
          <a:xfrm>
            <a:off x="8321550"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GB" sz="2800">
                <a:solidFill>
                  <a:schemeClr val="dk2"/>
                </a:solidFill>
              </a:rPr>
              <a:t>Social Determinants of Mental Health: Discrimination </a:t>
            </a:r>
            <a:endParaRPr sz="2800">
              <a:solidFill>
                <a:schemeClr val="dk2"/>
              </a:solidFill>
            </a:endParaRPr>
          </a:p>
          <a:p>
            <a:pPr indent="0" lvl="0" marL="0" rtl="0" algn="l">
              <a:spcBef>
                <a:spcPts val="0"/>
              </a:spcBef>
              <a:spcAft>
                <a:spcPts val="0"/>
              </a:spcAft>
              <a:buNone/>
            </a:pPr>
            <a:r>
              <a:t/>
            </a:r>
            <a:endParaRPr sz="2800"/>
          </a:p>
        </p:txBody>
      </p:sp>
      <p:sp>
        <p:nvSpPr>
          <p:cNvPr id="167" name="Google Shape;167;p30"/>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sz="1900">
              <a:solidFill>
                <a:srgbClr val="212121"/>
              </a:solidFill>
              <a:highlight>
                <a:srgbClr val="FFFFFF"/>
              </a:highlight>
            </a:endParaRPr>
          </a:p>
          <a:p>
            <a:pPr indent="0" lvl="0" marL="0" rtl="0" algn="l">
              <a:spcBef>
                <a:spcPts val="800"/>
              </a:spcBef>
              <a:spcAft>
                <a:spcPts val="0"/>
              </a:spcAft>
              <a:buNone/>
            </a:pPr>
            <a:r>
              <a:rPr lang="en-GB" sz="1900">
                <a:solidFill>
                  <a:srgbClr val="212121"/>
                </a:solidFill>
                <a:highlight>
                  <a:srgbClr val="FFFFFF"/>
                </a:highlight>
              </a:rPr>
              <a:t>Discrimination, whether related to race/ethnicity, immigrant status, sexual orientation, and/or occupational status, has repeatedly been associated with negative mental health outcomes </a:t>
            </a:r>
            <a:endParaRPr sz="1900">
              <a:solidFill>
                <a:srgbClr val="212121"/>
              </a:solidFill>
              <a:highlight>
                <a:srgbClr val="FFFFFF"/>
              </a:highlight>
            </a:endParaRPr>
          </a:p>
          <a:p>
            <a:pPr indent="0" lvl="0" marL="0" rtl="0" algn="l">
              <a:spcBef>
                <a:spcPts val="800"/>
              </a:spcBef>
              <a:spcAft>
                <a:spcPts val="0"/>
              </a:spcAft>
              <a:buNone/>
            </a:pPr>
            <a:r>
              <a:rPr lang="en-GB" sz="1900">
                <a:solidFill>
                  <a:srgbClr val="212121"/>
                </a:solidFill>
                <a:highlight>
                  <a:srgbClr val="FFFFFF"/>
                </a:highlight>
              </a:rPr>
              <a:t>(Khan et al., 2017; Wallace et al., 2016)</a:t>
            </a:r>
            <a:endParaRPr sz="1900"/>
          </a:p>
        </p:txBody>
      </p:sp>
      <p:pic>
        <p:nvPicPr>
          <p:cNvPr id="168" name="Google Shape;168;p30"/>
          <p:cNvPicPr preferRelativeResize="0"/>
          <p:nvPr/>
        </p:nvPicPr>
        <p:blipFill>
          <a:blip r:embed="rId3">
            <a:alphaModFix/>
          </a:blip>
          <a:stretch>
            <a:fillRect/>
          </a:stretch>
        </p:blipFill>
        <p:spPr>
          <a:xfrm>
            <a:off x="8137773" y="259650"/>
            <a:ext cx="1006225" cy="511100"/>
          </a:xfrm>
          <a:prstGeom prst="rect">
            <a:avLst/>
          </a:prstGeom>
          <a:noFill/>
          <a:ln>
            <a:noFill/>
          </a:ln>
        </p:spPr>
      </p:pic>
      <p:sp>
        <p:nvSpPr>
          <p:cNvPr id="169" name="Google Shape;169;p30"/>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300"/>
              <a:t>The Intersection Between Mental Health and Housing</a:t>
            </a:r>
            <a:endParaRPr sz="2300"/>
          </a:p>
          <a:p>
            <a:pPr indent="0" lvl="0" marL="0" rtl="0" algn="l">
              <a:spcBef>
                <a:spcPts val="0"/>
              </a:spcBef>
              <a:spcAft>
                <a:spcPts val="0"/>
              </a:spcAft>
              <a:buSzPts val="990"/>
              <a:buNone/>
            </a:pPr>
            <a:r>
              <a:rPr lang="en-GB" sz="2300"/>
              <a:t>Thoughts from a Youth Consultant</a:t>
            </a:r>
            <a:endParaRPr sz="2300"/>
          </a:p>
        </p:txBody>
      </p:sp>
      <p:sp>
        <p:nvSpPr>
          <p:cNvPr id="175" name="Google Shape;175;p31"/>
          <p:cNvSpPr txBox="1"/>
          <p:nvPr>
            <p:ph idx="1" type="body"/>
          </p:nvPr>
        </p:nvSpPr>
        <p:spPr>
          <a:xfrm>
            <a:off x="306000" y="1168000"/>
            <a:ext cx="7702200" cy="3423600"/>
          </a:xfrm>
          <a:prstGeom prst="rect">
            <a:avLst/>
          </a:prstGeom>
        </p:spPr>
        <p:txBody>
          <a:bodyPr anchorCtr="0" anchor="t" bIns="34275" lIns="68575" spcFirstLastPara="1" rIns="68575" wrap="square" tIns="34275">
            <a:normAutofit fontScale="77500" lnSpcReduction="20000"/>
          </a:bodyPr>
          <a:lstStyle/>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Lots of moving, often short notice, not knowing when/where, no reassurance that we will be able to stay - scary - constantly played in my head, nothing I could do = anxiety + panic</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Never felt comfortable/settled at home - not able to call it my own home </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Changing schools - constant fear and feeling unsettled = impact on education, friendships</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The not knowing - mentally makes it hard to focus/relax, anxiety, almost like panic attacks, jarring</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Housing conditions: mould - I couldn’t breath, the mold was literally killing me, couldn’t sleep</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Cheap material/falling apart/dangerous conditions, ceiling collapsed - no quality control - people are dying</a:t>
            </a:r>
            <a:endParaRPr sz="2245">
              <a:solidFill>
                <a:srgbClr val="595959"/>
              </a:solidFill>
            </a:endParaRPr>
          </a:p>
          <a:p>
            <a:pPr indent="0" lvl="0" marL="0" rtl="0" algn="l">
              <a:spcBef>
                <a:spcPts val="1200"/>
              </a:spcBef>
              <a:spcAft>
                <a:spcPts val="0"/>
              </a:spcAft>
              <a:buNone/>
            </a:pPr>
            <a:r>
              <a:t/>
            </a:r>
            <a:endParaRPr/>
          </a:p>
        </p:txBody>
      </p:sp>
      <p:pic>
        <p:nvPicPr>
          <p:cNvPr id="176" name="Google Shape;176;p31"/>
          <p:cNvPicPr preferRelativeResize="0"/>
          <p:nvPr/>
        </p:nvPicPr>
        <p:blipFill>
          <a:blip r:embed="rId3">
            <a:alphaModFix/>
          </a:blip>
          <a:stretch>
            <a:fillRect/>
          </a:stretch>
        </p:blipFill>
        <p:spPr>
          <a:xfrm>
            <a:off x="8163248" y="239700"/>
            <a:ext cx="980750" cy="498165"/>
          </a:xfrm>
          <a:prstGeom prst="rect">
            <a:avLst/>
          </a:prstGeom>
          <a:noFill/>
          <a:ln>
            <a:noFill/>
          </a:ln>
        </p:spPr>
      </p:pic>
      <p:sp>
        <p:nvSpPr>
          <p:cNvPr id="177" name="Google Shape;177;p31"/>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300"/>
              <a:t>The Intersection Between Mental Health and Housing</a:t>
            </a:r>
            <a:endParaRPr sz="2300"/>
          </a:p>
          <a:p>
            <a:pPr indent="0" lvl="0" marL="0" rtl="0" algn="l">
              <a:spcBef>
                <a:spcPts val="0"/>
              </a:spcBef>
              <a:spcAft>
                <a:spcPts val="0"/>
              </a:spcAft>
              <a:buSzPts val="990"/>
              <a:buNone/>
            </a:pPr>
            <a:r>
              <a:rPr lang="en-GB" sz="2300"/>
              <a:t>Thoughts from a Youth Consultant</a:t>
            </a:r>
            <a:endParaRPr sz="2300"/>
          </a:p>
        </p:txBody>
      </p:sp>
      <p:sp>
        <p:nvSpPr>
          <p:cNvPr id="183" name="Google Shape;183;p32"/>
          <p:cNvSpPr txBox="1"/>
          <p:nvPr>
            <p:ph idx="1" type="body"/>
          </p:nvPr>
        </p:nvSpPr>
        <p:spPr>
          <a:xfrm>
            <a:off x="306000" y="1168000"/>
            <a:ext cx="7702200" cy="3423600"/>
          </a:xfrm>
          <a:prstGeom prst="rect">
            <a:avLst/>
          </a:prstGeom>
        </p:spPr>
        <p:txBody>
          <a:bodyPr anchorCtr="0" anchor="t" bIns="34275" lIns="68575" spcFirstLastPara="1" rIns="68575" wrap="square" tIns="34275">
            <a:normAutofit fontScale="77500" lnSpcReduction="20000"/>
          </a:bodyPr>
          <a:lstStyle/>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Repairs take months </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Some houses haunted - feeling unsafe</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Too small/cramped - like caged animals</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Separating families</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No choice / power - people making decisions on your behalf e.g. service people visit unannounced, told to move with hardly any warning.</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Council - tricking you, not listening, threatening, intimidating, fear mongering, racist, discrimination - feeling unsafe in own home, no trust in services </a:t>
            </a:r>
            <a:endParaRPr sz="2245">
              <a:solidFill>
                <a:srgbClr val="595959"/>
              </a:solidFill>
            </a:endParaRPr>
          </a:p>
          <a:p>
            <a:pPr indent="-339117" lvl="0" marL="457200" rtl="0" algn="l">
              <a:lnSpc>
                <a:spcPct val="115000"/>
              </a:lnSpc>
              <a:spcBef>
                <a:spcPts val="0"/>
              </a:spcBef>
              <a:spcAft>
                <a:spcPts val="0"/>
              </a:spcAft>
              <a:buClr>
                <a:srgbClr val="595959"/>
              </a:buClr>
              <a:buSzPct val="100000"/>
              <a:buChar char="●"/>
            </a:pPr>
            <a:r>
              <a:rPr lang="en-GB" sz="2245">
                <a:solidFill>
                  <a:srgbClr val="595959"/>
                </a:solidFill>
              </a:rPr>
              <a:t>Long-lasting impact e.g. still not decorating my room (so used to not being able to)</a:t>
            </a:r>
            <a:endParaRPr sz="2245">
              <a:solidFill>
                <a:srgbClr val="595959"/>
              </a:solidFill>
            </a:endParaRPr>
          </a:p>
          <a:p>
            <a:pPr indent="0" lvl="0" marL="0" rtl="0" algn="l">
              <a:spcBef>
                <a:spcPts val="1200"/>
              </a:spcBef>
              <a:spcAft>
                <a:spcPts val="0"/>
              </a:spcAft>
              <a:buNone/>
            </a:pPr>
            <a:r>
              <a:t/>
            </a:r>
            <a:endParaRPr/>
          </a:p>
        </p:txBody>
      </p:sp>
      <p:pic>
        <p:nvPicPr>
          <p:cNvPr id="184" name="Google Shape;184;p32"/>
          <p:cNvPicPr preferRelativeResize="0"/>
          <p:nvPr/>
        </p:nvPicPr>
        <p:blipFill>
          <a:blip r:embed="rId3">
            <a:alphaModFix/>
          </a:blip>
          <a:stretch>
            <a:fillRect/>
          </a:stretch>
        </p:blipFill>
        <p:spPr>
          <a:xfrm>
            <a:off x="8050424" y="229700"/>
            <a:ext cx="1093575" cy="555475"/>
          </a:xfrm>
          <a:prstGeom prst="rect">
            <a:avLst/>
          </a:prstGeom>
          <a:noFill/>
          <a:ln>
            <a:noFill/>
          </a:ln>
        </p:spPr>
      </p:pic>
      <p:sp>
        <p:nvSpPr>
          <p:cNvPr id="185" name="Google Shape;185;p32"/>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300"/>
              <a:t>Housing That Has a Positive Impact on Mental Health</a:t>
            </a:r>
            <a:endParaRPr sz="2300"/>
          </a:p>
          <a:p>
            <a:pPr indent="0" lvl="0" marL="0" rtl="0" algn="l">
              <a:spcBef>
                <a:spcPts val="0"/>
              </a:spcBef>
              <a:spcAft>
                <a:spcPts val="0"/>
              </a:spcAft>
              <a:buSzPts val="990"/>
              <a:buNone/>
            </a:pPr>
            <a:r>
              <a:rPr lang="en-GB" sz="2300"/>
              <a:t>Thoughts From a Youth Consultant</a:t>
            </a:r>
            <a:endParaRPr sz="2300"/>
          </a:p>
        </p:txBody>
      </p:sp>
      <p:sp>
        <p:nvSpPr>
          <p:cNvPr id="191" name="Google Shape;191;p33"/>
          <p:cNvSpPr txBox="1"/>
          <p:nvPr>
            <p:ph idx="1" type="body"/>
          </p:nvPr>
        </p:nvSpPr>
        <p:spPr>
          <a:xfrm>
            <a:off x="305992" y="1168003"/>
            <a:ext cx="7446600" cy="3222600"/>
          </a:xfrm>
          <a:prstGeom prst="rect">
            <a:avLst/>
          </a:prstGeom>
        </p:spPr>
        <p:txBody>
          <a:bodyPr anchorCtr="0" anchor="t" bIns="34275" lIns="68575" spcFirstLastPara="1" rIns="68575" wrap="square" tIns="34275">
            <a:noAutofit/>
          </a:bodyPr>
          <a:lstStyle/>
          <a:p>
            <a:pPr indent="-338455" lvl="0" marL="457200" rtl="0" algn="l">
              <a:lnSpc>
                <a:spcPct val="105000"/>
              </a:lnSpc>
              <a:spcBef>
                <a:spcPts val="0"/>
              </a:spcBef>
              <a:spcAft>
                <a:spcPts val="0"/>
              </a:spcAft>
              <a:buClr>
                <a:srgbClr val="595959"/>
              </a:buClr>
              <a:buSzPts val="1730"/>
              <a:buChar char="●"/>
            </a:pPr>
            <a:r>
              <a:rPr lang="en-GB" sz="1729">
                <a:solidFill>
                  <a:srgbClr val="595959"/>
                </a:solidFill>
              </a:rPr>
              <a:t>Housing shouldn’t be a luxury, its should be a right </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Moved to permanent home - didn’t have to worry any more - big sigh of relief</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A system that is there to genuinely help you - trust</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To have ownership of the space, be able to make the important decisions (e.g. if you want to move, when you want to move, how you decorate, deciding when service people visit). </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Good conditions/quality</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Enough space</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Safety </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Community and support (especially cultural connection) </a:t>
            </a:r>
            <a:endParaRPr sz="1729">
              <a:solidFill>
                <a:srgbClr val="595959"/>
              </a:solidFill>
            </a:endParaRPr>
          </a:p>
          <a:p>
            <a:pPr indent="-338455" lvl="0" marL="457200" rtl="0" algn="l">
              <a:lnSpc>
                <a:spcPct val="105000"/>
              </a:lnSpc>
              <a:spcBef>
                <a:spcPts val="0"/>
              </a:spcBef>
              <a:spcAft>
                <a:spcPts val="0"/>
              </a:spcAft>
              <a:buClr>
                <a:srgbClr val="595959"/>
              </a:buClr>
              <a:buSzPts val="1730"/>
              <a:buChar char="●"/>
            </a:pPr>
            <a:r>
              <a:rPr lang="en-GB" sz="1729">
                <a:solidFill>
                  <a:srgbClr val="595959"/>
                </a:solidFill>
              </a:rPr>
              <a:t>Choice and options</a:t>
            </a:r>
            <a:endParaRPr sz="1729">
              <a:solidFill>
                <a:srgbClr val="595959"/>
              </a:solidFill>
            </a:endParaRPr>
          </a:p>
          <a:p>
            <a:pPr indent="0" lvl="0" marL="0" rtl="0" algn="l">
              <a:lnSpc>
                <a:spcPct val="80000"/>
              </a:lnSpc>
              <a:spcBef>
                <a:spcPts val="1200"/>
              </a:spcBef>
              <a:spcAft>
                <a:spcPts val="0"/>
              </a:spcAft>
              <a:buSzPts val="935"/>
              <a:buNone/>
            </a:pPr>
            <a:r>
              <a:t/>
            </a:r>
            <a:endParaRPr sz="1729"/>
          </a:p>
        </p:txBody>
      </p:sp>
      <p:pic>
        <p:nvPicPr>
          <p:cNvPr id="192" name="Google Shape;192;p33"/>
          <p:cNvPicPr preferRelativeResize="0"/>
          <p:nvPr/>
        </p:nvPicPr>
        <p:blipFill>
          <a:blip r:embed="rId3">
            <a:alphaModFix/>
          </a:blip>
          <a:stretch>
            <a:fillRect/>
          </a:stretch>
        </p:blipFill>
        <p:spPr>
          <a:xfrm>
            <a:off x="8164748" y="229700"/>
            <a:ext cx="979250" cy="497400"/>
          </a:xfrm>
          <a:prstGeom prst="rect">
            <a:avLst/>
          </a:prstGeom>
          <a:noFill/>
          <a:ln>
            <a:noFill/>
          </a:ln>
        </p:spPr>
      </p:pic>
      <p:sp>
        <p:nvSpPr>
          <p:cNvPr id="193" name="Google Shape;193;p33"/>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600"/>
              <a:t>Intervention: When and Where to Intervene</a:t>
            </a:r>
            <a:endParaRPr sz="2600"/>
          </a:p>
          <a:p>
            <a:pPr indent="0" lvl="0" marL="0" rtl="0" algn="l">
              <a:spcBef>
                <a:spcPts val="0"/>
              </a:spcBef>
              <a:spcAft>
                <a:spcPts val="0"/>
              </a:spcAft>
              <a:buSzPts val="990"/>
              <a:buNone/>
            </a:pPr>
            <a:r>
              <a:rPr lang="en-GB" sz="2600"/>
              <a:t>How we Respond to Mental Health in Housing</a:t>
            </a:r>
            <a:r>
              <a:rPr lang="en-GB" sz="2800"/>
              <a:t> </a:t>
            </a:r>
            <a:endParaRPr sz="2800"/>
          </a:p>
        </p:txBody>
      </p:sp>
      <p:sp>
        <p:nvSpPr>
          <p:cNvPr id="199" name="Google Shape;199;p34"/>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a:t> </a:t>
            </a:r>
            <a:endParaRPr/>
          </a:p>
        </p:txBody>
      </p:sp>
      <p:pic>
        <p:nvPicPr>
          <p:cNvPr descr="A black and white artistic drawing of 12 busts, with varying hairstyles, facial features. 5 figures at the front are centred by 3 figures behind them in the middle, with a further 4 images at the top of the landscape orientated picture. " id="200" name="Google Shape;200;p34"/>
          <p:cNvPicPr preferRelativeResize="0"/>
          <p:nvPr/>
        </p:nvPicPr>
        <p:blipFill>
          <a:blip r:embed="rId3">
            <a:alphaModFix/>
          </a:blip>
          <a:stretch>
            <a:fillRect/>
          </a:stretch>
        </p:blipFill>
        <p:spPr>
          <a:xfrm>
            <a:off x="2320250" y="1328176"/>
            <a:ext cx="4503501" cy="2902256"/>
          </a:xfrm>
          <a:prstGeom prst="rect">
            <a:avLst/>
          </a:prstGeom>
          <a:noFill/>
          <a:ln>
            <a:noFill/>
          </a:ln>
        </p:spPr>
      </p:pic>
      <p:pic>
        <p:nvPicPr>
          <p:cNvPr id="201" name="Google Shape;201;p34"/>
          <p:cNvPicPr preferRelativeResize="0"/>
          <p:nvPr/>
        </p:nvPicPr>
        <p:blipFill>
          <a:blip r:embed="rId4">
            <a:alphaModFix/>
          </a:blip>
          <a:stretch>
            <a:fillRect/>
          </a:stretch>
        </p:blipFill>
        <p:spPr>
          <a:xfrm>
            <a:off x="7909125" y="229700"/>
            <a:ext cx="1234875" cy="627250"/>
          </a:xfrm>
          <a:prstGeom prst="rect">
            <a:avLst/>
          </a:prstGeom>
          <a:noFill/>
          <a:ln>
            <a:noFill/>
          </a:ln>
        </p:spPr>
      </p:pic>
      <p:sp>
        <p:nvSpPr>
          <p:cNvPr id="202" name="Google Shape;202;p34"/>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990"/>
              <a:buFont typeface="Arial"/>
              <a:buNone/>
            </a:pPr>
            <a:r>
              <a:rPr lang="en-GB" sz="2800">
                <a:solidFill>
                  <a:schemeClr val="dk2"/>
                </a:solidFill>
              </a:rPr>
              <a:t>Co-Production as a </a:t>
            </a:r>
            <a:endParaRPr sz="2800">
              <a:solidFill>
                <a:schemeClr val="dk2"/>
              </a:solidFill>
            </a:endParaRPr>
          </a:p>
          <a:p>
            <a:pPr indent="0" lvl="0" marL="0" rtl="0" algn="l">
              <a:spcBef>
                <a:spcPts val="0"/>
              </a:spcBef>
              <a:spcAft>
                <a:spcPts val="0"/>
              </a:spcAft>
              <a:buClr>
                <a:schemeClr val="dk1"/>
              </a:buClr>
              <a:buSzPts val="990"/>
              <a:buFont typeface="Arial"/>
              <a:buNone/>
            </a:pPr>
            <a:r>
              <a:rPr lang="en-GB" sz="2800">
                <a:solidFill>
                  <a:schemeClr val="dk2"/>
                </a:solidFill>
              </a:rPr>
              <a:t>Mental Health Intervention</a:t>
            </a:r>
            <a:endParaRPr sz="2800">
              <a:solidFill>
                <a:schemeClr val="dk2"/>
              </a:solidFill>
            </a:endParaRPr>
          </a:p>
          <a:p>
            <a:pPr indent="0" lvl="0" marL="0" rtl="0" algn="l">
              <a:spcBef>
                <a:spcPts val="0"/>
              </a:spcBef>
              <a:spcAft>
                <a:spcPts val="0"/>
              </a:spcAft>
              <a:buNone/>
            </a:pPr>
            <a:r>
              <a:t/>
            </a:r>
            <a:endParaRPr/>
          </a:p>
        </p:txBody>
      </p:sp>
      <p:sp>
        <p:nvSpPr>
          <p:cNvPr id="208" name="Google Shape;208;p35"/>
          <p:cNvSpPr txBox="1"/>
          <p:nvPr>
            <p:ph idx="1" type="body"/>
          </p:nvPr>
        </p:nvSpPr>
        <p:spPr>
          <a:xfrm>
            <a:off x="305992" y="1168003"/>
            <a:ext cx="7446600" cy="3222600"/>
          </a:xfrm>
          <a:prstGeom prst="rect">
            <a:avLst/>
          </a:prstGeom>
        </p:spPr>
        <p:txBody>
          <a:bodyPr anchorCtr="0" anchor="t" bIns="34275" lIns="68575" spcFirstLastPara="1" rIns="68575" wrap="square" tIns="34275">
            <a:normAutofit lnSpcReduction="10000"/>
          </a:bodyPr>
          <a:lstStyle/>
          <a:p>
            <a:pPr indent="0" lvl="0" marL="0" rtl="0" algn="just">
              <a:spcBef>
                <a:spcPts val="800"/>
              </a:spcBef>
              <a:spcAft>
                <a:spcPts val="0"/>
              </a:spcAft>
              <a:buClr>
                <a:schemeClr val="dk1"/>
              </a:buClr>
              <a:buSzPts val="1100"/>
              <a:buFont typeface="Arial"/>
              <a:buNone/>
            </a:pPr>
            <a:r>
              <a:t/>
            </a:r>
            <a:endParaRPr sz="2200"/>
          </a:p>
          <a:p>
            <a:pPr indent="0" lvl="0" marL="0" rtl="0" algn="just">
              <a:spcBef>
                <a:spcPts val="800"/>
              </a:spcBef>
              <a:spcAft>
                <a:spcPts val="0"/>
              </a:spcAft>
              <a:buClr>
                <a:schemeClr val="dk1"/>
              </a:buClr>
              <a:buSzPts val="1100"/>
              <a:buFont typeface="Arial"/>
              <a:buNone/>
            </a:pPr>
            <a:r>
              <a:rPr lang="en-GB" sz="2200"/>
              <a:t>How: </a:t>
            </a:r>
            <a:endParaRPr sz="2200"/>
          </a:p>
          <a:p>
            <a:pPr indent="-368300" lvl="0" marL="457200" rtl="0" algn="just">
              <a:spcBef>
                <a:spcPts val="800"/>
              </a:spcBef>
              <a:spcAft>
                <a:spcPts val="0"/>
              </a:spcAft>
              <a:buSzPts val="2200"/>
              <a:buAutoNum type="arabicParenR"/>
            </a:pPr>
            <a:r>
              <a:rPr lang="en-GB" sz="2200"/>
              <a:t>Creates services that best meets the needs of the communities they serve</a:t>
            </a:r>
            <a:endParaRPr sz="2200"/>
          </a:p>
          <a:p>
            <a:pPr indent="0" lvl="0" marL="457200" rtl="0" algn="just">
              <a:spcBef>
                <a:spcPts val="800"/>
              </a:spcBef>
              <a:spcAft>
                <a:spcPts val="0"/>
              </a:spcAft>
              <a:buNone/>
            </a:pPr>
            <a:r>
              <a:t/>
            </a:r>
            <a:endParaRPr sz="2200"/>
          </a:p>
          <a:p>
            <a:pPr indent="-368300" lvl="0" marL="457200" rtl="0" algn="just">
              <a:spcBef>
                <a:spcPts val="800"/>
              </a:spcBef>
              <a:spcAft>
                <a:spcPts val="0"/>
              </a:spcAft>
              <a:buSzPts val="2200"/>
              <a:buAutoNum type="arabicParenR"/>
            </a:pPr>
            <a:r>
              <a:rPr lang="en-GB" sz="2200"/>
              <a:t>Facilitates the rebuilding of autonomy for people who may have had this taken away from them throughout their lives, and most importantly by those exact service that claim to support them</a:t>
            </a:r>
            <a:endParaRPr sz="2200"/>
          </a:p>
          <a:p>
            <a:pPr indent="0" lvl="0" marL="0" rtl="0" algn="just">
              <a:spcBef>
                <a:spcPts val="800"/>
              </a:spcBef>
              <a:spcAft>
                <a:spcPts val="0"/>
              </a:spcAft>
              <a:buClr>
                <a:schemeClr val="dk1"/>
              </a:buClr>
              <a:buSzPts val="1100"/>
              <a:buFont typeface="Arial"/>
              <a:buNone/>
            </a:pPr>
            <a:r>
              <a:t/>
            </a:r>
            <a:endParaRPr/>
          </a:p>
        </p:txBody>
      </p:sp>
      <p:pic>
        <p:nvPicPr>
          <p:cNvPr id="209" name="Google Shape;209;p35"/>
          <p:cNvPicPr preferRelativeResize="0"/>
          <p:nvPr/>
        </p:nvPicPr>
        <p:blipFill>
          <a:blip r:embed="rId3">
            <a:alphaModFix/>
          </a:blip>
          <a:stretch>
            <a:fillRect/>
          </a:stretch>
        </p:blipFill>
        <p:spPr>
          <a:xfrm>
            <a:off x="7837825" y="242825"/>
            <a:ext cx="1306175" cy="663450"/>
          </a:xfrm>
          <a:prstGeom prst="rect">
            <a:avLst/>
          </a:prstGeom>
          <a:noFill/>
          <a:ln>
            <a:noFill/>
          </a:ln>
        </p:spPr>
      </p:pic>
      <p:sp>
        <p:nvSpPr>
          <p:cNvPr id="210" name="Google Shape;210;p35"/>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05991" y="136523"/>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600"/>
              <a:t>Co-Production as a Mental Health Intervention</a:t>
            </a:r>
            <a:endParaRPr sz="2600"/>
          </a:p>
        </p:txBody>
      </p:sp>
      <p:pic>
        <p:nvPicPr>
          <p:cNvPr descr="An image drawn by Juliet Young, @creative.clinical.psychologist, depicting a 'Ladder of Participation&quot; with 8 different levels, citing Arnstein, 1969. &#10;&#10;The ladder depicts Manipulation at the bottom of the ladder, going step by step up to Educating, Informing, Consultation, Placation, Partnership, Delegated Power and Citizen Control at the top of the ladder" id="216" name="Google Shape;216;p36"/>
          <p:cNvPicPr preferRelativeResize="0"/>
          <p:nvPr/>
        </p:nvPicPr>
        <p:blipFill rotWithShape="1">
          <a:blip r:embed="rId3">
            <a:alphaModFix/>
          </a:blip>
          <a:srcRect b="0" l="1700" r="0" t="4039"/>
          <a:stretch/>
        </p:blipFill>
        <p:spPr>
          <a:xfrm>
            <a:off x="2014675" y="577638"/>
            <a:ext cx="5114650" cy="3988224"/>
          </a:xfrm>
          <a:prstGeom prst="rect">
            <a:avLst/>
          </a:prstGeom>
          <a:noFill/>
          <a:ln>
            <a:noFill/>
          </a:ln>
        </p:spPr>
      </p:pic>
      <p:pic>
        <p:nvPicPr>
          <p:cNvPr id="217" name="Google Shape;217;p36"/>
          <p:cNvPicPr preferRelativeResize="0"/>
          <p:nvPr/>
        </p:nvPicPr>
        <p:blipFill>
          <a:blip r:embed="rId4">
            <a:alphaModFix/>
          </a:blip>
          <a:stretch>
            <a:fillRect/>
          </a:stretch>
        </p:blipFill>
        <p:spPr>
          <a:xfrm>
            <a:off x="8165950" y="285975"/>
            <a:ext cx="978050" cy="496800"/>
          </a:xfrm>
          <a:prstGeom prst="rect">
            <a:avLst/>
          </a:prstGeom>
          <a:noFill/>
          <a:ln>
            <a:noFill/>
          </a:ln>
        </p:spPr>
      </p:pic>
      <p:sp>
        <p:nvSpPr>
          <p:cNvPr id="218" name="Google Shape;218;p36"/>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05991" y="192223"/>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891"/>
              <a:buNone/>
            </a:pPr>
            <a:r>
              <a:rPr lang="en-GB" sz="2800"/>
              <a:t>Meaningful Co-Production: </a:t>
            </a:r>
            <a:endParaRPr sz="2800"/>
          </a:p>
          <a:p>
            <a:pPr indent="0" lvl="0" marL="0" rtl="0" algn="l">
              <a:spcBef>
                <a:spcPts val="0"/>
              </a:spcBef>
              <a:spcAft>
                <a:spcPts val="0"/>
              </a:spcAft>
              <a:buSzPts val="891"/>
              <a:buNone/>
            </a:pPr>
            <a:r>
              <a:rPr lang="en-GB" sz="2800"/>
              <a:t>What Does This Look Like in Practice</a:t>
            </a:r>
            <a:endParaRPr sz="2800"/>
          </a:p>
        </p:txBody>
      </p:sp>
      <p:sp>
        <p:nvSpPr>
          <p:cNvPr id="224" name="Google Shape;224;p37"/>
          <p:cNvSpPr txBox="1"/>
          <p:nvPr>
            <p:ph idx="1" type="body"/>
          </p:nvPr>
        </p:nvSpPr>
        <p:spPr>
          <a:xfrm>
            <a:off x="305998" y="1168000"/>
            <a:ext cx="5404800" cy="3644400"/>
          </a:xfrm>
          <a:prstGeom prst="rect">
            <a:avLst/>
          </a:prstGeom>
        </p:spPr>
        <p:txBody>
          <a:bodyPr anchorCtr="0" anchor="t" bIns="34275" lIns="68575" spcFirstLastPara="1" rIns="68575" wrap="square" tIns="34275">
            <a:normAutofit/>
          </a:bodyPr>
          <a:lstStyle/>
          <a:p>
            <a:pPr indent="0" lvl="0" marL="0" rtl="0" algn="just">
              <a:lnSpc>
                <a:spcPct val="100000"/>
              </a:lnSpc>
              <a:spcBef>
                <a:spcPts val="0"/>
              </a:spcBef>
              <a:spcAft>
                <a:spcPts val="0"/>
              </a:spcAft>
              <a:buClr>
                <a:schemeClr val="dk1"/>
              </a:buClr>
              <a:buSzPts val="1100"/>
              <a:buFont typeface="Arial"/>
              <a:buNone/>
            </a:pPr>
            <a:r>
              <a:t/>
            </a:r>
            <a:endParaRPr b="1" sz="1400"/>
          </a:p>
          <a:p>
            <a:pPr indent="0" lvl="0" marL="457200" rtl="0" algn="just">
              <a:lnSpc>
                <a:spcPct val="100000"/>
              </a:lnSpc>
              <a:spcBef>
                <a:spcPts val="0"/>
              </a:spcBef>
              <a:spcAft>
                <a:spcPts val="0"/>
              </a:spcAft>
              <a:buNone/>
            </a:pPr>
            <a:r>
              <a:t/>
            </a:r>
            <a:endParaRPr/>
          </a:p>
        </p:txBody>
      </p:sp>
      <p:pic>
        <p:nvPicPr>
          <p:cNvPr descr="An image depicting our integrate approach, which includes &quot;hanging out&quot; with young people in their space, young ppeople le designing and leading a range of activities of their choice, street therapy, opportunities for purposeful conversation, network alignment, scaffolding and bridging, young people lead social action and social change" id="225" name="Google Shape;225;p37"/>
          <p:cNvPicPr preferRelativeResize="0"/>
          <p:nvPr/>
        </p:nvPicPr>
        <p:blipFill rotWithShape="1">
          <a:blip r:embed="rId3">
            <a:alphaModFix/>
          </a:blip>
          <a:srcRect b="0" l="8239" r="7599" t="11762"/>
          <a:stretch/>
        </p:blipFill>
        <p:spPr>
          <a:xfrm>
            <a:off x="2815650" y="966100"/>
            <a:ext cx="3389176" cy="3461300"/>
          </a:xfrm>
          <a:prstGeom prst="rect">
            <a:avLst/>
          </a:prstGeom>
          <a:noFill/>
          <a:ln>
            <a:noFill/>
          </a:ln>
        </p:spPr>
      </p:pic>
      <p:pic>
        <p:nvPicPr>
          <p:cNvPr id="226" name="Google Shape;226;p37"/>
          <p:cNvPicPr preferRelativeResize="0"/>
          <p:nvPr/>
        </p:nvPicPr>
        <p:blipFill>
          <a:blip r:embed="rId4">
            <a:alphaModFix/>
          </a:blip>
          <a:stretch>
            <a:fillRect/>
          </a:stretch>
        </p:blipFill>
        <p:spPr>
          <a:xfrm>
            <a:off x="7880899" y="229338"/>
            <a:ext cx="1263100" cy="641575"/>
          </a:xfrm>
          <a:prstGeom prst="rect">
            <a:avLst/>
          </a:prstGeom>
          <a:noFill/>
          <a:ln>
            <a:noFill/>
          </a:ln>
        </p:spPr>
      </p:pic>
      <p:sp>
        <p:nvSpPr>
          <p:cNvPr id="227" name="Google Shape;227;p37"/>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p:nvPr/>
        </p:nvSpPr>
        <p:spPr>
          <a:xfrm>
            <a:off x="804325" y="31275"/>
            <a:ext cx="7746900" cy="68076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38"/>
          <p:cNvSpPr/>
          <p:nvPr/>
        </p:nvSpPr>
        <p:spPr>
          <a:xfrm>
            <a:off x="1551475" y="811400"/>
            <a:ext cx="6252600" cy="6027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38"/>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b="1" lang="en-GB" sz="1990">
                <a:solidFill>
                  <a:srgbClr val="B30931"/>
                </a:solidFill>
              </a:rPr>
              <a:t>A Multi-Level Approach</a:t>
            </a:r>
            <a:endParaRPr b="1" sz="1990">
              <a:solidFill>
                <a:srgbClr val="B30931"/>
              </a:solidFill>
            </a:endParaRPr>
          </a:p>
          <a:p>
            <a:pPr indent="0" lvl="0" marL="0" rtl="0" algn="l">
              <a:spcBef>
                <a:spcPts val="0"/>
              </a:spcBef>
              <a:spcAft>
                <a:spcPts val="0"/>
              </a:spcAft>
              <a:buSzPts val="990"/>
              <a:buNone/>
            </a:pPr>
            <a:r>
              <a:t/>
            </a:r>
            <a:endParaRPr sz="2520"/>
          </a:p>
        </p:txBody>
      </p:sp>
      <p:sp>
        <p:nvSpPr>
          <p:cNvPr id="235" name="Google Shape;235;p38"/>
          <p:cNvSpPr/>
          <p:nvPr/>
        </p:nvSpPr>
        <p:spPr>
          <a:xfrm>
            <a:off x="2251525" y="2236700"/>
            <a:ext cx="4852500" cy="46023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38"/>
          <p:cNvSpPr/>
          <p:nvPr/>
        </p:nvSpPr>
        <p:spPr>
          <a:xfrm>
            <a:off x="3190825" y="3312550"/>
            <a:ext cx="2973900" cy="26538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37" name="Google Shape;237;p38"/>
          <p:cNvSpPr txBox="1"/>
          <p:nvPr/>
        </p:nvSpPr>
        <p:spPr>
          <a:xfrm>
            <a:off x="3851425" y="2478438"/>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Staff Teams</a:t>
            </a:r>
            <a:endParaRPr b="1" sz="1600">
              <a:solidFill>
                <a:schemeClr val="dk1"/>
              </a:solidFill>
            </a:endParaRPr>
          </a:p>
        </p:txBody>
      </p:sp>
      <p:sp>
        <p:nvSpPr>
          <p:cNvPr id="238" name="Google Shape;238;p38"/>
          <p:cNvSpPr txBox="1"/>
          <p:nvPr/>
        </p:nvSpPr>
        <p:spPr>
          <a:xfrm>
            <a:off x="3851425" y="1069550"/>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Organisational</a:t>
            </a:r>
            <a:endParaRPr b="1" sz="1600">
              <a:solidFill>
                <a:schemeClr val="dk1"/>
              </a:solidFill>
            </a:endParaRPr>
          </a:p>
        </p:txBody>
      </p:sp>
      <p:sp>
        <p:nvSpPr>
          <p:cNvPr id="239" name="Google Shape;239;p38"/>
          <p:cNvSpPr txBox="1"/>
          <p:nvPr/>
        </p:nvSpPr>
        <p:spPr>
          <a:xfrm>
            <a:off x="3851425" y="70800"/>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Societal</a:t>
            </a:r>
            <a:endParaRPr b="1" sz="1600">
              <a:solidFill>
                <a:schemeClr val="dk1"/>
              </a:solidFill>
            </a:endParaRPr>
          </a:p>
        </p:txBody>
      </p:sp>
      <p:sp>
        <p:nvSpPr>
          <p:cNvPr id="240" name="Google Shape;240;p38"/>
          <p:cNvSpPr txBox="1"/>
          <p:nvPr/>
        </p:nvSpPr>
        <p:spPr>
          <a:xfrm>
            <a:off x="3851425" y="3450975"/>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Young People</a:t>
            </a:r>
            <a:endParaRPr b="1" sz="1600">
              <a:solidFill>
                <a:schemeClr val="dk1"/>
              </a:solidFill>
            </a:endParaRPr>
          </a:p>
        </p:txBody>
      </p:sp>
      <p:sp>
        <p:nvSpPr>
          <p:cNvPr id="241" name="Google Shape;241;p38"/>
          <p:cNvSpPr txBox="1"/>
          <p:nvPr/>
        </p:nvSpPr>
        <p:spPr>
          <a:xfrm>
            <a:off x="3344575" y="3836750"/>
            <a:ext cx="2666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rPr>
              <a:t>Building relationships, flexible support, youth-led activities, Youth employment, co-producing service design, bridging to community </a:t>
            </a:r>
            <a:endParaRPr>
              <a:solidFill>
                <a:schemeClr val="dk2"/>
              </a:solidFill>
            </a:endParaRPr>
          </a:p>
        </p:txBody>
      </p:sp>
      <p:sp>
        <p:nvSpPr>
          <p:cNvPr id="242" name="Google Shape;242;p38"/>
          <p:cNvSpPr txBox="1"/>
          <p:nvPr/>
        </p:nvSpPr>
        <p:spPr>
          <a:xfrm>
            <a:off x="5273050" y="3118700"/>
            <a:ext cx="2235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Learning spaces:</a:t>
            </a:r>
            <a:endParaRPr>
              <a:solidFill>
                <a:schemeClr val="dk2"/>
              </a:solidFill>
            </a:endParaRPr>
          </a:p>
          <a:p>
            <a:pPr indent="0" lvl="0" marL="0" rtl="0" algn="l">
              <a:spcBef>
                <a:spcPts val="0"/>
              </a:spcBef>
              <a:spcAft>
                <a:spcPts val="0"/>
              </a:spcAft>
              <a:buNone/>
            </a:pPr>
            <a:r>
              <a:rPr lang="en-GB">
                <a:solidFill>
                  <a:schemeClr val="dk2"/>
                </a:solidFill>
              </a:rPr>
              <a:t>       Contextual </a:t>
            </a:r>
            <a:endParaRPr>
              <a:solidFill>
                <a:schemeClr val="dk2"/>
              </a:solidFill>
            </a:endParaRPr>
          </a:p>
          <a:p>
            <a:pPr indent="0" lvl="0" marL="0" rtl="0" algn="l">
              <a:spcBef>
                <a:spcPts val="0"/>
              </a:spcBef>
              <a:spcAft>
                <a:spcPts val="0"/>
              </a:spcAft>
              <a:buNone/>
            </a:pPr>
            <a:r>
              <a:rPr lang="en-GB">
                <a:solidFill>
                  <a:schemeClr val="dk2"/>
                </a:solidFill>
              </a:rPr>
              <a:t>          mental health</a:t>
            </a:r>
            <a:endParaRPr>
              <a:solidFill>
                <a:schemeClr val="dk2"/>
              </a:solidFill>
            </a:endParaRPr>
          </a:p>
        </p:txBody>
      </p:sp>
      <p:sp>
        <p:nvSpPr>
          <p:cNvPr id="243" name="Google Shape;243;p38"/>
          <p:cNvSpPr txBox="1"/>
          <p:nvPr/>
        </p:nvSpPr>
        <p:spPr>
          <a:xfrm>
            <a:off x="2912050" y="2856650"/>
            <a:ext cx="23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Support/Reflective Spaces</a:t>
            </a:r>
            <a:endParaRPr>
              <a:solidFill>
                <a:schemeClr val="dk2"/>
              </a:solidFill>
            </a:endParaRPr>
          </a:p>
        </p:txBody>
      </p:sp>
      <p:sp>
        <p:nvSpPr>
          <p:cNvPr id="244" name="Google Shape;244;p38"/>
          <p:cNvSpPr txBox="1"/>
          <p:nvPr/>
        </p:nvSpPr>
        <p:spPr>
          <a:xfrm>
            <a:off x="2395225" y="3409550"/>
            <a:ext cx="1456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Co-production with young people</a:t>
            </a:r>
            <a:endParaRPr>
              <a:solidFill>
                <a:schemeClr val="dk2"/>
              </a:solidFill>
            </a:endParaRPr>
          </a:p>
        </p:txBody>
      </p:sp>
      <p:sp>
        <p:nvSpPr>
          <p:cNvPr id="245" name="Google Shape;245;p38"/>
          <p:cNvSpPr txBox="1"/>
          <p:nvPr/>
        </p:nvSpPr>
        <p:spPr>
          <a:xfrm>
            <a:off x="2488500" y="1491575"/>
            <a:ext cx="375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Sharing of power with staff and young people - to allow for meaningful co-production of services</a:t>
            </a:r>
            <a:endParaRPr>
              <a:solidFill>
                <a:schemeClr val="dk2"/>
              </a:solidFill>
            </a:endParaRPr>
          </a:p>
        </p:txBody>
      </p:sp>
      <p:sp>
        <p:nvSpPr>
          <p:cNvPr id="246" name="Google Shape;246;p38"/>
          <p:cNvSpPr txBox="1"/>
          <p:nvPr/>
        </p:nvSpPr>
        <p:spPr>
          <a:xfrm>
            <a:off x="1655300" y="2641250"/>
            <a:ext cx="145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Paid youth  </a:t>
            </a:r>
            <a:endParaRPr>
              <a:solidFill>
                <a:schemeClr val="dk2"/>
              </a:solidFill>
            </a:endParaRPr>
          </a:p>
          <a:p>
            <a:pPr indent="0" lvl="0" marL="0" rtl="0" algn="l">
              <a:spcBef>
                <a:spcPts val="0"/>
              </a:spcBef>
              <a:spcAft>
                <a:spcPts val="0"/>
              </a:spcAft>
              <a:buNone/>
            </a:pPr>
            <a:r>
              <a:rPr lang="en-GB">
                <a:solidFill>
                  <a:schemeClr val="dk2"/>
                </a:solidFill>
              </a:rPr>
              <a:t> employment </a:t>
            </a:r>
            <a:endParaRPr>
              <a:solidFill>
                <a:schemeClr val="dk2"/>
              </a:solidFill>
            </a:endParaRPr>
          </a:p>
        </p:txBody>
      </p:sp>
      <p:sp>
        <p:nvSpPr>
          <p:cNvPr id="247" name="Google Shape;247;p38"/>
          <p:cNvSpPr txBox="1"/>
          <p:nvPr/>
        </p:nvSpPr>
        <p:spPr>
          <a:xfrm>
            <a:off x="5411050" y="1883250"/>
            <a:ext cx="1959900" cy="1046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a:solidFill>
                  <a:schemeClr val="dk2"/>
                </a:solidFill>
              </a:rPr>
              <a:t>Ensuring staff have time and resource to do meaningful </a:t>
            </a:r>
            <a:endParaRPr>
              <a:solidFill>
                <a:schemeClr val="dk2"/>
              </a:solidFill>
            </a:endParaRPr>
          </a:p>
          <a:p>
            <a:pPr indent="0" lvl="0" marL="0" rtl="0" algn="r">
              <a:spcBef>
                <a:spcPts val="0"/>
              </a:spcBef>
              <a:spcAft>
                <a:spcPts val="0"/>
              </a:spcAft>
              <a:buNone/>
            </a:pPr>
            <a:r>
              <a:rPr lang="en-GB">
                <a:solidFill>
                  <a:schemeClr val="dk2"/>
                </a:solidFill>
              </a:rPr>
              <a:t>co-production</a:t>
            </a:r>
            <a:endParaRPr>
              <a:solidFill>
                <a:schemeClr val="dk2"/>
              </a:solidFill>
            </a:endParaRPr>
          </a:p>
        </p:txBody>
      </p:sp>
      <p:sp>
        <p:nvSpPr>
          <p:cNvPr id="248" name="Google Shape;248;p38"/>
          <p:cNvSpPr txBox="1"/>
          <p:nvPr/>
        </p:nvSpPr>
        <p:spPr>
          <a:xfrm>
            <a:off x="2395225" y="501900"/>
            <a:ext cx="236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Social Action / Community campaigns</a:t>
            </a:r>
            <a:endParaRPr>
              <a:solidFill>
                <a:schemeClr val="dk2"/>
              </a:solidFill>
            </a:endParaRPr>
          </a:p>
        </p:txBody>
      </p:sp>
      <p:sp>
        <p:nvSpPr>
          <p:cNvPr id="249" name="Google Shape;249;p38"/>
          <p:cNvSpPr txBox="1"/>
          <p:nvPr/>
        </p:nvSpPr>
        <p:spPr>
          <a:xfrm>
            <a:off x="6470950" y="1027875"/>
            <a:ext cx="10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Teaching</a:t>
            </a:r>
            <a:endParaRPr>
              <a:solidFill>
                <a:schemeClr val="dk2"/>
              </a:solidFill>
            </a:endParaRPr>
          </a:p>
        </p:txBody>
      </p:sp>
      <p:sp>
        <p:nvSpPr>
          <p:cNvPr id="250" name="Google Shape;250;p38"/>
          <p:cNvSpPr txBox="1"/>
          <p:nvPr/>
        </p:nvSpPr>
        <p:spPr>
          <a:xfrm>
            <a:off x="5327275" y="501900"/>
            <a:ext cx="136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rPr>
              <a:t>Research</a:t>
            </a:r>
            <a:endParaRPr>
              <a:solidFill>
                <a:schemeClr val="dk2"/>
              </a:solidFill>
            </a:endParaRPr>
          </a:p>
        </p:txBody>
      </p:sp>
      <p:pic>
        <p:nvPicPr>
          <p:cNvPr id="251" name="Google Shape;251;p38"/>
          <p:cNvPicPr preferRelativeResize="0"/>
          <p:nvPr/>
        </p:nvPicPr>
        <p:blipFill>
          <a:blip r:embed="rId3">
            <a:alphaModFix/>
          </a:blip>
          <a:stretch>
            <a:fillRect/>
          </a:stretch>
        </p:blipFill>
        <p:spPr>
          <a:xfrm>
            <a:off x="7804075" y="210125"/>
            <a:ext cx="1362300" cy="691971"/>
          </a:xfrm>
          <a:prstGeom prst="rect">
            <a:avLst/>
          </a:prstGeom>
          <a:noFill/>
          <a:ln>
            <a:noFill/>
          </a:ln>
        </p:spPr>
      </p:pic>
      <p:sp>
        <p:nvSpPr>
          <p:cNvPr id="252" name="Google Shape;252;p38"/>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1"/>
          <p:cNvSpPr txBox="1"/>
          <p:nvPr>
            <p:ph type="title"/>
          </p:nvPr>
        </p:nvSpPr>
        <p:spPr>
          <a:xfrm>
            <a:off x="305991" y="342698"/>
            <a:ext cx="8532000" cy="715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accent1"/>
              </a:buClr>
              <a:buSzPts val="4100"/>
              <a:buFont typeface="Arial"/>
              <a:buNone/>
            </a:pPr>
            <a:r>
              <a:rPr lang="en-GB"/>
              <a:t>Hopes for Today</a:t>
            </a:r>
            <a:endParaRPr/>
          </a:p>
        </p:txBody>
      </p:sp>
      <p:sp>
        <p:nvSpPr>
          <p:cNvPr id="87" name="Google Shape;87;p21"/>
          <p:cNvSpPr txBox="1"/>
          <p:nvPr>
            <p:ph idx="1" type="body"/>
          </p:nvPr>
        </p:nvSpPr>
        <p:spPr>
          <a:xfrm>
            <a:off x="311700" y="1058500"/>
            <a:ext cx="7554900" cy="3355200"/>
          </a:xfrm>
          <a:prstGeom prst="rect">
            <a:avLst/>
          </a:prstGeom>
        </p:spPr>
        <p:txBody>
          <a:bodyPr anchorCtr="0" anchor="t" bIns="34275" lIns="68575" spcFirstLastPara="1" rIns="68575" wrap="square" tIns="34275">
            <a:noAutofit/>
          </a:bodyPr>
          <a:lstStyle/>
          <a:p>
            <a:pPr indent="0" lvl="0" marL="0" rtl="0" algn="l">
              <a:lnSpc>
                <a:spcPct val="118000"/>
              </a:lnSpc>
              <a:spcBef>
                <a:spcPts val="800"/>
              </a:spcBef>
              <a:spcAft>
                <a:spcPts val="0"/>
              </a:spcAft>
              <a:buClr>
                <a:schemeClr val="dk1"/>
              </a:buClr>
              <a:buSzPts val="1018"/>
              <a:buFont typeface="Arial"/>
              <a:buNone/>
            </a:pPr>
            <a:r>
              <a:rPr i="1" lang="en-GB" sz="1500">
                <a:solidFill>
                  <a:schemeClr val="dk1"/>
                </a:solidFill>
              </a:rPr>
              <a:t>Understanding </a:t>
            </a:r>
            <a:endParaRPr i="1" sz="1500">
              <a:solidFill>
                <a:schemeClr val="dk1"/>
              </a:solidFill>
            </a:endParaRPr>
          </a:p>
          <a:p>
            <a:pPr indent="-323850" lvl="0" marL="457200" rtl="0" algn="l">
              <a:lnSpc>
                <a:spcPct val="118000"/>
              </a:lnSpc>
              <a:spcBef>
                <a:spcPts val="800"/>
              </a:spcBef>
              <a:spcAft>
                <a:spcPts val="0"/>
              </a:spcAft>
              <a:buSzPts val="1500"/>
              <a:buChar char="●"/>
            </a:pPr>
            <a:r>
              <a:rPr lang="en-GB" sz="1500"/>
              <a:t>To introduce MAC-UK and our contextual approach to understanding mental health. </a:t>
            </a:r>
            <a:endParaRPr sz="1500"/>
          </a:p>
          <a:p>
            <a:pPr indent="-323850" lvl="0" marL="457200" rtl="0" algn="l">
              <a:lnSpc>
                <a:spcPct val="118000"/>
              </a:lnSpc>
              <a:spcBef>
                <a:spcPts val="0"/>
              </a:spcBef>
              <a:spcAft>
                <a:spcPts val="0"/>
              </a:spcAft>
              <a:buSzPts val="1500"/>
              <a:buChar char="●"/>
            </a:pPr>
            <a:r>
              <a:rPr lang="en-GB" sz="1500"/>
              <a:t>To introduce a public health approach and explore the intersections between mental health and housing</a:t>
            </a:r>
            <a:endParaRPr sz="1500"/>
          </a:p>
          <a:p>
            <a:pPr indent="0" lvl="0" marL="0" rtl="0" algn="l">
              <a:lnSpc>
                <a:spcPct val="70000"/>
              </a:lnSpc>
              <a:spcBef>
                <a:spcPts val="800"/>
              </a:spcBef>
              <a:spcAft>
                <a:spcPts val="0"/>
              </a:spcAft>
              <a:buClr>
                <a:schemeClr val="dk1"/>
              </a:buClr>
              <a:buSzPts val="1018"/>
              <a:buFont typeface="Arial"/>
              <a:buNone/>
            </a:pPr>
            <a:r>
              <a:t/>
            </a:r>
            <a:endParaRPr sz="1500">
              <a:solidFill>
                <a:schemeClr val="dk1"/>
              </a:solidFill>
            </a:endParaRPr>
          </a:p>
          <a:p>
            <a:pPr indent="0" lvl="0" marL="0" rtl="0" algn="l">
              <a:lnSpc>
                <a:spcPct val="118000"/>
              </a:lnSpc>
              <a:spcBef>
                <a:spcPts val="800"/>
              </a:spcBef>
              <a:spcAft>
                <a:spcPts val="0"/>
              </a:spcAft>
              <a:buClr>
                <a:schemeClr val="dk1"/>
              </a:buClr>
              <a:buSzPts val="1018"/>
              <a:buFont typeface="Arial"/>
              <a:buNone/>
            </a:pPr>
            <a:r>
              <a:rPr i="1" lang="en-GB" sz="1500">
                <a:solidFill>
                  <a:schemeClr val="dk1"/>
                </a:solidFill>
              </a:rPr>
              <a:t>Intervention: When and where to intervene</a:t>
            </a:r>
            <a:endParaRPr i="1" sz="1500">
              <a:solidFill>
                <a:schemeClr val="dk1"/>
              </a:solidFill>
            </a:endParaRPr>
          </a:p>
          <a:p>
            <a:pPr indent="-323850" lvl="0" marL="596900" rtl="0" algn="l">
              <a:lnSpc>
                <a:spcPct val="70000"/>
              </a:lnSpc>
              <a:spcBef>
                <a:spcPts val="800"/>
              </a:spcBef>
              <a:spcAft>
                <a:spcPts val="0"/>
              </a:spcAft>
              <a:buClr>
                <a:schemeClr val="dk1"/>
              </a:buClr>
              <a:buSzPts val="1500"/>
              <a:buChar char="•"/>
            </a:pPr>
            <a:r>
              <a:rPr lang="en-GB" sz="1500"/>
              <a:t>To explore how co-production can be used to support mental health</a:t>
            </a:r>
            <a:endParaRPr sz="1500">
              <a:solidFill>
                <a:schemeClr val="dk1"/>
              </a:solidFill>
            </a:endParaRPr>
          </a:p>
          <a:p>
            <a:pPr indent="-323850" lvl="0" marL="596900" rtl="0" algn="l">
              <a:lnSpc>
                <a:spcPct val="70000"/>
              </a:lnSpc>
              <a:spcBef>
                <a:spcPts val="800"/>
              </a:spcBef>
              <a:spcAft>
                <a:spcPts val="0"/>
              </a:spcAft>
              <a:buClr>
                <a:schemeClr val="dk1"/>
              </a:buClr>
              <a:buSzPts val="1500"/>
              <a:buChar char="•"/>
            </a:pPr>
            <a:r>
              <a:rPr lang="en-GB" sz="1500"/>
              <a:t>To examine how working at multiple levels of the system can be supportive of mental health</a:t>
            </a:r>
            <a:endParaRPr sz="1500"/>
          </a:p>
          <a:p>
            <a:pPr indent="0" lvl="0" marL="0" rtl="0" algn="l">
              <a:lnSpc>
                <a:spcPct val="70000"/>
              </a:lnSpc>
              <a:spcBef>
                <a:spcPts val="800"/>
              </a:spcBef>
              <a:spcAft>
                <a:spcPts val="0"/>
              </a:spcAft>
              <a:buSzPts val="1018"/>
              <a:buNone/>
            </a:pPr>
            <a:r>
              <a:t/>
            </a:r>
            <a:endParaRPr sz="1500"/>
          </a:p>
          <a:p>
            <a:pPr indent="0" lvl="0" marL="0" rtl="0" algn="l">
              <a:lnSpc>
                <a:spcPct val="70000"/>
              </a:lnSpc>
              <a:spcBef>
                <a:spcPts val="800"/>
              </a:spcBef>
              <a:spcAft>
                <a:spcPts val="0"/>
              </a:spcAft>
              <a:buSzPts val="1018"/>
              <a:buNone/>
            </a:pPr>
            <a:r>
              <a:rPr lang="en-GB" sz="1500"/>
              <a:t>Anything else you hope to gain from today?</a:t>
            </a:r>
            <a:endParaRPr sz="1500"/>
          </a:p>
        </p:txBody>
      </p:sp>
      <p:pic>
        <p:nvPicPr>
          <p:cNvPr id="88" name="Google Shape;88;p21"/>
          <p:cNvPicPr preferRelativeResize="0"/>
          <p:nvPr/>
        </p:nvPicPr>
        <p:blipFill>
          <a:blip r:embed="rId3">
            <a:alphaModFix/>
          </a:blip>
          <a:stretch>
            <a:fillRect/>
          </a:stretch>
        </p:blipFill>
        <p:spPr>
          <a:xfrm>
            <a:off x="6903722" y="129850"/>
            <a:ext cx="2085225" cy="1059175"/>
          </a:xfrm>
          <a:prstGeom prst="rect">
            <a:avLst/>
          </a:prstGeom>
          <a:noFill/>
          <a:ln>
            <a:noFill/>
          </a:ln>
        </p:spPr>
      </p:pic>
      <p:sp>
        <p:nvSpPr>
          <p:cNvPr id="89" name="Google Shape;89;p21"/>
          <p:cNvSpPr txBox="1"/>
          <p:nvPr/>
        </p:nvSpPr>
        <p:spPr>
          <a:xfrm>
            <a:off x="6966750" y="0"/>
            <a:ext cx="1198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sz="2800"/>
              <a:t>Group Discussion</a:t>
            </a:r>
            <a:endParaRPr sz="2800"/>
          </a:p>
        </p:txBody>
      </p:sp>
      <p:sp>
        <p:nvSpPr>
          <p:cNvPr id="258" name="Google Shape;258;p39"/>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349250" lvl="0" marL="457200" rtl="0" algn="l">
              <a:spcBef>
                <a:spcPts val="800"/>
              </a:spcBef>
              <a:spcAft>
                <a:spcPts val="0"/>
              </a:spcAft>
              <a:buSzPts val="1900"/>
              <a:buAutoNum type="arabicParenR"/>
            </a:pPr>
            <a:r>
              <a:rPr lang="en-GB" sz="1900"/>
              <a:t>How are you already working in these ways? </a:t>
            </a:r>
            <a:endParaRPr sz="1900"/>
          </a:p>
          <a:p>
            <a:pPr indent="0" lvl="0" marL="0" rtl="0" algn="l">
              <a:spcBef>
                <a:spcPts val="800"/>
              </a:spcBef>
              <a:spcAft>
                <a:spcPts val="0"/>
              </a:spcAft>
              <a:buNone/>
            </a:pPr>
            <a:r>
              <a:t/>
            </a:r>
            <a:endParaRPr sz="1900"/>
          </a:p>
          <a:p>
            <a:pPr indent="-349250" lvl="0" marL="457200" rtl="0" algn="l">
              <a:spcBef>
                <a:spcPts val="800"/>
              </a:spcBef>
              <a:spcAft>
                <a:spcPts val="0"/>
              </a:spcAft>
              <a:buSzPts val="1900"/>
              <a:buAutoNum type="arabicParenR"/>
            </a:pPr>
            <a:r>
              <a:rPr lang="en-GB" sz="1900"/>
              <a:t>How would you like to work more at these different to levels </a:t>
            </a:r>
            <a:r>
              <a:rPr lang="en-GB" sz="1900"/>
              <a:t>support the mental health of the people you work with? </a:t>
            </a:r>
            <a:endParaRPr sz="1900"/>
          </a:p>
          <a:p>
            <a:pPr indent="0" lvl="0" marL="0" rtl="0" algn="l">
              <a:spcBef>
                <a:spcPts val="800"/>
              </a:spcBef>
              <a:spcAft>
                <a:spcPts val="0"/>
              </a:spcAft>
              <a:buNone/>
            </a:pPr>
            <a:r>
              <a:t/>
            </a:r>
            <a:endParaRPr sz="1900"/>
          </a:p>
          <a:p>
            <a:pPr indent="-349250" lvl="0" marL="457200" rtl="0" algn="l">
              <a:spcBef>
                <a:spcPts val="800"/>
              </a:spcBef>
              <a:spcAft>
                <a:spcPts val="0"/>
              </a:spcAft>
              <a:buSzPts val="1900"/>
              <a:buAutoNum type="arabicParenR"/>
            </a:pPr>
            <a:r>
              <a:rPr lang="en-GB" sz="1900"/>
              <a:t>What barriers might there be to working in this way? What resources would you need to navigate these? </a:t>
            </a:r>
            <a:endParaRPr sz="1900"/>
          </a:p>
          <a:p>
            <a:pPr indent="0" lvl="0" marL="0" rtl="0" algn="l">
              <a:spcBef>
                <a:spcPts val="800"/>
              </a:spcBef>
              <a:spcAft>
                <a:spcPts val="0"/>
              </a:spcAft>
              <a:buNone/>
            </a:pPr>
            <a:r>
              <a:t/>
            </a:r>
            <a:endParaRPr sz="1900"/>
          </a:p>
          <a:p>
            <a:pPr indent="0" lvl="0" marL="0" rtl="0" algn="l">
              <a:spcBef>
                <a:spcPts val="800"/>
              </a:spcBef>
              <a:spcAft>
                <a:spcPts val="0"/>
              </a:spcAft>
              <a:buNone/>
            </a:pPr>
            <a:r>
              <a:t/>
            </a:r>
            <a:endParaRPr sz="1900"/>
          </a:p>
        </p:txBody>
      </p:sp>
      <p:pic>
        <p:nvPicPr>
          <p:cNvPr id="259" name="Google Shape;259;p39"/>
          <p:cNvPicPr preferRelativeResize="0"/>
          <p:nvPr/>
        </p:nvPicPr>
        <p:blipFill>
          <a:blip r:embed="rId3">
            <a:alphaModFix/>
          </a:blip>
          <a:stretch>
            <a:fillRect/>
          </a:stretch>
        </p:blipFill>
        <p:spPr>
          <a:xfrm>
            <a:off x="7993424" y="229700"/>
            <a:ext cx="1150575" cy="584425"/>
          </a:xfrm>
          <a:prstGeom prst="rect">
            <a:avLst/>
          </a:prstGeom>
          <a:noFill/>
          <a:ln>
            <a:noFill/>
          </a:ln>
        </p:spPr>
      </p:pic>
      <p:sp>
        <p:nvSpPr>
          <p:cNvPr id="260" name="Google Shape;260;p39"/>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p:nvPr/>
        </p:nvSpPr>
        <p:spPr>
          <a:xfrm>
            <a:off x="552300" y="89150"/>
            <a:ext cx="7746900" cy="67944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40"/>
          <p:cNvSpPr/>
          <p:nvPr/>
        </p:nvSpPr>
        <p:spPr>
          <a:xfrm>
            <a:off x="1299450" y="856050"/>
            <a:ext cx="6252600" cy="60276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40"/>
          <p:cNvSpPr txBox="1"/>
          <p:nvPr>
            <p:ph type="title"/>
          </p:nvPr>
        </p:nvSpPr>
        <p:spPr>
          <a:xfrm>
            <a:off x="0" y="18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990">
                <a:solidFill>
                  <a:srgbClr val="B30931"/>
                </a:solidFill>
              </a:rPr>
              <a:t>Discussion feedback</a:t>
            </a:r>
            <a:endParaRPr sz="2520"/>
          </a:p>
        </p:txBody>
      </p:sp>
      <p:sp>
        <p:nvSpPr>
          <p:cNvPr id="268" name="Google Shape;268;p40"/>
          <p:cNvSpPr/>
          <p:nvPr/>
        </p:nvSpPr>
        <p:spPr>
          <a:xfrm>
            <a:off x="2019300" y="2191500"/>
            <a:ext cx="4812900" cy="46923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40"/>
          <p:cNvSpPr/>
          <p:nvPr/>
        </p:nvSpPr>
        <p:spPr>
          <a:xfrm>
            <a:off x="2938800" y="3357200"/>
            <a:ext cx="2973900" cy="2653800"/>
          </a:xfrm>
          <a:prstGeom prst="ellipse">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70" name="Google Shape;270;p40"/>
          <p:cNvSpPr txBox="1"/>
          <p:nvPr/>
        </p:nvSpPr>
        <p:spPr>
          <a:xfrm>
            <a:off x="3599400" y="2191500"/>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Staff Teams</a:t>
            </a:r>
            <a:endParaRPr b="1" sz="1600">
              <a:solidFill>
                <a:schemeClr val="dk1"/>
              </a:solidFill>
            </a:endParaRPr>
          </a:p>
        </p:txBody>
      </p:sp>
      <p:sp>
        <p:nvSpPr>
          <p:cNvPr id="271" name="Google Shape;271;p40"/>
          <p:cNvSpPr txBox="1"/>
          <p:nvPr/>
        </p:nvSpPr>
        <p:spPr>
          <a:xfrm>
            <a:off x="3599400" y="948600"/>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Organisational</a:t>
            </a:r>
            <a:endParaRPr b="1" sz="1600">
              <a:solidFill>
                <a:schemeClr val="dk1"/>
              </a:solidFill>
            </a:endParaRPr>
          </a:p>
        </p:txBody>
      </p:sp>
      <p:sp>
        <p:nvSpPr>
          <p:cNvPr id="272" name="Google Shape;272;p40"/>
          <p:cNvSpPr txBox="1"/>
          <p:nvPr/>
        </p:nvSpPr>
        <p:spPr>
          <a:xfrm>
            <a:off x="3599400" y="89150"/>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Societal</a:t>
            </a:r>
            <a:endParaRPr b="1" sz="1600">
              <a:solidFill>
                <a:schemeClr val="dk1"/>
              </a:solidFill>
            </a:endParaRPr>
          </a:p>
        </p:txBody>
      </p:sp>
      <p:sp>
        <p:nvSpPr>
          <p:cNvPr id="273" name="Google Shape;273;p40"/>
          <p:cNvSpPr txBox="1"/>
          <p:nvPr/>
        </p:nvSpPr>
        <p:spPr>
          <a:xfrm>
            <a:off x="3599400" y="3447625"/>
            <a:ext cx="1652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dk1"/>
                </a:solidFill>
              </a:rPr>
              <a:t>Young People</a:t>
            </a:r>
            <a:endParaRPr b="1" sz="1600">
              <a:solidFill>
                <a:schemeClr val="dk1"/>
              </a:solidFill>
            </a:endParaRPr>
          </a:p>
        </p:txBody>
      </p:sp>
      <p:pic>
        <p:nvPicPr>
          <p:cNvPr id="274" name="Google Shape;274;p40"/>
          <p:cNvPicPr preferRelativeResize="0"/>
          <p:nvPr/>
        </p:nvPicPr>
        <p:blipFill>
          <a:blip r:embed="rId3">
            <a:alphaModFix/>
          </a:blip>
          <a:stretch>
            <a:fillRect/>
          </a:stretch>
        </p:blipFill>
        <p:spPr>
          <a:xfrm>
            <a:off x="8016508" y="223425"/>
            <a:ext cx="1127492" cy="572700"/>
          </a:xfrm>
          <a:prstGeom prst="rect">
            <a:avLst/>
          </a:prstGeom>
          <a:noFill/>
          <a:ln>
            <a:noFill/>
          </a:ln>
        </p:spPr>
      </p:pic>
      <p:sp>
        <p:nvSpPr>
          <p:cNvPr id="275" name="Google Shape;275;p40"/>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a:t>Any Questions</a:t>
            </a:r>
            <a:endParaRPr/>
          </a:p>
        </p:txBody>
      </p:sp>
      <p:sp>
        <p:nvSpPr>
          <p:cNvPr id="281" name="Google Shape;281;p41"/>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82" name="Google Shape;282;p41"/>
          <p:cNvPicPr preferRelativeResize="0"/>
          <p:nvPr/>
        </p:nvPicPr>
        <p:blipFill>
          <a:blip r:embed="rId3">
            <a:alphaModFix/>
          </a:blip>
          <a:stretch>
            <a:fillRect/>
          </a:stretch>
        </p:blipFill>
        <p:spPr>
          <a:xfrm>
            <a:off x="7013572" y="229725"/>
            <a:ext cx="2085225" cy="1059175"/>
          </a:xfrm>
          <a:prstGeom prst="rect">
            <a:avLst/>
          </a:prstGeom>
          <a:noFill/>
          <a:ln>
            <a:noFill/>
          </a:ln>
        </p:spPr>
      </p:pic>
      <p:sp>
        <p:nvSpPr>
          <p:cNvPr id="283" name="Google Shape;283;p41"/>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306000" y="342709"/>
            <a:ext cx="8532000" cy="3299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GB" sz="5400"/>
              <a:t>Thank You</a:t>
            </a:r>
            <a:endParaRPr sz="5400"/>
          </a:p>
        </p:txBody>
      </p:sp>
      <p:pic>
        <p:nvPicPr>
          <p:cNvPr id="289" name="Google Shape;289;p42"/>
          <p:cNvPicPr preferRelativeResize="0"/>
          <p:nvPr/>
        </p:nvPicPr>
        <p:blipFill>
          <a:blip r:embed="rId3">
            <a:alphaModFix/>
          </a:blip>
          <a:stretch>
            <a:fillRect/>
          </a:stretch>
        </p:blipFill>
        <p:spPr>
          <a:xfrm>
            <a:off x="7058772" y="202988"/>
            <a:ext cx="2085225" cy="1059175"/>
          </a:xfrm>
          <a:prstGeom prst="rect">
            <a:avLst/>
          </a:prstGeom>
          <a:noFill/>
          <a:ln>
            <a:noFill/>
          </a:ln>
        </p:spPr>
      </p:pic>
      <p:pic>
        <p:nvPicPr>
          <p:cNvPr id="290" name="Google Shape;290;p42"/>
          <p:cNvPicPr preferRelativeResize="0"/>
          <p:nvPr/>
        </p:nvPicPr>
        <p:blipFill rotWithShape="1">
          <a:blip r:embed="rId4">
            <a:alphaModFix/>
          </a:blip>
          <a:srcRect b="0" l="0" r="0" t="0"/>
          <a:stretch/>
        </p:blipFill>
        <p:spPr>
          <a:xfrm>
            <a:off x="154459" y="179285"/>
            <a:ext cx="3102429" cy="1106590"/>
          </a:xfrm>
          <a:prstGeom prst="rect">
            <a:avLst/>
          </a:prstGeom>
          <a:noFill/>
          <a:ln>
            <a:noFill/>
          </a:ln>
        </p:spPr>
      </p:pic>
      <p:sp>
        <p:nvSpPr>
          <p:cNvPr id="291" name="Google Shape;291;p42"/>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a:t>References </a:t>
            </a:r>
            <a:endParaRPr/>
          </a:p>
        </p:txBody>
      </p:sp>
      <p:sp>
        <p:nvSpPr>
          <p:cNvPr id="297" name="Google Shape;297;p43"/>
          <p:cNvSpPr txBox="1"/>
          <p:nvPr>
            <p:ph idx="1" type="body"/>
          </p:nvPr>
        </p:nvSpPr>
        <p:spPr>
          <a:xfrm>
            <a:off x="306000" y="988225"/>
            <a:ext cx="8321400" cy="3463500"/>
          </a:xfrm>
          <a:prstGeom prst="rect">
            <a:avLst/>
          </a:prstGeom>
        </p:spPr>
        <p:txBody>
          <a:bodyPr anchorCtr="0" anchor="t" bIns="34275" lIns="68575" spcFirstLastPara="1" rIns="68575" wrap="square" tIns="34275">
            <a:noAutofit/>
          </a:bodyPr>
          <a:lstStyle/>
          <a:p>
            <a:pPr indent="0" lvl="0" marL="0" rtl="0" algn="l">
              <a:lnSpc>
                <a:spcPct val="120000"/>
              </a:lnSpc>
              <a:spcBef>
                <a:spcPts val="0"/>
              </a:spcBef>
              <a:spcAft>
                <a:spcPts val="0"/>
              </a:spcAft>
              <a:buClr>
                <a:schemeClr val="dk1"/>
              </a:buClr>
              <a:buSzPts val="1100"/>
              <a:buFont typeface="Arial"/>
              <a:buNone/>
            </a:pPr>
            <a:r>
              <a:rPr lang="en-GB" sz="1400"/>
              <a:t>Brick by Brick Report: </a:t>
            </a:r>
            <a:r>
              <a:rPr lang="en-GB" sz="1400" u="sng">
                <a:hlinkClick r:id="rId3"/>
              </a:rPr>
              <a:t>https://www.mind.org.uk/media/4432/20171115-brick-by-brick-final-low-res-pdf-plus-links.pdf</a:t>
            </a:r>
            <a:endParaRPr sz="1400"/>
          </a:p>
          <a:p>
            <a:pPr indent="0" lvl="0" marL="0" rtl="0" algn="l">
              <a:lnSpc>
                <a:spcPct val="120000"/>
              </a:lnSpc>
              <a:spcBef>
                <a:spcPts val="800"/>
              </a:spcBef>
              <a:spcAft>
                <a:spcPts val="0"/>
              </a:spcAft>
              <a:buClr>
                <a:schemeClr val="dk1"/>
              </a:buClr>
              <a:buSzPts val="1100"/>
              <a:buFont typeface="Arial"/>
              <a:buNone/>
            </a:pPr>
            <a:r>
              <a:rPr lang="en-GB" sz="1400"/>
              <a:t>Fernando, S. (2017). How ‘Race’ Began, and the Emergence of Psychiatry and Clinical Psychology. Institutional Racism in Psychiatry and Clinical Psychology, 11–37. </a:t>
            </a:r>
            <a:r>
              <a:rPr lang="en-GB" sz="1400" u="sng">
                <a:hlinkClick r:id="rId4"/>
              </a:rPr>
              <a:t>https://doi.org/10.1007/978-3-319-62728-1_2</a:t>
            </a:r>
            <a:r>
              <a:rPr lang="en-GB" sz="1400"/>
              <a:t>  </a:t>
            </a:r>
            <a:endParaRPr sz="1400"/>
          </a:p>
          <a:p>
            <a:pPr indent="0" lvl="0" marL="0" rtl="0" algn="l">
              <a:lnSpc>
                <a:spcPct val="100000"/>
              </a:lnSpc>
              <a:spcBef>
                <a:spcPts val="800"/>
              </a:spcBef>
              <a:spcAft>
                <a:spcPts val="0"/>
              </a:spcAft>
              <a:buClr>
                <a:schemeClr val="dk1"/>
              </a:buClr>
              <a:buSzPts val="1100"/>
              <a:buFont typeface="Arial"/>
              <a:buNone/>
            </a:pPr>
            <a:r>
              <a:rPr lang="en-GB" sz="1400"/>
              <a:t>Khan, M., Ilcisin, M., &amp; Saxton, K. (2017). Multifactorial discrimination as a fundamental cause of mental health inequities. </a:t>
            </a:r>
            <a:r>
              <a:rPr i="1" lang="en-GB" sz="1400"/>
              <a:t>International Journal for Equity in Health</a:t>
            </a:r>
            <a:r>
              <a:rPr lang="en-GB" sz="1400"/>
              <a:t>, </a:t>
            </a:r>
            <a:r>
              <a:rPr i="1" lang="en-GB" sz="1400"/>
              <a:t>16</a:t>
            </a:r>
            <a:r>
              <a:rPr lang="en-GB" sz="1400"/>
              <a:t>, 1-12.</a:t>
            </a:r>
            <a:endParaRPr sz="1400"/>
          </a:p>
          <a:p>
            <a:pPr indent="0" lvl="0" marL="0" rtl="0" algn="l">
              <a:lnSpc>
                <a:spcPct val="100000"/>
              </a:lnSpc>
              <a:spcBef>
                <a:spcPts val="0"/>
              </a:spcBef>
              <a:spcAft>
                <a:spcPts val="0"/>
              </a:spcAft>
              <a:buClr>
                <a:schemeClr val="dk1"/>
              </a:buClr>
              <a:buSzPts val="1100"/>
              <a:buFont typeface="Arial"/>
              <a:buNone/>
            </a:pPr>
            <a:r>
              <a:rPr lang="en-GB" sz="1400" u="sng">
                <a:hlinkClick r:id="rId5"/>
              </a:rPr>
              <a:t>https://academic.oup.com/eurpub/article/27/suppl_1/47/3045946</a:t>
            </a:r>
            <a:r>
              <a:rPr lang="en-GB" sz="1400"/>
              <a:t>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rPr lang="en-GB" sz="1400"/>
              <a:t>Marmot M, Friel S, Bell R, Houweling TA, Taylor S, Health CoSDo. Closing the gap in a generation: health equity through action on the social determinants of health. </a:t>
            </a:r>
            <a:r>
              <a:rPr i="1" lang="en-GB" sz="1400"/>
              <a:t>The lancet</a:t>
            </a:r>
            <a:r>
              <a:rPr lang="en-GB" sz="1400"/>
              <a:t> 2008;372(9650):1661–9 </a:t>
            </a:r>
            <a:endParaRPr sz="1400"/>
          </a:p>
          <a:p>
            <a:pPr indent="0" lvl="0" marL="0" rtl="0" algn="l">
              <a:lnSpc>
                <a:spcPct val="100000"/>
              </a:lnSpc>
              <a:spcBef>
                <a:spcPts val="0"/>
              </a:spcBef>
              <a:spcAft>
                <a:spcPts val="0"/>
              </a:spcAft>
              <a:buClr>
                <a:schemeClr val="dk1"/>
              </a:buClr>
              <a:buSzPts val="1100"/>
              <a:buFont typeface="Arial"/>
              <a:buNone/>
            </a:pPr>
            <a:r>
              <a:rPr lang="en-GB" sz="1400" u="sng">
                <a:hlinkClick r:id="rId6"/>
              </a:rPr>
              <a:t>https://www.thelancet.com/journals/lancet/article/PIIS0140-6736(08)61690-6/fulltext?cc=y%3D</a:t>
            </a:r>
            <a:r>
              <a:rPr lang="en-GB" sz="1400"/>
              <a:t>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t/>
            </a:r>
            <a:endParaRPr sz="1400"/>
          </a:p>
          <a:p>
            <a:pPr indent="0" lvl="0" marL="0" rtl="0" algn="l">
              <a:lnSpc>
                <a:spcPct val="100000"/>
              </a:lnSpc>
              <a:spcBef>
                <a:spcPts val="0"/>
              </a:spcBef>
              <a:spcAft>
                <a:spcPts val="0"/>
              </a:spcAft>
              <a:buClr>
                <a:schemeClr val="dk1"/>
              </a:buClr>
              <a:buSzPts val="1100"/>
              <a:buFont typeface="Arial"/>
              <a:buNone/>
            </a:pPr>
            <a:r>
              <a:t/>
            </a:r>
            <a:endParaRPr sz="1400">
              <a:highlight>
                <a:srgbClr val="FFFFFF"/>
              </a:highlight>
            </a:endParaRPr>
          </a:p>
        </p:txBody>
      </p:sp>
      <p:pic>
        <p:nvPicPr>
          <p:cNvPr id="298" name="Google Shape;298;p43"/>
          <p:cNvPicPr preferRelativeResize="0"/>
          <p:nvPr/>
        </p:nvPicPr>
        <p:blipFill>
          <a:blip r:embed="rId7">
            <a:alphaModFix/>
          </a:blip>
          <a:stretch>
            <a:fillRect/>
          </a:stretch>
        </p:blipFill>
        <p:spPr>
          <a:xfrm>
            <a:off x="7058772" y="210963"/>
            <a:ext cx="2085225" cy="1059175"/>
          </a:xfrm>
          <a:prstGeom prst="rect">
            <a:avLst/>
          </a:prstGeom>
          <a:noFill/>
          <a:ln>
            <a:noFill/>
          </a:ln>
        </p:spPr>
      </p:pic>
      <p:sp>
        <p:nvSpPr>
          <p:cNvPr id="299" name="Google Shape;299;p43"/>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a:t>References </a:t>
            </a:r>
            <a:endParaRPr/>
          </a:p>
        </p:txBody>
      </p:sp>
      <p:sp>
        <p:nvSpPr>
          <p:cNvPr id="305" name="Google Shape;305;p44"/>
          <p:cNvSpPr txBox="1"/>
          <p:nvPr>
            <p:ph idx="1" type="body"/>
          </p:nvPr>
        </p:nvSpPr>
        <p:spPr>
          <a:xfrm>
            <a:off x="306000" y="988225"/>
            <a:ext cx="8321400" cy="3463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GB" sz="1300"/>
              <a:t>McGrath, L., Griffin, V., &amp; Mundy, E. (2016). The psychological impact of austerity: a briefing paper. </a:t>
            </a:r>
            <a:r>
              <a:rPr i="1" lang="en-GB" sz="1300"/>
              <a:t>Educational Psychology Research and Practice</a:t>
            </a:r>
            <a:r>
              <a:rPr lang="en-GB" sz="1300"/>
              <a:t>, </a:t>
            </a:r>
            <a:r>
              <a:rPr i="1" lang="en-GB" sz="1300"/>
              <a:t>2</a:t>
            </a:r>
            <a:r>
              <a:rPr lang="en-GB" sz="1300"/>
              <a:t>(2), 46-57. </a:t>
            </a:r>
            <a:r>
              <a:rPr lang="en-GB" sz="1300" u="sng">
                <a:hlinkClick r:id="rId3"/>
              </a:rPr>
              <a:t>https://www.psychchange.org/uploads/9/7/9/7/97971280/paa_briefing_paper.pdf</a:t>
            </a:r>
            <a:r>
              <a:rPr lang="en-GB" sz="1300"/>
              <a:t> </a:t>
            </a:r>
            <a:endParaRPr sz="1300"/>
          </a:p>
          <a:p>
            <a:pPr indent="0" lvl="0" marL="0" rtl="0" algn="l">
              <a:lnSpc>
                <a:spcPct val="100000"/>
              </a:lnSpc>
              <a:spcBef>
                <a:spcPts val="0"/>
              </a:spcBef>
              <a:spcAft>
                <a:spcPts val="0"/>
              </a:spcAft>
              <a:buClr>
                <a:schemeClr val="dk1"/>
              </a:buClr>
              <a:buSzPts val="1100"/>
              <a:buFont typeface="Arial"/>
              <a:buNone/>
            </a:pPr>
            <a:r>
              <a:t/>
            </a:r>
            <a:endParaRPr sz="1300">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GB" sz="1300">
                <a:highlight>
                  <a:schemeClr val="lt1"/>
                </a:highlight>
              </a:rPr>
              <a:t>Reibling, N., Beckfield, J., Huijts, T., Schmidt-Catran, A., Thomson, K. H., &amp; Wendt, C. (2017). Depressed during the depression: has the economic crisis affected mental health inequalities in Europe? Findings from the European Social Survey (2014) special module on the determinants of health. </a:t>
            </a:r>
            <a:r>
              <a:rPr i="1" lang="en-GB" sz="1300"/>
              <a:t>The European Journal of Public Health</a:t>
            </a:r>
            <a:r>
              <a:rPr lang="en-GB" sz="1300">
                <a:highlight>
                  <a:schemeClr val="lt1"/>
                </a:highlight>
              </a:rPr>
              <a:t>, </a:t>
            </a:r>
            <a:r>
              <a:rPr i="1" lang="en-GB" sz="1300"/>
              <a:t>27</a:t>
            </a:r>
            <a:r>
              <a:rPr lang="en-GB" sz="1300">
                <a:highlight>
                  <a:schemeClr val="lt1"/>
                </a:highlight>
              </a:rPr>
              <a:t>(suppl_1), 47-54. </a:t>
            </a:r>
            <a:endParaRPr sz="1300">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GB" sz="1300" u="sng">
                <a:highlight>
                  <a:schemeClr val="lt1"/>
                </a:highlight>
                <a:hlinkClick r:id="rId4"/>
              </a:rPr>
              <a:t>https://academic.oup.com/eurpub/article/27/suppl_1/47/3045946</a:t>
            </a:r>
            <a:r>
              <a:rPr lang="en-GB" sz="1300">
                <a:highlight>
                  <a:schemeClr val="lt1"/>
                </a:highlight>
              </a:rPr>
              <a:t>  </a:t>
            </a:r>
            <a:endParaRPr sz="1300">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300"/>
          </a:p>
          <a:p>
            <a:pPr indent="0" lvl="0" marL="0" rtl="0" algn="l">
              <a:lnSpc>
                <a:spcPct val="100000"/>
              </a:lnSpc>
              <a:spcBef>
                <a:spcPts val="0"/>
              </a:spcBef>
              <a:spcAft>
                <a:spcPts val="0"/>
              </a:spcAft>
              <a:buClr>
                <a:schemeClr val="dk1"/>
              </a:buClr>
              <a:buSzPts val="1100"/>
              <a:buFont typeface="Arial"/>
              <a:buNone/>
            </a:pPr>
            <a:r>
              <a:rPr lang="en-GB" sz="1300"/>
              <a:t>Wallace, S., Nazroo, J., &amp; Bécares, L. (2016). Cumulative effect of racial discrimination on the mental health of ethnic minorities in the United Kingdom. </a:t>
            </a:r>
            <a:r>
              <a:rPr i="1" lang="en-GB" sz="1300"/>
              <a:t>American journal of public health</a:t>
            </a:r>
            <a:r>
              <a:rPr lang="en-GB" sz="1300"/>
              <a:t>, </a:t>
            </a:r>
            <a:r>
              <a:rPr i="1" lang="en-GB" sz="1300"/>
              <a:t>106</a:t>
            </a:r>
            <a:r>
              <a:rPr lang="en-GB" sz="1300"/>
              <a:t>(7), 1294-1300.</a:t>
            </a:r>
            <a:endParaRPr sz="1300"/>
          </a:p>
          <a:p>
            <a:pPr indent="0" lvl="0" marL="0" rtl="0" algn="l">
              <a:lnSpc>
                <a:spcPct val="100000"/>
              </a:lnSpc>
              <a:spcBef>
                <a:spcPts val="0"/>
              </a:spcBef>
              <a:spcAft>
                <a:spcPts val="0"/>
              </a:spcAft>
              <a:buClr>
                <a:schemeClr val="dk1"/>
              </a:buClr>
              <a:buSzPts val="1100"/>
              <a:buFont typeface="Arial"/>
              <a:buNone/>
            </a:pPr>
            <a:r>
              <a:rPr lang="en-GB" sz="1300" u="sng">
                <a:hlinkClick r:id="rId5"/>
              </a:rPr>
              <a:t>https://ajph.aphapublications.org/doi/full/10.2105/AJPH.2016.303121?casa_token=26gB99FgIUsAAAAA%3AqB97dfz5nV2u3nRRZQEQWL6nhk-ew1bWjeaWJv2AkQ0GQiUGMmjQ86ORIYzGzxyrVbOxNrzONLFM</a:t>
            </a:r>
            <a:r>
              <a:rPr lang="en-GB" sz="1300"/>
              <a:t> </a:t>
            </a:r>
            <a:endParaRPr sz="1300"/>
          </a:p>
        </p:txBody>
      </p:sp>
      <p:pic>
        <p:nvPicPr>
          <p:cNvPr id="306" name="Google Shape;306;p44"/>
          <p:cNvPicPr preferRelativeResize="0"/>
          <p:nvPr/>
        </p:nvPicPr>
        <p:blipFill>
          <a:blip r:embed="rId6">
            <a:alphaModFix/>
          </a:blip>
          <a:stretch>
            <a:fillRect/>
          </a:stretch>
        </p:blipFill>
        <p:spPr>
          <a:xfrm>
            <a:off x="7388927" y="200125"/>
            <a:ext cx="1689899" cy="858375"/>
          </a:xfrm>
          <a:prstGeom prst="rect">
            <a:avLst/>
          </a:prstGeom>
          <a:noFill/>
          <a:ln>
            <a:noFill/>
          </a:ln>
        </p:spPr>
      </p:pic>
      <p:sp>
        <p:nvSpPr>
          <p:cNvPr id="307" name="Google Shape;307;p44"/>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159641" y="185873"/>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sz="3500"/>
              <a:t>Reading / Resources</a:t>
            </a:r>
            <a:endParaRPr sz="3500"/>
          </a:p>
        </p:txBody>
      </p:sp>
      <p:sp>
        <p:nvSpPr>
          <p:cNvPr id="313" name="Google Shape;313;p45"/>
          <p:cNvSpPr txBox="1"/>
          <p:nvPr>
            <p:ph idx="1" type="body"/>
          </p:nvPr>
        </p:nvSpPr>
        <p:spPr>
          <a:xfrm>
            <a:off x="432225" y="1098325"/>
            <a:ext cx="3842700" cy="3222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en-GB"/>
              <a:t>Vickie Cooper &amp; David Whyte - Introducing ‘The Violence of Austerity’ </a:t>
            </a:r>
            <a:endParaRPr/>
          </a:p>
          <a:p>
            <a:pPr indent="0" lvl="0" marL="0" rtl="0" algn="l">
              <a:spcBef>
                <a:spcPts val="800"/>
              </a:spcBef>
              <a:spcAft>
                <a:spcPts val="0"/>
              </a:spcAft>
              <a:buNone/>
            </a:pPr>
            <a:r>
              <a:rPr lang="en-GB" u="sng">
                <a:solidFill>
                  <a:schemeClr val="hlink"/>
                </a:solidFill>
                <a:hlinkClick r:id="rId3"/>
              </a:rPr>
              <a:t>https://www.youtube.com/watch?v=81IKostVXZk</a:t>
            </a:r>
            <a:r>
              <a:rPr lang="en-GB"/>
              <a:t>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lang="en-GB" u="sng">
                <a:solidFill>
                  <a:schemeClr val="dk2"/>
                </a:solidFill>
                <a:hlinkClick r:id="rId4">
                  <a:extLst>
                    <a:ext uri="{A12FA001-AC4F-418D-AE19-62706E023703}">
                      <ahyp:hlinkClr val="tx"/>
                    </a:ext>
                  </a:extLst>
                </a:hlinkClick>
              </a:rPr>
              <a:t>https://www.julietyoung.co.uk/</a:t>
            </a:r>
            <a:r>
              <a:rPr lang="en-GB"/>
              <a:t> - Creative Clinical Psychologist images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314" name="Google Shape;314;p45"/>
          <p:cNvPicPr preferRelativeResize="0"/>
          <p:nvPr/>
        </p:nvPicPr>
        <p:blipFill>
          <a:blip r:embed="rId5">
            <a:alphaModFix/>
          </a:blip>
          <a:stretch>
            <a:fillRect/>
          </a:stretch>
        </p:blipFill>
        <p:spPr>
          <a:xfrm>
            <a:off x="4890825" y="814900"/>
            <a:ext cx="3947200" cy="3947200"/>
          </a:xfrm>
          <a:prstGeom prst="rect">
            <a:avLst/>
          </a:prstGeom>
          <a:noFill/>
          <a:ln>
            <a:noFill/>
          </a:ln>
        </p:spPr>
      </p:pic>
      <p:pic>
        <p:nvPicPr>
          <p:cNvPr id="315" name="Google Shape;315;p45"/>
          <p:cNvPicPr preferRelativeResize="0"/>
          <p:nvPr/>
        </p:nvPicPr>
        <p:blipFill>
          <a:blip r:embed="rId6">
            <a:alphaModFix/>
          </a:blip>
          <a:stretch>
            <a:fillRect/>
          </a:stretch>
        </p:blipFill>
        <p:spPr>
          <a:xfrm>
            <a:off x="7817237" y="227750"/>
            <a:ext cx="1326763" cy="673925"/>
          </a:xfrm>
          <a:prstGeom prst="rect">
            <a:avLst/>
          </a:prstGeom>
          <a:noFill/>
          <a:ln>
            <a:noFill/>
          </a:ln>
        </p:spPr>
      </p:pic>
      <p:sp>
        <p:nvSpPr>
          <p:cNvPr id="316" name="Google Shape;316;p45"/>
          <p:cNvSpPr txBox="1"/>
          <p:nvPr/>
        </p:nvSpPr>
        <p:spPr>
          <a:xfrm>
            <a:off x="82900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2"/>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sz="2800"/>
              <a:t>An Introduction to MAC-UK</a:t>
            </a:r>
            <a:endParaRPr sz="2800"/>
          </a:p>
        </p:txBody>
      </p:sp>
      <p:sp>
        <p:nvSpPr>
          <p:cNvPr id="95" name="Google Shape;95;p22"/>
          <p:cNvSpPr txBox="1"/>
          <p:nvPr>
            <p:ph idx="1" type="body"/>
          </p:nvPr>
        </p:nvSpPr>
        <p:spPr>
          <a:xfrm>
            <a:off x="306001" y="1212625"/>
            <a:ext cx="4546800" cy="32226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GB" sz="2800"/>
              <a:t>MAC-UK story</a:t>
            </a:r>
            <a:endParaRPr sz="2800"/>
          </a:p>
        </p:txBody>
      </p:sp>
      <p:pic>
        <p:nvPicPr>
          <p:cNvPr descr="An artistic image depicting connection and interdependency between earth, people, place, plants, air, and the planets, with a group of people painted black and brown gathered together, holding each other and melting into the earth from their lower halves and two people holding their arms out, connecting to a tree. The image depicts people sitting and laying in the branches of the tree. The leaves of the tree grow outwards and towards a central yellow circle at the top of the tree, with two figures with hearts marked on their chests holding the yellow circle up. The foliage of the tree is black and the image has a warm yellow background&#10;" id="96" name="Google Shape;96;p22"/>
          <p:cNvPicPr preferRelativeResize="0"/>
          <p:nvPr/>
        </p:nvPicPr>
        <p:blipFill>
          <a:blip r:embed="rId3">
            <a:alphaModFix/>
          </a:blip>
          <a:stretch>
            <a:fillRect/>
          </a:stretch>
        </p:blipFill>
        <p:spPr>
          <a:xfrm>
            <a:off x="5401025" y="330125"/>
            <a:ext cx="3437002" cy="4483251"/>
          </a:xfrm>
          <a:prstGeom prst="rect">
            <a:avLst/>
          </a:prstGeom>
          <a:noFill/>
          <a:ln>
            <a:noFill/>
          </a:ln>
        </p:spPr>
      </p:pic>
      <p:sp>
        <p:nvSpPr>
          <p:cNvPr id="97" name="Google Shape;97;p22"/>
          <p:cNvSpPr/>
          <p:nvPr/>
        </p:nvSpPr>
        <p:spPr>
          <a:xfrm>
            <a:off x="428600" y="1212625"/>
            <a:ext cx="1661400" cy="1432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Youth Work</a:t>
            </a:r>
            <a:endParaRPr/>
          </a:p>
        </p:txBody>
      </p:sp>
      <p:sp>
        <p:nvSpPr>
          <p:cNvPr id="98" name="Google Shape;98;p22"/>
          <p:cNvSpPr/>
          <p:nvPr/>
        </p:nvSpPr>
        <p:spPr>
          <a:xfrm>
            <a:off x="3231325" y="1212625"/>
            <a:ext cx="1661400" cy="1432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Community Psychology</a:t>
            </a:r>
            <a:endParaRPr/>
          </a:p>
        </p:txBody>
      </p:sp>
      <p:sp>
        <p:nvSpPr>
          <p:cNvPr id="99" name="Google Shape;99;p22"/>
          <p:cNvSpPr/>
          <p:nvPr/>
        </p:nvSpPr>
        <p:spPr>
          <a:xfrm>
            <a:off x="428600" y="3078175"/>
            <a:ext cx="1661400" cy="1432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Public Health</a:t>
            </a:r>
            <a:endParaRPr/>
          </a:p>
        </p:txBody>
      </p:sp>
      <p:sp>
        <p:nvSpPr>
          <p:cNvPr id="100" name="Google Shape;100;p22"/>
          <p:cNvSpPr/>
          <p:nvPr/>
        </p:nvSpPr>
        <p:spPr>
          <a:xfrm>
            <a:off x="3231325" y="3078175"/>
            <a:ext cx="1661400" cy="1432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Co-Production</a:t>
            </a:r>
            <a:endParaRPr sz="1200"/>
          </a:p>
        </p:txBody>
      </p:sp>
      <p:pic>
        <p:nvPicPr>
          <p:cNvPr id="101" name="Google Shape;101;p22"/>
          <p:cNvPicPr preferRelativeResize="0"/>
          <p:nvPr/>
        </p:nvPicPr>
        <p:blipFill>
          <a:blip r:embed="rId4">
            <a:alphaModFix/>
          </a:blip>
          <a:stretch>
            <a:fillRect/>
          </a:stretch>
        </p:blipFill>
        <p:spPr>
          <a:xfrm>
            <a:off x="8328573" y="0"/>
            <a:ext cx="815425" cy="414200"/>
          </a:xfrm>
          <a:prstGeom prst="rect">
            <a:avLst/>
          </a:prstGeom>
          <a:noFill/>
          <a:ln>
            <a:noFill/>
          </a:ln>
        </p:spPr>
      </p:pic>
      <p:sp>
        <p:nvSpPr>
          <p:cNvPr id="102" name="Google Shape;102;p22"/>
          <p:cNvSpPr txBox="1"/>
          <p:nvPr/>
        </p:nvSpPr>
        <p:spPr>
          <a:xfrm>
            <a:off x="7726750" y="4555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GB" sz="3600"/>
              <a:t>Western Psychology - </a:t>
            </a:r>
            <a:r>
              <a:rPr lang="en-GB" sz="3600"/>
              <a:t>problem</a:t>
            </a:r>
            <a:r>
              <a:rPr lang="en-GB" sz="3600"/>
              <a:t> </a:t>
            </a:r>
            <a:endParaRPr sz="3600"/>
          </a:p>
        </p:txBody>
      </p:sp>
      <p:pic>
        <p:nvPicPr>
          <p:cNvPr descr="An image titled the Historic Context of psychiatry and psychology cited from S. Fernando's work, listing historical dates of both the history of race, racialisation and racism and the growth of the psy disciplines, recognising the historic context of psychiatry and psychology's development in the context of colonialism, the development of race, racism and slavery and the development of the psy disciplines. " id="108" name="Google Shape;108;p23"/>
          <p:cNvPicPr preferRelativeResize="0"/>
          <p:nvPr/>
        </p:nvPicPr>
        <p:blipFill rotWithShape="1">
          <a:blip r:embed="rId3">
            <a:alphaModFix/>
          </a:blip>
          <a:srcRect b="2155" l="0" r="0" t="2460"/>
          <a:stretch/>
        </p:blipFill>
        <p:spPr>
          <a:xfrm>
            <a:off x="1630300" y="916275"/>
            <a:ext cx="5972450" cy="3613751"/>
          </a:xfrm>
          <a:prstGeom prst="rect">
            <a:avLst/>
          </a:prstGeom>
          <a:noFill/>
          <a:ln>
            <a:noFill/>
          </a:ln>
        </p:spPr>
      </p:pic>
      <p:sp>
        <p:nvSpPr>
          <p:cNvPr id="109" name="Google Shape;109;p23"/>
          <p:cNvSpPr txBox="1"/>
          <p:nvPr/>
        </p:nvSpPr>
        <p:spPr>
          <a:xfrm>
            <a:off x="142275" y="4129825"/>
            <a:ext cx="1827900" cy="400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800"/>
              </a:spcAft>
              <a:buClr>
                <a:schemeClr val="dk1"/>
              </a:buClr>
              <a:buSzPts val="1100"/>
              <a:buFont typeface="Arial"/>
              <a:buNone/>
            </a:pPr>
            <a:r>
              <a:rPr lang="en-GB" sz="1100">
                <a:solidFill>
                  <a:srgbClr val="595959"/>
                </a:solidFill>
              </a:rPr>
              <a:t>Fernando, S. (2017). </a:t>
            </a:r>
            <a:endParaRPr sz="1800">
              <a:solidFill>
                <a:schemeClr val="dk1"/>
              </a:solidFill>
            </a:endParaRPr>
          </a:p>
        </p:txBody>
      </p:sp>
      <p:pic>
        <p:nvPicPr>
          <p:cNvPr id="110" name="Google Shape;110;p23"/>
          <p:cNvPicPr preferRelativeResize="0"/>
          <p:nvPr/>
        </p:nvPicPr>
        <p:blipFill>
          <a:blip r:embed="rId4">
            <a:alphaModFix/>
          </a:blip>
          <a:stretch>
            <a:fillRect/>
          </a:stretch>
        </p:blipFill>
        <p:spPr>
          <a:xfrm>
            <a:off x="8069174" y="229700"/>
            <a:ext cx="1074825" cy="545950"/>
          </a:xfrm>
          <a:prstGeom prst="rect">
            <a:avLst/>
          </a:prstGeom>
          <a:noFill/>
          <a:ln>
            <a:noFill/>
          </a:ln>
        </p:spPr>
      </p:pic>
      <p:sp>
        <p:nvSpPr>
          <p:cNvPr id="111" name="Google Shape;111;p23"/>
          <p:cNvSpPr txBox="1"/>
          <p:nvPr/>
        </p:nvSpPr>
        <p:spPr>
          <a:xfrm>
            <a:off x="8136288" y="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690"/>
              <a:t>A Contextual Understanding of Mental Health</a:t>
            </a:r>
            <a:endParaRPr sz="2690"/>
          </a:p>
        </p:txBody>
      </p:sp>
      <p:pic>
        <p:nvPicPr>
          <p:cNvPr descr="An image drawn by Juliet Young, @creative.clinical.psychologist, depicting a weighing scale labelled social determinants, with one side of the scale depicting 'protective' determinants as balloons, such as occupation, responsive services, safe places to live, trauma informed care and financial security lifting the scale up. On the other side of the scale, 'adverse' determinants such as discrimination, violence, loneliness, inequity, food insecurity and poor housing as weights, weighing the scales down." id="117" name="Google Shape;117;p24"/>
          <p:cNvPicPr preferRelativeResize="0"/>
          <p:nvPr/>
        </p:nvPicPr>
        <p:blipFill rotWithShape="1">
          <a:blip r:embed="rId3">
            <a:alphaModFix/>
          </a:blip>
          <a:srcRect b="6430" l="9889" r="-9890" t="6438"/>
          <a:stretch/>
        </p:blipFill>
        <p:spPr>
          <a:xfrm>
            <a:off x="2673850" y="962588"/>
            <a:ext cx="3796301" cy="3634826"/>
          </a:xfrm>
          <a:prstGeom prst="rect">
            <a:avLst/>
          </a:prstGeom>
          <a:noFill/>
          <a:ln>
            <a:noFill/>
          </a:ln>
        </p:spPr>
      </p:pic>
      <p:pic>
        <p:nvPicPr>
          <p:cNvPr id="118" name="Google Shape;118;p24"/>
          <p:cNvPicPr preferRelativeResize="0"/>
          <p:nvPr/>
        </p:nvPicPr>
        <p:blipFill>
          <a:blip r:embed="rId4">
            <a:alphaModFix/>
          </a:blip>
          <a:stretch>
            <a:fillRect/>
          </a:stretch>
        </p:blipFill>
        <p:spPr>
          <a:xfrm>
            <a:off x="8236875" y="239675"/>
            <a:ext cx="879775" cy="446875"/>
          </a:xfrm>
          <a:prstGeom prst="rect">
            <a:avLst/>
          </a:prstGeom>
          <a:noFill/>
          <a:ln>
            <a:noFill/>
          </a:ln>
        </p:spPr>
      </p:pic>
      <p:sp>
        <p:nvSpPr>
          <p:cNvPr id="119" name="Google Shape;119;p24"/>
          <p:cNvSpPr txBox="1"/>
          <p:nvPr/>
        </p:nvSpPr>
        <p:spPr>
          <a:xfrm>
            <a:off x="8414950" y="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490"/>
              <a:t>A Public Health Approach to Mental Health</a:t>
            </a:r>
            <a:endParaRPr sz="2490"/>
          </a:p>
        </p:txBody>
      </p:sp>
      <p:sp>
        <p:nvSpPr>
          <p:cNvPr id="125" name="Google Shape;125;p25"/>
          <p:cNvSpPr txBox="1"/>
          <p:nvPr>
            <p:ph idx="1" type="body"/>
          </p:nvPr>
        </p:nvSpPr>
        <p:spPr>
          <a:xfrm>
            <a:off x="306000" y="1239325"/>
            <a:ext cx="4389600" cy="3151500"/>
          </a:xfrm>
          <a:prstGeom prst="rect">
            <a:avLst/>
          </a:prstGeom>
        </p:spPr>
        <p:txBody>
          <a:bodyPr anchorCtr="0" anchor="t" bIns="34275" lIns="68575" spcFirstLastPara="1" rIns="68575" wrap="square" tIns="34275">
            <a:normAutofit fontScale="92500" lnSpcReduction="20000"/>
          </a:bodyPr>
          <a:lstStyle/>
          <a:p>
            <a:pPr indent="0" lvl="0" marL="0" rtl="0" algn="just">
              <a:spcBef>
                <a:spcPts val="800"/>
              </a:spcBef>
              <a:spcAft>
                <a:spcPts val="0"/>
              </a:spcAft>
              <a:buClr>
                <a:schemeClr val="dk1"/>
              </a:buClr>
              <a:buSzPct val="55000"/>
              <a:buFont typeface="Arial"/>
              <a:buNone/>
            </a:pPr>
            <a:r>
              <a:rPr b="1" lang="en-GB" sz="2000"/>
              <a:t>Public Health</a:t>
            </a:r>
            <a:r>
              <a:rPr lang="en-GB" sz="2000"/>
              <a:t> - the study of population level health outcomes. </a:t>
            </a:r>
            <a:endParaRPr sz="2000"/>
          </a:p>
          <a:p>
            <a:pPr indent="0" lvl="0" marL="0" rtl="0" algn="just">
              <a:spcBef>
                <a:spcPts val="800"/>
              </a:spcBef>
              <a:spcAft>
                <a:spcPts val="0"/>
              </a:spcAft>
              <a:buClr>
                <a:schemeClr val="dk1"/>
              </a:buClr>
              <a:buSzPct val="55000"/>
              <a:buFont typeface="Arial"/>
              <a:buNone/>
            </a:pPr>
            <a:r>
              <a:t/>
            </a:r>
            <a:endParaRPr sz="2000"/>
          </a:p>
          <a:p>
            <a:pPr indent="0" lvl="0" marL="0" rtl="0" algn="just">
              <a:spcBef>
                <a:spcPts val="800"/>
              </a:spcBef>
              <a:spcAft>
                <a:spcPts val="0"/>
              </a:spcAft>
              <a:buClr>
                <a:schemeClr val="dk1"/>
              </a:buClr>
              <a:buSzPct val="55000"/>
              <a:buFont typeface="Arial"/>
              <a:buNone/>
            </a:pPr>
            <a:r>
              <a:rPr b="1" lang="en-GB" sz="2000"/>
              <a:t>Social determinants</a:t>
            </a:r>
            <a:r>
              <a:rPr lang="en-GB" sz="2000"/>
              <a:t> - the social and contextual factors that impact health. </a:t>
            </a:r>
            <a:endParaRPr sz="2000"/>
          </a:p>
          <a:p>
            <a:pPr indent="0" lvl="0" marL="0" rtl="0" algn="just">
              <a:spcBef>
                <a:spcPts val="800"/>
              </a:spcBef>
              <a:spcAft>
                <a:spcPts val="0"/>
              </a:spcAft>
              <a:buClr>
                <a:schemeClr val="dk1"/>
              </a:buClr>
              <a:buSzPct val="55000"/>
              <a:buFont typeface="Arial"/>
              <a:buNone/>
            </a:pPr>
            <a:r>
              <a:t/>
            </a:r>
            <a:endParaRPr sz="2000"/>
          </a:p>
          <a:p>
            <a:pPr indent="0" lvl="0" marL="0" rtl="0" algn="just">
              <a:spcBef>
                <a:spcPts val="800"/>
              </a:spcBef>
              <a:spcAft>
                <a:spcPts val="0"/>
              </a:spcAft>
              <a:buClr>
                <a:schemeClr val="dk1"/>
              </a:buClr>
              <a:buSzPct val="55000"/>
              <a:buFont typeface="Arial"/>
              <a:buNone/>
            </a:pPr>
            <a:r>
              <a:rPr lang="en-GB" sz="2000"/>
              <a:t>A public health lens allows us to view the determining factors of poor mental health, as located in society rather than the individual. This has consequences for how we might support individuals and the systems around them. </a:t>
            </a:r>
            <a:endParaRPr sz="2400"/>
          </a:p>
        </p:txBody>
      </p:sp>
      <p:pic>
        <p:nvPicPr>
          <p:cNvPr descr="An image from the University of Wisconsin Population Health Institute depicting socioeconomic factors, physical environment, health behaviours and health care" id="126" name="Google Shape;126;p25"/>
          <p:cNvPicPr preferRelativeResize="0"/>
          <p:nvPr/>
        </p:nvPicPr>
        <p:blipFill rotWithShape="1">
          <a:blip r:embed="rId3">
            <a:alphaModFix/>
          </a:blip>
          <a:srcRect b="0" l="15342" r="14244" t="0"/>
          <a:stretch/>
        </p:blipFill>
        <p:spPr>
          <a:xfrm>
            <a:off x="4695525" y="825775"/>
            <a:ext cx="4071975" cy="3907100"/>
          </a:xfrm>
          <a:prstGeom prst="rect">
            <a:avLst/>
          </a:prstGeom>
          <a:noFill/>
          <a:ln>
            <a:noFill/>
          </a:ln>
        </p:spPr>
      </p:pic>
      <p:pic>
        <p:nvPicPr>
          <p:cNvPr id="127" name="Google Shape;127;p25"/>
          <p:cNvPicPr preferRelativeResize="0"/>
          <p:nvPr/>
        </p:nvPicPr>
        <p:blipFill>
          <a:blip r:embed="rId4">
            <a:alphaModFix/>
          </a:blip>
          <a:stretch>
            <a:fillRect/>
          </a:stretch>
        </p:blipFill>
        <p:spPr>
          <a:xfrm>
            <a:off x="8069174" y="279825"/>
            <a:ext cx="1074825" cy="545950"/>
          </a:xfrm>
          <a:prstGeom prst="rect">
            <a:avLst/>
          </a:prstGeom>
          <a:noFill/>
          <a:ln>
            <a:noFill/>
          </a:ln>
        </p:spPr>
      </p:pic>
      <p:sp>
        <p:nvSpPr>
          <p:cNvPr id="128" name="Google Shape;128;p25"/>
          <p:cNvSpPr txBox="1"/>
          <p:nvPr/>
        </p:nvSpPr>
        <p:spPr>
          <a:xfrm>
            <a:off x="8255738" y="1960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990"/>
              <a:buFont typeface="Arial"/>
              <a:buNone/>
            </a:pPr>
            <a:r>
              <a:rPr lang="en-GB" sz="2500">
                <a:solidFill>
                  <a:schemeClr val="dk2"/>
                </a:solidFill>
              </a:rPr>
              <a:t>Social Determinants of Mental Health:</a:t>
            </a:r>
            <a:r>
              <a:rPr lang="en-GB" sz="2500">
                <a:solidFill>
                  <a:schemeClr val="dk2"/>
                </a:solidFill>
              </a:rPr>
              <a:t> Inequality</a:t>
            </a:r>
            <a:endParaRPr sz="2500">
              <a:solidFill>
                <a:schemeClr val="dk2"/>
              </a:solidFill>
            </a:endParaRPr>
          </a:p>
          <a:p>
            <a:pPr indent="0" lvl="0" marL="0" rtl="0" algn="l">
              <a:spcBef>
                <a:spcPts val="0"/>
              </a:spcBef>
              <a:spcAft>
                <a:spcPts val="0"/>
              </a:spcAft>
              <a:buNone/>
            </a:pPr>
            <a:r>
              <a:t/>
            </a:r>
            <a:endParaRPr sz="2800"/>
          </a:p>
        </p:txBody>
      </p:sp>
      <p:sp>
        <p:nvSpPr>
          <p:cNvPr id="134" name="Google Shape;134;p26"/>
          <p:cNvSpPr txBox="1"/>
          <p:nvPr>
            <p:ph idx="1" type="body"/>
          </p:nvPr>
        </p:nvSpPr>
        <p:spPr>
          <a:xfrm>
            <a:off x="305992" y="1168003"/>
            <a:ext cx="7446600" cy="3222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900">
                <a:solidFill>
                  <a:srgbClr val="212121"/>
                </a:solidFill>
                <a:highlight>
                  <a:srgbClr val="FFFFFF"/>
                </a:highlight>
              </a:rPr>
              <a:t>The social determinants of health are thought to develop from unequal distribution of resources.</a:t>
            </a:r>
            <a:endParaRPr sz="1900">
              <a:solidFill>
                <a:srgbClr val="212121"/>
              </a:solidFill>
              <a:highlight>
                <a:srgbClr val="FFFFFF"/>
              </a:highlight>
            </a:endParaRPr>
          </a:p>
          <a:p>
            <a:pPr indent="0" lvl="0" marL="0" rtl="0" algn="l">
              <a:spcBef>
                <a:spcPts val="800"/>
              </a:spcBef>
              <a:spcAft>
                <a:spcPts val="0"/>
              </a:spcAft>
              <a:buNone/>
            </a:pPr>
            <a:r>
              <a:t/>
            </a:r>
            <a:endParaRPr sz="1900">
              <a:solidFill>
                <a:srgbClr val="212121"/>
              </a:solidFill>
              <a:highlight>
                <a:srgbClr val="FFFFFF"/>
              </a:highlight>
            </a:endParaRPr>
          </a:p>
          <a:p>
            <a:pPr indent="0" lvl="0" marL="0" rtl="0" algn="l">
              <a:spcBef>
                <a:spcPts val="800"/>
              </a:spcBef>
              <a:spcAft>
                <a:spcPts val="0"/>
              </a:spcAft>
              <a:buNone/>
            </a:pPr>
            <a:r>
              <a:rPr lang="en-GB" sz="1900">
                <a:solidFill>
                  <a:srgbClr val="212121"/>
                </a:solidFill>
                <a:highlight>
                  <a:srgbClr val="FFFFFF"/>
                </a:highlight>
              </a:rPr>
              <a:t>Therefore interventions that target social and economic policies and progammes can reduce these social determinants and their impact on mental health. </a:t>
            </a:r>
            <a:endParaRPr sz="1900">
              <a:solidFill>
                <a:srgbClr val="212121"/>
              </a:solidFill>
              <a:highlight>
                <a:srgbClr val="FFFFFF"/>
              </a:highlight>
            </a:endParaRPr>
          </a:p>
          <a:p>
            <a:pPr indent="0" lvl="0" marL="0" rtl="0" algn="l">
              <a:spcBef>
                <a:spcPts val="800"/>
              </a:spcBef>
              <a:spcAft>
                <a:spcPts val="0"/>
              </a:spcAft>
              <a:buNone/>
            </a:pPr>
            <a:r>
              <a:t/>
            </a:r>
            <a:endParaRPr sz="1900">
              <a:solidFill>
                <a:srgbClr val="212121"/>
              </a:solidFill>
              <a:highlight>
                <a:srgbClr val="FFFFFF"/>
              </a:highlight>
            </a:endParaRPr>
          </a:p>
          <a:p>
            <a:pPr indent="0" lvl="0" marL="0" rtl="0" algn="l">
              <a:spcBef>
                <a:spcPts val="800"/>
              </a:spcBef>
              <a:spcAft>
                <a:spcPts val="0"/>
              </a:spcAft>
              <a:buNone/>
            </a:pPr>
            <a:r>
              <a:t/>
            </a:r>
            <a:endParaRPr sz="1900">
              <a:solidFill>
                <a:srgbClr val="212121"/>
              </a:solidFill>
              <a:highlight>
                <a:srgbClr val="FFFFFF"/>
              </a:highlight>
            </a:endParaRPr>
          </a:p>
          <a:p>
            <a:pPr indent="0" lvl="0" marL="0" rtl="0" algn="l">
              <a:spcBef>
                <a:spcPts val="800"/>
              </a:spcBef>
              <a:spcAft>
                <a:spcPts val="0"/>
              </a:spcAft>
              <a:buNone/>
            </a:pPr>
            <a:r>
              <a:t/>
            </a:r>
            <a:endParaRPr sz="1900"/>
          </a:p>
        </p:txBody>
      </p:sp>
      <p:pic>
        <p:nvPicPr>
          <p:cNvPr id="135" name="Google Shape;135;p26"/>
          <p:cNvPicPr preferRelativeResize="0"/>
          <p:nvPr/>
        </p:nvPicPr>
        <p:blipFill>
          <a:blip r:embed="rId3">
            <a:alphaModFix/>
          </a:blip>
          <a:stretch>
            <a:fillRect/>
          </a:stretch>
        </p:blipFill>
        <p:spPr>
          <a:xfrm>
            <a:off x="8297898" y="279625"/>
            <a:ext cx="846100" cy="429775"/>
          </a:xfrm>
          <a:prstGeom prst="rect">
            <a:avLst/>
          </a:prstGeom>
          <a:noFill/>
          <a:ln>
            <a:noFill/>
          </a:ln>
        </p:spPr>
      </p:pic>
      <p:sp>
        <p:nvSpPr>
          <p:cNvPr id="136" name="Google Shape;136;p26"/>
          <p:cNvSpPr txBox="1"/>
          <p:nvPr/>
        </p:nvSpPr>
        <p:spPr>
          <a:xfrm>
            <a:off x="8370100" y="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05991" y="342698"/>
            <a:ext cx="8532000" cy="7158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990"/>
              <a:buFont typeface="Arial"/>
              <a:buNone/>
            </a:pPr>
            <a:r>
              <a:rPr lang="en-GB" sz="2500">
                <a:solidFill>
                  <a:schemeClr val="dk2"/>
                </a:solidFill>
              </a:rPr>
              <a:t>Social Determinants of Mental Health: Austerity</a:t>
            </a:r>
            <a:endParaRPr sz="2500"/>
          </a:p>
        </p:txBody>
      </p:sp>
      <p:sp>
        <p:nvSpPr>
          <p:cNvPr id="142" name="Google Shape;142;p27"/>
          <p:cNvSpPr txBox="1"/>
          <p:nvPr>
            <p:ph idx="1" type="body"/>
          </p:nvPr>
        </p:nvSpPr>
        <p:spPr>
          <a:xfrm>
            <a:off x="306000" y="964125"/>
            <a:ext cx="4266000" cy="3426600"/>
          </a:xfrm>
          <a:prstGeom prst="rect">
            <a:avLst/>
          </a:prstGeom>
        </p:spPr>
        <p:txBody>
          <a:bodyPr anchorCtr="0" anchor="t" bIns="34275" lIns="68575" spcFirstLastPara="1" rIns="68575" wrap="square" tIns="34275">
            <a:normAutofit fontScale="92500" lnSpcReduction="20000"/>
          </a:bodyPr>
          <a:lstStyle/>
          <a:p>
            <a:pPr indent="0" lvl="0" marL="0" rtl="0" algn="l">
              <a:lnSpc>
                <a:spcPct val="115000"/>
              </a:lnSpc>
              <a:spcBef>
                <a:spcPts val="1200"/>
              </a:spcBef>
              <a:spcAft>
                <a:spcPts val="0"/>
              </a:spcAft>
              <a:buNone/>
            </a:pPr>
            <a:r>
              <a:rPr b="1" lang="en-GB" sz="1654"/>
              <a:t>The Psychological Impact of Austerity (2015):</a:t>
            </a:r>
            <a:endParaRPr b="1" sz="1654"/>
          </a:p>
          <a:p>
            <a:pPr indent="0" lvl="0" marL="0" rtl="0" algn="l">
              <a:lnSpc>
                <a:spcPct val="115000"/>
              </a:lnSpc>
              <a:spcBef>
                <a:spcPts val="1200"/>
              </a:spcBef>
              <a:spcAft>
                <a:spcPts val="0"/>
              </a:spcAft>
              <a:buNone/>
            </a:pPr>
            <a:r>
              <a:rPr lang="en-GB" sz="1654"/>
              <a:t>Austerity policies have damaging psychological costs. Mental health problems are being created in the present, and further problems are being stored for the future.</a:t>
            </a:r>
            <a:endParaRPr sz="1654"/>
          </a:p>
          <a:p>
            <a:pPr indent="0" lvl="0" marL="0" rtl="0" algn="l">
              <a:lnSpc>
                <a:spcPct val="115000"/>
              </a:lnSpc>
              <a:spcBef>
                <a:spcPts val="1200"/>
              </a:spcBef>
              <a:spcAft>
                <a:spcPts val="0"/>
              </a:spcAft>
              <a:buNone/>
            </a:pPr>
            <a:r>
              <a:rPr lang="en-GB" sz="1654"/>
              <a:t>Specific ways in which austerity policies impact on mental health:</a:t>
            </a:r>
            <a:endParaRPr sz="1654"/>
          </a:p>
          <a:p>
            <a:pPr indent="-325798" lvl="0" marL="457200" rtl="0" algn="l">
              <a:lnSpc>
                <a:spcPct val="115000"/>
              </a:lnSpc>
              <a:spcBef>
                <a:spcPts val="1200"/>
              </a:spcBef>
              <a:spcAft>
                <a:spcPts val="0"/>
              </a:spcAft>
              <a:buSzPct val="100000"/>
              <a:buAutoNum type="arabicPeriod"/>
            </a:pPr>
            <a:r>
              <a:rPr lang="en-GB" sz="1654"/>
              <a:t>Humiliation and shame</a:t>
            </a:r>
            <a:endParaRPr sz="1654"/>
          </a:p>
          <a:p>
            <a:pPr indent="-325798" lvl="0" marL="457200" rtl="0" algn="l">
              <a:lnSpc>
                <a:spcPct val="115000"/>
              </a:lnSpc>
              <a:spcBef>
                <a:spcPts val="0"/>
              </a:spcBef>
              <a:spcAft>
                <a:spcPts val="0"/>
              </a:spcAft>
              <a:buSzPct val="100000"/>
              <a:buAutoNum type="arabicPeriod"/>
            </a:pPr>
            <a:r>
              <a:rPr lang="en-GB" sz="1654"/>
              <a:t>Fear and distrust</a:t>
            </a:r>
            <a:endParaRPr sz="1654"/>
          </a:p>
          <a:p>
            <a:pPr indent="-325798" lvl="0" marL="457200" rtl="0" algn="l">
              <a:lnSpc>
                <a:spcPct val="115000"/>
              </a:lnSpc>
              <a:spcBef>
                <a:spcPts val="0"/>
              </a:spcBef>
              <a:spcAft>
                <a:spcPts val="0"/>
              </a:spcAft>
              <a:buSzPct val="100000"/>
              <a:buAutoNum type="arabicPeriod"/>
            </a:pPr>
            <a:r>
              <a:rPr lang="en-GB" sz="1654"/>
              <a:t>Instability and insecurity</a:t>
            </a:r>
            <a:endParaRPr sz="1654"/>
          </a:p>
          <a:p>
            <a:pPr indent="-325798" lvl="0" marL="457200" rtl="0" algn="l">
              <a:lnSpc>
                <a:spcPct val="115000"/>
              </a:lnSpc>
              <a:spcBef>
                <a:spcPts val="0"/>
              </a:spcBef>
              <a:spcAft>
                <a:spcPts val="0"/>
              </a:spcAft>
              <a:buSzPct val="100000"/>
              <a:buAutoNum type="arabicPeriod"/>
            </a:pPr>
            <a:r>
              <a:rPr lang="en-GB" sz="1654"/>
              <a:t>Isolation and loneliness</a:t>
            </a:r>
            <a:endParaRPr sz="1654"/>
          </a:p>
          <a:p>
            <a:pPr indent="-325798" lvl="0" marL="457200" rtl="0" algn="l">
              <a:lnSpc>
                <a:spcPct val="115000"/>
              </a:lnSpc>
              <a:spcBef>
                <a:spcPts val="0"/>
              </a:spcBef>
              <a:spcAft>
                <a:spcPts val="0"/>
              </a:spcAft>
              <a:buSzPct val="100000"/>
              <a:buAutoNum type="arabicPeriod"/>
            </a:pPr>
            <a:r>
              <a:rPr lang="en-GB" sz="1654"/>
              <a:t>Being trapped and powerless</a:t>
            </a:r>
            <a:endParaRPr/>
          </a:p>
        </p:txBody>
      </p:sp>
      <p:pic>
        <p:nvPicPr>
          <p:cNvPr descr="An image drawn by Juliet Young, @creative.clinical.psychologist, titled &quot;How government policy affects mental health.&quot; The image contains text to the right, stating &quot;Harsh, oppressive, discriminatory, unkind, selfish, austere, bullshit government policy&quot; then an arrow pointing right to a list of:&#10;&#10;1. Humiliation and shame&#10;2. Fear and distrust&#10;3. Instability and insecurity&#10;4. Isolation and loneliness &#10;5. Being trapped and powerless&#10;&#10;then an arrow pointing right to the image of a sad face. &#10;&#10;A note at the bottom of the image stating &quot;Taken from awesome reseearch on &quot;Austerity Ailments&quot; by McGrath et al, 2016." id="143" name="Google Shape;143;p27"/>
          <p:cNvPicPr preferRelativeResize="0"/>
          <p:nvPr/>
        </p:nvPicPr>
        <p:blipFill>
          <a:blip r:embed="rId3">
            <a:alphaModFix/>
          </a:blip>
          <a:stretch>
            <a:fillRect/>
          </a:stretch>
        </p:blipFill>
        <p:spPr>
          <a:xfrm>
            <a:off x="4809125" y="822788"/>
            <a:ext cx="3913026" cy="3913026"/>
          </a:xfrm>
          <a:prstGeom prst="rect">
            <a:avLst/>
          </a:prstGeom>
          <a:noFill/>
          <a:ln>
            <a:noFill/>
          </a:ln>
        </p:spPr>
      </p:pic>
      <p:pic>
        <p:nvPicPr>
          <p:cNvPr id="144" name="Google Shape;144;p27"/>
          <p:cNvPicPr preferRelativeResize="0"/>
          <p:nvPr/>
        </p:nvPicPr>
        <p:blipFill>
          <a:blip r:embed="rId4">
            <a:alphaModFix/>
          </a:blip>
          <a:stretch>
            <a:fillRect/>
          </a:stretch>
        </p:blipFill>
        <p:spPr>
          <a:xfrm>
            <a:off x="8206398" y="209725"/>
            <a:ext cx="937600" cy="476250"/>
          </a:xfrm>
          <a:prstGeom prst="rect">
            <a:avLst/>
          </a:prstGeom>
          <a:noFill/>
          <a:ln>
            <a:noFill/>
          </a:ln>
        </p:spPr>
      </p:pic>
      <p:sp>
        <p:nvSpPr>
          <p:cNvPr id="145" name="Google Shape;145;p27"/>
          <p:cNvSpPr txBox="1"/>
          <p:nvPr/>
        </p:nvSpPr>
        <p:spPr>
          <a:xfrm>
            <a:off x="8324350" y="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05991" y="342698"/>
            <a:ext cx="8532000" cy="71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lang="en-GB" sz="2500">
                <a:solidFill>
                  <a:schemeClr val="dk2"/>
                </a:solidFill>
              </a:rPr>
              <a:t>Social Determinants of Mental Health:</a:t>
            </a:r>
            <a:r>
              <a:rPr lang="en-GB" sz="2500"/>
              <a:t> Housing</a:t>
            </a:r>
            <a:endParaRPr sz="2500"/>
          </a:p>
        </p:txBody>
      </p:sp>
      <p:sp>
        <p:nvSpPr>
          <p:cNvPr id="151" name="Google Shape;151;p28"/>
          <p:cNvSpPr txBox="1"/>
          <p:nvPr>
            <p:ph idx="1" type="body"/>
          </p:nvPr>
        </p:nvSpPr>
        <p:spPr>
          <a:xfrm>
            <a:off x="305992" y="1058503"/>
            <a:ext cx="7446600" cy="3222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b="1" lang="en-GB" sz="1500"/>
              <a:t>Mind Brick by Brick Report (2017):</a:t>
            </a:r>
            <a:endParaRPr b="1" sz="1500"/>
          </a:p>
          <a:p>
            <a:pPr indent="0" lvl="0" marL="0" rtl="0" algn="l">
              <a:lnSpc>
                <a:spcPct val="115000"/>
              </a:lnSpc>
              <a:spcBef>
                <a:spcPts val="1200"/>
              </a:spcBef>
              <a:spcAft>
                <a:spcPts val="0"/>
              </a:spcAft>
              <a:buClr>
                <a:schemeClr val="dk1"/>
              </a:buClr>
              <a:buSzPts val="1100"/>
              <a:buFont typeface="Arial"/>
              <a:buNone/>
            </a:pPr>
            <a:r>
              <a:rPr lang="en-GB" sz="1500"/>
              <a:t>There is broad agreement within the existing literature that a combination of physical and social factors drives the impact of housing on mental health, including:</a:t>
            </a:r>
            <a:endParaRPr sz="1500"/>
          </a:p>
          <a:p>
            <a:pPr indent="-349250" lvl="0" marL="457200" rtl="0" algn="l">
              <a:lnSpc>
                <a:spcPct val="115000"/>
              </a:lnSpc>
              <a:spcBef>
                <a:spcPts val="1200"/>
              </a:spcBef>
              <a:spcAft>
                <a:spcPts val="0"/>
              </a:spcAft>
              <a:buSzPts val="1900"/>
              <a:buChar char="●"/>
            </a:pPr>
            <a:r>
              <a:rPr lang="en-GB" sz="1500"/>
              <a:t>physical condition of the property (Gibson et al., 2011)</a:t>
            </a:r>
            <a:endParaRPr sz="1500"/>
          </a:p>
          <a:p>
            <a:pPr indent="-349250" lvl="0" marL="457200" rtl="0" algn="l">
              <a:lnSpc>
                <a:spcPct val="115000"/>
              </a:lnSpc>
              <a:spcBef>
                <a:spcPts val="0"/>
              </a:spcBef>
              <a:spcAft>
                <a:spcPts val="0"/>
              </a:spcAft>
              <a:buSzPts val="1900"/>
              <a:buChar char="●"/>
            </a:pPr>
            <a:r>
              <a:rPr lang="en-GB" sz="1500"/>
              <a:t>local environment (Truong &amp; Ma, 2006)</a:t>
            </a:r>
            <a:endParaRPr sz="1500"/>
          </a:p>
          <a:p>
            <a:pPr indent="-349250" lvl="0" marL="457200" rtl="0" algn="l">
              <a:lnSpc>
                <a:spcPct val="115000"/>
              </a:lnSpc>
              <a:spcBef>
                <a:spcPts val="0"/>
              </a:spcBef>
              <a:spcAft>
                <a:spcPts val="0"/>
              </a:spcAft>
              <a:buSzPts val="1900"/>
              <a:buChar char="●"/>
            </a:pPr>
            <a:r>
              <a:rPr lang="en-GB" sz="1500"/>
              <a:t>affordability of rent or mortgage (Bentley et</a:t>
            </a:r>
            <a:br>
              <a:rPr lang="en-GB" sz="1500"/>
            </a:br>
            <a:r>
              <a:rPr lang="en-GB" sz="1500"/>
              <a:t>al., 2011)</a:t>
            </a:r>
            <a:endParaRPr sz="1500"/>
          </a:p>
          <a:p>
            <a:pPr indent="-349250" lvl="0" marL="457200" rtl="0" algn="l">
              <a:lnSpc>
                <a:spcPct val="115000"/>
              </a:lnSpc>
              <a:spcBef>
                <a:spcPts val="0"/>
              </a:spcBef>
              <a:spcAft>
                <a:spcPts val="0"/>
              </a:spcAft>
              <a:buSzPts val="1900"/>
              <a:buChar char="●"/>
            </a:pPr>
            <a:r>
              <a:rPr lang="en-GB" sz="1500"/>
              <a:t>physical security (Barnes et al., 2013)</a:t>
            </a:r>
            <a:endParaRPr sz="1500"/>
          </a:p>
          <a:p>
            <a:pPr indent="-349250" lvl="0" marL="457200" rtl="0" algn="l">
              <a:lnSpc>
                <a:spcPct val="115000"/>
              </a:lnSpc>
              <a:spcBef>
                <a:spcPts val="0"/>
              </a:spcBef>
              <a:spcAft>
                <a:spcPts val="0"/>
              </a:spcAft>
              <a:buSzPts val="1900"/>
              <a:buChar char="●"/>
            </a:pPr>
            <a:r>
              <a:rPr lang="en-GB" sz="1500"/>
              <a:t>social connections with neighbours (Oishi, 2010)</a:t>
            </a:r>
            <a:endParaRPr sz="1500"/>
          </a:p>
          <a:p>
            <a:pPr indent="-349250" lvl="0" marL="457200" rtl="0" algn="l">
              <a:lnSpc>
                <a:spcPct val="115000"/>
              </a:lnSpc>
              <a:spcBef>
                <a:spcPts val="0"/>
              </a:spcBef>
              <a:spcAft>
                <a:spcPts val="0"/>
              </a:spcAft>
              <a:buSzPts val="1900"/>
              <a:buChar char="●"/>
            </a:pPr>
            <a:r>
              <a:rPr lang="en-GB" sz="1500"/>
              <a:t>impact of housing on identity and self-esteem (Evans, Wells, &amp; Moch, 2003)</a:t>
            </a:r>
            <a:endParaRPr sz="1500"/>
          </a:p>
          <a:p>
            <a:pPr indent="0" lvl="0" marL="0" rtl="0" algn="l">
              <a:spcBef>
                <a:spcPts val="1200"/>
              </a:spcBef>
              <a:spcAft>
                <a:spcPts val="0"/>
              </a:spcAft>
              <a:buNone/>
            </a:pPr>
            <a:r>
              <a:t/>
            </a:r>
            <a:endParaRPr sz="1900"/>
          </a:p>
        </p:txBody>
      </p:sp>
      <p:pic>
        <p:nvPicPr>
          <p:cNvPr id="152" name="Google Shape;152;p28"/>
          <p:cNvPicPr preferRelativeResize="0"/>
          <p:nvPr/>
        </p:nvPicPr>
        <p:blipFill>
          <a:blip r:embed="rId3">
            <a:alphaModFix/>
          </a:blip>
          <a:stretch>
            <a:fillRect/>
          </a:stretch>
        </p:blipFill>
        <p:spPr>
          <a:xfrm>
            <a:off x="8206398" y="229700"/>
            <a:ext cx="937600" cy="476250"/>
          </a:xfrm>
          <a:prstGeom prst="rect">
            <a:avLst/>
          </a:prstGeom>
          <a:noFill/>
          <a:ln>
            <a:noFill/>
          </a:ln>
        </p:spPr>
      </p:pic>
      <p:sp>
        <p:nvSpPr>
          <p:cNvPr id="153" name="Google Shape;153;p28"/>
          <p:cNvSpPr txBox="1"/>
          <p:nvPr/>
        </p:nvSpPr>
        <p:spPr>
          <a:xfrm>
            <a:off x="8324350" y="0"/>
            <a:ext cx="701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dk1"/>
                </a:solidFill>
              </a:rPr>
              <a:t>Copyright</a:t>
            </a:r>
            <a:endParaRPr sz="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MT brand colours">
      <a:dk1>
        <a:srgbClr val="000000"/>
      </a:dk1>
      <a:lt1>
        <a:srgbClr val="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81563925F424093E86B3E936EF2D4" ma:contentTypeVersion="21" ma:contentTypeDescription="Create a new document." ma:contentTypeScope="" ma:versionID="050c36f3d9ad5b815e420bf30336b784">
  <xsd:schema xmlns:xsd="http://www.w3.org/2001/XMLSchema" xmlns:xs="http://www.w3.org/2001/XMLSchema" xmlns:p="http://schemas.microsoft.com/office/2006/metadata/properties" xmlns:ns2="cbac73b5-1999-42cc-afe4-b7020b48e043" xmlns:ns3="bca9822e-211d-4723-85f2-b3c70f22749b" targetNamespace="http://schemas.microsoft.com/office/2006/metadata/properties" ma:root="true" ma:fieldsID="6d828390a4e0964b13bcf6e73aaf4880" ns2:_="" ns3:_="">
    <xsd:import namespace="cbac73b5-1999-42cc-afe4-b7020b48e043"/>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c73b5-1999-42cc-afe4-b7020b48e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ca9822e-211d-4723-85f2-b3c70f22749b">
      <UserInfo>
        <DisplayName>Naomi Trenear</DisplayName>
        <AccountId>1557</AccountId>
        <AccountType/>
      </UserInfo>
      <UserInfo>
        <DisplayName>Elizabeth Hancock</DisplayName>
        <AccountId>2546</AccountId>
        <AccountType/>
      </UserInfo>
    </SharedWithUsers>
    <lcf76f155ced4ddcb4097134ff3c332f xmlns="cbac73b5-1999-42cc-afe4-b7020b48e043">
      <Terms xmlns="http://schemas.microsoft.com/office/infopath/2007/PartnerControls"/>
    </lcf76f155ced4ddcb4097134ff3c332f>
    <TaxCatchAll xmlns="bca9822e-211d-4723-85f2-b3c70f22749b" xsi:nil="true"/>
  </documentManagement>
</p:properties>
</file>

<file path=customXml/itemProps1.xml><?xml version="1.0" encoding="utf-8"?>
<ds:datastoreItem xmlns:ds="http://schemas.openxmlformats.org/officeDocument/2006/customXml" ds:itemID="{9CD7F91C-15D8-4962-987D-0CF3AEAC1067}"/>
</file>

<file path=customXml/itemProps2.xml><?xml version="1.0" encoding="utf-8"?>
<ds:datastoreItem xmlns:ds="http://schemas.openxmlformats.org/officeDocument/2006/customXml" ds:itemID="{6DF5B871-1689-418F-8313-106B41715A17}"/>
</file>

<file path=customXml/itemProps3.xml><?xml version="1.0" encoding="utf-8"?>
<ds:datastoreItem xmlns:ds="http://schemas.openxmlformats.org/officeDocument/2006/customXml" ds:itemID="{1FCEAB85-8C2F-4A7B-9C69-BF11C52D469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0x010100B6381563925F424093E86B3E936EF2D4</vt:lpwstr>
  </property>
</Properties>
</file>