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3"/>
    <p:sldMasterId id="2147483696" r:id="rId4"/>
    <p:sldMasterId id="2147483648" r:id="rId5"/>
  </p:sldMasterIdLst>
  <p:notesMasterIdLst>
    <p:notesMasterId r:id="rId21"/>
  </p:notesMasterIdLst>
  <p:sldIdLst>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DE36C-80C5-4402-8FF2-8CB9C7E00263}" v="32" dt="2024-06-19T15:59:58.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Unsted" userId="78f2a005-bd36-4a92-8ccc-2536c7473e27" providerId="ADAL" clId="{C0DDE36C-80C5-4402-8FF2-8CB9C7E00263}"/>
    <pc:docChg chg="custSel delSld modSld delMainMaster">
      <pc:chgData name="Tom Unsted" userId="78f2a005-bd36-4a92-8ccc-2536c7473e27" providerId="ADAL" clId="{C0DDE36C-80C5-4402-8FF2-8CB9C7E00263}" dt="2024-06-19T15:59:58.145" v="31" actId="1076"/>
      <pc:docMkLst>
        <pc:docMk/>
      </pc:docMkLst>
      <pc:sldChg chg="del">
        <pc:chgData name="Tom Unsted" userId="78f2a005-bd36-4a92-8ccc-2536c7473e27" providerId="ADAL" clId="{C0DDE36C-80C5-4402-8FF2-8CB9C7E00263}" dt="2024-06-19T15:57:46.765" v="0" actId="47"/>
        <pc:sldMkLst>
          <pc:docMk/>
          <pc:sldMk cId="3227958181" sldId="257"/>
        </pc:sldMkLst>
      </pc:sldChg>
      <pc:sldChg chg="del">
        <pc:chgData name="Tom Unsted" userId="78f2a005-bd36-4a92-8ccc-2536c7473e27" providerId="ADAL" clId="{C0DDE36C-80C5-4402-8FF2-8CB9C7E00263}" dt="2024-06-19T15:57:47.421" v="1" actId="47"/>
        <pc:sldMkLst>
          <pc:docMk/>
          <pc:sldMk cId="1276380860" sldId="258"/>
        </pc:sldMkLst>
      </pc:sldChg>
      <pc:sldChg chg="del">
        <pc:chgData name="Tom Unsted" userId="78f2a005-bd36-4a92-8ccc-2536c7473e27" providerId="ADAL" clId="{C0DDE36C-80C5-4402-8FF2-8CB9C7E00263}" dt="2024-06-19T15:57:47.922" v="2" actId="47"/>
        <pc:sldMkLst>
          <pc:docMk/>
          <pc:sldMk cId="3306471243" sldId="259"/>
        </pc:sldMkLst>
      </pc:sldChg>
      <pc:sldChg chg="del">
        <pc:chgData name="Tom Unsted" userId="78f2a005-bd36-4a92-8ccc-2536c7473e27" providerId="ADAL" clId="{C0DDE36C-80C5-4402-8FF2-8CB9C7E00263}" dt="2024-06-19T15:57:48.410" v="3" actId="47"/>
        <pc:sldMkLst>
          <pc:docMk/>
          <pc:sldMk cId="3561465490" sldId="260"/>
        </pc:sldMkLst>
      </pc:sldChg>
      <pc:sldChg chg="del">
        <pc:chgData name="Tom Unsted" userId="78f2a005-bd36-4a92-8ccc-2536c7473e27" providerId="ADAL" clId="{C0DDE36C-80C5-4402-8FF2-8CB9C7E00263}" dt="2024-06-19T15:57:48.829" v="4" actId="47"/>
        <pc:sldMkLst>
          <pc:docMk/>
          <pc:sldMk cId="3354487811" sldId="261"/>
        </pc:sldMkLst>
      </pc:sldChg>
      <pc:sldChg chg="del">
        <pc:chgData name="Tom Unsted" userId="78f2a005-bd36-4a92-8ccc-2536c7473e27" providerId="ADAL" clId="{C0DDE36C-80C5-4402-8FF2-8CB9C7E00263}" dt="2024-06-19T15:57:49.327" v="5" actId="47"/>
        <pc:sldMkLst>
          <pc:docMk/>
          <pc:sldMk cId="2173557958" sldId="262"/>
        </pc:sldMkLst>
      </pc:sldChg>
      <pc:sldChg chg="del">
        <pc:chgData name="Tom Unsted" userId="78f2a005-bd36-4a92-8ccc-2536c7473e27" providerId="ADAL" clId="{C0DDE36C-80C5-4402-8FF2-8CB9C7E00263}" dt="2024-06-19T15:57:49.755" v="6" actId="47"/>
        <pc:sldMkLst>
          <pc:docMk/>
          <pc:sldMk cId="2676676957" sldId="263"/>
        </pc:sldMkLst>
      </pc:sldChg>
      <pc:sldChg chg="del">
        <pc:chgData name="Tom Unsted" userId="78f2a005-bd36-4a92-8ccc-2536c7473e27" providerId="ADAL" clId="{C0DDE36C-80C5-4402-8FF2-8CB9C7E00263}" dt="2024-06-19T15:57:50.157" v="7" actId="47"/>
        <pc:sldMkLst>
          <pc:docMk/>
          <pc:sldMk cId="1088683663" sldId="264"/>
        </pc:sldMkLst>
      </pc:sldChg>
      <pc:sldChg chg="del">
        <pc:chgData name="Tom Unsted" userId="78f2a005-bd36-4a92-8ccc-2536c7473e27" providerId="ADAL" clId="{C0DDE36C-80C5-4402-8FF2-8CB9C7E00263}" dt="2024-06-19T15:57:50.619" v="8" actId="47"/>
        <pc:sldMkLst>
          <pc:docMk/>
          <pc:sldMk cId="2790127149" sldId="265"/>
        </pc:sldMkLst>
      </pc:sldChg>
      <pc:sldChg chg="del">
        <pc:chgData name="Tom Unsted" userId="78f2a005-bd36-4a92-8ccc-2536c7473e27" providerId="ADAL" clId="{C0DDE36C-80C5-4402-8FF2-8CB9C7E00263}" dt="2024-06-19T15:57:50.993" v="9" actId="47"/>
        <pc:sldMkLst>
          <pc:docMk/>
          <pc:sldMk cId="3304568321" sldId="266"/>
        </pc:sldMkLst>
      </pc:sldChg>
      <pc:sldChg chg="del">
        <pc:chgData name="Tom Unsted" userId="78f2a005-bd36-4a92-8ccc-2536c7473e27" providerId="ADAL" clId="{C0DDE36C-80C5-4402-8FF2-8CB9C7E00263}" dt="2024-06-19T15:57:51.553" v="10" actId="47"/>
        <pc:sldMkLst>
          <pc:docMk/>
          <pc:sldMk cId="1776588072" sldId="267"/>
        </pc:sldMkLst>
      </pc:sldChg>
      <pc:sldChg chg="del">
        <pc:chgData name="Tom Unsted" userId="78f2a005-bd36-4a92-8ccc-2536c7473e27" providerId="ADAL" clId="{C0DDE36C-80C5-4402-8FF2-8CB9C7E00263}" dt="2024-06-19T15:57:52.029" v="11" actId="47"/>
        <pc:sldMkLst>
          <pc:docMk/>
          <pc:sldMk cId="1812305502" sldId="268"/>
        </pc:sldMkLst>
      </pc:sldChg>
      <pc:sldChg chg="del">
        <pc:chgData name="Tom Unsted" userId="78f2a005-bd36-4a92-8ccc-2536c7473e27" providerId="ADAL" clId="{C0DDE36C-80C5-4402-8FF2-8CB9C7E00263}" dt="2024-06-19T15:57:52.408" v="12" actId="47"/>
        <pc:sldMkLst>
          <pc:docMk/>
          <pc:sldMk cId="2849421275" sldId="269"/>
        </pc:sldMkLst>
      </pc:sldChg>
      <pc:sldChg chg="del">
        <pc:chgData name="Tom Unsted" userId="78f2a005-bd36-4a92-8ccc-2536c7473e27" providerId="ADAL" clId="{C0DDE36C-80C5-4402-8FF2-8CB9C7E00263}" dt="2024-06-19T15:57:52.731" v="13" actId="47"/>
        <pc:sldMkLst>
          <pc:docMk/>
          <pc:sldMk cId="3259727139" sldId="270"/>
        </pc:sldMkLst>
      </pc:sldChg>
      <pc:sldChg chg="del">
        <pc:chgData name="Tom Unsted" userId="78f2a005-bd36-4a92-8ccc-2536c7473e27" providerId="ADAL" clId="{C0DDE36C-80C5-4402-8FF2-8CB9C7E00263}" dt="2024-06-19T15:57:53.088" v="14" actId="47"/>
        <pc:sldMkLst>
          <pc:docMk/>
          <pc:sldMk cId="720428999" sldId="271"/>
        </pc:sldMkLst>
      </pc:sldChg>
      <pc:sldChg chg="del">
        <pc:chgData name="Tom Unsted" userId="78f2a005-bd36-4a92-8ccc-2536c7473e27" providerId="ADAL" clId="{C0DDE36C-80C5-4402-8FF2-8CB9C7E00263}" dt="2024-06-19T15:57:53.455" v="15" actId="47"/>
        <pc:sldMkLst>
          <pc:docMk/>
          <pc:sldMk cId="1674780469" sldId="272"/>
        </pc:sldMkLst>
      </pc:sldChg>
      <pc:sldChg chg="del">
        <pc:chgData name="Tom Unsted" userId="78f2a005-bd36-4a92-8ccc-2536c7473e27" providerId="ADAL" clId="{C0DDE36C-80C5-4402-8FF2-8CB9C7E00263}" dt="2024-06-19T15:57:53.792" v="16" actId="47"/>
        <pc:sldMkLst>
          <pc:docMk/>
          <pc:sldMk cId="3736148177" sldId="273"/>
        </pc:sldMkLst>
      </pc:sldChg>
      <pc:sldChg chg="del">
        <pc:chgData name="Tom Unsted" userId="78f2a005-bd36-4a92-8ccc-2536c7473e27" providerId="ADAL" clId="{C0DDE36C-80C5-4402-8FF2-8CB9C7E00263}" dt="2024-06-19T15:57:54.134" v="17" actId="47"/>
        <pc:sldMkLst>
          <pc:docMk/>
          <pc:sldMk cId="1479344514" sldId="274"/>
        </pc:sldMkLst>
      </pc:sldChg>
      <pc:sldChg chg="del">
        <pc:chgData name="Tom Unsted" userId="78f2a005-bd36-4a92-8ccc-2536c7473e27" providerId="ADAL" clId="{C0DDE36C-80C5-4402-8FF2-8CB9C7E00263}" dt="2024-06-19T15:57:54.470" v="18" actId="47"/>
        <pc:sldMkLst>
          <pc:docMk/>
          <pc:sldMk cId="1530600209" sldId="275"/>
        </pc:sldMkLst>
      </pc:sldChg>
      <pc:sldChg chg="del">
        <pc:chgData name="Tom Unsted" userId="78f2a005-bd36-4a92-8ccc-2536c7473e27" providerId="ADAL" clId="{C0DDE36C-80C5-4402-8FF2-8CB9C7E00263}" dt="2024-06-19T15:57:54.887" v="19" actId="47"/>
        <pc:sldMkLst>
          <pc:docMk/>
          <pc:sldMk cId="2596202555" sldId="276"/>
        </pc:sldMkLst>
      </pc:sldChg>
      <pc:sldChg chg="del">
        <pc:chgData name="Tom Unsted" userId="78f2a005-bd36-4a92-8ccc-2536c7473e27" providerId="ADAL" clId="{C0DDE36C-80C5-4402-8FF2-8CB9C7E00263}" dt="2024-06-19T15:57:55.239" v="20" actId="47"/>
        <pc:sldMkLst>
          <pc:docMk/>
          <pc:sldMk cId="1130108230" sldId="277"/>
        </pc:sldMkLst>
      </pc:sldChg>
      <pc:sldChg chg="del">
        <pc:chgData name="Tom Unsted" userId="78f2a005-bd36-4a92-8ccc-2536c7473e27" providerId="ADAL" clId="{C0DDE36C-80C5-4402-8FF2-8CB9C7E00263}" dt="2024-06-19T15:57:55.736" v="21" actId="47"/>
        <pc:sldMkLst>
          <pc:docMk/>
          <pc:sldMk cId="349937601" sldId="278"/>
        </pc:sldMkLst>
      </pc:sldChg>
      <pc:sldChg chg="addSp delSp modSp mod">
        <pc:chgData name="Tom Unsted" userId="78f2a005-bd36-4a92-8ccc-2536c7473e27" providerId="ADAL" clId="{C0DDE36C-80C5-4402-8FF2-8CB9C7E00263}" dt="2024-06-19T15:59:58.145" v="31" actId="1076"/>
        <pc:sldMkLst>
          <pc:docMk/>
          <pc:sldMk cId="3193280229" sldId="293"/>
        </pc:sldMkLst>
        <pc:picChg chg="add mod">
          <ac:chgData name="Tom Unsted" userId="78f2a005-bd36-4a92-8ccc-2536c7473e27" providerId="ADAL" clId="{C0DDE36C-80C5-4402-8FF2-8CB9C7E00263}" dt="2024-06-19T15:59:58.145" v="31" actId="1076"/>
          <ac:picMkLst>
            <pc:docMk/>
            <pc:sldMk cId="3193280229" sldId="293"/>
            <ac:picMk id="4" creationId="{7E11ABF1-A9E1-207F-5368-5946F8545777}"/>
          </ac:picMkLst>
        </pc:picChg>
        <pc:picChg chg="del">
          <ac:chgData name="Tom Unsted" userId="78f2a005-bd36-4a92-8ccc-2536c7473e27" providerId="ADAL" clId="{C0DDE36C-80C5-4402-8FF2-8CB9C7E00263}" dt="2024-06-19T15:58:05.559" v="22" actId="478"/>
          <ac:picMkLst>
            <pc:docMk/>
            <pc:sldMk cId="3193280229" sldId="293"/>
            <ac:picMk id="33" creationId="{00000000-0000-0000-0000-000000000000}"/>
          </ac:picMkLst>
        </pc:picChg>
      </pc:sldChg>
      <pc:sldMasterChg chg="del delSldLayout">
        <pc:chgData name="Tom Unsted" userId="78f2a005-bd36-4a92-8ccc-2536c7473e27" providerId="ADAL" clId="{C0DDE36C-80C5-4402-8FF2-8CB9C7E00263}" dt="2024-06-19T15:57:55.736" v="21" actId="47"/>
        <pc:sldMasterMkLst>
          <pc:docMk/>
          <pc:sldMasterMk cId="2275573140" sldId="2147483672"/>
        </pc:sldMasterMkLst>
        <pc:sldLayoutChg chg="del">
          <pc:chgData name="Tom Unsted" userId="78f2a005-bd36-4a92-8ccc-2536c7473e27" providerId="ADAL" clId="{C0DDE36C-80C5-4402-8FF2-8CB9C7E00263}" dt="2024-06-19T15:57:55.736" v="21" actId="47"/>
          <pc:sldLayoutMkLst>
            <pc:docMk/>
            <pc:sldMasterMk cId="2275573140" sldId="2147483672"/>
            <pc:sldLayoutMk cId="2338051192" sldId="2147483673"/>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4154248100" sldId="2147483674"/>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2913717821" sldId="2147483675"/>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1944382610" sldId="2147483676"/>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3395008670" sldId="2147483677"/>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76351595" sldId="2147483678"/>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934327464" sldId="2147483679"/>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1033350886" sldId="2147483680"/>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1361460607" sldId="2147483681"/>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170987151" sldId="2147483682"/>
          </pc:sldLayoutMkLst>
        </pc:sldLayoutChg>
        <pc:sldLayoutChg chg="del">
          <pc:chgData name="Tom Unsted" userId="78f2a005-bd36-4a92-8ccc-2536c7473e27" providerId="ADAL" clId="{C0DDE36C-80C5-4402-8FF2-8CB9C7E00263}" dt="2024-06-19T15:57:55.736" v="21" actId="47"/>
          <pc:sldLayoutMkLst>
            <pc:docMk/>
            <pc:sldMasterMk cId="2275573140" sldId="2147483672"/>
            <pc:sldLayoutMk cId="2050683788" sldId="2147483683"/>
          </pc:sldLayoutMkLst>
        </pc:sldLayoutChg>
      </pc:sldMasterChg>
      <pc:sldMasterChg chg="del delSldLayout">
        <pc:chgData name="Tom Unsted" userId="78f2a005-bd36-4a92-8ccc-2536c7473e27" providerId="ADAL" clId="{C0DDE36C-80C5-4402-8FF2-8CB9C7E00263}" dt="2024-06-19T15:57:47.421" v="1" actId="47"/>
        <pc:sldMasterMkLst>
          <pc:docMk/>
          <pc:sldMasterMk cId="2275573140" sldId="2147483684"/>
        </pc:sldMasterMkLst>
        <pc:sldLayoutChg chg="del">
          <pc:chgData name="Tom Unsted" userId="78f2a005-bd36-4a92-8ccc-2536c7473e27" providerId="ADAL" clId="{C0DDE36C-80C5-4402-8FF2-8CB9C7E00263}" dt="2024-06-19T15:57:47.421" v="1" actId="47"/>
          <pc:sldLayoutMkLst>
            <pc:docMk/>
            <pc:sldMasterMk cId="2275573140" sldId="2147483684"/>
            <pc:sldLayoutMk cId="2338051192" sldId="2147483685"/>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4154248100" sldId="2147483686"/>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2913717821" sldId="2147483687"/>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1944382610" sldId="2147483688"/>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3395008670" sldId="2147483689"/>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76351595" sldId="2147483690"/>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934327464" sldId="2147483691"/>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1033350886" sldId="2147483692"/>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1361460607" sldId="2147483693"/>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170987151" sldId="2147483694"/>
          </pc:sldLayoutMkLst>
        </pc:sldLayoutChg>
        <pc:sldLayoutChg chg="del">
          <pc:chgData name="Tom Unsted" userId="78f2a005-bd36-4a92-8ccc-2536c7473e27" providerId="ADAL" clId="{C0DDE36C-80C5-4402-8FF2-8CB9C7E00263}" dt="2024-06-19T15:57:47.421" v="1" actId="47"/>
          <pc:sldLayoutMkLst>
            <pc:docMk/>
            <pc:sldMasterMk cId="2275573140" sldId="2147483684"/>
            <pc:sldLayoutMk cId="2050683788"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3F04A-01C7-4FF2-92FE-432E4DF933B9}" type="datetimeFigureOut">
              <a:rPr lang="en-GB" smtClean="0"/>
              <a:t>19/06/2024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25F0-8A5A-49FB-A52B-545111C791E3}" type="slidenum">
              <a:rPr lang="en-GB" smtClean="0"/>
              <a:t>‹#›</a:t>
            </a:fld>
            <a:endParaRPr lang="en-GB"/>
          </a:p>
        </p:txBody>
      </p:sp>
    </p:spTree>
    <p:extLst>
      <p:ext uri="{BB962C8B-B14F-4D97-AF65-F5344CB8AC3E}">
        <p14:creationId xmlns:p14="http://schemas.microsoft.com/office/powerpoint/2010/main" val="112684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48de2875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e48de2875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2e48de2875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8"/>
          <p:cNvSpPr txBox="1">
            <a:spLocks noGrp="1"/>
          </p:cNvSpPr>
          <p:nvPr>
            <p:ph type="ctrTitle"/>
          </p:nvPr>
        </p:nvSpPr>
        <p:spPr>
          <a:xfrm>
            <a:off x="1524000" y="1808921"/>
            <a:ext cx="9144000" cy="193813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600"/>
              <a:buFont typeface="Arial"/>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8"/>
          <p:cNvSpPr txBox="1">
            <a:spLocks noGrp="1"/>
          </p:cNvSpPr>
          <p:nvPr>
            <p:ph type="subTitle" idx="1"/>
          </p:nvPr>
        </p:nvSpPr>
        <p:spPr>
          <a:xfrm>
            <a:off x="1524000" y="3935896"/>
            <a:ext cx="9144000" cy="52677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pos="74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0594B92-0A3C-41E9-9C2E-19066A1E6501}"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50997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Wide content" type="obj">
  <p:cSld name="OBJECT">
    <p:spTree>
      <p:nvGrpSpPr>
        <p:cNvPr id="1" name="Shape 16"/>
        <p:cNvGrpSpPr/>
        <p:nvPr/>
      </p:nvGrpSpPr>
      <p:grpSpPr>
        <a:xfrm>
          <a:off x="0" y="0"/>
          <a:ext cx="0" cy="0"/>
          <a:chOff x="0" y="0"/>
          <a:chExt cx="0" cy="0"/>
        </a:xfrm>
      </p:grpSpPr>
      <p:sp>
        <p:nvSpPr>
          <p:cNvPr id="17" name="Google Shape;17;p9"/>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407989" y="1557338"/>
            <a:ext cx="9928707" cy="42968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0594B92-0A3C-41E9-9C2E-19066A1E6501}"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9225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594B92-0A3C-41E9-9C2E-19066A1E6501}"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3064443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0594B92-0A3C-41E9-9C2E-19066A1E6501}"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160739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0594B92-0A3C-41E9-9C2E-19066A1E6501}" type="datetimeFigureOut">
              <a:rPr lang="en-GB" smtClean="0"/>
              <a:t>19/06/2024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1330811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0594B92-0A3C-41E9-9C2E-19066A1E6501}" type="datetimeFigureOut">
              <a:rPr lang="en-GB" smtClean="0"/>
              <a:t>19/06/2024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527841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94B92-0A3C-41E9-9C2E-19066A1E6501}" type="datetimeFigureOut">
              <a:rPr lang="en-GB" smtClean="0"/>
              <a:t>19/06/2024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3112625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594B92-0A3C-41E9-9C2E-19066A1E6501}"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3106329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594B92-0A3C-41E9-9C2E-19066A1E6501}"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1614932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0594B92-0A3C-41E9-9C2E-19066A1E6501}"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825289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0594B92-0A3C-41E9-9C2E-19066A1E6501}"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B9E7A8-2B6F-42E3-8CAD-9214E7218937}" type="slidenum">
              <a:rPr lang="en-GB" smtClean="0"/>
              <a:t>‹#›</a:t>
            </a:fld>
            <a:endParaRPr lang="en-GB"/>
          </a:p>
        </p:txBody>
      </p:sp>
    </p:spTree>
    <p:extLst>
      <p:ext uri="{BB962C8B-B14F-4D97-AF65-F5344CB8AC3E}">
        <p14:creationId xmlns:p14="http://schemas.microsoft.com/office/powerpoint/2010/main" val="27793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Twin content">
  <p:cSld name="1 Twin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5556458" y="1564102"/>
            <a:ext cx="4780238" cy="433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407988" y="1557338"/>
            <a:ext cx="4779962" cy="43370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Wide content">
  <p:cSld name="2 Wide content">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407989" y="1557338"/>
            <a:ext cx="9441689" cy="42968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6"/>
        <p:cNvGrpSpPr/>
        <p:nvPr/>
      </p:nvGrpSpPr>
      <p:grpSpPr>
        <a:xfrm>
          <a:off x="0" y="0"/>
          <a:ext cx="0" cy="0"/>
          <a:chOff x="0" y="0"/>
          <a:chExt cx="0" cy="0"/>
        </a:xfrm>
      </p:grpSpPr>
      <p:sp>
        <p:nvSpPr>
          <p:cNvPr id="27" name="Google Shape;27;p12"/>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Twin content">
  <p:cSld name="2 Twin content">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3"/>
          <p:cNvSpPr txBox="1">
            <a:spLocks noGrp="1"/>
          </p:cNvSpPr>
          <p:nvPr>
            <p:ph type="body" idx="1"/>
          </p:nvPr>
        </p:nvSpPr>
        <p:spPr>
          <a:xfrm>
            <a:off x="5307496" y="1564102"/>
            <a:ext cx="4522305" cy="433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3"/>
          <p:cNvSpPr txBox="1">
            <a:spLocks noGrp="1"/>
          </p:cNvSpPr>
          <p:nvPr>
            <p:ph type="body" idx="2"/>
          </p:nvPr>
        </p:nvSpPr>
        <p:spPr>
          <a:xfrm>
            <a:off x="407988" y="1563688"/>
            <a:ext cx="4522787" cy="4330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PPTMON slide">
  <p:cSld name="10_PPTMON slide">
    <p:spTree>
      <p:nvGrpSpPr>
        <p:cNvPr id="1" name="Shape 32"/>
        <p:cNvGrpSpPr/>
        <p:nvPr/>
      </p:nvGrpSpPr>
      <p:grpSpPr>
        <a:xfrm>
          <a:off x="0" y="0"/>
          <a:ext cx="0" cy="0"/>
          <a:chOff x="0" y="0"/>
          <a:chExt cx="0" cy="0"/>
        </a:xfrm>
      </p:grpSpPr>
      <p:sp>
        <p:nvSpPr>
          <p:cNvPr id="33" name="Google Shape;33;g2e499d48cae_0_133"/>
          <p:cNvSpPr>
            <a:spLocks noGrp="1"/>
          </p:cNvSpPr>
          <p:nvPr>
            <p:ph type="pic" idx="2"/>
          </p:nvPr>
        </p:nvSpPr>
        <p:spPr>
          <a:xfrm>
            <a:off x="1008357" y="1933576"/>
            <a:ext cx="4857300" cy="2247300"/>
          </a:xfrm>
          <a:prstGeom prst="roundRect">
            <a:avLst>
              <a:gd name="adj" fmla="val 7624"/>
            </a:avLst>
          </a:prstGeom>
          <a:solidFill>
            <a:srgbClr val="F2F2F2"/>
          </a:solidFill>
          <a:ln>
            <a:noFill/>
          </a:ln>
        </p:spPr>
      </p:sp>
      <p:sp>
        <p:nvSpPr>
          <p:cNvPr id="34" name="Google Shape;34;g2e499d48cae_0_133"/>
          <p:cNvSpPr>
            <a:spLocks noGrp="1"/>
          </p:cNvSpPr>
          <p:nvPr>
            <p:ph type="pic" idx="3"/>
          </p:nvPr>
        </p:nvSpPr>
        <p:spPr>
          <a:xfrm>
            <a:off x="6326481" y="1933576"/>
            <a:ext cx="4857300" cy="2247300"/>
          </a:xfrm>
          <a:prstGeom prst="roundRect">
            <a:avLst>
              <a:gd name="adj" fmla="val 7624"/>
            </a:avLst>
          </a:prstGeom>
          <a:solidFill>
            <a:srgbClr val="F2F2F2"/>
          </a:solidFill>
          <a:ln>
            <a:noFill/>
          </a:ln>
        </p:spPr>
      </p:sp>
      <p:pic>
        <p:nvPicPr>
          <p:cNvPr id="35" name="Google Shape;35;g2e499d48cae_0_133" descr="blue corner.png"/>
          <p:cNvPicPr preferRelativeResize="0"/>
          <p:nvPr/>
        </p:nvPicPr>
        <p:blipFill rotWithShape="1">
          <a:blip r:embed="rId2">
            <a:alphaModFix/>
          </a:blip>
          <a:srcRect/>
          <a:stretch/>
        </p:blipFill>
        <p:spPr>
          <a:xfrm>
            <a:off x="9814419" y="-11924"/>
            <a:ext cx="2389506" cy="1424714"/>
          </a:xfrm>
          <a:prstGeom prst="rect">
            <a:avLst/>
          </a:prstGeom>
          <a:noFill/>
          <a:ln>
            <a:noFill/>
          </a:ln>
        </p:spPr>
      </p:pic>
      <p:pic>
        <p:nvPicPr>
          <p:cNvPr id="36" name="Google Shape;36;g2e499d48cae_0_133" descr="grey blob.png"/>
          <p:cNvPicPr preferRelativeResize="0"/>
          <p:nvPr/>
        </p:nvPicPr>
        <p:blipFill rotWithShape="1">
          <a:blip r:embed="rId3">
            <a:alphaModFix/>
          </a:blip>
          <a:srcRect l="54483"/>
          <a:stretch/>
        </p:blipFill>
        <p:spPr>
          <a:xfrm>
            <a:off x="0" y="-90857"/>
            <a:ext cx="897160" cy="6858000"/>
          </a:xfrm>
          <a:prstGeom prst="rect">
            <a:avLst/>
          </a:prstGeom>
          <a:noFill/>
          <a:ln>
            <a:noFill/>
          </a:ln>
        </p:spPr>
      </p:pic>
      <p:pic>
        <p:nvPicPr>
          <p:cNvPr id="37" name="Google Shape;37;g2e499d48cae_0_133" descr="red outline.png"/>
          <p:cNvPicPr preferRelativeResize="0"/>
          <p:nvPr/>
        </p:nvPicPr>
        <p:blipFill rotWithShape="1">
          <a:blip r:embed="rId4">
            <a:alphaModFix/>
          </a:blip>
          <a:srcRect l="40493"/>
          <a:stretch/>
        </p:blipFill>
        <p:spPr>
          <a:xfrm>
            <a:off x="0" y="-11924"/>
            <a:ext cx="1105132" cy="1933575"/>
          </a:xfrm>
          <a:prstGeom prst="rect">
            <a:avLst/>
          </a:prstGeom>
          <a:noFill/>
          <a:ln>
            <a:noFill/>
          </a:ln>
        </p:spPr>
      </p:pic>
      <p:pic>
        <p:nvPicPr>
          <p:cNvPr id="38" name="Google Shape;38;g2e499d48cae_0_133" descr="red outline.png"/>
          <p:cNvPicPr preferRelativeResize="0"/>
          <p:nvPr/>
        </p:nvPicPr>
        <p:blipFill rotWithShape="1">
          <a:blip r:embed="rId4">
            <a:alphaModFix/>
          </a:blip>
          <a:srcRect l="39035"/>
          <a:stretch/>
        </p:blipFill>
        <p:spPr>
          <a:xfrm>
            <a:off x="0" y="110024"/>
            <a:ext cx="1008354" cy="1722025"/>
          </a:xfrm>
          <a:prstGeom prst="rect">
            <a:avLst/>
          </a:prstGeom>
          <a:noFill/>
          <a:ln>
            <a:noFill/>
          </a:ln>
        </p:spPr>
      </p:pic>
      <p:pic>
        <p:nvPicPr>
          <p:cNvPr id="39" name="Google Shape;39;g2e499d48cae_0_133" descr="red outline.png"/>
          <p:cNvPicPr preferRelativeResize="0"/>
          <p:nvPr/>
        </p:nvPicPr>
        <p:blipFill rotWithShape="1">
          <a:blip r:embed="rId4">
            <a:alphaModFix/>
          </a:blip>
          <a:srcRect l="34631"/>
          <a:stretch/>
        </p:blipFill>
        <p:spPr>
          <a:xfrm>
            <a:off x="0" y="215471"/>
            <a:ext cx="897164" cy="1428850"/>
          </a:xfrm>
          <a:prstGeom prst="rect">
            <a:avLst/>
          </a:prstGeom>
          <a:noFill/>
          <a:ln>
            <a:noFill/>
          </a:ln>
        </p:spPr>
      </p:pic>
      <p:sp>
        <p:nvSpPr>
          <p:cNvPr id="40" name="Google Shape;40;g2e499d48cae_0_133"/>
          <p:cNvSpPr/>
          <p:nvPr/>
        </p:nvSpPr>
        <p:spPr>
          <a:xfrm>
            <a:off x="10094647" y="310939"/>
            <a:ext cx="393600" cy="393600"/>
          </a:xfrm>
          <a:prstGeom prst="ellipse">
            <a:avLst/>
          </a:prstGeom>
          <a:solidFill>
            <a:srgbClr val="D42528"/>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41" name="Google Shape;41;g2e499d48cae_0_133"/>
          <p:cNvSpPr txBox="1">
            <a:spLocks noGrp="1"/>
          </p:cNvSpPr>
          <p:nvPr>
            <p:ph type="sldNum" idx="12"/>
          </p:nvPr>
        </p:nvSpPr>
        <p:spPr>
          <a:xfrm>
            <a:off x="0" y="6333135"/>
            <a:ext cx="731700" cy="524700"/>
          </a:xfrm>
          <a:prstGeom prst="rect">
            <a:avLst/>
          </a:prstGeom>
          <a:noFill/>
          <a:ln>
            <a:noFill/>
          </a:ln>
        </p:spPr>
        <p:txBody>
          <a:bodyPr spcFirstLastPara="1" wrap="square" lIns="121900" tIns="121900" rIns="121900" bIns="121900" anchor="t" anchorCtr="0">
            <a:noAutofit/>
          </a:bodyPr>
          <a:lstStyle>
            <a:lvl1pPr marL="63500" marR="0" lvl="0"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1pPr>
            <a:lvl2pPr marL="63500" marR="0" lvl="1"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2pPr>
            <a:lvl3pPr marL="63500" marR="0" lvl="2"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3pPr>
            <a:lvl4pPr marL="63500" marR="0" lvl="3"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4pPr>
            <a:lvl5pPr marL="63500" marR="0" lvl="4"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5pPr>
            <a:lvl6pPr marL="63500" marR="0" lvl="5"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6pPr>
            <a:lvl7pPr marL="63500" marR="0" lvl="6"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7pPr>
            <a:lvl8pPr marL="63500" marR="0" lvl="7"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8pPr>
            <a:lvl9pPr marL="63500" marR="0" lvl="8" indent="0" algn="l" rtl="0">
              <a:lnSpc>
                <a:spcPct val="100000"/>
              </a:lnSpc>
              <a:spcBef>
                <a:spcPts val="0"/>
              </a:spcBef>
              <a:spcAft>
                <a:spcPts val="0"/>
              </a:spcAft>
              <a:buClr>
                <a:srgbClr val="000000"/>
              </a:buClr>
              <a:buSzPts val="1700"/>
              <a:buFont typeface="Arial"/>
              <a:buNone/>
              <a:defRPr sz="1700" b="0" i="0" u="none" strike="noStrike" cap="none">
                <a:solidFill>
                  <a:schemeClr val="dk1"/>
                </a:solidFill>
                <a:latin typeface="Arial"/>
                <a:ea typeface="Arial"/>
                <a:cs typeface="Arial"/>
                <a:sym typeface="Arial"/>
              </a:defRPr>
            </a:lvl9pPr>
          </a:lstStyle>
          <a:p>
            <a:pPr marL="63500" lvl="0" indent="0" algn="l"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07988" y="456930"/>
            <a:ext cx="11376025" cy="95442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1"/>
              </a:buClr>
              <a:buSzPts val="5400"/>
              <a:buFont typeface="Arial"/>
              <a:buNone/>
              <a:defRPr sz="5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07989" y="1557338"/>
            <a:ext cx="9988342" cy="429680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p:nvPr/>
        </p:nvSpPr>
        <p:spPr>
          <a:xfrm>
            <a:off x="182218" y="5996608"/>
            <a:ext cx="58309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chemeClr val="accent1"/>
                </a:solidFill>
                <a:latin typeface="Arial"/>
                <a:ea typeface="Arial"/>
                <a:cs typeface="Arial"/>
                <a:sym typeface="Arial"/>
              </a:rPr>
              <a:t>www.frontlinenetwork.org.uk/funding</a:t>
            </a:r>
            <a:endParaRPr sz="2400" b="0" i="0" u="none" strike="noStrike" cap="none">
              <a:solidFill>
                <a:schemeClr val="accen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278">
          <p15:clr>
            <a:srgbClr val="F26B43"/>
          </p15:clr>
        </p15:guide>
        <p15:guide id="4" orient="horz" pos="4042">
          <p15:clr>
            <a:srgbClr val="F26B43"/>
          </p15:clr>
        </p15:guide>
        <p15:guide id="5" orient="horz" pos="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94B92-0A3C-41E9-9C2E-19066A1E6501}" type="datetimeFigureOut">
              <a:rPr lang="en-GB" smtClean="0"/>
              <a:t>19/06/2024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9E7A8-2B6F-42E3-8CAD-9214E7218937}" type="slidenum">
              <a:rPr lang="en-GB" smtClean="0"/>
              <a:t>‹#›</a:t>
            </a:fld>
            <a:endParaRPr lang="en-GB"/>
          </a:p>
        </p:txBody>
      </p:sp>
    </p:spTree>
    <p:extLst>
      <p:ext uri="{BB962C8B-B14F-4D97-AF65-F5344CB8AC3E}">
        <p14:creationId xmlns:p14="http://schemas.microsoft.com/office/powerpoint/2010/main" val="209843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bhcommonambition.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a:spLocks noGrp="1"/>
          </p:cNvSpPr>
          <p:nvPr>
            <p:ph type="ctrTitle"/>
          </p:nvPr>
        </p:nvSpPr>
        <p:spPr>
          <a:xfrm>
            <a:off x="1524000" y="2163148"/>
            <a:ext cx="9144000" cy="193813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600"/>
              <a:buFont typeface="Arial"/>
              <a:buNone/>
            </a:pPr>
            <a:r>
              <a:rPr lang="en-GB"/>
              <a:t>Brighton and Hove Common Ambition</a:t>
            </a:r>
            <a:endParaRPr/>
          </a:p>
        </p:txBody>
      </p:sp>
      <p:sp>
        <p:nvSpPr>
          <p:cNvPr id="47" name="Google Shape;47;p1"/>
          <p:cNvSpPr txBox="1">
            <a:spLocks noGrp="1"/>
          </p:cNvSpPr>
          <p:nvPr>
            <p:ph type="subTitle" idx="1"/>
          </p:nvPr>
        </p:nvSpPr>
        <p:spPr>
          <a:xfrm>
            <a:off x="1478275" y="4413697"/>
            <a:ext cx="9144000" cy="14043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1320"/>
              <a:buNone/>
            </a:pPr>
            <a:r>
              <a:rPr lang="en-GB" sz="2320" b="1"/>
              <a:t>Lived experience-led systems improvement project</a:t>
            </a:r>
            <a:endParaRPr sz="2320" b="1"/>
          </a:p>
          <a:p>
            <a:pPr marL="0" lvl="0" indent="0" algn="ctr" rtl="0">
              <a:lnSpc>
                <a:spcPct val="70000"/>
              </a:lnSpc>
              <a:spcBef>
                <a:spcPts val="0"/>
              </a:spcBef>
              <a:spcAft>
                <a:spcPts val="0"/>
              </a:spcAft>
              <a:buClr>
                <a:schemeClr val="dk1"/>
              </a:buClr>
              <a:buSzPts val="1320"/>
              <a:buNone/>
            </a:pPr>
            <a:endParaRPr sz="2320" b="1"/>
          </a:p>
          <a:p>
            <a:pPr marL="0" lvl="0" indent="0" algn="ctr" rtl="0">
              <a:lnSpc>
                <a:spcPct val="70000"/>
              </a:lnSpc>
              <a:spcBef>
                <a:spcPts val="0"/>
              </a:spcBef>
              <a:spcAft>
                <a:spcPts val="0"/>
              </a:spcAft>
              <a:buClr>
                <a:schemeClr val="dk1"/>
              </a:buClr>
              <a:buSzPts val="1320"/>
              <a:buNone/>
            </a:pPr>
            <a:endParaRPr sz="2320" b="1"/>
          </a:p>
          <a:p>
            <a:pPr marL="0" lvl="0" indent="0" algn="ctr" rtl="0">
              <a:lnSpc>
                <a:spcPct val="70000"/>
              </a:lnSpc>
              <a:spcBef>
                <a:spcPts val="0"/>
              </a:spcBef>
              <a:spcAft>
                <a:spcPts val="0"/>
              </a:spcAft>
              <a:buClr>
                <a:schemeClr val="dk1"/>
              </a:buClr>
              <a:buSzPts val="1320"/>
              <a:buNone/>
            </a:pPr>
            <a:r>
              <a:rPr lang="en-GB" sz="2320" b="1"/>
              <a:t>Jules Grenville - Participation Lead &amp; Brighton and Hove Frontline Network coordinator</a:t>
            </a:r>
            <a:endParaRPr sz="2320" b="1"/>
          </a:p>
        </p:txBody>
      </p:sp>
      <p:pic>
        <p:nvPicPr>
          <p:cNvPr id="48" name="Google Shape;48;p1"/>
          <p:cNvPicPr preferRelativeResize="0"/>
          <p:nvPr/>
        </p:nvPicPr>
        <p:blipFill rotWithShape="1">
          <a:blip r:embed="rId3">
            <a:alphaModFix/>
          </a:blip>
          <a:srcRect/>
          <a:stretch/>
        </p:blipFill>
        <p:spPr>
          <a:xfrm>
            <a:off x="205946" y="239046"/>
            <a:ext cx="4136572" cy="1475453"/>
          </a:xfrm>
          <a:prstGeom prst="rect">
            <a:avLst/>
          </a:prstGeom>
          <a:noFill/>
          <a:ln>
            <a:noFill/>
          </a:ln>
        </p:spPr>
      </p:pic>
      <p:pic>
        <p:nvPicPr>
          <p:cNvPr id="49" name="Google Shape;49;p1" title="CA logo wording horiz-01.png"/>
          <p:cNvPicPr preferRelativeResize="0"/>
          <p:nvPr/>
        </p:nvPicPr>
        <p:blipFill>
          <a:blip r:embed="rId4">
            <a:alphaModFix/>
          </a:blip>
          <a:stretch>
            <a:fillRect/>
          </a:stretch>
        </p:blipFill>
        <p:spPr>
          <a:xfrm>
            <a:off x="9077325" y="318374"/>
            <a:ext cx="2743199" cy="1316801"/>
          </a:xfrm>
          <a:prstGeom prst="rect">
            <a:avLst/>
          </a:prstGeom>
          <a:noFill/>
          <a:ln>
            <a:noFill/>
          </a:ln>
        </p:spPr>
      </p:pic>
    </p:spTree>
    <p:extLst>
      <p:ext uri="{BB962C8B-B14F-4D97-AF65-F5344CB8AC3E}">
        <p14:creationId xmlns:p14="http://schemas.microsoft.com/office/powerpoint/2010/main" val="365664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78860" y="-12700"/>
            <a:ext cx="11137417" cy="7424945"/>
          </a:xfrm>
          <a:custGeom>
            <a:avLst/>
            <a:gdLst/>
            <a:ahLst/>
            <a:cxnLst/>
            <a:rect l="l" t="t" r="r" b="b"/>
            <a:pathLst>
              <a:path w="16706125" h="11137417">
                <a:moveTo>
                  <a:pt x="0" y="0"/>
                </a:moveTo>
                <a:lnTo>
                  <a:pt x="16706125" y="0"/>
                </a:lnTo>
                <a:lnTo>
                  <a:pt x="16706125" y="11137417"/>
                </a:lnTo>
                <a:lnTo>
                  <a:pt x="0" y="11137417"/>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42900" y="-12700"/>
            <a:ext cx="8890468" cy="6858000"/>
            <a:chOff x="0" y="0"/>
            <a:chExt cx="3512284" cy="2709333"/>
          </a:xfrm>
        </p:grpSpPr>
        <p:sp>
          <p:nvSpPr>
            <p:cNvPr id="4" name="Freeform 4"/>
            <p:cNvSpPr/>
            <p:nvPr/>
          </p:nvSpPr>
          <p:spPr>
            <a:xfrm>
              <a:off x="0" y="0"/>
              <a:ext cx="3512284" cy="2709333"/>
            </a:xfrm>
            <a:custGeom>
              <a:avLst/>
              <a:gdLst/>
              <a:ahLst/>
              <a:cxnLst/>
              <a:rect l="l" t="t" r="r" b="b"/>
              <a:pathLst>
                <a:path w="3512284" h="2709333">
                  <a:moveTo>
                    <a:pt x="0" y="0"/>
                  </a:moveTo>
                  <a:lnTo>
                    <a:pt x="3512284" y="0"/>
                  </a:lnTo>
                  <a:lnTo>
                    <a:pt x="3512284" y="2709333"/>
                  </a:lnTo>
                  <a:lnTo>
                    <a:pt x="0" y="2709333"/>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3512284"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endParaRPr sz="800"/>
            </a:p>
          </p:txBody>
        </p:sp>
      </p:grpSp>
      <p:sp>
        <p:nvSpPr>
          <p:cNvPr id="6" name="Freeform 6"/>
          <p:cNvSpPr/>
          <p:nvPr/>
        </p:nvSpPr>
        <p:spPr>
          <a:xfrm>
            <a:off x="10993421" y="5906129"/>
            <a:ext cx="1025558" cy="856735"/>
          </a:xfrm>
          <a:custGeom>
            <a:avLst/>
            <a:gdLst/>
            <a:ahLst/>
            <a:cxnLst/>
            <a:rect l="l" t="t" r="r" b="b"/>
            <a:pathLst>
              <a:path w="1538337" h="1285103">
                <a:moveTo>
                  <a:pt x="0" y="0"/>
                </a:moveTo>
                <a:lnTo>
                  <a:pt x="1538338" y="0"/>
                </a:lnTo>
                <a:lnTo>
                  <a:pt x="1538338"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228600" y="110226"/>
            <a:ext cx="8890468" cy="26478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990"/>
              </a:lnSpc>
            </a:pPr>
            <a:r>
              <a:rPr lang="en-US" sz="4992">
                <a:solidFill>
                  <a:srgbClr val="FFFFFF"/>
                </a:solidFill>
                <a:latin typeface="Poppins Light"/>
              </a:rPr>
              <a:t>How does it fit within  inclusion health services?</a:t>
            </a:r>
          </a:p>
          <a:p>
            <a:pPr algn="ctr">
              <a:lnSpc>
                <a:spcPts val="6990"/>
              </a:lnSpc>
            </a:pPr>
            <a:endParaRPr lang="en-US" sz="4992">
              <a:solidFill>
                <a:srgbClr val="FFFFFF"/>
              </a:solidFill>
              <a:latin typeface="Poppins Light"/>
            </a:endParaRPr>
          </a:p>
        </p:txBody>
      </p:sp>
      <p:sp>
        <p:nvSpPr>
          <p:cNvPr id="8" name="TextBox 8"/>
          <p:cNvSpPr txBox="1"/>
          <p:nvPr/>
        </p:nvSpPr>
        <p:spPr>
          <a:xfrm>
            <a:off x="0" y="2112181"/>
            <a:ext cx="8661868" cy="46915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309"/>
              </a:lnSpc>
            </a:pPr>
            <a:r>
              <a:rPr lang="en-US" sz="3792">
                <a:solidFill>
                  <a:srgbClr val="FFFFFF"/>
                </a:solidFill>
                <a:latin typeface="Poppins Light"/>
              </a:rPr>
              <a:t>Health Engagement sits between both homelessness and health services laising between the two to ensure both needs are met.</a:t>
            </a:r>
          </a:p>
          <a:p>
            <a:pPr algn="ctr">
              <a:lnSpc>
                <a:spcPts val="5309"/>
              </a:lnSpc>
            </a:pPr>
            <a:endParaRPr lang="en-US" sz="3792">
              <a:solidFill>
                <a:srgbClr val="FFFFFF"/>
              </a:solidFill>
              <a:latin typeface="Poppins Light"/>
            </a:endParaRPr>
          </a:p>
          <a:p>
            <a:pPr algn="ctr">
              <a:lnSpc>
                <a:spcPts val="5309"/>
              </a:lnSpc>
              <a:spcBef>
                <a:spcPct val="0"/>
              </a:spcBef>
            </a:pPr>
            <a:r>
              <a:rPr lang="en-US" sz="3792">
                <a:solidFill>
                  <a:srgbClr val="FFFFFF"/>
                </a:solidFill>
                <a:latin typeface="Poppins Light"/>
              </a:rPr>
              <a:t>We are part of the health inclusion network in Brighton’s services </a:t>
            </a:r>
          </a:p>
        </p:txBody>
      </p:sp>
    </p:spTree>
    <p:extLst>
      <p:ext uri="{BB962C8B-B14F-4D97-AF65-F5344CB8AC3E}">
        <p14:creationId xmlns:p14="http://schemas.microsoft.com/office/powerpoint/2010/main" val="46044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6327" y="-12700"/>
            <a:ext cx="5629695" cy="8444543"/>
          </a:xfrm>
          <a:custGeom>
            <a:avLst/>
            <a:gdLst/>
            <a:ahLst/>
            <a:cxnLst/>
            <a:rect l="l" t="t" r="r" b="b"/>
            <a:pathLst>
              <a:path w="8444543" h="12666814">
                <a:moveTo>
                  <a:pt x="0" y="0"/>
                </a:moveTo>
                <a:lnTo>
                  <a:pt x="8444542" y="0"/>
                </a:lnTo>
                <a:lnTo>
                  <a:pt x="8444542" y="12666814"/>
                </a:lnTo>
                <a:lnTo>
                  <a:pt x="0" y="12666814"/>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42900" y="-12700"/>
            <a:ext cx="8890468" cy="6858000"/>
            <a:chOff x="0" y="0"/>
            <a:chExt cx="3512284" cy="2709333"/>
          </a:xfrm>
        </p:grpSpPr>
        <p:sp>
          <p:nvSpPr>
            <p:cNvPr id="4" name="Freeform 4"/>
            <p:cNvSpPr/>
            <p:nvPr/>
          </p:nvSpPr>
          <p:spPr>
            <a:xfrm>
              <a:off x="0" y="0"/>
              <a:ext cx="3512284" cy="2709333"/>
            </a:xfrm>
            <a:custGeom>
              <a:avLst/>
              <a:gdLst/>
              <a:ahLst/>
              <a:cxnLst/>
              <a:rect l="l" t="t" r="r" b="b"/>
              <a:pathLst>
                <a:path w="3512284" h="2709333">
                  <a:moveTo>
                    <a:pt x="0" y="0"/>
                  </a:moveTo>
                  <a:lnTo>
                    <a:pt x="3512284" y="0"/>
                  </a:lnTo>
                  <a:lnTo>
                    <a:pt x="3512284" y="2709333"/>
                  </a:lnTo>
                  <a:lnTo>
                    <a:pt x="0" y="2709333"/>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3512284"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a:off x="10993421" y="5906129"/>
            <a:ext cx="1025558" cy="856735"/>
          </a:xfrm>
          <a:custGeom>
            <a:avLst/>
            <a:gdLst/>
            <a:ahLst/>
            <a:cxnLst/>
            <a:rect l="l" t="t" r="r" b="b"/>
            <a:pathLst>
              <a:path w="1538337" h="1285103">
                <a:moveTo>
                  <a:pt x="0" y="0"/>
                </a:moveTo>
                <a:lnTo>
                  <a:pt x="1538338" y="0"/>
                </a:lnTo>
                <a:lnTo>
                  <a:pt x="1538338"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205475"/>
            <a:ext cx="8547568" cy="17865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745"/>
              </a:lnSpc>
              <a:spcBef>
                <a:spcPct val="0"/>
              </a:spcBef>
            </a:pPr>
            <a:r>
              <a:rPr lang="en-US" sz="3389">
                <a:solidFill>
                  <a:srgbClr val="FFFFFF"/>
                </a:solidFill>
                <a:latin typeface="Poppins Light"/>
              </a:rPr>
              <a:t>Types of interventions/presenting health needs </a:t>
            </a:r>
          </a:p>
          <a:p>
            <a:pPr algn="ctr">
              <a:lnSpc>
                <a:spcPts val="4812"/>
              </a:lnSpc>
              <a:spcBef>
                <a:spcPct val="0"/>
              </a:spcBef>
            </a:pPr>
            <a:endParaRPr lang="en-US" sz="3389">
              <a:solidFill>
                <a:srgbClr val="FFFFFF"/>
              </a:solidFill>
              <a:latin typeface="Poppins Light"/>
            </a:endParaRPr>
          </a:p>
        </p:txBody>
      </p:sp>
      <p:sp>
        <p:nvSpPr>
          <p:cNvPr id="8" name="TextBox 8"/>
          <p:cNvSpPr txBox="1"/>
          <p:nvPr/>
        </p:nvSpPr>
        <p:spPr>
          <a:xfrm>
            <a:off x="0" y="1506982"/>
            <a:ext cx="8547568" cy="51955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694"/>
              </a:lnSpc>
            </a:pPr>
            <a:r>
              <a:rPr lang="en-US" sz="2638">
                <a:solidFill>
                  <a:srgbClr val="FFFFFF"/>
                </a:solidFill>
                <a:latin typeface="Poppins Light"/>
              </a:rPr>
              <a:t>Types of presenting health needs: Cancers, HIV &amp; BBV, wounds, chronic illnesses such as diabetes, old poorly healed injuries including poor mental health,   </a:t>
            </a:r>
          </a:p>
          <a:p>
            <a:pPr algn="ctr">
              <a:lnSpc>
                <a:spcPts val="3694"/>
              </a:lnSpc>
            </a:pPr>
            <a:endParaRPr lang="en-US" sz="2638">
              <a:solidFill>
                <a:srgbClr val="FFFFFF"/>
              </a:solidFill>
              <a:latin typeface="Poppins Light"/>
            </a:endParaRPr>
          </a:p>
          <a:p>
            <a:pPr algn="ctr">
              <a:lnSpc>
                <a:spcPts val="3694"/>
              </a:lnSpc>
            </a:pPr>
            <a:r>
              <a:rPr lang="en-US" sz="2638">
                <a:solidFill>
                  <a:srgbClr val="FFFFFF"/>
                </a:solidFill>
                <a:latin typeface="Poppins Light"/>
              </a:rPr>
              <a:t>Types of interventions:</a:t>
            </a:r>
          </a:p>
          <a:p>
            <a:pPr algn="ctr">
              <a:lnSpc>
                <a:spcPts val="3694"/>
              </a:lnSpc>
            </a:pPr>
            <a:r>
              <a:rPr lang="en-US" sz="2638">
                <a:solidFill>
                  <a:srgbClr val="FFFFFF"/>
                </a:solidFill>
                <a:latin typeface="Poppins Light"/>
              </a:rPr>
              <a:t>Organising every step of an appointment until the paient is comfotable with the enviroment, helping coordinate end of life care, advocating for someone’s mobility needs to ensure appropiate aids and housing </a:t>
            </a:r>
          </a:p>
          <a:p>
            <a:pPr algn="ctr">
              <a:lnSpc>
                <a:spcPts val="3694"/>
              </a:lnSpc>
              <a:spcBef>
                <a:spcPct val="0"/>
              </a:spcBef>
            </a:pPr>
            <a:r>
              <a:rPr lang="en-US" sz="2638">
                <a:solidFill>
                  <a:srgbClr val="FFFFFF"/>
                </a:solidFill>
                <a:latin typeface="Poppins Light"/>
              </a:rPr>
              <a:t>Creating a multi disaplinary team around the client </a:t>
            </a:r>
          </a:p>
        </p:txBody>
      </p:sp>
    </p:spTree>
    <p:extLst>
      <p:ext uri="{BB962C8B-B14F-4D97-AF65-F5344CB8AC3E}">
        <p14:creationId xmlns:p14="http://schemas.microsoft.com/office/powerpoint/2010/main" val="415261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16888" y="-79626"/>
            <a:ext cx="11293370" cy="7528913"/>
          </a:xfrm>
          <a:custGeom>
            <a:avLst/>
            <a:gdLst/>
            <a:ahLst/>
            <a:cxnLst/>
            <a:rect l="l" t="t" r="r" b="b"/>
            <a:pathLst>
              <a:path w="16940055" h="11293370">
                <a:moveTo>
                  <a:pt x="0" y="0"/>
                </a:moveTo>
                <a:lnTo>
                  <a:pt x="16940055" y="0"/>
                </a:lnTo>
                <a:lnTo>
                  <a:pt x="16940055" y="11293370"/>
                </a:lnTo>
                <a:lnTo>
                  <a:pt x="0" y="11293370"/>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42900" y="-12700"/>
            <a:ext cx="8890468" cy="6858000"/>
            <a:chOff x="0" y="0"/>
            <a:chExt cx="3512284" cy="2709333"/>
          </a:xfrm>
        </p:grpSpPr>
        <p:sp>
          <p:nvSpPr>
            <p:cNvPr id="4" name="Freeform 4"/>
            <p:cNvSpPr/>
            <p:nvPr/>
          </p:nvSpPr>
          <p:spPr>
            <a:xfrm>
              <a:off x="0" y="0"/>
              <a:ext cx="3512284" cy="2709333"/>
            </a:xfrm>
            <a:custGeom>
              <a:avLst/>
              <a:gdLst/>
              <a:ahLst/>
              <a:cxnLst/>
              <a:rect l="l" t="t" r="r" b="b"/>
              <a:pathLst>
                <a:path w="3512284" h="2709333">
                  <a:moveTo>
                    <a:pt x="0" y="0"/>
                  </a:moveTo>
                  <a:lnTo>
                    <a:pt x="3512284" y="0"/>
                  </a:lnTo>
                  <a:lnTo>
                    <a:pt x="3512284" y="2709333"/>
                  </a:lnTo>
                  <a:lnTo>
                    <a:pt x="0" y="2709333"/>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3512284"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a:off x="10993421" y="5906129"/>
            <a:ext cx="1025558" cy="856735"/>
          </a:xfrm>
          <a:custGeom>
            <a:avLst/>
            <a:gdLst/>
            <a:ahLst/>
            <a:cxnLst/>
            <a:rect l="l" t="t" r="r" b="b"/>
            <a:pathLst>
              <a:path w="1538337" h="1285103">
                <a:moveTo>
                  <a:pt x="0" y="0"/>
                </a:moveTo>
                <a:lnTo>
                  <a:pt x="1538338" y="0"/>
                </a:lnTo>
                <a:lnTo>
                  <a:pt x="1538338"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199126"/>
            <a:ext cx="8547568" cy="13120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408"/>
              </a:lnSpc>
              <a:spcBef>
                <a:spcPct val="0"/>
              </a:spcBef>
            </a:pPr>
            <a:r>
              <a:rPr lang="en-US" sz="3863">
                <a:solidFill>
                  <a:srgbClr val="FFFFFF"/>
                </a:solidFill>
                <a:latin typeface="Poppins Light"/>
              </a:rPr>
              <a:t>Challenges to Health Engagement </a:t>
            </a:r>
          </a:p>
          <a:p>
            <a:pPr algn="ctr">
              <a:lnSpc>
                <a:spcPts val="4965"/>
              </a:lnSpc>
              <a:spcBef>
                <a:spcPct val="0"/>
              </a:spcBef>
            </a:pPr>
            <a:endParaRPr lang="en-US" sz="3863">
              <a:solidFill>
                <a:srgbClr val="FFFFFF"/>
              </a:solidFill>
              <a:latin typeface="Poppins Light"/>
            </a:endParaRPr>
          </a:p>
        </p:txBody>
      </p:sp>
      <p:sp>
        <p:nvSpPr>
          <p:cNvPr id="8" name="TextBox 8"/>
          <p:cNvSpPr txBox="1"/>
          <p:nvPr/>
        </p:nvSpPr>
        <p:spPr>
          <a:xfrm>
            <a:off x="0" y="1401371"/>
            <a:ext cx="8547568" cy="516429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90913" lvl="1" indent="-345456" algn="ctr">
              <a:lnSpc>
                <a:spcPts val="4480"/>
              </a:lnSpc>
              <a:spcBef>
                <a:spcPct val="0"/>
              </a:spcBef>
              <a:buFont typeface="Arial"/>
              <a:buChar char="•"/>
            </a:pPr>
            <a:r>
              <a:rPr lang="en-US" sz="3199">
                <a:solidFill>
                  <a:srgbClr val="FFFFFF"/>
                </a:solidFill>
                <a:latin typeface="Poppins Light"/>
              </a:rPr>
              <a:t>Smaller team due to funding - high demand</a:t>
            </a:r>
          </a:p>
          <a:p>
            <a:pPr marL="690913" lvl="1" indent="-345456" algn="ctr">
              <a:lnSpc>
                <a:spcPts val="4480"/>
              </a:lnSpc>
              <a:spcBef>
                <a:spcPct val="0"/>
              </a:spcBef>
              <a:buFont typeface="Arial"/>
              <a:buChar char="•"/>
            </a:pPr>
            <a:r>
              <a:rPr lang="en-US" sz="3199">
                <a:solidFill>
                  <a:srgbClr val="FFFFFF"/>
                </a:solidFill>
                <a:latin typeface="Poppins Light"/>
              </a:rPr>
              <a:t>Very complex, high needs cases </a:t>
            </a:r>
          </a:p>
          <a:p>
            <a:pPr marL="690913" lvl="1" indent="-345456" algn="ctr">
              <a:lnSpc>
                <a:spcPts val="4480"/>
              </a:lnSpc>
              <a:spcBef>
                <a:spcPct val="0"/>
              </a:spcBef>
              <a:buFont typeface="Arial"/>
              <a:buChar char="•"/>
            </a:pPr>
            <a:r>
              <a:rPr lang="en-US" sz="3199">
                <a:solidFill>
                  <a:srgbClr val="FFFFFF"/>
                </a:solidFill>
                <a:latin typeface="Poppins Light"/>
              </a:rPr>
              <a:t>Sourcing appropriate emergency accommodation for unwell client group </a:t>
            </a:r>
          </a:p>
          <a:p>
            <a:pPr marL="690913" lvl="1" indent="-345456" algn="ctr">
              <a:lnSpc>
                <a:spcPts val="4480"/>
              </a:lnSpc>
              <a:spcBef>
                <a:spcPct val="0"/>
              </a:spcBef>
              <a:buFont typeface="Arial"/>
              <a:buChar char="•"/>
            </a:pPr>
            <a:r>
              <a:rPr lang="en-US" sz="3199">
                <a:solidFill>
                  <a:srgbClr val="FFFFFF"/>
                </a:solidFill>
                <a:latin typeface="Poppins Light"/>
              </a:rPr>
              <a:t>Appropriate move on options such as care homes</a:t>
            </a:r>
          </a:p>
          <a:p>
            <a:pPr marL="690913" lvl="1" indent="-345456" algn="ctr">
              <a:lnSpc>
                <a:spcPts val="4480"/>
              </a:lnSpc>
              <a:spcBef>
                <a:spcPct val="0"/>
              </a:spcBef>
              <a:buFont typeface="Arial"/>
              <a:buChar char="•"/>
            </a:pPr>
            <a:r>
              <a:rPr lang="en-US" sz="3199">
                <a:solidFill>
                  <a:srgbClr val="FFFFFF"/>
                </a:solidFill>
                <a:latin typeface="Poppins Light"/>
              </a:rPr>
              <a:t>Access to mainstream health services </a:t>
            </a:r>
          </a:p>
        </p:txBody>
      </p:sp>
    </p:spTree>
    <p:extLst>
      <p:ext uri="{BB962C8B-B14F-4D97-AF65-F5344CB8AC3E}">
        <p14:creationId xmlns:p14="http://schemas.microsoft.com/office/powerpoint/2010/main" val="1949846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97178" y="-12700"/>
            <a:ext cx="10775745" cy="7183830"/>
          </a:xfrm>
          <a:custGeom>
            <a:avLst/>
            <a:gdLst/>
            <a:ahLst/>
            <a:cxnLst/>
            <a:rect l="l" t="t" r="r" b="b"/>
            <a:pathLst>
              <a:path w="16163617" h="10775745">
                <a:moveTo>
                  <a:pt x="0" y="0"/>
                </a:moveTo>
                <a:lnTo>
                  <a:pt x="16163617" y="0"/>
                </a:lnTo>
                <a:lnTo>
                  <a:pt x="16163617" y="10775745"/>
                </a:lnTo>
                <a:lnTo>
                  <a:pt x="0" y="10775745"/>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0" y="-12700"/>
            <a:ext cx="8547568" cy="6870700"/>
            <a:chOff x="0" y="0"/>
            <a:chExt cx="3376817" cy="2714351"/>
          </a:xfrm>
        </p:grpSpPr>
        <p:sp>
          <p:nvSpPr>
            <p:cNvPr id="4" name="Freeform 4"/>
            <p:cNvSpPr/>
            <p:nvPr/>
          </p:nvSpPr>
          <p:spPr>
            <a:xfrm>
              <a:off x="0" y="0"/>
              <a:ext cx="3376817" cy="2714351"/>
            </a:xfrm>
            <a:custGeom>
              <a:avLst/>
              <a:gdLst/>
              <a:ahLst/>
              <a:cxnLst/>
              <a:rect l="l" t="t" r="r" b="b"/>
              <a:pathLst>
                <a:path w="3376817" h="2714351">
                  <a:moveTo>
                    <a:pt x="0" y="0"/>
                  </a:moveTo>
                  <a:lnTo>
                    <a:pt x="3376817" y="0"/>
                  </a:lnTo>
                  <a:lnTo>
                    <a:pt x="3376817" y="2714351"/>
                  </a:lnTo>
                  <a:lnTo>
                    <a:pt x="0" y="2714351"/>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47625"/>
              <a:ext cx="3376817" cy="276197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06"/>
                </a:lnSpc>
              </a:pPr>
              <a:endParaRPr sz="800"/>
            </a:p>
            <a:p>
              <a:pPr algn="ctr">
                <a:lnSpc>
                  <a:spcPts val="2706"/>
                </a:lnSpc>
              </a:pPr>
              <a:endParaRPr sz="800"/>
            </a:p>
            <a:p>
              <a:pPr algn="ctr">
                <a:lnSpc>
                  <a:spcPts val="2706"/>
                </a:lnSpc>
              </a:pPr>
              <a:endParaRPr sz="800"/>
            </a:p>
            <a:p>
              <a:pPr marL="417424" lvl="1" indent="-208712" algn="ctr">
                <a:lnSpc>
                  <a:spcPts val="2706"/>
                </a:lnSpc>
                <a:buFont typeface="Arial"/>
                <a:buChar char="•"/>
              </a:pPr>
              <a:r>
                <a:rPr lang="en-US" sz="1933">
                  <a:solidFill>
                    <a:srgbClr val="FFFFFF"/>
                  </a:solidFill>
                  <a:latin typeface="Poppins Light"/>
                </a:rPr>
                <a:t>Always make sure someone is registered at the GP - it is not correct that you need ID to register at a GP</a:t>
              </a:r>
            </a:p>
            <a:p>
              <a:pPr marL="417424" lvl="1" indent="-208712" algn="ctr">
                <a:lnSpc>
                  <a:spcPts val="2706"/>
                </a:lnSpc>
                <a:buFont typeface="Arial"/>
                <a:buChar char="•"/>
              </a:pPr>
              <a:r>
                <a:rPr lang="en-US" sz="1933">
                  <a:solidFill>
                    <a:srgbClr val="FFFFFF"/>
                  </a:solidFill>
                  <a:latin typeface="Poppins Light"/>
                </a:rPr>
                <a:t> Priotirtise the client’s priorites - you might think the need is obvious but take their lead</a:t>
              </a:r>
            </a:p>
            <a:p>
              <a:pPr marL="417424" lvl="1" indent="-208712" algn="ctr">
                <a:lnSpc>
                  <a:spcPts val="2706"/>
                </a:lnSpc>
                <a:buFont typeface="Arial"/>
                <a:buChar char="•"/>
              </a:pPr>
              <a:r>
                <a:rPr lang="en-US" sz="1933">
                  <a:solidFill>
                    <a:srgbClr val="FFFFFF"/>
                  </a:solidFill>
                  <a:latin typeface="Poppins Light"/>
                </a:rPr>
                <a:t>Consider meeting places around what their needs are - where can they best communicate </a:t>
              </a:r>
            </a:p>
            <a:p>
              <a:pPr marL="417424" lvl="1" indent="-208712" algn="ctr">
                <a:lnSpc>
                  <a:spcPts val="2706"/>
                </a:lnSpc>
                <a:buFont typeface="Arial"/>
                <a:buChar char="•"/>
              </a:pPr>
              <a:r>
                <a:rPr lang="en-US" sz="1933">
                  <a:solidFill>
                    <a:srgbClr val="FFFFFF"/>
                  </a:solidFill>
                  <a:latin typeface="Poppins Light"/>
                </a:rPr>
                <a:t>Be persistent - health might not be on their agenda</a:t>
              </a:r>
            </a:p>
            <a:p>
              <a:pPr marL="417424" lvl="1" indent="-208712" algn="ctr">
                <a:lnSpc>
                  <a:spcPts val="2706"/>
                </a:lnSpc>
                <a:buFont typeface="Arial"/>
                <a:buChar char="•"/>
              </a:pPr>
              <a:r>
                <a:rPr lang="en-US" sz="1933">
                  <a:solidFill>
                    <a:srgbClr val="FFFFFF"/>
                  </a:solidFill>
                  <a:latin typeface="Poppins Light"/>
                </a:rPr>
                <a:t>Attends appointments with people as much as possible (including traveling with this helps with prep and recalling what the doctor says in the appointment) </a:t>
              </a:r>
            </a:p>
            <a:p>
              <a:pPr marL="403030" lvl="1" indent="-201515" algn="ctr">
                <a:lnSpc>
                  <a:spcPts val="2613"/>
                </a:lnSpc>
                <a:buFont typeface="Arial"/>
                <a:buChar char="•"/>
              </a:pPr>
              <a:r>
                <a:rPr lang="en-US" sz="1866">
                  <a:solidFill>
                    <a:srgbClr val="FFFFFF"/>
                  </a:solidFill>
                  <a:latin typeface="Poppins Light"/>
                </a:rPr>
                <a:t>Support people to understand their heath needs as much as possible - it can help support independence </a:t>
              </a:r>
            </a:p>
            <a:p>
              <a:pPr algn="ctr">
                <a:lnSpc>
                  <a:spcPts val="2706"/>
                </a:lnSpc>
              </a:pPr>
              <a:endParaRPr lang="en-US" sz="1866">
                <a:solidFill>
                  <a:srgbClr val="FFFFFF"/>
                </a:solidFill>
                <a:latin typeface="Poppins Light"/>
              </a:endParaRPr>
            </a:p>
            <a:p>
              <a:pPr algn="ctr">
                <a:lnSpc>
                  <a:spcPts val="2706"/>
                </a:lnSpc>
              </a:pPr>
              <a:r>
                <a:rPr lang="en-US" sz="1933">
                  <a:solidFill>
                    <a:srgbClr val="FFFFFF"/>
                  </a:solidFill>
                  <a:latin typeface="Poppins Light Bold"/>
                </a:rPr>
                <a:t>health evidence can support getting the right placements and improving health makes sustaining housing easier</a:t>
              </a:r>
            </a:p>
          </p:txBody>
        </p:sp>
      </p:grpSp>
      <p:sp>
        <p:nvSpPr>
          <p:cNvPr id="6" name="Freeform 6"/>
          <p:cNvSpPr/>
          <p:nvPr/>
        </p:nvSpPr>
        <p:spPr>
          <a:xfrm>
            <a:off x="10993421" y="5906129"/>
            <a:ext cx="1025558" cy="856735"/>
          </a:xfrm>
          <a:custGeom>
            <a:avLst/>
            <a:gdLst/>
            <a:ahLst/>
            <a:cxnLst/>
            <a:rect l="l" t="t" r="r" b="b"/>
            <a:pathLst>
              <a:path w="1538337" h="1285103">
                <a:moveTo>
                  <a:pt x="0" y="0"/>
                </a:moveTo>
                <a:lnTo>
                  <a:pt x="1538338" y="0"/>
                </a:lnTo>
                <a:lnTo>
                  <a:pt x="1538338"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199126"/>
            <a:ext cx="8547568" cy="20045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408"/>
              </a:lnSpc>
            </a:pPr>
            <a:r>
              <a:rPr lang="en-US" sz="3863">
                <a:solidFill>
                  <a:srgbClr val="FFFFFF"/>
                </a:solidFill>
                <a:latin typeface="Poppins Light"/>
              </a:rPr>
              <a:t>Health Engagement Top Tips!</a:t>
            </a:r>
          </a:p>
          <a:p>
            <a:pPr algn="ctr">
              <a:lnSpc>
                <a:spcPts val="5408"/>
              </a:lnSpc>
              <a:spcBef>
                <a:spcPct val="0"/>
              </a:spcBef>
            </a:pPr>
            <a:endParaRPr lang="en-US" sz="3863">
              <a:solidFill>
                <a:srgbClr val="FFFFFF"/>
              </a:solidFill>
              <a:latin typeface="Poppins Light"/>
            </a:endParaRPr>
          </a:p>
          <a:p>
            <a:pPr algn="ctr">
              <a:lnSpc>
                <a:spcPts val="4965"/>
              </a:lnSpc>
              <a:spcBef>
                <a:spcPct val="0"/>
              </a:spcBef>
            </a:pPr>
            <a:endParaRPr lang="en-US" sz="3863">
              <a:solidFill>
                <a:srgbClr val="FFFFFF"/>
              </a:solidFill>
              <a:latin typeface="Poppins Light"/>
            </a:endParaRPr>
          </a:p>
        </p:txBody>
      </p:sp>
    </p:spTree>
    <p:extLst>
      <p:ext uri="{BB962C8B-B14F-4D97-AF65-F5344CB8AC3E}">
        <p14:creationId xmlns:p14="http://schemas.microsoft.com/office/powerpoint/2010/main" val="1119131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7-us.googleusercontent.com/slidesz/AGV_vUc7FXPAPOuLidEJV7VueDJiNAXGE3sjup60Sx-Cu3vrMvpO6pUrueZlSqNUZDfX_39nsPXP72vpddQ7gyQaD7dqDvvTDb038N9CBjzswpzYC7EgikaSlAz-isNdTzEAaopQV1eN8A4pizFt1OpAk38gqy7jRTjXgS-HDmlWCIyH=s2048?key=oUbcbMUro--gbsBBKdTAW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091" y="1784916"/>
            <a:ext cx="997428" cy="9974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lh7-us.googleusercontent.com/slidesz/AGV_vUc7FXPAPOuLidEJV7VueDJiNAXGE3sjup60Sx-Cu3vrMvpO6pUrueZlSqNUZDfX_39nsPXP72vpddQ7gyQaD7dqDvvTDb038N9CBjzswpzYC7EgikaSlAz-isNdTzEAaopQV1eN8A4pizFt1OpAk38gqy7jRTjXgS-HDmlWCIyH=s2048?key=oUbcbMUro--gbsBBKdTAW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379" y="1784916"/>
            <a:ext cx="1054923" cy="1054923"/>
          </a:xfrm>
          <a:prstGeom prst="rect">
            <a:avLst/>
          </a:prstGeom>
          <a:noFill/>
          <a:extLst>
            <a:ext uri="{909E8E84-426E-40DD-AFC4-6F175D3DCCD1}">
              <a14:hiddenFill xmlns:a14="http://schemas.microsoft.com/office/drawing/2010/main">
                <a:solidFill>
                  <a:srgbClr val="FFFFFF"/>
                </a:solidFill>
              </a14:hiddenFill>
            </a:ext>
          </a:extLst>
        </p:spPr>
      </p:pic>
      <p:sp>
        <p:nvSpPr>
          <p:cNvPr id="13" name="사각형: 둥근 모서리 22">
            <a:extLst>
              <a:ext uri="{FF2B5EF4-FFF2-40B4-BE49-F238E27FC236}">
                <a16:creationId xmlns:a16="http://schemas.microsoft.com/office/drawing/2014/main" id="{1AB2BE53-6ABB-D89B-4278-1FF0D10297BE}"/>
              </a:ext>
            </a:extLst>
          </p:cNvPr>
          <p:cNvSpPr/>
          <p:nvPr/>
        </p:nvSpPr>
        <p:spPr>
          <a:xfrm>
            <a:off x="850572" y="138024"/>
            <a:ext cx="1967279" cy="1564772"/>
          </a:xfrm>
          <a:prstGeom prst="roundRect">
            <a:avLst>
              <a:gd name="adj" fmla="val 50000"/>
            </a:avLst>
          </a:prstGeom>
          <a:solidFill>
            <a:srgbClr val="CD8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Pathway homeless team at Royal Sussex county hospital</a:t>
            </a:r>
          </a:p>
          <a:p>
            <a:pPr algn="ctr"/>
            <a:r>
              <a:rPr lang="en-US" altLang="ko-KR" sz="1100" b="1">
                <a:solidFill>
                  <a:srgbClr val="7030A0"/>
                </a:solidFill>
                <a:latin typeface="Century Gothic" panose="020B0502020202020204" pitchFamily="34" charset="0"/>
                <a:cs typeface="Arial"/>
              </a:rPr>
              <a:t>Meeting NICE guidance 1.3, 1.5, 1.6, 1.7, 1.8 and 1.10</a:t>
            </a:r>
            <a:endParaRPr lang="ko-KR" altLang="en-US" sz="1100">
              <a:solidFill>
                <a:schemeClr val="tx1"/>
              </a:solidFill>
              <a:latin typeface="Century Gothic"/>
              <a:cs typeface="Century Gothic"/>
            </a:endParaRPr>
          </a:p>
        </p:txBody>
      </p:sp>
      <p:sp>
        <p:nvSpPr>
          <p:cNvPr id="14" name="사각형: 둥근 모서리 25">
            <a:extLst>
              <a:ext uri="{FF2B5EF4-FFF2-40B4-BE49-F238E27FC236}">
                <a16:creationId xmlns:a16="http://schemas.microsoft.com/office/drawing/2014/main" id="{815FB798-B957-80DA-F597-6D631825D5BF}"/>
              </a:ext>
            </a:extLst>
          </p:cNvPr>
          <p:cNvSpPr/>
          <p:nvPr/>
        </p:nvSpPr>
        <p:spPr>
          <a:xfrm>
            <a:off x="379562" y="2794200"/>
            <a:ext cx="2835377" cy="3977536"/>
          </a:xfrm>
          <a:prstGeom prst="roundRect">
            <a:avLst>
              <a:gd name="adj" fmla="val 5968"/>
            </a:avLst>
          </a:prstGeom>
          <a:solidFill>
            <a:srgbClr val="CD87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endParaRPr lang="en-US" altLang="ko-KR" sz="1200" b="1">
              <a:solidFill>
                <a:schemeClr val="tx1"/>
              </a:solidFill>
              <a:latin typeface="Century Gothic" panose="020B0502020202020204" pitchFamily="34" charset="0"/>
              <a:cs typeface="Arial"/>
            </a:endParaRP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Comprehensive assessments taking into account both health, social and historical context. Ensuring a housing plan for all those discharged  </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Advocate for patients to receive more flexible care based on individual compound needs  </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Lead and partake in MDT and DPM’s to ensure more complex discharges are made safe</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Use each and every admission as chance to advocate for more comprehensive treatment including things outstanding and not related to the current acute admission</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Teaching year 4 medical students on safe discharges and partake in other teaching events across the trust and elsewhere to raise awareness on homelessness being a health and social issue combined</a:t>
            </a:r>
          </a:p>
        </p:txBody>
      </p:sp>
      <p:sp>
        <p:nvSpPr>
          <p:cNvPr id="15" name="사각형: 둥근 모서리 22">
            <a:extLst>
              <a:ext uri="{FF2B5EF4-FFF2-40B4-BE49-F238E27FC236}">
                <a16:creationId xmlns:a16="http://schemas.microsoft.com/office/drawing/2014/main" id="{B47741D1-3F30-B4A9-C352-B5541097E371}"/>
              </a:ext>
            </a:extLst>
          </p:cNvPr>
          <p:cNvSpPr/>
          <p:nvPr/>
        </p:nvSpPr>
        <p:spPr>
          <a:xfrm>
            <a:off x="3293769" y="111969"/>
            <a:ext cx="2364383" cy="1727352"/>
          </a:xfrm>
          <a:prstGeom prst="roundRect">
            <a:avLst>
              <a:gd name="adj" fmla="val 50000"/>
            </a:avLst>
          </a:prstGeom>
          <a:solidFill>
            <a:srgbClr val="FB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Stepdown Beds </a:t>
            </a:r>
          </a:p>
          <a:p>
            <a:pPr algn="ctr"/>
            <a:r>
              <a:rPr lang="en-GB" altLang="ko-KR" sz="1200">
                <a:solidFill>
                  <a:schemeClr val="tx1"/>
                </a:solidFill>
                <a:latin typeface="Century Gothic"/>
                <a:cs typeface="Century Gothic"/>
              </a:rPr>
              <a:t>in collaboration with New </a:t>
            </a:r>
            <a:r>
              <a:rPr lang="en-GB" altLang="ko-KR" sz="1200" err="1">
                <a:solidFill>
                  <a:schemeClr val="tx1"/>
                </a:solidFill>
                <a:latin typeface="Century Gothic"/>
                <a:cs typeface="Century Gothic"/>
              </a:rPr>
              <a:t>steine</a:t>
            </a:r>
            <a:r>
              <a:rPr lang="en-GB" altLang="ko-KR" sz="1200">
                <a:solidFill>
                  <a:schemeClr val="tx1"/>
                </a:solidFill>
                <a:latin typeface="Century Gothic"/>
                <a:cs typeface="Century Gothic"/>
              </a:rPr>
              <a:t> Mews and Arch</a:t>
            </a:r>
          </a:p>
          <a:p>
            <a:pPr algn="ctr"/>
            <a:endParaRPr lang="en-GB" altLang="ko-KR" sz="1200">
              <a:solidFill>
                <a:schemeClr val="tx1"/>
              </a:solidFill>
              <a:latin typeface="Century Gothic"/>
              <a:cs typeface="Century Gothic"/>
            </a:endParaRPr>
          </a:p>
          <a:p>
            <a:r>
              <a:rPr lang="en-US" altLang="ko-KR" sz="1100" b="1">
                <a:solidFill>
                  <a:srgbClr val="7030A0"/>
                </a:solidFill>
                <a:latin typeface="Century Gothic" panose="020B0502020202020204" pitchFamily="34" charset="0"/>
                <a:cs typeface="Arial"/>
              </a:rPr>
              <a:t>Meeting NICE guidance 1.5, 1.7, 1.8, 1.9 and 1.10</a:t>
            </a:r>
            <a:endParaRPr lang="ko-KR" altLang="en-US" sz="1200">
              <a:solidFill>
                <a:schemeClr val="tx1"/>
              </a:solidFill>
              <a:latin typeface="Century Gothic"/>
              <a:cs typeface="Century Gothic"/>
            </a:endParaRPr>
          </a:p>
        </p:txBody>
      </p:sp>
      <p:sp>
        <p:nvSpPr>
          <p:cNvPr id="16" name="사각형: 둥근 모서리 25">
            <a:extLst>
              <a:ext uri="{FF2B5EF4-FFF2-40B4-BE49-F238E27FC236}">
                <a16:creationId xmlns:a16="http://schemas.microsoft.com/office/drawing/2014/main" id="{F3AC906A-2004-A9F1-09AC-2A2F4FB75FA1}"/>
              </a:ext>
            </a:extLst>
          </p:cNvPr>
          <p:cNvSpPr/>
          <p:nvPr/>
        </p:nvSpPr>
        <p:spPr>
          <a:xfrm>
            <a:off x="3394446" y="2794200"/>
            <a:ext cx="2233775" cy="3430480"/>
          </a:xfrm>
          <a:prstGeom prst="roundRect">
            <a:avLst>
              <a:gd name="adj" fmla="val 5968"/>
            </a:avLst>
          </a:prstGeom>
          <a:solidFill>
            <a:srgbClr val="FBDA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r>
              <a:rPr lang="en-US" altLang="ko-KR" sz="1000">
                <a:solidFill>
                  <a:schemeClr val="tx1"/>
                </a:solidFill>
                <a:latin typeface="Century Gothic" panose="020B0502020202020204" pitchFamily="34" charset="0"/>
                <a:cs typeface="Arial"/>
              </a:rPr>
              <a:t>Provide MDT care in a PIE post-hospital admission (nurses, specialist support workers, dedicated HPO)</a:t>
            </a:r>
          </a:p>
          <a:p>
            <a:pPr marL="171450" indent="-171450">
              <a:buFont typeface="Wingdings" panose="05000000000000000000" pitchFamily="2" charset="2"/>
              <a:buChar char="v"/>
            </a:pPr>
            <a:r>
              <a:rPr lang="en-US" altLang="ko-KR" sz="1000">
                <a:solidFill>
                  <a:schemeClr val="tx1"/>
                </a:solidFill>
                <a:latin typeface="Century Gothic" panose="020B0502020202020204" pitchFamily="34" charset="0"/>
                <a:cs typeface="Arial"/>
              </a:rPr>
              <a:t>Referrals predominately from the Pathway hospital team, but when there are more voids they will consider referrals from the specialist community teams for those clients who are deteriorating</a:t>
            </a:r>
          </a:p>
          <a:p>
            <a:pPr marL="171450" indent="-171450">
              <a:buFont typeface="Wingdings" panose="05000000000000000000" pitchFamily="2" charset="2"/>
              <a:buChar char="v"/>
            </a:pPr>
            <a:r>
              <a:rPr lang="en-US" altLang="ko-KR" sz="1000">
                <a:solidFill>
                  <a:schemeClr val="tx1"/>
                </a:solidFill>
                <a:latin typeface="Century Gothic" panose="020B0502020202020204" pitchFamily="34" charset="0"/>
                <a:cs typeface="Arial"/>
              </a:rPr>
              <a:t>Move-on plans based on client needs and wants, MDT approach throughout </a:t>
            </a:r>
          </a:p>
          <a:p>
            <a:pPr marL="171450" indent="-171450">
              <a:buFont typeface="Wingdings" panose="05000000000000000000" pitchFamily="2" charset="2"/>
              <a:buChar char="v"/>
            </a:pPr>
            <a:r>
              <a:rPr lang="en-US" altLang="ko-KR" sz="1000">
                <a:solidFill>
                  <a:schemeClr val="tx1"/>
                </a:solidFill>
                <a:latin typeface="Century Gothic" panose="020B0502020202020204" pitchFamily="34" charset="0"/>
                <a:cs typeface="Arial"/>
              </a:rPr>
              <a:t>Provides transition support between settings when clients move on</a:t>
            </a:r>
          </a:p>
        </p:txBody>
      </p:sp>
      <p:sp>
        <p:nvSpPr>
          <p:cNvPr id="17" name="사각형: 둥근 모서리 22">
            <a:extLst>
              <a:ext uri="{FF2B5EF4-FFF2-40B4-BE49-F238E27FC236}">
                <a16:creationId xmlns:a16="http://schemas.microsoft.com/office/drawing/2014/main" id="{D30E13FC-AD9F-A199-16B6-92DA6549B59C}"/>
              </a:ext>
            </a:extLst>
          </p:cNvPr>
          <p:cNvSpPr/>
          <p:nvPr/>
        </p:nvSpPr>
        <p:spPr>
          <a:xfrm>
            <a:off x="5978865" y="127212"/>
            <a:ext cx="2101526" cy="1508348"/>
          </a:xfrm>
          <a:prstGeom prst="roundRect">
            <a:avLst>
              <a:gd name="adj" fmla="val 50000"/>
            </a:avLst>
          </a:prstGeom>
          <a:solidFill>
            <a:srgbClr val="A29F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Arch Healthcare GP surgery</a:t>
            </a:r>
          </a:p>
          <a:p>
            <a:pPr algn="ctr"/>
            <a:endParaRPr lang="en-GB" altLang="ko-KR" sz="1400" b="1">
              <a:solidFill>
                <a:schemeClr val="tx1"/>
              </a:solidFill>
              <a:latin typeface="Century Gothic"/>
              <a:cs typeface="Century Gothic"/>
            </a:endParaRPr>
          </a:p>
          <a:p>
            <a:pPr algn="ctr"/>
            <a:r>
              <a:rPr lang="en-GB" altLang="ko-KR" sz="1100" b="1">
                <a:solidFill>
                  <a:srgbClr val="7030A0"/>
                </a:solidFill>
                <a:latin typeface="Century Gothic"/>
                <a:cs typeface="Century Gothic"/>
              </a:rPr>
              <a:t>Meeting NICE guidance 1.3, 1.5, 1.6, 1.8, and 1.10</a:t>
            </a:r>
            <a:endParaRPr lang="ko-KR" altLang="en-US" sz="1100" b="1">
              <a:solidFill>
                <a:srgbClr val="7030A0"/>
              </a:solidFill>
              <a:latin typeface="Century Gothic"/>
              <a:cs typeface="Century Gothic"/>
            </a:endParaRPr>
          </a:p>
        </p:txBody>
      </p:sp>
      <p:sp>
        <p:nvSpPr>
          <p:cNvPr id="18" name="사각형: 둥근 모서리 25">
            <a:extLst>
              <a:ext uri="{FF2B5EF4-FFF2-40B4-BE49-F238E27FC236}">
                <a16:creationId xmlns:a16="http://schemas.microsoft.com/office/drawing/2014/main" id="{16C5A423-CADA-D389-CD63-5BFCD1210F70}"/>
              </a:ext>
            </a:extLst>
          </p:cNvPr>
          <p:cNvSpPr/>
          <p:nvPr/>
        </p:nvSpPr>
        <p:spPr>
          <a:xfrm>
            <a:off x="5985299" y="2794200"/>
            <a:ext cx="2147419" cy="3860706"/>
          </a:xfrm>
          <a:prstGeom prst="roundRect">
            <a:avLst>
              <a:gd name="adj" fmla="val 5968"/>
            </a:avLst>
          </a:prstGeom>
          <a:solidFill>
            <a:srgbClr val="A29F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85750" indent="-285750">
              <a:buFont typeface="Wingdings" panose="05000000000000000000" pitchFamily="2" charset="2"/>
              <a:buChar char="v"/>
            </a:pPr>
            <a:endParaRPr lang="en-US" altLang="ko-KR" sz="1200">
              <a:solidFill>
                <a:srgbClr val="1E1E20"/>
              </a:solidFill>
              <a:latin typeface="Century Gothic" panose="020B0502020202020204" pitchFamily="34" charset="0"/>
              <a:cs typeface="Arial"/>
            </a:endParaRPr>
          </a:p>
          <a:p>
            <a:pPr marL="285750" indent="-285750">
              <a:buFont typeface="Wingdings" panose="05000000000000000000" pitchFamily="2" charset="2"/>
              <a:buChar char="v"/>
            </a:pPr>
            <a:endParaRPr lang="en-US" altLang="ko-KR" sz="1200">
              <a:solidFill>
                <a:srgbClr val="1E1E20"/>
              </a:solidFill>
              <a:latin typeface="Century Gothic" panose="020B0502020202020204" pitchFamily="34" charset="0"/>
              <a:cs typeface="Arial"/>
            </a:endParaRP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Do not </a:t>
            </a:r>
            <a:r>
              <a:rPr lang="en-US" altLang="ko-KR" sz="1000" err="1">
                <a:solidFill>
                  <a:schemeClr val="bg1"/>
                </a:solidFill>
                <a:latin typeface="Century Gothic" panose="020B0502020202020204" pitchFamily="34" charset="0"/>
                <a:cs typeface="Arial"/>
              </a:rPr>
              <a:t>penalise</a:t>
            </a:r>
            <a:r>
              <a:rPr lang="en-US" altLang="ko-KR" sz="1000">
                <a:solidFill>
                  <a:schemeClr val="bg1"/>
                </a:solidFill>
                <a:latin typeface="Century Gothic" panose="020B0502020202020204" pitchFamily="34" charset="0"/>
                <a:cs typeface="Arial"/>
              </a:rPr>
              <a:t> patients for DNA’s, appreciating their compound needs affect their ability to keep </a:t>
            </a:r>
            <a:r>
              <a:rPr lang="en-US" altLang="ko-KR" sz="1000" err="1">
                <a:solidFill>
                  <a:schemeClr val="bg1"/>
                </a:solidFill>
                <a:latin typeface="Century Gothic" panose="020B0502020202020204" pitchFamily="34" charset="0"/>
                <a:cs typeface="Arial"/>
              </a:rPr>
              <a:t>appts</a:t>
            </a:r>
            <a:endParaRPr lang="en-US" altLang="ko-KR" sz="1000">
              <a:solidFill>
                <a:schemeClr val="bg1"/>
              </a:solidFill>
              <a:latin typeface="Century Gothic" panose="020B0502020202020204" pitchFamily="34" charset="0"/>
              <a:cs typeface="Arial"/>
            </a:endParaRP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No restrictions on registering new patients</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Offer GP and nurse outreach services for those experiencing particular compound needs related to capacity, MH, Substance misuse etc.</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Provides transition support between settings when clients move on</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Works closely with all other specialists homelessness services and provides community support by holding MAHHM every 2 weeks,</a:t>
            </a:r>
          </a:p>
          <a:p>
            <a:pPr marL="171450" indent="-171450">
              <a:buFont typeface="Wingdings" panose="05000000000000000000" pitchFamily="2" charset="2"/>
              <a:buChar char="v"/>
            </a:pPr>
            <a:r>
              <a:rPr lang="en-US" altLang="ko-KR" sz="1000">
                <a:solidFill>
                  <a:schemeClr val="bg1"/>
                </a:solidFill>
                <a:latin typeface="Century Gothic" panose="020B0502020202020204" pitchFamily="34" charset="0"/>
                <a:cs typeface="Arial"/>
              </a:rPr>
              <a:t>GP </a:t>
            </a:r>
            <a:r>
              <a:rPr lang="en-US" altLang="ko-KR" sz="1000" err="1">
                <a:solidFill>
                  <a:schemeClr val="bg1"/>
                </a:solidFill>
                <a:latin typeface="Century Gothic" panose="020B0502020202020204" pitchFamily="34" charset="0"/>
                <a:cs typeface="Arial"/>
              </a:rPr>
              <a:t>Dr</a:t>
            </a:r>
            <a:r>
              <a:rPr lang="en-US" altLang="ko-KR" sz="1000">
                <a:solidFill>
                  <a:schemeClr val="bg1"/>
                </a:solidFill>
                <a:latin typeface="Century Gothic" panose="020B0502020202020204" pitchFamily="34" charset="0"/>
                <a:cs typeface="Arial"/>
              </a:rPr>
              <a:t> Kate Pitt works with the local university to teach on homelessness and health</a:t>
            </a:r>
          </a:p>
          <a:p>
            <a:pPr marL="171450" indent="-171450">
              <a:buFont typeface="Wingdings" panose="05000000000000000000" pitchFamily="2" charset="2"/>
              <a:buChar char="v"/>
            </a:pPr>
            <a:endParaRPr lang="en-US" altLang="ko-KR" sz="1000">
              <a:solidFill>
                <a:srgbClr val="1E1E20"/>
              </a:solidFill>
              <a:latin typeface="Century Gothic" panose="020B0502020202020204" pitchFamily="34" charset="0"/>
              <a:cs typeface="Arial"/>
            </a:endParaRPr>
          </a:p>
          <a:p>
            <a:pPr marL="171450" indent="-171450">
              <a:buFont typeface="Wingdings" panose="05000000000000000000" pitchFamily="2" charset="2"/>
              <a:buChar char="v"/>
            </a:pPr>
            <a:endParaRPr lang="en-US" altLang="ko-KR" sz="1000">
              <a:solidFill>
                <a:srgbClr val="1E1E20"/>
              </a:solidFill>
              <a:latin typeface="Century Gothic" panose="020B0502020202020204" pitchFamily="34" charset="0"/>
              <a:cs typeface="Arial"/>
            </a:endParaRPr>
          </a:p>
        </p:txBody>
      </p:sp>
      <p:sp>
        <p:nvSpPr>
          <p:cNvPr id="12" name="사각형: 둥근 모서리 25">
            <a:extLst>
              <a:ext uri="{FF2B5EF4-FFF2-40B4-BE49-F238E27FC236}">
                <a16:creationId xmlns:a16="http://schemas.microsoft.com/office/drawing/2014/main" id="{815FB798-B957-80DA-F597-6D631825D5BF}"/>
              </a:ext>
            </a:extLst>
          </p:cNvPr>
          <p:cNvSpPr/>
          <p:nvPr/>
        </p:nvSpPr>
        <p:spPr>
          <a:xfrm>
            <a:off x="8312225" y="2794200"/>
            <a:ext cx="3439642" cy="1825465"/>
          </a:xfrm>
          <a:prstGeom prst="roundRect">
            <a:avLst>
              <a:gd name="adj" fmla="val 5968"/>
            </a:avLst>
          </a:prstGeom>
          <a:solidFill>
            <a:srgbClr val="CD87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r>
              <a:rPr lang="en-US" altLang="ko-KR" sz="1000">
                <a:solidFill>
                  <a:srgbClr val="1E1E20"/>
                </a:solidFill>
                <a:latin typeface="Century Gothic" panose="020B0502020202020204" pitchFamily="34" charset="0"/>
                <a:cs typeface="Arial"/>
              </a:rPr>
              <a:t>Provides great communication between the community and hospital services </a:t>
            </a:r>
          </a:p>
        </p:txBody>
      </p:sp>
      <p:pic>
        <p:nvPicPr>
          <p:cNvPr id="2" name="Picture 1"/>
          <p:cNvPicPr>
            <a:picLocks noChangeAspect="1"/>
          </p:cNvPicPr>
          <p:nvPr/>
        </p:nvPicPr>
        <p:blipFill>
          <a:blip r:embed="rId4"/>
          <a:stretch>
            <a:fillRect/>
          </a:stretch>
        </p:blipFill>
        <p:spPr>
          <a:xfrm>
            <a:off x="8769462" y="138025"/>
            <a:ext cx="2761121" cy="1326342"/>
          </a:xfrm>
          <a:prstGeom prst="rect">
            <a:avLst/>
          </a:prstGeom>
        </p:spPr>
      </p:pic>
      <p:sp>
        <p:nvSpPr>
          <p:cNvPr id="19" name="TextBox 18"/>
          <p:cNvSpPr txBox="1"/>
          <p:nvPr/>
        </p:nvSpPr>
        <p:spPr>
          <a:xfrm>
            <a:off x="9105615" y="273389"/>
            <a:ext cx="2177736" cy="1415772"/>
          </a:xfrm>
          <a:prstGeom prst="rect">
            <a:avLst/>
          </a:prstGeom>
          <a:noFill/>
        </p:spPr>
        <p:txBody>
          <a:bodyPr wrap="square" rtlCol="0">
            <a:spAutoFit/>
          </a:bodyPr>
          <a:lstStyle/>
          <a:p>
            <a:pPr algn="ctr"/>
            <a:r>
              <a:rPr lang="en-GB" sz="1600" b="1"/>
              <a:t>A&amp;E HEW- Rough sleepers</a:t>
            </a:r>
          </a:p>
          <a:p>
            <a:pPr algn="ctr"/>
            <a:endParaRPr lang="en-GB" sz="1600" b="1"/>
          </a:p>
          <a:p>
            <a:r>
              <a:rPr lang="en-GB" sz="1200" b="1">
                <a:solidFill>
                  <a:srgbClr val="7030A0"/>
                </a:solidFill>
              </a:rPr>
              <a:t>Meeting NICE guidance </a:t>
            </a:r>
            <a:r>
              <a:rPr lang="en-US" altLang="ko-KR" sz="1200" b="1">
                <a:solidFill>
                  <a:srgbClr val="7030A0"/>
                </a:solidFill>
                <a:latin typeface="Century Gothic" panose="020B0502020202020204" pitchFamily="34" charset="0"/>
                <a:cs typeface="Arial"/>
              </a:rPr>
              <a:t>1.3, 1.5, 1.6, 1.7, 1.8 and 1.10</a:t>
            </a:r>
            <a:endParaRPr lang="ko-KR" altLang="en-US" sz="1200">
              <a:cs typeface="Century Gothic"/>
            </a:endParaRPr>
          </a:p>
          <a:p>
            <a:endParaRPr lang="en-GB" sz="1400" b="1">
              <a:solidFill>
                <a:srgbClr val="7030A0"/>
              </a:solidFill>
            </a:endParaRPr>
          </a:p>
        </p:txBody>
      </p:sp>
      <p:sp>
        <p:nvSpPr>
          <p:cNvPr id="29" name="Title 28"/>
          <p:cNvSpPr>
            <a:spLocks noGrp="1"/>
          </p:cNvSpPr>
          <p:nvPr>
            <p:ph type="title"/>
          </p:nvPr>
        </p:nvSpPr>
        <p:spPr>
          <a:xfrm>
            <a:off x="10101532" y="6312973"/>
            <a:ext cx="1650334" cy="341933"/>
          </a:xfrm>
        </p:spPr>
        <p:txBody>
          <a:bodyPr>
            <a:normAutofit/>
          </a:bodyPr>
          <a:lstStyle/>
          <a:p>
            <a:r>
              <a:rPr lang="en-GB" sz="1400"/>
              <a:t>(NICE, 2022)</a:t>
            </a:r>
          </a:p>
        </p:txBody>
      </p:sp>
      <p:pic>
        <p:nvPicPr>
          <p:cNvPr id="33" name="Picture 32"/>
          <p:cNvPicPr>
            <a:picLocks noChangeAspect="1"/>
          </p:cNvPicPr>
          <p:nvPr/>
        </p:nvPicPr>
        <p:blipFill>
          <a:blip r:embed="rId5"/>
          <a:stretch>
            <a:fillRect/>
          </a:stretch>
        </p:blipFill>
        <p:spPr>
          <a:xfrm>
            <a:off x="9219264" y="1471723"/>
            <a:ext cx="1707084" cy="1453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8489796" y="4780004"/>
            <a:ext cx="3212987" cy="1569660"/>
          </a:xfrm>
          <a:prstGeom prst="rect">
            <a:avLst/>
          </a:prstGeom>
          <a:noFill/>
        </p:spPr>
        <p:txBody>
          <a:bodyPr wrap="square" rtlCol="0">
            <a:spAutoFit/>
          </a:bodyPr>
          <a:lstStyle/>
          <a:p>
            <a:r>
              <a:rPr lang="en-GB" sz="1200" b="1"/>
              <a:t>Guidance 1.2 ‘Planning and commissioning’:</a:t>
            </a:r>
          </a:p>
          <a:p>
            <a:r>
              <a:rPr lang="en-GB" sz="1200"/>
              <a:t>There are many areas where we are unable to deliver on all the guidelines. This is predominately down to financial restrictions with the large statutory services and wider UK challenges. None of our services hold commissioning rights.</a:t>
            </a:r>
          </a:p>
        </p:txBody>
      </p:sp>
      <p:sp>
        <p:nvSpPr>
          <p:cNvPr id="3" name="TextBox 2"/>
          <p:cNvSpPr txBox="1"/>
          <p:nvPr/>
        </p:nvSpPr>
        <p:spPr>
          <a:xfrm>
            <a:off x="8312225" y="3829392"/>
            <a:ext cx="3218358" cy="861774"/>
          </a:xfrm>
          <a:prstGeom prst="rect">
            <a:avLst/>
          </a:prstGeom>
          <a:noFill/>
        </p:spPr>
        <p:txBody>
          <a:bodyPr wrap="square" rtlCol="0">
            <a:spAutoFit/>
          </a:bodyPr>
          <a:lstStyle/>
          <a:p>
            <a:pPr marL="171450" indent="-171450">
              <a:buFont typeface="Wingdings" panose="05000000000000000000" pitchFamily="2" charset="2"/>
              <a:buChar char="v"/>
            </a:pPr>
            <a:r>
              <a:rPr lang="en-US" altLang="ko-KR" sz="1000">
                <a:latin typeface="Century Gothic" panose="020B0502020202020204" pitchFamily="34" charset="0"/>
                <a:cs typeface="Arial"/>
              </a:rPr>
              <a:t>Comprehensive assessments taking into account both health, social and historical context. Ensuing a housing plan for all those discharged  </a:t>
            </a:r>
          </a:p>
          <a:p>
            <a:pPr marL="171450" indent="-171450">
              <a:buFont typeface="Wingdings" panose="05000000000000000000" pitchFamily="2" charset="2"/>
              <a:buChar char="v"/>
            </a:pPr>
            <a:endParaRPr lang="en-US" altLang="ko-KR" sz="1000">
              <a:latin typeface="Century Gothic" panose="020B0502020202020204" pitchFamily="34" charset="0"/>
              <a:cs typeface="Arial"/>
            </a:endParaRPr>
          </a:p>
        </p:txBody>
      </p:sp>
      <p:sp>
        <p:nvSpPr>
          <p:cNvPr id="5" name="TextBox 4"/>
          <p:cNvSpPr txBox="1"/>
          <p:nvPr/>
        </p:nvSpPr>
        <p:spPr>
          <a:xfrm>
            <a:off x="8312225" y="2910446"/>
            <a:ext cx="2971126" cy="707886"/>
          </a:xfrm>
          <a:prstGeom prst="rect">
            <a:avLst/>
          </a:prstGeom>
          <a:noFill/>
        </p:spPr>
        <p:txBody>
          <a:bodyPr wrap="square" rtlCol="0">
            <a:spAutoFit/>
          </a:bodyPr>
          <a:lstStyle/>
          <a:p>
            <a:pPr marL="285750" indent="-285750">
              <a:buFont typeface="Wingdings" panose="05000000000000000000" pitchFamily="2" charset="2"/>
              <a:buChar char="v"/>
            </a:pPr>
            <a:r>
              <a:rPr lang="en-GB" sz="1000"/>
              <a:t>Is able to follow-up and take patients to accommodation to settle them in and help with shopping and follow-up referrals</a:t>
            </a:r>
          </a:p>
        </p:txBody>
      </p:sp>
      <p:sp>
        <p:nvSpPr>
          <p:cNvPr id="6" name="AutoShape 4" descr="A black and white logo&#10;&#10;Description automatically generated"/>
          <p:cNvSpPr>
            <a:spLocks noChangeAspect="1" noChangeArrowheads="1"/>
          </p:cNvSpPr>
          <p:nvPr/>
        </p:nvSpPr>
        <p:spPr bwMode="auto">
          <a:xfrm>
            <a:off x="60960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rotWithShape="1">
          <a:blip r:embed="rId6"/>
          <a:srcRect l="2048" t="8274" r="-2048" b="-8274"/>
          <a:stretch/>
        </p:blipFill>
        <p:spPr>
          <a:xfrm>
            <a:off x="3319352" y="1936451"/>
            <a:ext cx="1352739" cy="89306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77" y="1699439"/>
            <a:ext cx="2342987" cy="1225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0157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사각형: 둥근 모서리 22">
            <a:extLst>
              <a:ext uri="{FF2B5EF4-FFF2-40B4-BE49-F238E27FC236}">
                <a16:creationId xmlns:a16="http://schemas.microsoft.com/office/drawing/2014/main" id="{1AB2BE53-6ABB-D89B-4278-1FF0D10297BE}"/>
              </a:ext>
            </a:extLst>
          </p:cNvPr>
          <p:cNvSpPr/>
          <p:nvPr/>
        </p:nvSpPr>
        <p:spPr>
          <a:xfrm>
            <a:off x="592075" y="138024"/>
            <a:ext cx="1878110" cy="1872184"/>
          </a:xfrm>
          <a:prstGeom prst="roundRect">
            <a:avLst>
              <a:gd name="adj" fmla="val 50000"/>
            </a:avLst>
          </a:prstGeom>
          <a:solidFill>
            <a:srgbClr val="CD8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Health Engagement work (HEW)</a:t>
            </a:r>
          </a:p>
          <a:p>
            <a:pPr algn="ctr"/>
            <a:r>
              <a:rPr lang="en-GB" altLang="ko-KR" sz="1400" b="1">
                <a:solidFill>
                  <a:schemeClr val="tx1"/>
                </a:solidFill>
                <a:latin typeface="Century Gothic"/>
                <a:cs typeface="Century Gothic"/>
              </a:rPr>
              <a:t>  </a:t>
            </a:r>
          </a:p>
          <a:p>
            <a:pPr algn="ctr"/>
            <a:r>
              <a:rPr lang="en-US" altLang="ko-KR" sz="1200" b="1">
                <a:solidFill>
                  <a:srgbClr val="7030A0"/>
                </a:solidFill>
                <a:latin typeface="Century Gothic" panose="020B0502020202020204" pitchFamily="34" charset="0"/>
                <a:cs typeface="Arial"/>
              </a:rPr>
              <a:t>Meeting NICE guidance 1.11, 1.5, 1.8 and 1.10</a:t>
            </a:r>
          </a:p>
          <a:p>
            <a:endParaRPr lang="ko-KR" altLang="en-US" sz="1200">
              <a:solidFill>
                <a:schemeClr val="tx1"/>
              </a:solidFill>
              <a:latin typeface="Century Gothic"/>
              <a:cs typeface="Century Gothic"/>
            </a:endParaRPr>
          </a:p>
        </p:txBody>
      </p:sp>
      <p:sp>
        <p:nvSpPr>
          <p:cNvPr id="14" name="사각형: 둥근 모서리 25">
            <a:extLst>
              <a:ext uri="{FF2B5EF4-FFF2-40B4-BE49-F238E27FC236}">
                <a16:creationId xmlns:a16="http://schemas.microsoft.com/office/drawing/2014/main" id="{815FB798-B957-80DA-F597-6D631825D5BF}"/>
              </a:ext>
            </a:extLst>
          </p:cNvPr>
          <p:cNvSpPr/>
          <p:nvPr/>
        </p:nvSpPr>
        <p:spPr>
          <a:xfrm>
            <a:off x="517584" y="2762505"/>
            <a:ext cx="2053087" cy="3529746"/>
          </a:xfrm>
          <a:prstGeom prst="roundRect">
            <a:avLst>
              <a:gd name="adj" fmla="val 5968"/>
            </a:avLst>
          </a:prstGeom>
          <a:solidFill>
            <a:srgbClr val="CD87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en-US" altLang="ko-KR" sz="1200" b="1">
              <a:solidFill>
                <a:srgbClr val="7030A0"/>
              </a:solidFill>
              <a:latin typeface="Century Gothic" panose="020B0502020202020204" pitchFamily="34" charset="0"/>
              <a:cs typeface="Arial"/>
            </a:endParaRPr>
          </a:p>
          <a:p>
            <a:pPr marL="171450" indent="-171450">
              <a:buFont typeface="Wingdings" panose="05000000000000000000" pitchFamily="2" charset="2"/>
              <a:buChar char="v"/>
            </a:pPr>
            <a:r>
              <a:rPr lang="en-GB" sz="1200">
                <a:solidFill>
                  <a:schemeClr val="tx1"/>
                </a:solidFill>
              </a:rPr>
              <a:t>Assertive outreach to people in emergency housing placements with health needs.</a:t>
            </a:r>
          </a:p>
          <a:p>
            <a:pPr marL="171450" indent="-171450">
              <a:buFont typeface="Wingdings" panose="05000000000000000000" pitchFamily="2" charset="2"/>
              <a:buChar char="v"/>
            </a:pPr>
            <a:r>
              <a:rPr lang="en-GB" sz="1200">
                <a:solidFill>
                  <a:schemeClr val="tx1"/>
                </a:solidFill>
              </a:rPr>
              <a:t>Supports people to access and engage with healthcare in the community to avoid acute presentations.</a:t>
            </a:r>
          </a:p>
          <a:p>
            <a:pPr marL="171450" indent="-171450">
              <a:buFont typeface="Wingdings" panose="05000000000000000000" pitchFamily="2" charset="2"/>
              <a:buChar char="v"/>
            </a:pPr>
            <a:r>
              <a:rPr lang="en-GB" sz="1200">
                <a:solidFill>
                  <a:schemeClr val="tx1"/>
                </a:solidFill>
              </a:rPr>
              <a:t>Supports people to access healthcare to improve overall health outcomes.</a:t>
            </a:r>
          </a:p>
          <a:p>
            <a:endParaRPr lang="en-US" altLang="ko-KR" sz="1000">
              <a:solidFill>
                <a:schemeClr val="tx1"/>
              </a:solidFill>
              <a:latin typeface="Century Gothic" panose="020B0502020202020204" pitchFamily="34" charset="0"/>
              <a:cs typeface="Arial"/>
            </a:endParaRPr>
          </a:p>
        </p:txBody>
      </p:sp>
      <p:sp>
        <p:nvSpPr>
          <p:cNvPr id="15" name="사각형: 둥근 모서리 22">
            <a:extLst>
              <a:ext uri="{FF2B5EF4-FFF2-40B4-BE49-F238E27FC236}">
                <a16:creationId xmlns:a16="http://schemas.microsoft.com/office/drawing/2014/main" id="{B47741D1-3F30-B4A9-C352-B5541097E371}"/>
              </a:ext>
            </a:extLst>
          </p:cNvPr>
          <p:cNvSpPr/>
          <p:nvPr/>
        </p:nvSpPr>
        <p:spPr>
          <a:xfrm>
            <a:off x="2562045" y="138024"/>
            <a:ext cx="2144220" cy="1895191"/>
          </a:xfrm>
          <a:prstGeom prst="roundRect">
            <a:avLst>
              <a:gd name="adj" fmla="val 50000"/>
            </a:avLst>
          </a:prstGeom>
          <a:solidFill>
            <a:srgbClr val="FB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Sussex Community Foundation Trust Homeless Health Inclusion Team</a:t>
            </a:r>
          </a:p>
          <a:p>
            <a:pPr algn="ctr"/>
            <a:r>
              <a:rPr lang="en-US" altLang="ko-KR" sz="1100" b="1">
                <a:solidFill>
                  <a:srgbClr val="7030A0"/>
                </a:solidFill>
                <a:latin typeface="Century Gothic" panose="020B0502020202020204" pitchFamily="34" charset="0"/>
                <a:cs typeface="Arial"/>
              </a:rPr>
              <a:t>Meeting NICE guidance 1.3, 1.5, 1.6, 1.8, 1.10 and 1.11</a:t>
            </a:r>
          </a:p>
          <a:p>
            <a:endParaRPr lang="ko-KR" altLang="en-US" sz="1200">
              <a:solidFill>
                <a:schemeClr val="tx1"/>
              </a:solidFill>
              <a:latin typeface="Century Gothic"/>
              <a:cs typeface="Century Gothic"/>
            </a:endParaRPr>
          </a:p>
        </p:txBody>
      </p:sp>
      <p:sp>
        <p:nvSpPr>
          <p:cNvPr id="16" name="사각형: 둥근 모서리 25">
            <a:extLst>
              <a:ext uri="{FF2B5EF4-FFF2-40B4-BE49-F238E27FC236}">
                <a16:creationId xmlns:a16="http://schemas.microsoft.com/office/drawing/2014/main" id="{F3AC906A-2004-A9F1-09AC-2A2F4FB75FA1}"/>
              </a:ext>
            </a:extLst>
          </p:cNvPr>
          <p:cNvSpPr/>
          <p:nvPr/>
        </p:nvSpPr>
        <p:spPr>
          <a:xfrm>
            <a:off x="2854329" y="2849551"/>
            <a:ext cx="1712870" cy="3430480"/>
          </a:xfrm>
          <a:prstGeom prst="roundRect">
            <a:avLst>
              <a:gd name="adj" fmla="val 5968"/>
            </a:avLst>
          </a:prstGeom>
          <a:solidFill>
            <a:srgbClr val="FBDAAD"/>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r>
              <a:rPr lang="en-GB" sz="1200">
                <a:solidFill>
                  <a:schemeClr val="tx1"/>
                </a:solidFill>
              </a:rPr>
              <a:t>Clinical multi disciplinary outreach team working in all types of homeless accommodation - OT, Physio, HCA, nurses and ANP.</a:t>
            </a:r>
          </a:p>
          <a:p>
            <a:pPr marL="171450" indent="-171450">
              <a:buFont typeface="Wingdings" panose="05000000000000000000" pitchFamily="2" charset="2"/>
              <a:buChar char="v"/>
            </a:pPr>
            <a:r>
              <a:rPr lang="en-GB" sz="1200">
                <a:solidFill>
                  <a:schemeClr val="tx1"/>
                </a:solidFill>
              </a:rPr>
              <a:t>Creating teams around patients to meet multiple health needs. Flexible patient-centred working</a:t>
            </a:r>
          </a:p>
          <a:p>
            <a:pPr marL="171450" indent="-171450">
              <a:buFont typeface="Wingdings" panose="05000000000000000000" pitchFamily="2" charset="2"/>
              <a:buChar char="v"/>
            </a:pPr>
            <a:r>
              <a:rPr lang="en-GB" sz="1200">
                <a:solidFill>
                  <a:schemeClr val="tx1"/>
                </a:solidFill>
              </a:rPr>
              <a:t>Speciality for end of life care and frailty</a:t>
            </a:r>
          </a:p>
        </p:txBody>
      </p:sp>
      <p:sp>
        <p:nvSpPr>
          <p:cNvPr id="17" name="사각형: 둥근 모서리 22">
            <a:extLst>
              <a:ext uri="{FF2B5EF4-FFF2-40B4-BE49-F238E27FC236}">
                <a16:creationId xmlns:a16="http://schemas.microsoft.com/office/drawing/2014/main" id="{D30E13FC-AD9F-A199-16B6-92DA6549B59C}"/>
              </a:ext>
            </a:extLst>
          </p:cNvPr>
          <p:cNvSpPr/>
          <p:nvPr/>
        </p:nvSpPr>
        <p:spPr>
          <a:xfrm>
            <a:off x="4820150" y="105408"/>
            <a:ext cx="2101526" cy="1882997"/>
          </a:xfrm>
          <a:prstGeom prst="roundRect">
            <a:avLst>
              <a:gd name="adj" fmla="val 50000"/>
            </a:avLst>
          </a:prstGeom>
          <a:solidFill>
            <a:srgbClr val="A29F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GB" altLang="ko-KR" sz="1400" b="1">
                <a:solidFill>
                  <a:schemeClr val="tx1"/>
                </a:solidFill>
                <a:latin typeface="Century Gothic"/>
                <a:cs typeface="Century Gothic"/>
              </a:rPr>
              <a:t>Arch outreach</a:t>
            </a:r>
          </a:p>
          <a:p>
            <a:pPr algn="ctr"/>
            <a:endParaRPr lang="en-GB" altLang="ko-KR" sz="1400" b="1">
              <a:solidFill>
                <a:schemeClr val="tx1"/>
              </a:solidFill>
              <a:latin typeface="Century Gothic"/>
              <a:cs typeface="Century Gothic"/>
            </a:endParaRPr>
          </a:p>
          <a:p>
            <a:pPr algn="ctr"/>
            <a:endParaRPr lang="en-GB" altLang="ko-KR" sz="1400" b="1">
              <a:solidFill>
                <a:schemeClr val="tx1"/>
              </a:solidFill>
              <a:latin typeface="Century Gothic"/>
              <a:cs typeface="Century Gothic"/>
            </a:endParaRPr>
          </a:p>
          <a:p>
            <a:r>
              <a:rPr lang="en-GB" altLang="ko-KR" sz="1200" b="1">
                <a:solidFill>
                  <a:srgbClr val="7030A0"/>
                </a:solidFill>
                <a:latin typeface="Century Gothic"/>
                <a:cs typeface="Century Gothic"/>
              </a:rPr>
              <a:t>Meeting NICE guidance 1.3, 1.5, 1.6, 1.8, 1.10 and 1.11</a:t>
            </a:r>
            <a:endParaRPr lang="ko-KR" altLang="en-US" sz="1200" b="1">
              <a:solidFill>
                <a:srgbClr val="7030A0"/>
              </a:solidFill>
              <a:latin typeface="Century Gothic"/>
              <a:cs typeface="Century Gothic"/>
            </a:endParaRPr>
          </a:p>
        </p:txBody>
      </p:sp>
      <p:sp>
        <p:nvSpPr>
          <p:cNvPr id="18" name="사각형: 둥근 모서리 25">
            <a:extLst>
              <a:ext uri="{FF2B5EF4-FFF2-40B4-BE49-F238E27FC236}">
                <a16:creationId xmlns:a16="http://schemas.microsoft.com/office/drawing/2014/main" id="{16C5A423-CADA-D389-CD63-5BFCD1210F70}"/>
              </a:ext>
            </a:extLst>
          </p:cNvPr>
          <p:cNvSpPr/>
          <p:nvPr/>
        </p:nvSpPr>
        <p:spPr>
          <a:xfrm>
            <a:off x="4881403" y="2828613"/>
            <a:ext cx="1881706" cy="3451418"/>
          </a:xfrm>
          <a:prstGeom prst="roundRect">
            <a:avLst>
              <a:gd name="adj" fmla="val 5968"/>
            </a:avLst>
          </a:prstGeom>
          <a:solidFill>
            <a:srgbClr val="A29FC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r>
              <a:rPr lang="en-GB" sz="1200">
                <a:solidFill>
                  <a:schemeClr val="tx1"/>
                </a:solidFill>
              </a:rPr>
              <a:t>Assertive outreach to people experiencing homelessness</a:t>
            </a:r>
          </a:p>
          <a:p>
            <a:pPr marL="171450" indent="-171450">
              <a:buFont typeface="Wingdings" panose="05000000000000000000" pitchFamily="2" charset="2"/>
              <a:buChar char="v"/>
            </a:pPr>
            <a:r>
              <a:rPr lang="en-GB" sz="1200">
                <a:solidFill>
                  <a:schemeClr val="tx1"/>
                </a:solidFill>
              </a:rPr>
              <a:t>Has a clinical lead to address health needs while on outreach</a:t>
            </a:r>
          </a:p>
          <a:p>
            <a:pPr marL="171450" indent="-171450">
              <a:buFont typeface="Wingdings" panose="05000000000000000000" pitchFamily="2" charset="2"/>
              <a:buChar char="v"/>
            </a:pPr>
            <a:r>
              <a:rPr lang="en-GB" sz="1200">
                <a:solidFill>
                  <a:schemeClr val="tx1"/>
                </a:solidFill>
              </a:rPr>
              <a:t>Can target most hard to reach patients</a:t>
            </a:r>
          </a:p>
          <a:p>
            <a:pPr marL="171450" indent="-171450">
              <a:buFont typeface="Wingdings" panose="05000000000000000000" pitchFamily="2" charset="2"/>
              <a:buChar char="v"/>
            </a:pPr>
            <a:r>
              <a:rPr lang="en-GB" sz="1200">
                <a:solidFill>
                  <a:schemeClr val="tx1"/>
                </a:solidFill>
              </a:rPr>
              <a:t>Is linked with the specialist homelessness GP surgery </a:t>
            </a:r>
            <a:endParaRPr lang="en-GB"/>
          </a:p>
          <a:p>
            <a:pPr marL="285750" indent="-285750">
              <a:buFont typeface="Wingdings" panose="05000000000000000000" pitchFamily="2" charset="2"/>
              <a:buChar char="v"/>
            </a:pPr>
            <a:endParaRPr lang="en-US" altLang="ko-KR" sz="1200">
              <a:solidFill>
                <a:srgbClr val="1E1E20"/>
              </a:solidFill>
              <a:latin typeface="Century Gothic" panose="020B0502020202020204" pitchFamily="34" charset="0"/>
              <a:cs typeface="Arial"/>
            </a:endParaRPr>
          </a:p>
        </p:txBody>
      </p:sp>
      <p:sp>
        <p:nvSpPr>
          <p:cNvPr id="12" name="사각형: 둥근 모서리 25">
            <a:extLst>
              <a:ext uri="{FF2B5EF4-FFF2-40B4-BE49-F238E27FC236}">
                <a16:creationId xmlns:a16="http://schemas.microsoft.com/office/drawing/2014/main" id="{815FB798-B957-80DA-F597-6D631825D5BF}"/>
              </a:ext>
            </a:extLst>
          </p:cNvPr>
          <p:cNvSpPr/>
          <p:nvPr/>
        </p:nvSpPr>
        <p:spPr>
          <a:xfrm>
            <a:off x="7228098" y="2794200"/>
            <a:ext cx="1765910" cy="3498051"/>
          </a:xfrm>
          <a:prstGeom prst="roundRect">
            <a:avLst>
              <a:gd name="adj" fmla="val 5968"/>
            </a:avLst>
          </a:prstGeom>
          <a:solidFill>
            <a:srgbClr val="CD87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71450" indent="-171450">
              <a:buFont typeface="Wingdings" panose="05000000000000000000" pitchFamily="2" charset="2"/>
              <a:buChar char="v"/>
            </a:pPr>
            <a:r>
              <a:rPr lang="en-GB" sz="1000">
                <a:solidFill>
                  <a:schemeClr val="tx1"/>
                </a:solidFill>
              </a:rPr>
              <a:t>Working with the expertise of people with lived experience of homelessness and health care to identify gaps in services and areas for improvement. </a:t>
            </a:r>
          </a:p>
          <a:p>
            <a:pPr marL="171450" indent="-171450">
              <a:buFont typeface="Wingdings" panose="05000000000000000000" pitchFamily="2" charset="2"/>
              <a:buChar char="v"/>
            </a:pPr>
            <a:r>
              <a:rPr lang="en-GB" sz="1000">
                <a:solidFill>
                  <a:schemeClr val="tx1"/>
                </a:solidFill>
              </a:rPr>
              <a:t>Regularly meeting steering group that have developed training, consultations on current services and models for future services. </a:t>
            </a:r>
          </a:p>
          <a:p>
            <a:pPr marL="171450" indent="-171450">
              <a:buFont typeface="Wingdings" panose="05000000000000000000" pitchFamily="2" charset="2"/>
              <a:buChar char="v"/>
            </a:pPr>
            <a:r>
              <a:rPr lang="en-GB" sz="1000">
                <a:solidFill>
                  <a:schemeClr val="tx1"/>
                </a:solidFill>
              </a:rPr>
              <a:t>Developed a trauma informed approach to co-production and quality improvement</a:t>
            </a:r>
            <a:endParaRPr lang="en-US" altLang="ko-KR" sz="1100">
              <a:solidFill>
                <a:schemeClr val="tx1"/>
              </a:solidFill>
              <a:latin typeface="Century Gothic" panose="020B0502020202020204" pitchFamily="34" charset="0"/>
              <a:cs typeface="Arial"/>
            </a:endParaRPr>
          </a:p>
        </p:txBody>
      </p:sp>
      <p:pic>
        <p:nvPicPr>
          <p:cNvPr id="2" name="Picture 1"/>
          <p:cNvPicPr>
            <a:picLocks noChangeAspect="1"/>
          </p:cNvPicPr>
          <p:nvPr/>
        </p:nvPicPr>
        <p:blipFill>
          <a:blip r:embed="rId2"/>
          <a:stretch>
            <a:fillRect/>
          </a:stretch>
        </p:blipFill>
        <p:spPr>
          <a:xfrm>
            <a:off x="7073599" y="138024"/>
            <a:ext cx="2118677" cy="1817766"/>
          </a:xfrm>
          <a:prstGeom prst="rect">
            <a:avLst/>
          </a:prstGeom>
        </p:spPr>
      </p:pic>
      <p:pic>
        <p:nvPicPr>
          <p:cNvPr id="7" name="Picture 6"/>
          <p:cNvPicPr>
            <a:picLocks noChangeAspect="1"/>
          </p:cNvPicPr>
          <p:nvPr/>
        </p:nvPicPr>
        <p:blipFill>
          <a:blip r:embed="rId3"/>
          <a:stretch>
            <a:fillRect/>
          </a:stretch>
        </p:blipFill>
        <p:spPr>
          <a:xfrm>
            <a:off x="9420045" y="138024"/>
            <a:ext cx="2122098" cy="1882998"/>
          </a:xfrm>
          <a:prstGeom prst="rect">
            <a:avLst/>
          </a:prstGeom>
        </p:spPr>
      </p:pic>
      <p:pic>
        <p:nvPicPr>
          <p:cNvPr id="8" name="Picture 7"/>
          <p:cNvPicPr>
            <a:picLocks noChangeAspect="1"/>
          </p:cNvPicPr>
          <p:nvPr/>
        </p:nvPicPr>
        <p:blipFill>
          <a:blip r:embed="rId4"/>
          <a:stretch>
            <a:fillRect/>
          </a:stretch>
        </p:blipFill>
        <p:spPr>
          <a:xfrm>
            <a:off x="9549442" y="2781981"/>
            <a:ext cx="1992701" cy="3498050"/>
          </a:xfrm>
          <a:prstGeom prst="rect">
            <a:avLst/>
          </a:prstGeom>
        </p:spPr>
      </p:pic>
      <p:pic>
        <p:nvPicPr>
          <p:cNvPr id="9" name="Picture 8"/>
          <p:cNvPicPr>
            <a:picLocks noChangeAspect="1"/>
          </p:cNvPicPr>
          <p:nvPr/>
        </p:nvPicPr>
        <p:blipFill>
          <a:blip r:embed="rId5"/>
          <a:stretch>
            <a:fillRect/>
          </a:stretch>
        </p:blipFill>
        <p:spPr>
          <a:xfrm>
            <a:off x="464821" y="1929759"/>
            <a:ext cx="2152655" cy="1131880"/>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2629540" y="1955790"/>
            <a:ext cx="2133668" cy="1066834"/>
          </a:xfrm>
          <a:prstGeom prst="rect">
            <a:avLst/>
          </a:prstGeom>
          <a:ln>
            <a:noFill/>
          </a:ln>
          <a:effectLst>
            <a:softEdge rad="112500"/>
          </a:effectLst>
        </p:spPr>
      </p:pic>
      <p:sp>
        <p:nvSpPr>
          <p:cNvPr id="19" name="TextBox 18"/>
          <p:cNvSpPr txBox="1"/>
          <p:nvPr/>
        </p:nvSpPr>
        <p:spPr>
          <a:xfrm>
            <a:off x="7259461" y="339020"/>
            <a:ext cx="1822799" cy="1231106"/>
          </a:xfrm>
          <a:prstGeom prst="rect">
            <a:avLst/>
          </a:prstGeom>
          <a:noFill/>
        </p:spPr>
        <p:txBody>
          <a:bodyPr wrap="square" rtlCol="0">
            <a:spAutoFit/>
          </a:bodyPr>
          <a:lstStyle/>
          <a:p>
            <a:pPr algn="ctr"/>
            <a:r>
              <a:rPr lang="en-GB" sz="1600" b="1"/>
              <a:t>Common Ambition</a:t>
            </a:r>
          </a:p>
          <a:p>
            <a:pPr algn="ctr"/>
            <a:endParaRPr lang="en-GB" sz="1600" b="1"/>
          </a:p>
          <a:p>
            <a:pPr algn="ctr"/>
            <a:r>
              <a:rPr lang="en-GB" sz="1400" b="1">
                <a:solidFill>
                  <a:srgbClr val="7030A0"/>
                </a:solidFill>
              </a:rPr>
              <a:t>Meeting NICE guidance 1.4, 1.5, and 1.10 </a:t>
            </a:r>
          </a:p>
        </p:txBody>
      </p:sp>
      <p:pic>
        <p:nvPicPr>
          <p:cNvPr id="20" name="Picture 19"/>
          <p:cNvPicPr>
            <a:picLocks noChangeAspect="1"/>
          </p:cNvPicPr>
          <p:nvPr/>
        </p:nvPicPr>
        <p:blipFill>
          <a:blip r:embed="rId7"/>
          <a:stretch>
            <a:fillRect/>
          </a:stretch>
        </p:blipFill>
        <p:spPr>
          <a:xfrm>
            <a:off x="6937830" y="1967485"/>
            <a:ext cx="2390213" cy="823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itle 28"/>
          <p:cNvSpPr>
            <a:spLocks noGrp="1"/>
          </p:cNvSpPr>
          <p:nvPr>
            <p:ph type="title"/>
          </p:nvPr>
        </p:nvSpPr>
        <p:spPr>
          <a:xfrm>
            <a:off x="10101532" y="6312973"/>
            <a:ext cx="1650334" cy="341933"/>
          </a:xfrm>
        </p:spPr>
        <p:txBody>
          <a:bodyPr>
            <a:normAutofit/>
          </a:bodyPr>
          <a:lstStyle/>
          <a:p>
            <a:r>
              <a:rPr lang="en-GB" sz="1400"/>
              <a:t>(NICE, 2022)</a:t>
            </a:r>
          </a:p>
        </p:txBody>
      </p:sp>
      <p:pic>
        <p:nvPicPr>
          <p:cNvPr id="30" name="Picture 29"/>
          <p:cNvPicPr>
            <a:picLocks noChangeAspect="1"/>
          </p:cNvPicPr>
          <p:nvPr/>
        </p:nvPicPr>
        <p:blipFill>
          <a:blip r:embed="rId8"/>
          <a:stretch>
            <a:fillRect/>
          </a:stretch>
        </p:blipFill>
        <p:spPr>
          <a:xfrm>
            <a:off x="5000061" y="1996553"/>
            <a:ext cx="1573844" cy="852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Box 30"/>
          <p:cNvSpPr txBox="1"/>
          <p:nvPr/>
        </p:nvSpPr>
        <p:spPr>
          <a:xfrm>
            <a:off x="9608988" y="371637"/>
            <a:ext cx="1751739" cy="954107"/>
          </a:xfrm>
          <a:prstGeom prst="rect">
            <a:avLst/>
          </a:prstGeom>
          <a:noFill/>
        </p:spPr>
        <p:txBody>
          <a:bodyPr wrap="square" rtlCol="0">
            <a:spAutoFit/>
          </a:bodyPr>
          <a:lstStyle/>
          <a:p>
            <a:pPr algn="ctr"/>
            <a:r>
              <a:rPr lang="en-GB" sz="1600" b="1"/>
              <a:t>Frontline network</a:t>
            </a:r>
          </a:p>
          <a:p>
            <a:pPr algn="ctr"/>
            <a:endParaRPr lang="en-GB" sz="1600" b="1"/>
          </a:p>
          <a:p>
            <a:pPr algn="ctr"/>
            <a:r>
              <a:rPr lang="en-GB" sz="1200" b="1">
                <a:solidFill>
                  <a:srgbClr val="7030A0"/>
                </a:solidFill>
              </a:rPr>
              <a:t>Meeting NICE guidance 1.12 and 1.10</a:t>
            </a:r>
          </a:p>
        </p:txBody>
      </p:sp>
      <p:sp>
        <p:nvSpPr>
          <p:cNvPr id="5" name="TextBox 4"/>
          <p:cNvSpPr txBox="1"/>
          <p:nvPr/>
        </p:nvSpPr>
        <p:spPr>
          <a:xfrm>
            <a:off x="9608988" y="2967335"/>
            <a:ext cx="1855518" cy="1938992"/>
          </a:xfrm>
          <a:prstGeom prst="rect">
            <a:avLst/>
          </a:prstGeom>
          <a:noFill/>
        </p:spPr>
        <p:txBody>
          <a:bodyPr wrap="square" rtlCol="0">
            <a:spAutoFit/>
          </a:bodyPr>
          <a:lstStyle/>
          <a:p>
            <a:pPr marL="285750" indent="-285750">
              <a:buFont typeface="Wingdings" panose="05000000000000000000" pitchFamily="2" charset="2"/>
              <a:buChar char="v"/>
            </a:pPr>
            <a:r>
              <a:rPr lang="en-GB" sz="1200"/>
              <a:t>Training and meeting resources for frontline workers</a:t>
            </a:r>
          </a:p>
          <a:p>
            <a:pPr marL="285750" indent="-285750">
              <a:buFont typeface="Wingdings" panose="05000000000000000000" pitchFamily="2" charset="2"/>
              <a:buChar char="v"/>
            </a:pPr>
            <a:r>
              <a:rPr lang="en-GB" sz="1200"/>
              <a:t>Aim to create accessible training for all</a:t>
            </a:r>
          </a:p>
          <a:p>
            <a:pPr marL="285750" indent="-285750">
              <a:buFont typeface="Wingdings" panose="05000000000000000000" pitchFamily="2" charset="2"/>
              <a:buChar char="v"/>
            </a:pPr>
            <a:r>
              <a:rPr lang="en-GB" sz="1200"/>
              <a:t>Focus on wellbeing for frontline staff</a:t>
            </a:r>
          </a:p>
        </p:txBody>
      </p:sp>
      <p:pic>
        <p:nvPicPr>
          <p:cNvPr id="4" name="Picture 3" descr="A red and grey logo&#10;&#10;Description automatically generated">
            <a:extLst>
              <a:ext uri="{FF2B5EF4-FFF2-40B4-BE49-F238E27FC236}">
                <a16:creationId xmlns:a16="http://schemas.microsoft.com/office/drawing/2014/main" id="{7E11ABF1-A9E1-207F-5368-5946F8545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8201" y="2056714"/>
            <a:ext cx="1668872" cy="732676"/>
          </a:xfrm>
          <a:prstGeom prst="rect">
            <a:avLst/>
          </a:prstGeom>
        </p:spPr>
      </p:pic>
    </p:spTree>
    <p:extLst>
      <p:ext uri="{BB962C8B-B14F-4D97-AF65-F5344CB8AC3E}">
        <p14:creationId xmlns:p14="http://schemas.microsoft.com/office/powerpoint/2010/main" val="319328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3"/>
          <p:cNvSpPr txBox="1">
            <a:spLocks noGrp="1"/>
          </p:cNvSpPr>
          <p:nvPr>
            <p:ph type="title"/>
          </p:nvPr>
        </p:nvSpPr>
        <p:spPr>
          <a:xfrm>
            <a:off x="408000" y="324700"/>
            <a:ext cx="10352100" cy="95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860"/>
              <a:buFont typeface="Arial"/>
              <a:buNone/>
            </a:pPr>
            <a:r>
              <a:rPr lang="en-GB" sz="4260"/>
              <a:t>Brighton and Hove Common Ambition</a:t>
            </a:r>
            <a:endParaRPr sz="4260"/>
          </a:p>
        </p:txBody>
      </p:sp>
      <p:sp>
        <p:nvSpPr>
          <p:cNvPr id="55" name="Google Shape;55;p3"/>
          <p:cNvSpPr txBox="1">
            <a:spLocks noGrp="1"/>
          </p:cNvSpPr>
          <p:nvPr>
            <p:ph type="body" idx="1"/>
          </p:nvPr>
        </p:nvSpPr>
        <p:spPr>
          <a:xfrm>
            <a:off x="408000" y="1280550"/>
            <a:ext cx="5957100" cy="429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40"/>
              </a:spcBef>
              <a:spcAft>
                <a:spcPts val="0"/>
              </a:spcAft>
              <a:buClr>
                <a:schemeClr val="dk1"/>
              </a:buClr>
              <a:buSzPts val="1900"/>
              <a:buFont typeface="Arial"/>
              <a:buNone/>
            </a:pPr>
            <a:r>
              <a:rPr lang="en-GB" sz="1900">
                <a:latin typeface="Calibri"/>
                <a:ea typeface="Calibri"/>
                <a:cs typeface="Calibri"/>
                <a:sym typeface="Calibri"/>
              </a:rPr>
              <a:t>Brighton and Hove Common Ambition aims to improve support systems in Brighton and Hove by working collaboratively and lifting the voices of people with lived experience. </a:t>
            </a:r>
            <a:endParaRPr sz="1900">
              <a:latin typeface="Calibri"/>
              <a:ea typeface="Calibri"/>
              <a:cs typeface="Calibri"/>
              <a:sym typeface="Calibri"/>
            </a:endParaRPr>
          </a:p>
          <a:p>
            <a:pPr marL="0" lvl="0" indent="0" algn="l" rtl="0">
              <a:lnSpc>
                <a:spcPct val="115000"/>
              </a:lnSpc>
              <a:spcBef>
                <a:spcPts val="640"/>
              </a:spcBef>
              <a:spcAft>
                <a:spcPts val="0"/>
              </a:spcAft>
              <a:buClr>
                <a:schemeClr val="dk1"/>
              </a:buClr>
              <a:buSzPts val="1900"/>
              <a:buFont typeface="Arial"/>
              <a:buNone/>
            </a:pPr>
            <a:endParaRPr sz="1900">
              <a:latin typeface="Calibri"/>
              <a:ea typeface="Calibri"/>
              <a:cs typeface="Calibri"/>
              <a:sym typeface="Calibri"/>
            </a:endParaRPr>
          </a:p>
          <a:p>
            <a:pPr marL="0" lvl="0" indent="0" algn="l" rtl="0">
              <a:lnSpc>
                <a:spcPct val="115000"/>
              </a:lnSpc>
              <a:spcBef>
                <a:spcPts val="640"/>
              </a:spcBef>
              <a:spcAft>
                <a:spcPts val="0"/>
              </a:spcAft>
              <a:buClr>
                <a:schemeClr val="dk1"/>
              </a:buClr>
              <a:buSzPts val="1900"/>
              <a:buFont typeface="Arial"/>
              <a:buNone/>
            </a:pPr>
            <a:r>
              <a:rPr lang="en-GB" sz="1900">
                <a:latin typeface="Calibri"/>
                <a:ea typeface="Calibri"/>
                <a:cs typeface="Calibri"/>
                <a:sym typeface="Calibri"/>
              </a:rPr>
              <a:t>It started as a three year partnership project, the partners were Arch Health CIC, Justlife, University of Brighton, BHCC Public Health Department and NHS Sussex. It was funded by The Health Foundation. </a:t>
            </a:r>
            <a:endParaRPr sz="1900">
              <a:latin typeface="Calibri"/>
              <a:ea typeface="Calibri"/>
              <a:cs typeface="Calibri"/>
              <a:sym typeface="Calibri"/>
            </a:endParaRPr>
          </a:p>
          <a:p>
            <a:pPr marL="0" lvl="0" indent="0" algn="l" rtl="0">
              <a:lnSpc>
                <a:spcPct val="115000"/>
              </a:lnSpc>
              <a:spcBef>
                <a:spcPts val="640"/>
              </a:spcBef>
              <a:spcAft>
                <a:spcPts val="0"/>
              </a:spcAft>
              <a:buClr>
                <a:schemeClr val="dk1"/>
              </a:buClr>
              <a:buSzPts val="1900"/>
              <a:buFont typeface="Arial"/>
              <a:buNone/>
            </a:pPr>
            <a:endParaRPr sz="1900">
              <a:latin typeface="Calibri"/>
              <a:ea typeface="Calibri"/>
              <a:cs typeface="Calibri"/>
              <a:sym typeface="Calibri"/>
            </a:endParaRPr>
          </a:p>
          <a:p>
            <a:pPr marL="0" lvl="0" indent="0" algn="l" rtl="0">
              <a:lnSpc>
                <a:spcPct val="115000"/>
              </a:lnSpc>
              <a:spcBef>
                <a:spcPts val="640"/>
              </a:spcBef>
              <a:spcAft>
                <a:spcPts val="0"/>
              </a:spcAft>
              <a:buClr>
                <a:schemeClr val="dk1"/>
              </a:buClr>
              <a:buSzPts val="1900"/>
              <a:buFont typeface="Arial"/>
              <a:buNone/>
            </a:pPr>
            <a:r>
              <a:rPr lang="en-GB" sz="1900">
                <a:latin typeface="Calibri"/>
                <a:ea typeface="Calibri"/>
                <a:cs typeface="Calibri"/>
                <a:sym typeface="Calibri"/>
              </a:rPr>
              <a:t>Initially its was aimed at improving homeless healthcare in the city.</a:t>
            </a:r>
            <a:endParaRPr sz="1900">
              <a:latin typeface="Calibri"/>
              <a:ea typeface="Calibri"/>
              <a:cs typeface="Calibri"/>
              <a:sym typeface="Calibri"/>
            </a:endParaRPr>
          </a:p>
        </p:txBody>
      </p:sp>
      <p:pic>
        <p:nvPicPr>
          <p:cNvPr id="56" name="Google Shape;56;p3" title="CA hoops.png"/>
          <p:cNvPicPr preferRelativeResize="0"/>
          <p:nvPr/>
        </p:nvPicPr>
        <p:blipFill>
          <a:blip r:embed="rId3">
            <a:alphaModFix/>
          </a:blip>
          <a:stretch>
            <a:fillRect/>
          </a:stretch>
        </p:blipFill>
        <p:spPr>
          <a:xfrm>
            <a:off x="10968775" y="80199"/>
            <a:ext cx="1062802" cy="1062802"/>
          </a:xfrm>
          <a:prstGeom prst="rect">
            <a:avLst/>
          </a:prstGeom>
          <a:noFill/>
          <a:ln>
            <a:noFill/>
          </a:ln>
        </p:spPr>
      </p:pic>
      <p:sp>
        <p:nvSpPr>
          <p:cNvPr id="57" name="Google Shape;57;p3"/>
          <p:cNvSpPr txBox="1"/>
          <p:nvPr/>
        </p:nvSpPr>
        <p:spPr>
          <a:xfrm>
            <a:off x="7349725" y="4139975"/>
            <a:ext cx="4296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u="sng">
                <a:solidFill>
                  <a:schemeClr val="hlink"/>
                </a:solidFill>
                <a:hlinkClick r:id="rId4"/>
              </a:rPr>
              <a:t>https://www.bhcommonambition.org/</a:t>
            </a:r>
            <a:endParaRPr sz="1900"/>
          </a:p>
          <a:p>
            <a:pPr marL="0" lvl="0" indent="0" algn="l" rtl="0">
              <a:spcBef>
                <a:spcPts val="0"/>
              </a:spcBef>
              <a:spcAft>
                <a:spcPts val="0"/>
              </a:spcAft>
              <a:buNone/>
            </a:pPr>
            <a:endParaRPr sz="1900"/>
          </a:p>
        </p:txBody>
      </p:sp>
      <p:pic>
        <p:nvPicPr>
          <p:cNvPr id="58" name="Google Shape;58;p3"/>
          <p:cNvPicPr preferRelativeResize="0"/>
          <p:nvPr/>
        </p:nvPicPr>
        <p:blipFill>
          <a:blip r:embed="rId5">
            <a:alphaModFix/>
          </a:blip>
          <a:stretch>
            <a:fillRect/>
          </a:stretch>
        </p:blipFill>
        <p:spPr>
          <a:xfrm>
            <a:off x="8069118" y="1279000"/>
            <a:ext cx="2857500" cy="2857500"/>
          </a:xfrm>
          <a:prstGeom prst="rect">
            <a:avLst/>
          </a:prstGeom>
          <a:noFill/>
          <a:ln>
            <a:noFill/>
          </a:ln>
        </p:spPr>
      </p:pic>
    </p:spTree>
    <p:extLst>
      <p:ext uri="{BB962C8B-B14F-4D97-AF65-F5344CB8AC3E}">
        <p14:creationId xmlns:p14="http://schemas.microsoft.com/office/powerpoint/2010/main" val="351428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title"/>
          </p:nvPr>
        </p:nvSpPr>
        <p:spPr>
          <a:xfrm>
            <a:off x="408000" y="186950"/>
            <a:ext cx="9578100" cy="137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860"/>
              <a:buFont typeface="Arial"/>
              <a:buNone/>
            </a:pPr>
            <a:r>
              <a:rPr lang="en-GB" sz="4560"/>
              <a:t>Challenges identified in year 1</a:t>
            </a:r>
            <a:endParaRPr sz="4560"/>
          </a:p>
        </p:txBody>
      </p:sp>
      <p:sp>
        <p:nvSpPr>
          <p:cNvPr id="64" name="Google Shape;64;p2"/>
          <p:cNvSpPr txBox="1">
            <a:spLocks noGrp="1"/>
          </p:cNvSpPr>
          <p:nvPr>
            <p:ph type="body" idx="1"/>
          </p:nvPr>
        </p:nvSpPr>
        <p:spPr>
          <a:xfrm>
            <a:off x="335794" y="1557350"/>
            <a:ext cx="4611000" cy="42969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SzPts val="2400"/>
              <a:buChar char="●"/>
            </a:pPr>
            <a:r>
              <a:rPr lang="en-GB"/>
              <a:t>Barriers to accessing care</a:t>
            </a:r>
            <a:endParaRPr/>
          </a:p>
          <a:p>
            <a:pPr marL="457200" lvl="0" indent="0" algn="l" rtl="0">
              <a:lnSpc>
                <a:spcPct val="100000"/>
              </a:lnSpc>
              <a:spcBef>
                <a:spcPts val="0"/>
              </a:spcBef>
              <a:spcAft>
                <a:spcPts val="0"/>
              </a:spcAft>
              <a:buClr>
                <a:schemeClr val="dk1"/>
              </a:buClr>
              <a:buSzPts val="900"/>
              <a:buFont typeface="Arial"/>
              <a:buNone/>
            </a:pPr>
            <a:endParaRPr sz="1400"/>
          </a:p>
          <a:p>
            <a:pPr marL="457200" lvl="0" indent="-381000" algn="l" rtl="0">
              <a:lnSpc>
                <a:spcPct val="100000"/>
              </a:lnSpc>
              <a:spcBef>
                <a:spcPts val="0"/>
              </a:spcBef>
              <a:spcAft>
                <a:spcPts val="0"/>
              </a:spcAft>
              <a:buSzPts val="2400"/>
              <a:buChar char="●"/>
            </a:pPr>
            <a:r>
              <a:rPr lang="en-GB"/>
              <a:t>Continuity of care along pathways</a:t>
            </a:r>
            <a:endParaRPr/>
          </a:p>
          <a:p>
            <a:pPr marL="457200" lvl="0" indent="0" algn="l" rtl="0">
              <a:lnSpc>
                <a:spcPct val="100000"/>
              </a:lnSpc>
              <a:spcBef>
                <a:spcPts val="0"/>
              </a:spcBef>
              <a:spcAft>
                <a:spcPts val="0"/>
              </a:spcAft>
              <a:buClr>
                <a:schemeClr val="dk1"/>
              </a:buClr>
              <a:buSzPts val="900"/>
              <a:buFont typeface="Arial"/>
              <a:buNone/>
            </a:pPr>
            <a:endParaRPr sz="1400"/>
          </a:p>
          <a:p>
            <a:pPr marL="457200" lvl="0" indent="-381000" algn="l" rtl="0">
              <a:lnSpc>
                <a:spcPct val="100000"/>
              </a:lnSpc>
              <a:spcBef>
                <a:spcPts val="0"/>
              </a:spcBef>
              <a:spcAft>
                <a:spcPts val="0"/>
              </a:spcAft>
              <a:buSzPts val="2400"/>
              <a:buChar char="●"/>
            </a:pPr>
            <a:r>
              <a:rPr lang="en-GB"/>
              <a:t>Facing stigma and judgement</a:t>
            </a:r>
            <a:endParaRPr/>
          </a:p>
          <a:p>
            <a:pPr marL="457200" lvl="0" indent="0" algn="l" rtl="0">
              <a:lnSpc>
                <a:spcPct val="100000"/>
              </a:lnSpc>
              <a:spcBef>
                <a:spcPts val="0"/>
              </a:spcBef>
              <a:spcAft>
                <a:spcPts val="0"/>
              </a:spcAft>
              <a:buClr>
                <a:schemeClr val="dk1"/>
              </a:buClr>
              <a:buSzPts val="900"/>
              <a:buFont typeface="Arial"/>
              <a:buNone/>
            </a:pPr>
            <a:endParaRPr sz="1400"/>
          </a:p>
          <a:p>
            <a:pPr marL="457200" lvl="0" indent="-381000" algn="l" rtl="0">
              <a:lnSpc>
                <a:spcPct val="100000"/>
              </a:lnSpc>
              <a:spcBef>
                <a:spcPts val="0"/>
              </a:spcBef>
              <a:spcAft>
                <a:spcPts val="0"/>
              </a:spcAft>
              <a:buSzPts val="2400"/>
              <a:buChar char="●"/>
            </a:pPr>
            <a:r>
              <a:rPr lang="en-GB"/>
              <a:t>Lack of mental health support</a:t>
            </a:r>
            <a:endParaRPr/>
          </a:p>
          <a:p>
            <a:pPr marL="457200" lvl="0" indent="0" algn="l" rtl="0">
              <a:lnSpc>
                <a:spcPct val="100000"/>
              </a:lnSpc>
              <a:spcBef>
                <a:spcPts val="0"/>
              </a:spcBef>
              <a:spcAft>
                <a:spcPts val="0"/>
              </a:spcAft>
              <a:buClr>
                <a:schemeClr val="dk1"/>
              </a:buClr>
              <a:buSzPts val="900"/>
              <a:buFont typeface="Arial"/>
              <a:buNone/>
            </a:pPr>
            <a:endParaRPr sz="1400"/>
          </a:p>
          <a:p>
            <a:pPr marL="457200" lvl="0" indent="-381000" algn="l" rtl="0">
              <a:lnSpc>
                <a:spcPct val="100000"/>
              </a:lnSpc>
              <a:spcBef>
                <a:spcPts val="0"/>
              </a:spcBef>
              <a:spcAft>
                <a:spcPts val="0"/>
              </a:spcAft>
              <a:buSzPts val="2400"/>
              <a:buChar char="●"/>
            </a:pPr>
            <a:r>
              <a:rPr lang="en-GB"/>
              <a:t>Capacity and training of staff</a:t>
            </a:r>
            <a:endParaRPr/>
          </a:p>
          <a:p>
            <a:pPr marL="228600" lvl="0" indent="-76200" algn="l" rtl="0">
              <a:lnSpc>
                <a:spcPct val="90000"/>
              </a:lnSpc>
              <a:spcBef>
                <a:spcPts val="0"/>
              </a:spcBef>
              <a:spcAft>
                <a:spcPts val="0"/>
              </a:spcAft>
              <a:buClr>
                <a:schemeClr val="dk1"/>
              </a:buClr>
              <a:buSzPts val="2400"/>
              <a:buNone/>
            </a:pPr>
            <a:endParaRPr/>
          </a:p>
        </p:txBody>
      </p:sp>
      <p:sp>
        <p:nvSpPr>
          <p:cNvPr id="65" name="Google Shape;65;p2"/>
          <p:cNvSpPr txBox="1"/>
          <p:nvPr/>
        </p:nvSpPr>
        <p:spPr>
          <a:xfrm>
            <a:off x="5468800" y="1558800"/>
            <a:ext cx="5171700" cy="374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a:solidFill>
                  <a:schemeClr val="dk1"/>
                </a:solidFill>
              </a:rPr>
              <a:t>‘There is a lot of judgement and stigma in the system and services. People don’t feel listened to’</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GB" sz="2100">
                <a:solidFill>
                  <a:schemeClr val="dk1"/>
                </a:solidFill>
              </a:rPr>
              <a:t>‘There isn’t enough care provided along pathways, particularly at the end of the housing pathway, or after finishing rehab, or leaving prison’</a:t>
            </a:r>
            <a:endParaRPr sz="21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GB" sz="2100">
                <a:solidFill>
                  <a:schemeClr val="dk1"/>
                </a:solidFill>
              </a:rPr>
              <a:t>‘It is unclear what healthcare services are available and how to access them’</a:t>
            </a:r>
            <a:endParaRPr sz="2100">
              <a:solidFill>
                <a:schemeClr val="dk1"/>
              </a:solidFill>
            </a:endParaRPr>
          </a:p>
        </p:txBody>
      </p:sp>
      <p:pic>
        <p:nvPicPr>
          <p:cNvPr id="66" name="Google Shape;66;p2" title="CA hoops.png"/>
          <p:cNvPicPr preferRelativeResize="0"/>
          <p:nvPr/>
        </p:nvPicPr>
        <p:blipFill>
          <a:blip r:embed="rId3">
            <a:alphaModFix/>
          </a:blip>
          <a:stretch>
            <a:fillRect/>
          </a:stretch>
        </p:blipFill>
        <p:spPr>
          <a:xfrm>
            <a:off x="10968775" y="80199"/>
            <a:ext cx="1062802" cy="1062802"/>
          </a:xfrm>
          <a:prstGeom prst="rect">
            <a:avLst/>
          </a:prstGeom>
          <a:noFill/>
          <a:ln>
            <a:noFill/>
          </a:ln>
        </p:spPr>
      </p:pic>
    </p:spTree>
    <p:extLst>
      <p:ext uri="{BB962C8B-B14F-4D97-AF65-F5344CB8AC3E}">
        <p14:creationId xmlns:p14="http://schemas.microsoft.com/office/powerpoint/2010/main" val="298745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178263" y="188693"/>
            <a:ext cx="11376000" cy="95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400"/>
              <a:buFont typeface="Arial"/>
              <a:buNone/>
            </a:pPr>
            <a:r>
              <a:rPr lang="en-GB"/>
              <a:t>Common Ambition’s impact</a:t>
            </a:r>
            <a:endParaRPr/>
          </a:p>
        </p:txBody>
      </p:sp>
      <p:sp>
        <p:nvSpPr>
          <p:cNvPr id="72" name="Google Shape;72;p4"/>
          <p:cNvSpPr txBox="1">
            <a:spLocks noGrp="1"/>
          </p:cNvSpPr>
          <p:nvPr>
            <p:ph type="body" idx="2"/>
          </p:nvPr>
        </p:nvSpPr>
        <p:spPr>
          <a:xfrm>
            <a:off x="408000" y="1143000"/>
            <a:ext cx="7968900" cy="4869600"/>
          </a:xfrm>
          <a:prstGeom prst="rect">
            <a:avLst/>
          </a:prstGeom>
          <a:noFill/>
          <a:ln>
            <a:noFill/>
          </a:ln>
        </p:spPr>
        <p:txBody>
          <a:bodyPr spcFirstLastPara="1" wrap="square" lIns="91425" tIns="45700" rIns="91425" bIns="45700" anchor="t" anchorCtr="0">
            <a:noAutofit/>
          </a:bodyPr>
          <a:lstStyle/>
          <a:p>
            <a:pPr marL="226799" lvl="0" indent="-220449" algn="l" rtl="0">
              <a:lnSpc>
                <a:spcPct val="100000"/>
              </a:lnSpc>
              <a:spcBef>
                <a:spcPts val="250"/>
              </a:spcBef>
              <a:spcAft>
                <a:spcPts val="0"/>
              </a:spcAft>
              <a:buClr>
                <a:srgbClr val="D42528"/>
              </a:buClr>
              <a:buSzPts val="1700"/>
              <a:buChar char="●"/>
            </a:pPr>
            <a:r>
              <a:rPr lang="en-GB" sz="1700"/>
              <a:t>Created voice for people with experience of homelessness </a:t>
            </a:r>
            <a:endParaRPr sz="1700"/>
          </a:p>
          <a:p>
            <a:pPr marL="457200" lvl="0" indent="0" algn="l" rtl="0">
              <a:lnSpc>
                <a:spcPct val="100000"/>
              </a:lnSpc>
              <a:spcBef>
                <a:spcPts val="250"/>
              </a:spcBef>
              <a:spcAft>
                <a:spcPts val="0"/>
              </a:spcAft>
              <a:buClr>
                <a:schemeClr val="dk1"/>
              </a:buClr>
              <a:buSzPts val="800"/>
              <a:buFont typeface="Arial"/>
              <a:buNone/>
            </a:pPr>
            <a:endParaRPr sz="1700"/>
          </a:p>
          <a:p>
            <a:pPr marL="226799" lvl="0" indent="-220449" algn="l" rtl="0">
              <a:lnSpc>
                <a:spcPct val="100000"/>
              </a:lnSpc>
              <a:spcBef>
                <a:spcPts val="250"/>
              </a:spcBef>
              <a:spcAft>
                <a:spcPts val="0"/>
              </a:spcAft>
              <a:buClr>
                <a:srgbClr val="D42528"/>
              </a:buClr>
              <a:buSzPts val="1700"/>
              <a:buChar char="●"/>
            </a:pPr>
            <a:r>
              <a:rPr lang="en-GB" sz="1700"/>
              <a:t>Developed a work and learning pathway for members with lived experience</a:t>
            </a:r>
            <a:endParaRPr sz="1700"/>
          </a:p>
          <a:p>
            <a:pPr marL="457200" lvl="0" indent="0" algn="l" rtl="0">
              <a:lnSpc>
                <a:spcPct val="100000"/>
              </a:lnSpc>
              <a:spcBef>
                <a:spcPts val="250"/>
              </a:spcBef>
              <a:spcAft>
                <a:spcPts val="0"/>
              </a:spcAft>
              <a:buClr>
                <a:schemeClr val="dk1"/>
              </a:buClr>
              <a:buSzPts val="800"/>
              <a:buFont typeface="Arial"/>
              <a:buNone/>
            </a:pPr>
            <a:endParaRPr sz="1700"/>
          </a:p>
          <a:p>
            <a:pPr marL="226799" lvl="0" indent="-220449" algn="l" rtl="0">
              <a:lnSpc>
                <a:spcPct val="100000"/>
              </a:lnSpc>
              <a:spcBef>
                <a:spcPts val="250"/>
              </a:spcBef>
              <a:spcAft>
                <a:spcPts val="0"/>
              </a:spcAft>
              <a:buClr>
                <a:srgbClr val="D42528"/>
              </a:buClr>
              <a:buSzPts val="1700"/>
              <a:buChar char="●"/>
            </a:pPr>
            <a:r>
              <a:rPr lang="en-GB" sz="1700"/>
              <a:t>Developed a unique trauma-informed approach</a:t>
            </a:r>
            <a:endParaRPr sz="1700"/>
          </a:p>
          <a:p>
            <a:pPr marL="457200" lvl="0" indent="0" algn="l" rtl="0">
              <a:lnSpc>
                <a:spcPct val="100000"/>
              </a:lnSpc>
              <a:spcBef>
                <a:spcPts val="250"/>
              </a:spcBef>
              <a:spcAft>
                <a:spcPts val="0"/>
              </a:spcAft>
              <a:buClr>
                <a:schemeClr val="dk1"/>
              </a:buClr>
              <a:buSzPts val="800"/>
              <a:buFont typeface="Arial"/>
              <a:buNone/>
            </a:pPr>
            <a:endParaRPr sz="1700"/>
          </a:p>
          <a:p>
            <a:pPr marL="226799" lvl="0" indent="-220449" algn="l" rtl="0">
              <a:lnSpc>
                <a:spcPct val="100000"/>
              </a:lnSpc>
              <a:spcBef>
                <a:spcPts val="250"/>
              </a:spcBef>
              <a:spcAft>
                <a:spcPts val="0"/>
              </a:spcAft>
              <a:buClr>
                <a:srgbClr val="D42528"/>
              </a:buClr>
              <a:buSzPts val="1700"/>
              <a:buChar char="●"/>
            </a:pPr>
            <a:r>
              <a:rPr lang="en-GB" sz="1700"/>
              <a:t>Mapped and identified barriers and challenges within the system and pathways </a:t>
            </a:r>
            <a:endParaRPr sz="1700"/>
          </a:p>
          <a:p>
            <a:pPr marL="457200" lvl="0" indent="0" algn="l" rtl="0">
              <a:lnSpc>
                <a:spcPct val="100000"/>
              </a:lnSpc>
              <a:spcBef>
                <a:spcPts val="250"/>
              </a:spcBef>
              <a:spcAft>
                <a:spcPts val="0"/>
              </a:spcAft>
              <a:buClr>
                <a:schemeClr val="dk1"/>
              </a:buClr>
              <a:buSzPts val="800"/>
              <a:buFont typeface="Arial"/>
              <a:buNone/>
            </a:pPr>
            <a:endParaRPr sz="1700"/>
          </a:p>
          <a:p>
            <a:pPr marL="226799" lvl="0" indent="-220449" algn="l" rtl="0">
              <a:lnSpc>
                <a:spcPct val="100000"/>
              </a:lnSpc>
              <a:spcBef>
                <a:spcPts val="250"/>
              </a:spcBef>
              <a:spcAft>
                <a:spcPts val="0"/>
              </a:spcAft>
              <a:buClr>
                <a:srgbClr val="D42528"/>
              </a:buClr>
              <a:buSzPts val="1700"/>
              <a:buChar char="●"/>
            </a:pPr>
            <a:r>
              <a:rPr lang="en-GB" sz="1700"/>
              <a:t>Co-produced processes, guidance, communications (including a website) and events</a:t>
            </a:r>
            <a:endParaRPr sz="1700"/>
          </a:p>
          <a:p>
            <a:pPr marL="457200" lvl="0" indent="0" algn="l" rtl="0">
              <a:lnSpc>
                <a:spcPct val="100000"/>
              </a:lnSpc>
              <a:spcBef>
                <a:spcPts val="250"/>
              </a:spcBef>
              <a:spcAft>
                <a:spcPts val="0"/>
              </a:spcAft>
              <a:buClr>
                <a:schemeClr val="dk1"/>
              </a:buClr>
              <a:buSzPts val="800"/>
              <a:buFont typeface="Arial"/>
              <a:buNone/>
            </a:pPr>
            <a:endParaRPr sz="1700"/>
          </a:p>
          <a:p>
            <a:pPr marL="226799" lvl="0" indent="-220449" algn="l" rtl="0">
              <a:lnSpc>
                <a:spcPct val="100000"/>
              </a:lnSpc>
              <a:spcBef>
                <a:spcPts val="250"/>
              </a:spcBef>
              <a:spcAft>
                <a:spcPts val="0"/>
              </a:spcAft>
              <a:buClr>
                <a:srgbClr val="D42528"/>
              </a:buClr>
              <a:buSzPts val="1700"/>
              <a:buChar char="●"/>
            </a:pPr>
            <a:r>
              <a:rPr lang="en-GB" sz="1700"/>
              <a:t>15 co-production design sprints, including consulting on service improvements, developing training for medical students, mapping the housing pathway, co-producing research, developing a homeless healthcare hub specification and co-producing a comic to raise awareness of the challenges people experiencing homelessness face</a:t>
            </a:r>
            <a:endParaRPr sz="1700"/>
          </a:p>
          <a:p>
            <a:pPr marL="228600" lvl="0" indent="-76200" algn="l" rtl="0">
              <a:lnSpc>
                <a:spcPct val="90000"/>
              </a:lnSpc>
              <a:spcBef>
                <a:spcPts val="250"/>
              </a:spcBef>
              <a:spcAft>
                <a:spcPts val="0"/>
              </a:spcAft>
              <a:buClr>
                <a:schemeClr val="dk1"/>
              </a:buClr>
              <a:buSzPts val="2400"/>
              <a:buNone/>
            </a:pPr>
            <a:endParaRPr sz="1700"/>
          </a:p>
        </p:txBody>
      </p:sp>
      <p:pic>
        <p:nvPicPr>
          <p:cNvPr id="73" name="Google Shape;73;p4"/>
          <p:cNvPicPr preferRelativeResize="0"/>
          <p:nvPr/>
        </p:nvPicPr>
        <p:blipFill rotWithShape="1">
          <a:blip r:embed="rId3">
            <a:alphaModFix/>
          </a:blip>
          <a:srcRect/>
          <a:stretch/>
        </p:blipFill>
        <p:spPr>
          <a:xfrm>
            <a:off x="9184310" y="2597850"/>
            <a:ext cx="2007300" cy="1959900"/>
          </a:xfrm>
          <a:prstGeom prst="ellipse">
            <a:avLst/>
          </a:prstGeom>
          <a:noFill/>
          <a:ln w="76200" cap="flat" cmpd="sng">
            <a:solidFill>
              <a:srgbClr val="47A695"/>
            </a:solidFill>
            <a:prstDash val="solid"/>
            <a:round/>
            <a:headEnd type="none" w="sm" len="sm"/>
            <a:tailEnd type="none" w="sm" len="sm"/>
          </a:ln>
        </p:spPr>
      </p:pic>
      <p:pic>
        <p:nvPicPr>
          <p:cNvPr id="74" name="Google Shape;74;p4"/>
          <p:cNvPicPr preferRelativeResize="0"/>
          <p:nvPr/>
        </p:nvPicPr>
        <p:blipFill rotWithShape="1">
          <a:blip r:embed="rId4">
            <a:alphaModFix/>
          </a:blip>
          <a:srcRect l="17223" t="2992" r="16252" b="2023"/>
          <a:stretch/>
        </p:blipFill>
        <p:spPr>
          <a:xfrm>
            <a:off x="8516725" y="1349575"/>
            <a:ext cx="1959900" cy="1959900"/>
          </a:xfrm>
          <a:prstGeom prst="ellipse">
            <a:avLst/>
          </a:prstGeom>
          <a:noFill/>
          <a:ln w="76200" cap="flat" cmpd="sng">
            <a:solidFill>
              <a:srgbClr val="444B98"/>
            </a:solidFill>
            <a:prstDash val="solid"/>
            <a:round/>
            <a:headEnd type="none" w="sm" len="sm"/>
            <a:tailEnd type="none" w="sm" len="sm"/>
          </a:ln>
        </p:spPr>
      </p:pic>
      <p:pic>
        <p:nvPicPr>
          <p:cNvPr id="75" name="Google Shape;75;p4"/>
          <p:cNvPicPr preferRelativeResize="0"/>
          <p:nvPr/>
        </p:nvPicPr>
        <p:blipFill rotWithShape="1">
          <a:blip r:embed="rId5">
            <a:alphaModFix/>
          </a:blip>
          <a:srcRect l="18746" r="18746"/>
          <a:stretch/>
        </p:blipFill>
        <p:spPr>
          <a:xfrm>
            <a:off x="10091502" y="1349575"/>
            <a:ext cx="1959900" cy="1959900"/>
          </a:xfrm>
          <a:prstGeom prst="ellipse">
            <a:avLst/>
          </a:prstGeom>
          <a:solidFill>
            <a:srgbClr val="F2F2F2"/>
          </a:solidFill>
          <a:ln w="76200" cap="flat" cmpd="sng">
            <a:solidFill>
              <a:srgbClr val="E89F26"/>
            </a:solidFill>
            <a:prstDash val="solid"/>
            <a:round/>
            <a:headEnd type="none" w="sm" len="sm"/>
            <a:tailEnd type="none" w="sm" len="sm"/>
          </a:ln>
        </p:spPr>
      </p:pic>
      <p:pic>
        <p:nvPicPr>
          <p:cNvPr id="76" name="Google Shape;76;p4" title="CA hoops.png"/>
          <p:cNvPicPr preferRelativeResize="0"/>
          <p:nvPr/>
        </p:nvPicPr>
        <p:blipFill>
          <a:blip r:embed="rId6">
            <a:alphaModFix/>
          </a:blip>
          <a:stretch>
            <a:fillRect/>
          </a:stretch>
        </p:blipFill>
        <p:spPr>
          <a:xfrm>
            <a:off x="10968775" y="80199"/>
            <a:ext cx="1062802" cy="1062802"/>
          </a:xfrm>
          <a:prstGeom prst="rect">
            <a:avLst/>
          </a:prstGeom>
          <a:noFill/>
          <a:ln>
            <a:noFill/>
          </a:ln>
        </p:spPr>
      </p:pic>
    </p:spTree>
    <p:extLst>
      <p:ext uri="{BB962C8B-B14F-4D97-AF65-F5344CB8AC3E}">
        <p14:creationId xmlns:p14="http://schemas.microsoft.com/office/powerpoint/2010/main" val="241126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254163" y="275743"/>
            <a:ext cx="11376000" cy="95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400"/>
              <a:buFont typeface="Arial"/>
              <a:buNone/>
            </a:pPr>
            <a:r>
              <a:rPr lang="en-GB"/>
              <a:t>Co-producing medical training</a:t>
            </a:r>
            <a:endParaRPr/>
          </a:p>
        </p:txBody>
      </p:sp>
      <p:sp>
        <p:nvSpPr>
          <p:cNvPr id="82" name="Google Shape;82;p5"/>
          <p:cNvSpPr txBox="1">
            <a:spLocks noGrp="1"/>
          </p:cNvSpPr>
          <p:nvPr>
            <p:ph type="body" idx="1"/>
          </p:nvPr>
        </p:nvSpPr>
        <p:spPr>
          <a:xfrm>
            <a:off x="5670908" y="1500352"/>
            <a:ext cx="4780200" cy="433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00"/>
              <a:buNone/>
            </a:pPr>
            <a:r>
              <a:rPr lang="en-GB" b="1"/>
              <a:t>Key ways of working</a:t>
            </a:r>
            <a:endParaRPr b="1"/>
          </a:p>
          <a:p>
            <a:pPr marL="0" lvl="0" indent="0" algn="l" rtl="0">
              <a:lnSpc>
                <a:spcPct val="100000"/>
              </a:lnSpc>
              <a:spcBef>
                <a:spcPts val="0"/>
              </a:spcBef>
              <a:spcAft>
                <a:spcPts val="0"/>
              </a:spcAft>
              <a:buClr>
                <a:schemeClr val="dk1"/>
              </a:buClr>
              <a:buSzPts val="1900"/>
              <a:buFont typeface="Arial"/>
              <a:buNone/>
            </a:pPr>
            <a:endParaRPr sz="1900" b="1"/>
          </a:p>
          <a:p>
            <a:pPr marL="457200" lvl="0" indent="-349250" algn="l" rtl="0">
              <a:lnSpc>
                <a:spcPct val="100000"/>
              </a:lnSpc>
              <a:spcBef>
                <a:spcPts val="0"/>
              </a:spcBef>
              <a:spcAft>
                <a:spcPts val="0"/>
              </a:spcAft>
              <a:buSzPts val="1900"/>
              <a:buChar char="●"/>
            </a:pPr>
            <a:r>
              <a:rPr lang="en-GB" sz="1900"/>
              <a:t>Built trusted relationships</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Made joint decisions</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Co-developed processes</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Created a safe space</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Prepared clinicians or students who do not normally work in this setting</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Ensured everyone understands trauma-informed working </a:t>
            </a:r>
            <a:endParaRPr sz="1900"/>
          </a:p>
          <a:p>
            <a:pPr marL="228600" lvl="0" indent="-76200" algn="l" rtl="0">
              <a:lnSpc>
                <a:spcPct val="90000"/>
              </a:lnSpc>
              <a:spcBef>
                <a:spcPts val="0"/>
              </a:spcBef>
              <a:spcAft>
                <a:spcPts val="0"/>
              </a:spcAft>
              <a:buClr>
                <a:schemeClr val="dk1"/>
              </a:buClr>
              <a:buSzPts val="2400"/>
              <a:buNone/>
            </a:pPr>
            <a:endParaRPr/>
          </a:p>
        </p:txBody>
      </p:sp>
      <p:sp>
        <p:nvSpPr>
          <p:cNvPr id="83" name="Google Shape;83;p5"/>
          <p:cNvSpPr txBox="1">
            <a:spLocks noGrp="1"/>
          </p:cNvSpPr>
          <p:nvPr>
            <p:ph type="body" idx="2"/>
          </p:nvPr>
        </p:nvSpPr>
        <p:spPr>
          <a:xfrm>
            <a:off x="449951" y="1431525"/>
            <a:ext cx="4984200" cy="433710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r>
              <a:rPr lang="en-GB" b="1"/>
              <a:t>Overview</a:t>
            </a:r>
            <a:endParaRPr b="1"/>
          </a:p>
          <a:p>
            <a:pPr marL="228600" lvl="0" indent="-76200" algn="l" rtl="0">
              <a:lnSpc>
                <a:spcPct val="90000"/>
              </a:lnSpc>
              <a:spcBef>
                <a:spcPts val="0"/>
              </a:spcBef>
              <a:spcAft>
                <a:spcPts val="0"/>
              </a:spcAft>
              <a:buClr>
                <a:schemeClr val="dk1"/>
              </a:buClr>
              <a:buSzPts val="2400"/>
              <a:buNone/>
            </a:pPr>
            <a:endParaRPr/>
          </a:p>
          <a:p>
            <a:pPr marL="457200" lvl="0" indent="-349250" algn="l" rtl="0">
              <a:lnSpc>
                <a:spcPct val="100000"/>
              </a:lnSpc>
              <a:spcBef>
                <a:spcPts val="0"/>
              </a:spcBef>
              <a:spcAft>
                <a:spcPts val="0"/>
              </a:spcAft>
              <a:buSzPts val="1900"/>
              <a:buChar char="●"/>
            </a:pPr>
            <a:r>
              <a:rPr lang="en-GB" sz="1900"/>
              <a:t>Optional Homelessness and Health course for 2nd year medical students at Brighton and Sussex Medical School</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Co-designed by Dr Kate Pitt and CA group in November 2022. Initial design delivered to students Jan 23</a:t>
            </a:r>
            <a:endParaRPr sz="1400"/>
          </a:p>
          <a:p>
            <a:pPr marL="107950" lvl="0" indent="0" algn="l" rtl="0">
              <a:lnSpc>
                <a:spcPct val="100000"/>
              </a:lnSpc>
              <a:spcBef>
                <a:spcPts val="0"/>
              </a:spcBef>
              <a:spcAft>
                <a:spcPts val="0"/>
              </a:spcAft>
              <a:buClr>
                <a:schemeClr val="dk1"/>
              </a:buClr>
              <a:buFont typeface="Arial"/>
              <a:buNone/>
            </a:pPr>
            <a:endParaRPr sz="600"/>
          </a:p>
          <a:p>
            <a:pPr marL="457200" lvl="0" indent="-349250" algn="l" rtl="0">
              <a:lnSpc>
                <a:spcPct val="100000"/>
              </a:lnSpc>
              <a:spcBef>
                <a:spcPts val="0"/>
              </a:spcBef>
              <a:spcAft>
                <a:spcPts val="0"/>
              </a:spcAft>
              <a:buSzPts val="1900"/>
              <a:buChar char="●"/>
            </a:pPr>
            <a:r>
              <a:rPr lang="en-GB" sz="1900"/>
              <a:t>Feedback from students incorporated into 2nd design sprint and delivered again Oct 23</a:t>
            </a:r>
            <a:endParaRPr sz="1900"/>
          </a:p>
          <a:p>
            <a:pPr marL="457200" lvl="0" indent="0" algn="l" rtl="0">
              <a:lnSpc>
                <a:spcPct val="100000"/>
              </a:lnSpc>
              <a:spcBef>
                <a:spcPts val="0"/>
              </a:spcBef>
              <a:spcAft>
                <a:spcPts val="0"/>
              </a:spcAft>
              <a:buClr>
                <a:schemeClr val="dk1"/>
              </a:buClr>
              <a:buSzPts val="600"/>
              <a:buFont typeface="Arial"/>
              <a:buNone/>
            </a:pPr>
            <a:endParaRPr sz="600"/>
          </a:p>
          <a:p>
            <a:pPr marL="457200" lvl="0" indent="-349250" algn="l" rtl="0">
              <a:lnSpc>
                <a:spcPct val="100000"/>
              </a:lnSpc>
              <a:spcBef>
                <a:spcPts val="0"/>
              </a:spcBef>
              <a:spcAft>
                <a:spcPts val="0"/>
              </a:spcAft>
              <a:buSzPts val="1900"/>
              <a:buChar char="●"/>
            </a:pPr>
            <a:r>
              <a:rPr lang="en-GB" sz="1900"/>
              <a:t>Now due to run every term</a:t>
            </a:r>
            <a:endParaRPr sz="1900"/>
          </a:p>
          <a:p>
            <a:pPr marL="228600" lvl="0" indent="-76200" algn="l" rtl="0">
              <a:lnSpc>
                <a:spcPct val="90000"/>
              </a:lnSpc>
              <a:spcBef>
                <a:spcPts val="0"/>
              </a:spcBef>
              <a:spcAft>
                <a:spcPts val="0"/>
              </a:spcAft>
              <a:buClr>
                <a:schemeClr val="dk1"/>
              </a:buClr>
              <a:buSzPts val="2400"/>
              <a:buNone/>
            </a:pPr>
            <a:endParaRPr/>
          </a:p>
        </p:txBody>
      </p:sp>
      <p:pic>
        <p:nvPicPr>
          <p:cNvPr id="84" name="Google Shape;84;p5" title="CA hoops.png"/>
          <p:cNvPicPr preferRelativeResize="0"/>
          <p:nvPr/>
        </p:nvPicPr>
        <p:blipFill>
          <a:blip r:embed="rId3">
            <a:alphaModFix/>
          </a:blip>
          <a:stretch>
            <a:fillRect/>
          </a:stretch>
        </p:blipFill>
        <p:spPr>
          <a:xfrm>
            <a:off x="10920650" y="80199"/>
            <a:ext cx="1062802" cy="1062802"/>
          </a:xfrm>
          <a:prstGeom prst="rect">
            <a:avLst/>
          </a:prstGeom>
          <a:noFill/>
          <a:ln>
            <a:noFill/>
          </a:ln>
        </p:spPr>
      </p:pic>
    </p:spTree>
    <p:extLst>
      <p:ext uri="{BB962C8B-B14F-4D97-AF65-F5344CB8AC3E}">
        <p14:creationId xmlns:p14="http://schemas.microsoft.com/office/powerpoint/2010/main" val="1467011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title"/>
          </p:nvPr>
        </p:nvSpPr>
        <p:spPr>
          <a:xfrm>
            <a:off x="293300" y="275625"/>
            <a:ext cx="8540400" cy="95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5400"/>
              <a:buFont typeface="Arial"/>
              <a:buNone/>
            </a:pPr>
            <a:r>
              <a:rPr lang="en-GB"/>
              <a:t>Homeless healthcare hub</a:t>
            </a:r>
            <a:endParaRPr/>
          </a:p>
        </p:txBody>
      </p:sp>
      <p:sp>
        <p:nvSpPr>
          <p:cNvPr id="90" name="Google Shape;90;p6"/>
          <p:cNvSpPr txBox="1">
            <a:spLocks noGrp="1"/>
          </p:cNvSpPr>
          <p:nvPr>
            <p:ph type="body" idx="2"/>
          </p:nvPr>
        </p:nvSpPr>
        <p:spPr>
          <a:xfrm>
            <a:off x="293300" y="1411350"/>
            <a:ext cx="6641100" cy="43371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800"/>
              </a:spcBef>
              <a:spcAft>
                <a:spcPts val="0"/>
              </a:spcAft>
              <a:buClr>
                <a:schemeClr val="dk1"/>
              </a:buClr>
              <a:buSzPts val="1100"/>
              <a:buNone/>
            </a:pPr>
            <a:r>
              <a:rPr lang="en-GB" sz="2200">
                <a:solidFill>
                  <a:srgbClr val="1F1F1F"/>
                </a:solidFill>
                <a:highlight>
                  <a:schemeClr val="lt1"/>
                </a:highlight>
              </a:rPr>
              <a:t>A safe space where people experiencing homelessness can come and access the support they need under one roof. </a:t>
            </a:r>
            <a:endParaRPr sz="2200">
              <a:solidFill>
                <a:srgbClr val="1F1F1F"/>
              </a:solidFill>
              <a:highlight>
                <a:schemeClr val="lt1"/>
              </a:highlight>
            </a:endParaRPr>
          </a:p>
          <a:p>
            <a:pPr marL="0" lvl="0" indent="0" algn="l" rtl="0">
              <a:lnSpc>
                <a:spcPct val="115000"/>
              </a:lnSpc>
              <a:spcBef>
                <a:spcPts val="800"/>
              </a:spcBef>
              <a:spcAft>
                <a:spcPts val="0"/>
              </a:spcAft>
              <a:buClr>
                <a:schemeClr val="dk1"/>
              </a:buClr>
              <a:buSzPts val="1100"/>
              <a:buFont typeface="Arial"/>
              <a:buNone/>
            </a:pPr>
            <a:endParaRPr sz="2200">
              <a:solidFill>
                <a:srgbClr val="1F1F1F"/>
              </a:solidFill>
              <a:highlight>
                <a:schemeClr val="lt1"/>
              </a:highlight>
            </a:endParaRPr>
          </a:p>
          <a:p>
            <a:pPr marL="0" lvl="0" indent="0" algn="l" rtl="0">
              <a:lnSpc>
                <a:spcPct val="115000"/>
              </a:lnSpc>
              <a:spcBef>
                <a:spcPts val="800"/>
              </a:spcBef>
              <a:spcAft>
                <a:spcPts val="0"/>
              </a:spcAft>
              <a:buClr>
                <a:schemeClr val="dk1"/>
              </a:buClr>
              <a:buSzPts val="1100"/>
              <a:buFont typeface="Arial"/>
              <a:buNone/>
            </a:pPr>
            <a:r>
              <a:rPr lang="en-GB" sz="2200">
                <a:highlight>
                  <a:srgbClr val="FFFFFF"/>
                </a:highlight>
              </a:rPr>
              <a:t>The homeless healthcare hub specification was shared with council members as part of a larger proposal. </a:t>
            </a:r>
            <a:endParaRPr sz="2200">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sz="2200">
              <a:highlight>
                <a:srgbClr val="FFFFFF"/>
              </a:highlight>
            </a:endParaRPr>
          </a:p>
          <a:p>
            <a:pPr marL="0" lvl="0" indent="0" algn="l" rtl="0">
              <a:lnSpc>
                <a:spcPct val="115000"/>
              </a:lnSpc>
              <a:spcBef>
                <a:spcPts val="800"/>
              </a:spcBef>
              <a:spcAft>
                <a:spcPts val="800"/>
              </a:spcAft>
              <a:buClr>
                <a:schemeClr val="dk1"/>
              </a:buClr>
              <a:buSzPts val="1100"/>
              <a:buFont typeface="Arial"/>
              <a:buNone/>
            </a:pPr>
            <a:r>
              <a:rPr lang="en-GB" sz="2200">
                <a:highlight>
                  <a:srgbClr val="FFFFFF"/>
                </a:highlight>
              </a:rPr>
              <a:t>Developing a homeless healthcare hub in the city has now been identified as a key priority by the council and we hope that the specification will be central to its development.</a:t>
            </a:r>
            <a:endParaRPr/>
          </a:p>
        </p:txBody>
      </p:sp>
      <p:pic>
        <p:nvPicPr>
          <p:cNvPr id="91" name="Google Shape;91;p6"/>
          <p:cNvPicPr preferRelativeResize="0"/>
          <p:nvPr/>
        </p:nvPicPr>
        <p:blipFill>
          <a:blip r:embed="rId3">
            <a:alphaModFix/>
          </a:blip>
          <a:stretch>
            <a:fillRect/>
          </a:stretch>
        </p:blipFill>
        <p:spPr>
          <a:xfrm>
            <a:off x="7239374" y="1411349"/>
            <a:ext cx="3226326" cy="4476675"/>
          </a:xfrm>
          <a:prstGeom prst="rect">
            <a:avLst/>
          </a:prstGeom>
          <a:noFill/>
          <a:ln>
            <a:noFill/>
          </a:ln>
        </p:spPr>
      </p:pic>
      <p:pic>
        <p:nvPicPr>
          <p:cNvPr id="92" name="Google Shape;92;p6" title="CA hoops.png"/>
          <p:cNvPicPr preferRelativeResize="0"/>
          <p:nvPr/>
        </p:nvPicPr>
        <p:blipFill>
          <a:blip r:embed="rId4">
            <a:alphaModFix/>
          </a:blip>
          <a:stretch>
            <a:fillRect/>
          </a:stretch>
        </p:blipFill>
        <p:spPr>
          <a:xfrm>
            <a:off x="10882425" y="167124"/>
            <a:ext cx="1062802" cy="1062802"/>
          </a:xfrm>
          <a:prstGeom prst="rect">
            <a:avLst/>
          </a:prstGeom>
          <a:noFill/>
          <a:ln>
            <a:noFill/>
          </a:ln>
        </p:spPr>
      </p:pic>
    </p:spTree>
    <p:extLst>
      <p:ext uri="{BB962C8B-B14F-4D97-AF65-F5344CB8AC3E}">
        <p14:creationId xmlns:p14="http://schemas.microsoft.com/office/powerpoint/2010/main" val="200109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e48de28750_0_8"/>
          <p:cNvSpPr txBox="1">
            <a:spLocks noGrp="1"/>
          </p:cNvSpPr>
          <p:nvPr>
            <p:ph type="title"/>
          </p:nvPr>
        </p:nvSpPr>
        <p:spPr>
          <a:xfrm>
            <a:off x="362263" y="387080"/>
            <a:ext cx="11376000" cy="954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GB"/>
              <a:t>Top tips in co-production</a:t>
            </a:r>
            <a:endParaRPr/>
          </a:p>
        </p:txBody>
      </p:sp>
      <p:sp>
        <p:nvSpPr>
          <p:cNvPr id="99" name="Google Shape;99;g2e48de28750_0_8"/>
          <p:cNvSpPr txBox="1">
            <a:spLocks noGrp="1"/>
          </p:cNvSpPr>
          <p:nvPr>
            <p:ph type="body" idx="2"/>
          </p:nvPr>
        </p:nvSpPr>
        <p:spPr>
          <a:xfrm>
            <a:off x="562975" y="1173000"/>
            <a:ext cx="7327500" cy="4512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300"/>
              <a:buFont typeface="Arial"/>
              <a:buNone/>
            </a:pPr>
            <a:r>
              <a:rPr lang="en-GB" sz="2100">
                <a:solidFill>
                  <a:srgbClr val="222222"/>
                </a:solidFill>
                <a:highlight>
                  <a:schemeClr val="lt1"/>
                </a:highlight>
              </a:rPr>
              <a:t>Co-producing improvements, system change and research in inclusion health can break down barriers and misconceptions and will provide valuable insights and improvements -  “you won’t be able to see what we can see”</a:t>
            </a:r>
            <a:endParaRPr sz="2100">
              <a:solidFill>
                <a:srgbClr val="222222"/>
              </a:solidFill>
              <a:highlight>
                <a:schemeClr val="lt1"/>
              </a:highlight>
            </a:endParaRPr>
          </a:p>
          <a:p>
            <a:pPr marL="0" lvl="0" indent="0" algn="l" rtl="0">
              <a:lnSpc>
                <a:spcPct val="115000"/>
              </a:lnSpc>
              <a:spcBef>
                <a:spcPts val="0"/>
              </a:spcBef>
              <a:spcAft>
                <a:spcPts val="0"/>
              </a:spcAft>
              <a:buClr>
                <a:schemeClr val="dk1"/>
              </a:buClr>
              <a:buSzPts val="1500"/>
              <a:buFont typeface="Arial"/>
              <a:buNone/>
            </a:pP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Safety must come first</a:t>
            </a: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Take the time to build trusted relationships</a:t>
            </a: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Learn together to become experts in the area you are working in</a:t>
            </a: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Co-create processes to ensure accessibility</a:t>
            </a: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Support people to co-produce </a:t>
            </a:r>
            <a:endParaRPr sz="2100">
              <a:solidFill>
                <a:srgbClr val="222222"/>
              </a:solidFill>
              <a:highlight>
                <a:schemeClr val="lt1"/>
              </a:highlight>
            </a:endParaRPr>
          </a:p>
          <a:p>
            <a:pPr marL="609600" lvl="0" indent="-438150" algn="l" rtl="0">
              <a:lnSpc>
                <a:spcPct val="115000"/>
              </a:lnSpc>
              <a:spcBef>
                <a:spcPts val="0"/>
              </a:spcBef>
              <a:spcAft>
                <a:spcPts val="0"/>
              </a:spcAft>
              <a:buClr>
                <a:srgbClr val="222222"/>
              </a:buClr>
              <a:buSzPts val="2100"/>
              <a:buChar char="➢"/>
            </a:pPr>
            <a:r>
              <a:rPr lang="en-GB" sz="2100">
                <a:solidFill>
                  <a:srgbClr val="222222"/>
                </a:solidFill>
                <a:highlight>
                  <a:schemeClr val="lt1"/>
                </a:highlight>
              </a:rPr>
              <a:t>Reciprocity is key</a:t>
            </a:r>
            <a:endParaRPr sz="2100">
              <a:solidFill>
                <a:srgbClr val="222222"/>
              </a:solidFill>
              <a:highlight>
                <a:schemeClr val="lt1"/>
              </a:highlight>
            </a:endParaRPr>
          </a:p>
          <a:p>
            <a:pPr marL="0" lvl="0" indent="0" algn="l" rtl="0">
              <a:spcBef>
                <a:spcPts val="1000"/>
              </a:spcBef>
              <a:spcAft>
                <a:spcPts val="0"/>
              </a:spcAft>
              <a:buNone/>
            </a:pPr>
            <a:endParaRPr sz="2100"/>
          </a:p>
        </p:txBody>
      </p:sp>
      <p:pic>
        <p:nvPicPr>
          <p:cNvPr id="100" name="Google Shape;100;g2e48de28750_0_8"/>
          <p:cNvPicPr preferRelativeResize="0"/>
          <p:nvPr/>
        </p:nvPicPr>
        <p:blipFill rotWithShape="1">
          <a:blip r:embed="rId3">
            <a:alphaModFix/>
          </a:blip>
          <a:srcRect l="7475"/>
          <a:stretch/>
        </p:blipFill>
        <p:spPr>
          <a:xfrm>
            <a:off x="8335950" y="1557350"/>
            <a:ext cx="3402325" cy="2417050"/>
          </a:xfrm>
          <a:prstGeom prst="rect">
            <a:avLst/>
          </a:prstGeom>
          <a:noFill/>
          <a:ln>
            <a:noFill/>
          </a:ln>
        </p:spPr>
      </p:pic>
      <p:pic>
        <p:nvPicPr>
          <p:cNvPr id="101" name="Google Shape;101;g2e48de28750_0_8" title="CA hoops.png"/>
          <p:cNvPicPr preferRelativeResize="0"/>
          <p:nvPr/>
        </p:nvPicPr>
        <p:blipFill>
          <a:blip r:embed="rId4">
            <a:alphaModFix/>
          </a:blip>
          <a:stretch>
            <a:fillRect/>
          </a:stretch>
        </p:blipFill>
        <p:spPr>
          <a:xfrm>
            <a:off x="11017325" y="387074"/>
            <a:ext cx="1062802" cy="1062802"/>
          </a:xfrm>
          <a:prstGeom prst="rect">
            <a:avLst/>
          </a:prstGeom>
          <a:noFill/>
          <a:ln>
            <a:noFill/>
          </a:ln>
        </p:spPr>
      </p:pic>
    </p:spTree>
    <p:extLst>
      <p:ext uri="{BB962C8B-B14F-4D97-AF65-F5344CB8AC3E}">
        <p14:creationId xmlns:p14="http://schemas.microsoft.com/office/powerpoint/2010/main" val="134826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0972" y="-244966"/>
            <a:ext cx="11021895" cy="7347931"/>
          </a:xfrm>
          <a:custGeom>
            <a:avLst/>
            <a:gdLst/>
            <a:ahLst/>
            <a:cxnLst/>
            <a:rect l="l" t="t" r="r" b="b"/>
            <a:pathLst>
              <a:path w="16532843" h="11021896">
                <a:moveTo>
                  <a:pt x="0" y="0"/>
                </a:moveTo>
                <a:lnTo>
                  <a:pt x="16532844" y="0"/>
                </a:lnTo>
                <a:lnTo>
                  <a:pt x="16532844" y="11021896"/>
                </a:lnTo>
                <a:lnTo>
                  <a:pt x="0" y="11021896"/>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42900" y="-12700"/>
            <a:ext cx="8890468" cy="6858000"/>
            <a:chOff x="0" y="0"/>
            <a:chExt cx="3512284" cy="2709333"/>
          </a:xfrm>
        </p:grpSpPr>
        <p:sp>
          <p:nvSpPr>
            <p:cNvPr id="4" name="Freeform 4"/>
            <p:cNvSpPr/>
            <p:nvPr/>
          </p:nvSpPr>
          <p:spPr>
            <a:xfrm>
              <a:off x="0" y="0"/>
              <a:ext cx="3512284" cy="2709333"/>
            </a:xfrm>
            <a:custGeom>
              <a:avLst/>
              <a:gdLst/>
              <a:ahLst/>
              <a:cxnLst/>
              <a:rect l="l" t="t" r="r" b="b"/>
              <a:pathLst>
                <a:path w="3512284" h="2709333">
                  <a:moveTo>
                    <a:pt x="0" y="0"/>
                  </a:moveTo>
                  <a:lnTo>
                    <a:pt x="3512284" y="0"/>
                  </a:lnTo>
                  <a:lnTo>
                    <a:pt x="3512284" y="2709333"/>
                  </a:lnTo>
                  <a:lnTo>
                    <a:pt x="0" y="2709333"/>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3512284"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a:off x="10789630" y="5541261"/>
            <a:ext cx="1025558" cy="856735"/>
          </a:xfrm>
          <a:custGeom>
            <a:avLst/>
            <a:gdLst/>
            <a:ahLst/>
            <a:cxnLst/>
            <a:rect l="l" t="t" r="r" b="b"/>
            <a:pathLst>
              <a:path w="1538337" h="1285103">
                <a:moveTo>
                  <a:pt x="0" y="0"/>
                </a:moveTo>
                <a:lnTo>
                  <a:pt x="1538337" y="0"/>
                </a:lnTo>
                <a:lnTo>
                  <a:pt x="1538337"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2017381"/>
            <a:ext cx="8547568" cy="45113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58"/>
              </a:lnSpc>
              <a:spcBef>
                <a:spcPct val="0"/>
              </a:spcBef>
            </a:pPr>
            <a:r>
              <a:rPr lang="en-US" sz="3183">
                <a:solidFill>
                  <a:srgbClr val="FFFFFF"/>
                </a:solidFill>
                <a:latin typeface="Poppins Light"/>
              </a:rPr>
              <a:t>Health Engagement is an outreach team in Brighton working with people in Emergency and Temporary Accommodation presenting with complex and unmet health needs.</a:t>
            </a:r>
          </a:p>
          <a:p>
            <a:pPr algn="ctr">
              <a:lnSpc>
                <a:spcPts val="4271"/>
              </a:lnSpc>
              <a:spcBef>
                <a:spcPct val="0"/>
              </a:spcBef>
            </a:pPr>
            <a:endParaRPr lang="en-US" sz="3183">
              <a:solidFill>
                <a:srgbClr val="FFFFFF"/>
              </a:solidFill>
              <a:latin typeface="Poppins Light"/>
            </a:endParaRPr>
          </a:p>
          <a:p>
            <a:pPr algn="ctr">
              <a:lnSpc>
                <a:spcPts val="4271"/>
              </a:lnSpc>
              <a:spcBef>
                <a:spcPct val="0"/>
              </a:spcBef>
            </a:pPr>
            <a:r>
              <a:rPr lang="en-US" sz="3050">
                <a:solidFill>
                  <a:srgbClr val="FFFFFF"/>
                </a:solidFill>
                <a:latin typeface="Poppins Light"/>
              </a:rPr>
              <a:t>We aim to make people’s experience of EA/TA as short, safe and healthy as possible.</a:t>
            </a:r>
          </a:p>
        </p:txBody>
      </p:sp>
      <p:sp>
        <p:nvSpPr>
          <p:cNvPr id="8" name="TextBox 8"/>
          <p:cNvSpPr txBox="1"/>
          <p:nvPr/>
        </p:nvSpPr>
        <p:spPr>
          <a:xfrm>
            <a:off x="0" y="603250"/>
            <a:ext cx="8293685" cy="8079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253"/>
              </a:lnSpc>
              <a:spcBef>
                <a:spcPct val="0"/>
              </a:spcBef>
            </a:pPr>
            <a:r>
              <a:rPr lang="en-US" sz="4466">
                <a:solidFill>
                  <a:srgbClr val="FFFFFF"/>
                </a:solidFill>
                <a:latin typeface="Poppins Light Bold"/>
              </a:rPr>
              <a:t> Justlife: Health Engagement</a:t>
            </a:r>
          </a:p>
        </p:txBody>
      </p:sp>
    </p:spTree>
    <p:extLst>
      <p:ext uri="{BB962C8B-B14F-4D97-AF65-F5344CB8AC3E}">
        <p14:creationId xmlns:p14="http://schemas.microsoft.com/office/powerpoint/2010/main" val="268524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86590" y="-130526"/>
            <a:ext cx="4729101" cy="7093652"/>
          </a:xfrm>
          <a:custGeom>
            <a:avLst/>
            <a:gdLst/>
            <a:ahLst/>
            <a:cxnLst/>
            <a:rect l="l" t="t" r="r" b="b"/>
            <a:pathLst>
              <a:path w="7093652" h="10640478">
                <a:moveTo>
                  <a:pt x="0" y="0"/>
                </a:moveTo>
                <a:lnTo>
                  <a:pt x="7093652" y="0"/>
                </a:lnTo>
                <a:lnTo>
                  <a:pt x="7093652" y="10640478"/>
                </a:lnTo>
                <a:lnTo>
                  <a:pt x="0" y="1064047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42900" y="-12700"/>
            <a:ext cx="8890468" cy="6858000"/>
            <a:chOff x="0" y="0"/>
            <a:chExt cx="3512284" cy="2709333"/>
          </a:xfrm>
        </p:grpSpPr>
        <p:sp>
          <p:nvSpPr>
            <p:cNvPr id="4" name="Freeform 4"/>
            <p:cNvSpPr/>
            <p:nvPr/>
          </p:nvSpPr>
          <p:spPr>
            <a:xfrm>
              <a:off x="0" y="0"/>
              <a:ext cx="3512284" cy="2709333"/>
            </a:xfrm>
            <a:custGeom>
              <a:avLst/>
              <a:gdLst/>
              <a:ahLst/>
              <a:cxnLst/>
              <a:rect l="l" t="t" r="r" b="b"/>
              <a:pathLst>
                <a:path w="3512284" h="2709333">
                  <a:moveTo>
                    <a:pt x="0" y="0"/>
                  </a:moveTo>
                  <a:lnTo>
                    <a:pt x="3512284" y="0"/>
                  </a:lnTo>
                  <a:lnTo>
                    <a:pt x="3512284" y="2709333"/>
                  </a:lnTo>
                  <a:lnTo>
                    <a:pt x="0" y="2709333"/>
                  </a:lnTo>
                  <a:close/>
                </a:path>
              </a:pathLst>
            </a:custGeom>
            <a:solidFill>
              <a:srgbClr val="D00E3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3512284"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a:off x="10993421" y="5906129"/>
            <a:ext cx="1025558" cy="856735"/>
          </a:xfrm>
          <a:custGeom>
            <a:avLst/>
            <a:gdLst/>
            <a:ahLst/>
            <a:cxnLst/>
            <a:rect l="l" t="t" r="r" b="b"/>
            <a:pathLst>
              <a:path w="1538337" h="1285103">
                <a:moveTo>
                  <a:pt x="0" y="0"/>
                </a:moveTo>
                <a:lnTo>
                  <a:pt x="1538338" y="0"/>
                </a:lnTo>
                <a:lnTo>
                  <a:pt x="1538338" y="1285103"/>
                </a:lnTo>
                <a:lnTo>
                  <a:pt x="0" y="128510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224525"/>
            <a:ext cx="8547568" cy="68749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33329" lvl="1" indent="-316664" algn="ctr">
              <a:lnSpc>
                <a:spcPts val="4106"/>
              </a:lnSpc>
              <a:buFont typeface="Arial"/>
              <a:buChar char="•"/>
            </a:pPr>
            <a:r>
              <a:rPr lang="en-US" sz="2933">
                <a:solidFill>
                  <a:srgbClr val="FFFFFF"/>
                </a:solidFill>
                <a:latin typeface="Poppins Light"/>
              </a:rPr>
              <a:t>5 staff - various specialisms</a:t>
            </a:r>
          </a:p>
          <a:p>
            <a:pPr marL="633329" lvl="1" indent="-316664" algn="ctr">
              <a:lnSpc>
                <a:spcPts val="4106"/>
              </a:lnSpc>
              <a:buFont typeface="Arial"/>
              <a:buChar char="•"/>
            </a:pPr>
            <a:r>
              <a:rPr lang="en-US" sz="2933">
                <a:solidFill>
                  <a:srgbClr val="FFFFFF"/>
                </a:solidFill>
                <a:latin typeface="Poppins Light"/>
              </a:rPr>
              <a:t>In addition to this a post in A&amp;E, Hep C trust and Changing Futures  </a:t>
            </a:r>
          </a:p>
          <a:p>
            <a:pPr marL="633329" lvl="1" indent="-316664" algn="ctr">
              <a:lnSpc>
                <a:spcPts val="4106"/>
              </a:lnSpc>
              <a:buFont typeface="Arial"/>
              <a:buChar char="•"/>
            </a:pPr>
            <a:r>
              <a:rPr lang="en-US" sz="2933">
                <a:solidFill>
                  <a:srgbClr val="FFFFFF"/>
                </a:solidFill>
                <a:latin typeface="Poppins Light"/>
              </a:rPr>
              <a:t>Intensive non-clinical support</a:t>
            </a:r>
          </a:p>
          <a:p>
            <a:pPr marL="633329" lvl="1" indent="-316664" algn="ctr">
              <a:lnSpc>
                <a:spcPts val="4106"/>
              </a:lnSpc>
              <a:spcBef>
                <a:spcPct val="0"/>
              </a:spcBef>
              <a:buFont typeface="Arial"/>
              <a:buChar char="•"/>
            </a:pPr>
            <a:r>
              <a:rPr lang="en-US" sz="2933">
                <a:solidFill>
                  <a:srgbClr val="FFFFFF"/>
                </a:solidFill>
                <a:latin typeface="Poppins Light"/>
              </a:rPr>
              <a:t>Assertive outreach model supporting clients to access health and community services</a:t>
            </a:r>
          </a:p>
          <a:p>
            <a:pPr marL="633329" lvl="1" indent="-316664" algn="ctr">
              <a:lnSpc>
                <a:spcPts val="4106"/>
              </a:lnSpc>
              <a:spcBef>
                <a:spcPct val="0"/>
              </a:spcBef>
              <a:buFont typeface="Arial"/>
              <a:buChar char="•"/>
            </a:pPr>
            <a:r>
              <a:rPr lang="en-US" sz="2933">
                <a:solidFill>
                  <a:srgbClr val="FFFFFF"/>
                </a:solidFill>
                <a:latin typeface="Poppins Light"/>
              </a:rPr>
              <a:t>Multi agency work both homelessness and specialist health services</a:t>
            </a:r>
          </a:p>
          <a:p>
            <a:pPr marL="633329" lvl="1" indent="-316664" algn="ctr">
              <a:lnSpc>
                <a:spcPts val="4106"/>
              </a:lnSpc>
              <a:spcBef>
                <a:spcPct val="0"/>
              </a:spcBef>
              <a:buFont typeface="Arial"/>
              <a:buChar char="•"/>
            </a:pPr>
            <a:r>
              <a:rPr lang="en-US" sz="2933">
                <a:solidFill>
                  <a:srgbClr val="FFFFFF"/>
                </a:solidFill>
                <a:latin typeface="Poppins Light"/>
              </a:rPr>
              <a:t>Advocacy for appropriate move on from EA</a:t>
            </a:r>
          </a:p>
          <a:p>
            <a:pPr marL="633329" lvl="1" indent="-316664" algn="ctr">
              <a:lnSpc>
                <a:spcPts val="4106"/>
              </a:lnSpc>
              <a:spcBef>
                <a:spcPct val="0"/>
              </a:spcBef>
              <a:buFont typeface="Arial"/>
              <a:buChar char="•"/>
            </a:pPr>
            <a:r>
              <a:rPr lang="en-US" sz="2933">
                <a:solidFill>
                  <a:srgbClr val="FFFFFF"/>
                </a:solidFill>
                <a:latin typeface="Poppins Light"/>
              </a:rPr>
              <a:t>Funded via local homelesness GP surgery  </a:t>
            </a:r>
          </a:p>
          <a:p>
            <a:pPr algn="ctr">
              <a:lnSpc>
                <a:spcPts val="5226"/>
              </a:lnSpc>
              <a:spcBef>
                <a:spcPct val="0"/>
              </a:spcBef>
            </a:pPr>
            <a:endParaRPr lang="en-US" sz="2933">
              <a:solidFill>
                <a:srgbClr val="FFFFFF"/>
              </a:solidFill>
              <a:latin typeface="Poppins Light"/>
            </a:endParaRPr>
          </a:p>
        </p:txBody>
      </p:sp>
    </p:spTree>
    <p:extLst>
      <p:ext uri="{BB962C8B-B14F-4D97-AF65-F5344CB8AC3E}">
        <p14:creationId xmlns:p14="http://schemas.microsoft.com/office/powerpoint/2010/main" val="324361088"/>
      </p:ext>
    </p:extLst>
  </p:cSld>
  <p:clrMapOvr>
    <a:masterClrMapping/>
  </p:clrMapOvr>
</p:sld>
</file>

<file path=ppt/theme/theme1.xml><?xml version="1.0" encoding="utf-8"?>
<a:theme xmlns:a="http://schemas.openxmlformats.org/drawingml/2006/main" name="Office Theme">
  <a:themeElements>
    <a:clrScheme name="SMT brand colours">
      <a:dk1>
        <a:srgbClr val="000000"/>
      </a:dk1>
      <a:lt1>
        <a:srgbClr val="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381563925F424093E86B3E936EF2D4" ma:contentTypeVersion="21" ma:contentTypeDescription="Create a new document." ma:contentTypeScope="" ma:versionID="050c36f3d9ad5b815e420bf30336b784">
  <xsd:schema xmlns:xsd="http://www.w3.org/2001/XMLSchema" xmlns:xs="http://www.w3.org/2001/XMLSchema" xmlns:p="http://schemas.microsoft.com/office/2006/metadata/properties" xmlns:ns2="cbac73b5-1999-42cc-afe4-b7020b48e043" xmlns:ns3="bca9822e-211d-4723-85f2-b3c70f22749b" targetNamespace="http://schemas.microsoft.com/office/2006/metadata/properties" ma:root="true" ma:fieldsID="6d828390a4e0964b13bcf6e73aaf4880" ns2:_="" ns3:_="">
    <xsd:import namespace="cbac73b5-1999-42cc-afe4-b7020b48e043"/>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ac73b5-1999-42cc-afe4-b7020b48e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f43f032-56bb-40c6-bb6e-407f91632bf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c1026a81-d9d5-4fbb-8e6d-0b2192053e50}" ma:internalName="TaxCatchAll" ma:showField="CatchAllData" ma:web="bca9822e-211d-4723-85f2-b3c70f2274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ac73b5-1999-42cc-afe4-b7020b48e043">
      <Terms xmlns="http://schemas.microsoft.com/office/infopath/2007/PartnerControls"/>
    </lcf76f155ced4ddcb4097134ff3c332f>
    <TaxCatchAll xmlns="bca9822e-211d-4723-85f2-b3c70f22749b" xsi:nil="true"/>
  </documentManagement>
</p:properties>
</file>

<file path=customXml/itemProps1.xml><?xml version="1.0" encoding="utf-8"?>
<ds:datastoreItem xmlns:ds="http://schemas.openxmlformats.org/officeDocument/2006/customXml" ds:itemID="{38131AA8-047B-4F09-AE5E-C7DBC30CE8E7}">
  <ds:schemaRefs>
    <ds:schemaRef ds:uri="bca9822e-211d-4723-85f2-b3c70f22749b"/>
    <ds:schemaRef ds:uri="cbac73b5-1999-42cc-afe4-b7020b48e0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1C3595-A28A-41A2-8BCA-5F8A5BB166D0}">
  <ds:schemaRefs>
    <ds:schemaRef ds:uri="http://schemas.microsoft.com/sharepoint/v3/contenttype/forms"/>
  </ds:schemaRefs>
</ds:datastoreItem>
</file>

<file path=customXml/itemProps3.xml><?xml version="1.0" encoding="utf-8"?>
<ds:datastoreItem xmlns:ds="http://schemas.openxmlformats.org/officeDocument/2006/customXml" ds:itemID="{5BD237E7-ABF8-48B9-B035-4BA586013858}"/>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7</Notes>
  <HiddenSlides>0</HiddenSlide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Office Theme</vt:lpstr>
      <vt:lpstr>Office Theme</vt:lpstr>
      <vt:lpstr>Brighton and Hove Common Ambition</vt:lpstr>
      <vt:lpstr>Brighton and Hove Common Ambition</vt:lpstr>
      <vt:lpstr>Challenges identified in year 1</vt:lpstr>
      <vt:lpstr>Common Ambition’s impact</vt:lpstr>
      <vt:lpstr>Co-producing medical training</vt:lpstr>
      <vt:lpstr>Homeless healthcare hub</vt:lpstr>
      <vt:lpstr>Top tips in co-production</vt:lpstr>
      <vt:lpstr>PowerPoint Presentation</vt:lpstr>
      <vt:lpstr>PowerPoint Presentation</vt:lpstr>
      <vt:lpstr>PowerPoint Presentation</vt:lpstr>
      <vt:lpstr>PowerPoint Presentation</vt:lpstr>
      <vt:lpstr>PowerPoint Presentation</vt:lpstr>
      <vt:lpstr>PowerPoint Presentation</vt:lpstr>
      <vt:lpstr>(NICE, 2022)</vt:lpstr>
      <vt:lpstr>(NICE,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Overview</dc:title>
  <dc:creator>Tom Unsted</dc:creator>
  <cp:revision>1</cp:revision>
  <dcterms:created xsi:type="dcterms:W3CDTF">2024-06-19T15:52:47Z</dcterms:created>
  <dcterms:modified xsi:type="dcterms:W3CDTF">2024-06-19T16:00:07Z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0x010100B6381563925F424093E86B3E936EF2D4</vt:lpwstr>
  </property>
</Properties>
</file>