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328" r:id="rId4"/>
    <p:sldId id="321" r:id="rId5"/>
    <p:sldId id="324" r:id="rId6"/>
    <p:sldId id="315" r:id="rId7"/>
    <p:sldId id="311" r:id="rId8"/>
    <p:sldId id="312" r:id="rId9"/>
    <p:sldId id="318" r:id="rId10"/>
    <p:sldId id="313" r:id="rId11"/>
    <p:sldId id="348" r:id="rId12"/>
    <p:sldId id="316" r:id="rId13"/>
    <p:sldId id="317" r:id="rId14"/>
    <p:sldId id="325" r:id="rId15"/>
    <p:sldId id="326" r:id="rId16"/>
    <p:sldId id="329" r:id="rId17"/>
  </p:sldIdLst>
  <p:sldSz cx="12192000" cy="6858000"/>
  <p:notesSz cx="6888163" cy="100203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Barlow SemiBold" panose="00000700000000000000" pitchFamily="2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9B3"/>
    <a:srgbClr val="472DB7"/>
    <a:srgbClr val="000000"/>
    <a:srgbClr val="FF0022"/>
    <a:srgbClr val="118FE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customXml" Target="../customXml/item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30A797E-FD70-4995-ABB0-4A2C1E80D56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CB8EB59-CCB2-4C49-8844-D682DD6590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1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SMT names &amp; functions &amp; teams sat below each in an organogram – I think Claire said we have on People HR but not otherwise, and it is something we need for all staff.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 and subcommittee organogram with members listed –  I can supply membership for GDSC, Sam for FASC.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Offices bases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SMT contact details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EB59-CCB2-4C49-8844-D682DD6590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1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EB59-CCB2-4C49-8844-D682DD6590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9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Court Duty: 387 in 21/22 – increase of over 90% (CHAS teams are getting 1 in every 5 new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clients from court duty sessions)</a:t>
            </a:r>
          </a:p>
          <a:p>
            <a:r>
              <a:rPr lang="en-GB" dirty="0">
                <a:solidFill>
                  <a:srgbClr val="FF0000"/>
                </a:solidFill>
              </a:rPr>
              <a:t>Litigation: 63 in 21/22 (up 32% from last year</a:t>
            </a:r>
            <a:r>
              <a:rPr lang="en-GB" baseline="0" dirty="0">
                <a:solidFill>
                  <a:srgbClr val="FF0000"/>
                </a:solidFill>
              </a:rPr>
              <a:t> – acknowledge challenging year for Legal team - additional fixed term solicitor post advertised soon).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D17A-5978-4DA0-B3A2-6618CED982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4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4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2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9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7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3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8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7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1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1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A5F9-4195-4446-A172-A505CAED95E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eltercymru.org.uk/housing-advice/webchat/" TargetMode="External"/><Relationship Id="rId2" Type="http://schemas.openxmlformats.org/officeDocument/2006/relationships/hyperlink" Target="https://sheltercymru.org.uk/housing-advi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2474" y="1702226"/>
            <a:ext cx="8845274" cy="71488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8000" dirty="0">
                <a:solidFill>
                  <a:schemeClr val="bg1"/>
                </a:solidFill>
                <a:latin typeface="Barlow Condensed" panose="00000806000000000000" pitchFamily="50" charset="0"/>
              </a:rPr>
              <a:t>CARTREF YW POPETH</a:t>
            </a:r>
            <a:br>
              <a:rPr lang="en-GB" sz="8000" dirty="0">
                <a:solidFill>
                  <a:schemeClr val="bg1"/>
                </a:solidFill>
                <a:latin typeface="Barlow Condensed" panose="00000806000000000000" pitchFamily="50" charset="0"/>
              </a:rPr>
            </a:br>
            <a:r>
              <a:rPr lang="en-GB" sz="8000" dirty="0">
                <a:solidFill>
                  <a:schemeClr val="bg1"/>
                </a:solidFill>
                <a:latin typeface="Barlow Condensed" panose="00000806000000000000" pitchFamily="50" charset="0"/>
              </a:rPr>
              <a:t>HOME IS EVERYTHING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80" y="4119332"/>
            <a:ext cx="1932520" cy="19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1" y="365125"/>
            <a:ext cx="37069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Community Housing Advice Services</a:t>
            </a:r>
          </a:p>
        </p:txBody>
      </p:sp>
    </p:spTree>
    <p:extLst>
      <p:ext uri="{BB962C8B-B14F-4D97-AF65-F5344CB8AC3E}">
        <p14:creationId xmlns:p14="http://schemas.microsoft.com/office/powerpoint/2010/main" val="363900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319" y="620031"/>
            <a:ext cx="4777409" cy="4750353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GB" sz="3600" dirty="0">
                <a:latin typeface="Barlow Condensed" panose="00000506000000000000" pitchFamily="2" charset="0"/>
              </a:rPr>
              <a:t>Shelter Cymru operates a </a:t>
            </a:r>
            <a:r>
              <a:rPr lang="en-GB" sz="3600" dirty="0">
                <a:solidFill>
                  <a:srgbClr val="C00000"/>
                </a:solidFill>
                <a:latin typeface="Barlow Condensed" panose="00000506000000000000" pitchFamily="2" charset="0"/>
              </a:rPr>
              <a:t>court duty desk </a:t>
            </a:r>
            <a:r>
              <a:rPr lang="en-GB" sz="3600" dirty="0">
                <a:latin typeface="Barlow Condensed" panose="00000506000000000000" pitchFamily="2" charset="0"/>
              </a:rPr>
              <a:t>at every Welsh County Court, last year representing at </a:t>
            </a:r>
            <a:r>
              <a:rPr lang="en-GB" sz="3600" b="1" dirty="0">
                <a:latin typeface="Barlow Condensed" panose="00000506000000000000" pitchFamily="2" charset="0"/>
              </a:rPr>
              <a:t>737</a:t>
            </a:r>
            <a:r>
              <a:rPr lang="en-GB" sz="3600" dirty="0">
                <a:latin typeface="Barlow Condensed" panose="00000506000000000000" pitchFamily="2" charset="0"/>
              </a:rPr>
              <a:t> possession hearings.</a:t>
            </a:r>
            <a:br>
              <a:rPr lang="en-GB" sz="4400" dirty="0">
                <a:latin typeface="Barlow Condensed" panose="00000506000000000000" pitchFamily="2" charset="0"/>
              </a:rPr>
            </a:br>
            <a:br>
              <a:rPr lang="en-GB" sz="4400" dirty="0">
                <a:latin typeface="Barlow Condensed" panose="00000506000000000000" pitchFamily="2" charset="0"/>
              </a:rPr>
            </a:br>
            <a:r>
              <a:rPr lang="en-GB" sz="3600" dirty="0">
                <a:latin typeface="Barlow Condensed" panose="00000506000000000000" pitchFamily="2" charset="0"/>
              </a:rPr>
              <a:t>Our solicitor </a:t>
            </a:r>
            <a:r>
              <a:rPr lang="en-GB" sz="3600" b="1" dirty="0">
                <a:latin typeface="Barlow Condensed" panose="00000506000000000000" pitchFamily="2" charset="0"/>
              </a:rPr>
              <a:t>Legal Team </a:t>
            </a:r>
            <a:r>
              <a:rPr lang="en-GB" sz="3600" dirty="0">
                <a:latin typeface="Barlow Condensed" panose="00000506000000000000" pitchFamily="2" charset="0"/>
              </a:rPr>
              <a:t>were involved in </a:t>
            </a:r>
            <a:r>
              <a:rPr lang="en-GB" sz="3600" b="1" dirty="0">
                <a:latin typeface="Barlow Condensed" panose="00000506000000000000" pitchFamily="2" charset="0"/>
              </a:rPr>
              <a:t>83</a:t>
            </a:r>
            <a:r>
              <a:rPr lang="en-GB" sz="3600" dirty="0">
                <a:latin typeface="Barlow Condensed" panose="00000506000000000000" pitchFamily="2" charset="0"/>
              </a:rPr>
              <a:t> </a:t>
            </a:r>
            <a:r>
              <a:rPr lang="en-GB" sz="3600" dirty="0">
                <a:solidFill>
                  <a:srgbClr val="C00000"/>
                </a:solidFill>
                <a:latin typeface="Barlow Condensed" panose="00000506000000000000" pitchFamily="2" charset="0"/>
              </a:rPr>
              <a:t>complex litigation</a:t>
            </a:r>
            <a:r>
              <a:rPr lang="en-GB" sz="3600" dirty="0">
                <a:latin typeface="Barlow Condensed" panose="00000506000000000000" pitchFamily="2" charset="0"/>
              </a:rPr>
              <a:t> cases last year.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798" y="788987"/>
            <a:ext cx="3975252" cy="5294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419C7-2477-621E-AB56-1609172324C2}"/>
              </a:ext>
            </a:extLst>
          </p:cNvPr>
          <p:cNvSpPr txBox="1"/>
          <p:nvPr/>
        </p:nvSpPr>
        <p:spPr>
          <a:xfrm>
            <a:off x="354453" y="259998"/>
            <a:ext cx="664143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arlow" panose="00000500000000000000" pitchFamily="2" charset="0"/>
              </a:rPr>
              <a:t>Housing Loss Prevention Advice Service and Legal Services</a:t>
            </a:r>
          </a:p>
        </p:txBody>
      </p:sp>
    </p:spTree>
    <p:extLst>
      <p:ext uri="{BB962C8B-B14F-4D97-AF65-F5344CB8AC3E}">
        <p14:creationId xmlns:p14="http://schemas.microsoft.com/office/powerpoint/2010/main" val="157988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32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Barlow Condensed" panose="00000506000000000000" pitchFamily="2" charset="0"/>
              </a:rPr>
              <a:t>The content of the advice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422"/>
            <a:ext cx="10515600" cy="4861509"/>
          </a:xfrm>
        </p:spPr>
        <p:txBody>
          <a:bodyPr>
            <a:normAutofit/>
          </a:bodyPr>
          <a:lstStyle/>
          <a:p>
            <a:pPr marL="625475" indent="-625475"/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Local authority duties </a:t>
            </a:r>
            <a:r>
              <a:rPr lang="en-GB" dirty="0">
                <a:latin typeface="Barlow" panose="00000500000000000000" pitchFamily="2" charset="0"/>
              </a:rPr>
              <a:t>to people at risk of homelessness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	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Landlord licensing </a:t>
            </a:r>
            <a:r>
              <a:rPr lang="en-GB" dirty="0">
                <a:latin typeface="Barlow" panose="00000500000000000000" pitchFamily="2" charset="0"/>
              </a:rPr>
              <a:t>in the Private Rented Sector 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	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Social housing allocations </a:t>
            </a:r>
            <a:r>
              <a:rPr lang="en-GB" dirty="0">
                <a:latin typeface="Barlow" panose="00000500000000000000" pitchFamily="2" charset="0"/>
              </a:rPr>
              <a:t>decisions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	Occupier’s 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disrepair rights 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	Tenancy rights including 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grounds for possession</a:t>
            </a:r>
            <a:r>
              <a:rPr lang="en-GB" dirty="0">
                <a:latin typeface="Barlow" panose="00000500000000000000" pitchFamily="2" charset="0"/>
              </a:rPr>
              <a:t>, particularly technical advice regarding the validity of notices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 	General 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income maximisation </a:t>
            </a:r>
            <a:r>
              <a:rPr lang="en-GB" dirty="0">
                <a:latin typeface="Barlow" panose="00000500000000000000" pitchFamily="2" charset="0"/>
              </a:rPr>
              <a:t>to support housing sustainment or homelessness relief 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	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Harassment and illegal eviction </a:t>
            </a:r>
          </a:p>
          <a:p>
            <a:pPr marL="625475" indent="-625475">
              <a:buNone/>
            </a:pPr>
            <a:r>
              <a:rPr lang="en-GB" dirty="0">
                <a:latin typeface="Barlow" panose="00000500000000000000" pitchFamily="2" charset="0"/>
              </a:rPr>
              <a:t>•	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Succession rights</a:t>
            </a:r>
          </a:p>
          <a:p>
            <a:pPr marL="898525" indent="-898525">
              <a:buNone/>
            </a:pPr>
            <a:endParaRPr lang="en-GB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898358"/>
            <a:ext cx="10515600" cy="5599447"/>
          </a:xfrm>
        </p:spPr>
        <p:txBody>
          <a:bodyPr>
            <a:normAutofit/>
          </a:bodyPr>
          <a:lstStyle/>
          <a:p>
            <a:pPr marL="801688" indent="-625475"/>
            <a:r>
              <a:rPr lang="en-GB" dirty="0">
                <a:latin typeface="Barlow" panose="00000500000000000000" pitchFamily="2" charset="0"/>
              </a:rPr>
              <a:t>Housing benefit/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housing costs </a:t>
            </a:r>
            <a:r>
              <a:rPr lang="en-GB" dirty="0">
                <a:latin typeface="Barlow" panose="00000500000000000000" pitchFamily="2" charset="0"/>
              </a:rPr>
              <a:t>rights and obligations</a:t>
            </a:r>
          </a:p>
          <a:p>
            <a:pPr marL="801688" indent="-625475"/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Mortgage and rent arears </a:t>
            </a:r>
            <a:r>
              <a:rPr lang="en-GB" dirty="0">
                <a:latin typeface="Barlow" panose="00000500000000000000" pitchFamily="2" charset="0"/>
              </a:rPr>
              <a:t>and related possession proceedings including representation at court and applications to suspend warrants up to and including the day of eviction</a:t>
            </a:r>
          </a:p>
          <a:p>
            <a:pPr marL="801688" indent="-625475"/>
            <a:r>
              <a:rPr lang="en-GB" dirty="0">
                <a:latin typeface="Barlow" panose="00000500000000000000" pitchFamily="2" charset="0"/>
              </a:rPr>
              <a:t>Possession proceedings relating to 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anti-social behaviour </a:t>
            </a:r>
            <a:r>
              <a:rPr lang="en-GB" dirty="0">
                <a:latin typeface="Barlow" panose="00000500000000000000" pitchFamily="2" charset="0"/>
              </a:rPr>
              <a:t>and other tenancy breach</a:t>
            </a:r>
          </a:p>
          <a:p>
            <a:pPr marL="801688" indent="-625475"/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Housing options </a:t>
            </a:r>
            <a:r>
              <a:rPr lang="en-GB" dirty="0">
                <a:latin typeface="Barlow" panose="00000500000000000000" pitchFamily="2" charset="0"/>
              </a:rPr>
              <a:t>including access to direct access hostels, supported housing, social and RSL waiting lists and PRS accommodation.</a:t>
            </a:r>
          </a:p>
          <a:p>
            <a:pPr marL="801688" indent="-625475"/>
            <a:r>
              <a:rPr lang="en-GB" dirty="0">
                <a:latin typeface="Barlow" panose="00000500000000000000" pitchFamily="2" charset="0"/>
              </a:rPr>
              <a:t>Rights for private tenants, such as 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deposit rights </a:t>
            </a:r>
            <a:r>
              <a:rPr lang="en-GB" dirty="0">
                <a:latin typeface="Barlow" panose="00000500000000000000" pitchFamily="2" charset="0"/>
              </a:rPr>
              <a:t>and </a:t>
            </a:r>
            <a:r>
              <a:rPr lang="en-GB" dirty="0">
                <a:solidFill>
                  <a:srgbClr val="FF0000"/>
                </a:solidFill>
                <a:latin typeface="Barlow" panose="00000500000000000000" pitchFamily="2" charset="0"/>
              </a:rPr>
              <a:t>lettings fee ban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13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18801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Barlow Condensed" panose="00000506000000000000" pitchFamily="2" charset="0"/>
              </a:rPr>
              <a:t>WHERE BEST TO REFER CLIENTS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4179"/>
            <a:ext cx="5262734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41" y="336884"/>
            <a:ext cx="1053966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2600" dirty="0">
                <a:latin typeface="Barlow" panose="00000500000000000000" pitchFamily="2" charset="0"/>
              </a:rPr>
              <a:t>Where a referral is </a:t>
            </a:r>
            <a:r>
              <a:rPr lang="en-GB" sz="2600" b="1" dirty="0">
                <a:latin typeface="Barlow" panose="00000500000000000000" pitchFamily="2" charset="0"/>
              </a:rPr>
              <a:t>non-urgent</a:t>
            </a:r>
            <a:r>
              <a:rPr lang="en-GB" sz="2600" dirty="0">
                <a:latin typeface="Barlow" panose="00000500000000000000" pitchFamily="2" charset="0"/>
              </a:rPr>
              <a:t> and the query is fairly </a:t>
            </a:r>
            <a:r>
              <a:rPr lang="en-GB" sz="2600" b="1" dirty="0">
                <a:latin typeface="Barlow" panose="00000500000000000000" pitchFamily="2" charset="0"/>
              </a:rPr>
              <a:t>simple</a:t>
            </a:r>
            <a:r>
              <a:rPr lang="en-GB" sz="2600" dirty="0">
                <a:latin typeface="Barlow" panose="00000500000000000000" pitchFamily="2" charset="0"/>
              </a:rPr>
              <a:t>, referrers may wish to advise clients about our </a:t>
            </a:r>
            <a:r>
              <a:rPr lang="en-GB" sz="2600" b="1" dirty="0">
                <a:latin typeface="Barlow" panose="00000500000000000000" pitchFamily="2" charset="0"/>
              </a:rPr>
              <a:t>Advice Online information pages</a:t>
            </a:r>
            <a:r>
              <a:rPr lang="en-GB" sz="2600" dirty="0">
                <a:latin typeface="Barlow" panose="00000500000000000000" pitchFamily="2" charset="0"/>
              </a:rPr>
              <a:t>. </a:t>
            </a:r>
          </a:p>
          <a:p>
            <a:endParaRPr lang="en-GB" sz="2600" dirty="0">
              <a:latin typeface="Barlow" panose="00000500000000000000" pitchFamily="2" charset="0"/>
            </a:endParaRPr>
          </a:p>
          <a:p>
            <a:r>
              <a:rPr lang="en-GB" sz="2600" dirty="0">
                <a:latin typeface="Barlow" panose="00000500000000000000" pitchFamily="2" charset="0"/>
              </a:rPr>
              <a:t>Where a referral is </a:t>
            </a:r>
            <a:r>
              <a:rPr lang="en-GB" sz="2600" b="1" dirty="0">
                <a:latin typeface="Barlow" panose="00000500000000000000" pitchFamily="2" charset="0"/>
              </a:rPr>
              <a:t>more urgent </a:t>
            </a:r>
            <a:r>
              <a:rPr lang="en-GB" sz="2600" dirty="0">
                <a:latin typeface="Barlow" panose="00000500000000000000" pitchFamily="2" charset="0"/>
              </a:rPr>
              <a:t>but likely to require only </a:t>
            </a:r>
            <a:r>
              <a:rPr lang="en-GB" sz="2600" b="1" dirty="0">
                <a:latin typeface="Barlow" panose="00000500000000000000" pitchFamily="2" charset="0"/>
              </a:rPr>
              <a:t>one-off advice </a:t>
            </a:r>
            <a:r>
              <a:rPr lang="en-GB" sz="2600" dirty="0">
                <a:latin typeface="Barlow" panose="00000500000000000000" pitchFamily="2" charset="0"/>
              </a:rPr>
              <a:t>in the first instance, referrals to our </a:t>
            </a:r>
            <a:r>
              <a:rPr lang="en-GB" sz="2600" b="1" dirty="0">
                <a:latin typeface="Barlow" panose="00000500000000000000" pitchFamily="2" charset="0"/>
              </a:rPr>
              <a:t>helpline and webchat </a:t>
            </a:r>
            <a:r>
              <a:rPr lang="en-GB" sz="2600" dirty="0">
                <a:latin typeface="Barlow" panose="00000500000000000000" pitchFamily="2" charset="0"/>
              </a:rPr>
              <a:t>are encouraged as these clients are likely to receive advice sooner via this route.</a:t>
            </a:r>
          </a:p>
          <a:p>
            <a:endParaRPr lang="en-GB" sz="2600" dirty="0">
              <a:latin typeface="Barlow" panose="00000500000000000000" pitchFamily="2" charset="0"/>
            </a:endParaRPr>
          </a:p>
          <a:p>
            <a:r>
              <a:rPr lang="en-GB" sz="2600" dirty="0">
                <a:latin typeface="Barlow" panose="00000500000000000000" pitchFamily="2" charset="0"/>
              </a:rPr>
              <a:t>Where a referral is </a:t>
            </a:r>
            <a:r>
              <a:rPr lang="en-GB" sz="2600" b="1" dirty="0">
                <a:latin typeface="Barlow" panose="00000500000000000000" pitchFamily="2" charset="0"/>
              </a:rPr>
              <a:t>more urgent </a:t>
            </a:r>
            <a:r>
              <a:rPr lang="en-GB" sz="2600" dirty="0">
                <a:latin typeface="Barlow" panose="00000500000000000000" pitchFamily="2" charset="0"/>
              </a:rPr>
              <a:t>and would </a:t>
            </a:r>
            <a:r>
              <a:rPr lang="en-GB" sz="2600" b="1" dirty="0">
                <a:latin typeface="Barlow" panose="00000500000000000000" pitchFamily="2" charset="0"/>
              </a:rPr>
              <a:t>benefit from local knowledge </a:t>
            </a:r>
            <a:r>
              <a:rPr lang="en-GB" sz="2600" dirty="0">
                <a:latin typeface="Barlow" panose="00000500000000000000" pitchFamily="2" charset="0"/>
              </a:rPr>
              <a:t>and/or </a:t>
            </a:r>
            <a:r>
              <a:rPr lang="en-GB" sz="2600" b="1" dirty="0">
                <a:latin typeface="Barlow" panose="00000500000000000000" pitchFamily="2" charset="0"/>
              </a:rPr>
              <a:t>require local advocacy</a:t>
            </a:r>
            <a:r>
              <a:rPr lang="en-GB" sz="2600" dirty="0">
                <a:latin typeface="Barlow" panose="00000500000000000000" pitchFamily="2" charset="0"/>
              </a:rPr>
              <a:t>, referrals to our </a:t>
            </a:r>
            <a:r>
              <a:rPr lang="en-GB" sz="2600" b="1" dirty="0">
                <a:latin typeface="Barlow" panose="00000500000000000000" pitchFamily="2" charset="0"/>
              </a:rPr>
              <a:t>community-based advice teams </a:t>
            </a:r>
            <a:r>
              <a:rPr lang="en-GB" sz="2600" dirty="0">
                <a:latin typeface="Barlow" panose="00000500000000000000" pitchFamily="2" charset="0"/>
              </a:rPr>
              <a:t>are encouraged.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5" y="961465"/>
            <a:ext cx="625733" cy="1423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5" y="2384573"/>
            <a:ext cx="749254" cy="1525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2" y="4294529"/>
            <a:ext cx="753980" cy="14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569" y="469221"/>
            <a:ext cx="10996862" cy="79352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Barlow Condensed" panose="00000506000000000000" pitchFamily="2" charset="0"/>
              </a:rPr>
              <a:t>Contact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959A4-0A50-F096-C920-5B2E0AFB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623934"/>
          </a:xfrm>
        </p:spPr>
        <p:txBody>
          <a:bodyPr/>
          <a:lstStyle/>
          <a:p>
            <a:r>
              <a:rPr lang="en-GB" dirty="0">
                <a:latin typeface="Barlow" panose="00000500000000000000" pitchFamily="2" charset="0"/>
              </a:rPr>
              <a:t>Advice Online - </a:t>
            </a:r>
            <a:r>
              <a:rPr lang="en-GB" dirty="0">
                <a:latin typeface="Barlow" panose="00000500000000000000" pitchFamily="2" charset="0"/>
                <a:hlinkClick r:id="rId2"/>
              </a:rPr>
              <a:t>Housing advice - Shelter Cymru</a:t>
            </a:r>
            <a:endParaRPr lang="en-GB" dirty="0">
              <a:latin typeface="Barlow" panose="00000500000000000000" pitchFamily="2" charset="0"/>
            </a:endParaRPr>
          </a:p>
          <a:p>
            <a:r>
              <a:rPr lang="en-GB" dirty="0">
                <a:latin typeface="Barlow" panose="00000500000000000000" pitchFamily="2" charset="0"/>
              </a:rPr>
              <a:t>Webchat - </a:t>
            </a:r>
            <a:r>
              <a:rPr lang="en-GB" dirty="0">
                <a:latin typeface="Barlow" panose="00000500000000000000" pitchFamily="2" charset="0"/>
                <a:hlinkClick r:id="rId3"/>
              </a:rPr>
              <a:t>Webchat - Shelter Cymru</a:t>
            </a:r>
            <a:endParaRPr lang="en-GB" dirty="0">
              <a:latin typeface="Barlow" panose="00000500000000000000" pitchFamily="2" charset="0"/>
            </a:endParaRPr>
          </a:p>
          <a:p>
            <a:r>
              <a:rPr lang="en-GB" dirty="0">
                <a:latin typeface="Barlow" panose="00000500000000000000" pitchFamily="2" charset="0"/>
              </a:rPr>
              <a:t>Helpline (9am-5pm Weekdays)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08000 495 495</a:t>
            </a:r>
          </a:p>
          <a:p>
            <a:r>
              <a:rPr lang="en-GB" dirty="0">
                <a:latin typeface="Barlow" panose="00000500000000000000" pitchFamily="2" charset="0"/>
              </a:rPr>
              <a:t>Community Housing Advice Services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NW Wales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01248 671005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NE Wales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01978 317911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West Wales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01792 469400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Western Bay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01792 469400</a:t>
            </a:r>
            <a:endParaRPr lang="en-GB" dirty="0">
              <a:latin typeface="Barlow" panose="00000500000000000000" pitchFamily="2" charset="0"/>
            </a:endParaRPr>
          </a:p>
          <a:p>
            <a:pPr lvl="1"/>
            <a:r>
              <a:rPr lang="en-GB" dirty="0">
                <a:latin typeface="Barlow" panose="00000500000000000000" pitchFamily="2" charset="0"/>
              </a:rPr>
              <a:t>Cardiff, Vale and Valleys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02920 556120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Gwent - </a:t>
            </a:r>
            <a:r>
              <a:rPr lang="en-GB" dirty="0">
                <a:solidFill>
                  <a:srgbClr val="3159B3"/>
                </a:solidFill>
                <a:latin typeface="Barlow" panose="00000500000000000000" pitchFamily="2" charset="0"/>
              </a:rPr>
              <a:t>02920 556120</a:t>
            </a:r>
            <a:endParaRPr lang="en-GB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4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0419" y="3952584"/>
            <a:ext cx="7917477" cy="714882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GB" sz="6600" dirty="0">
                <a:solidFill>
                  <a:srgbClr val="FF0000"/>
                </a:solidFill>
                <a:latin typeface="Barlow Condensed" panose="00000806000000000000" pitchFamily="50" charset="0"/>
              </a:rPr>
              <a:t>SHELTER CYMRU</a:t>
            </a:r>
            <a:br>
              <a:rPr lang="en-GB" sz="6600" dirty="0">
                <a:solidFill>
                  <a:schemeClr val="bg1"/>
                </a:solidFill>
                <a:latin typeface="Barlow Condensed" panose="00000806000000000000" pitchFamily="50" charset="0"/>
              </a:rPr>
            </a:br>
            <a:r>
              <a:rPr lang="en-GB" sz="6600" dirty="0">
                <a:solidFill>
                  <a:schemeClr val="bg1"/>
                </a:solidFill>
                <a:latin typeface="Barlow Condensed" panose="00000506000000000000" pitchFamily="2" charset="0"/>
              </a:rPr>
              <a:t>WHO WE ARE</a:t>
            </a:r>
            <a:br>
              <a:rPr lang="en-GB" sz="6600" dirty="0">
                <a:solidFill>
                  <a:schemeClr val="bg1"/>
                </a:solidFill>
                <a:latin typeface="Barlow Condensed" panose="00000806000000000000" pitchFamily="50" charset="0"/>
              </a:rPr>
            </a:br>
            <a:endParaRPr lang="en-GB" sz="3200" dirty="0">
              <a:solidFill>
                <a:schemeClr val="bg1"/>
              </a:solidFill>
              <a:latin typeface="Barlow Condensed" panose="00000806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19" y="4315421"/>
            <a:ext cx="5262734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3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3" y="2263942"/>
            <a:ext cx="1385718" cy="14437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87881" y="2591478"/>
            <a:ext cx="6691222" cy="1161856"/>
            <a:chOff x="1408982" y="2332686"/>
            <a:chExt cx="6691222" cy="1161856"/>
          </a:xfrm>
        </p:grpSpPr>
        <p:sp>
          <p:nvSpPr>
            <p:cNvPr id="30" name="Rectangle 29"/>
            <p:cNvSpPr/>
            <p:nvPr/>
          </p:nvSpPr>
          <p:spPr>
            <a:xfrm>
              <a:off x="1408982" y="2332686"/>
              <a:ext cx="669122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700" b="1" i="0" u="none" strike="noStrike" baseline="30000" dirty="0">
                  <a:solidFill>
                    <a:srgbClr val="000000"/>
                  </a:solidFill>
                  <a:latin typeface="Barlow Condensed" panose="00000806000000000000" pitchFamily="50" charset="0"/>
                </a:rPr>
                <a:t>SHELTER CYMRU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08982" y="2525046"/>
              <a:ext cx="3470822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700" b="1" baseline="30000" dirty="0">
                  <a:solidFill>
                    <a:srgbClr val="000000"/>
                  </a:solidFill>
                  <a:latin typeface="Barlow Condensed" panose="00000806000000000000" pitchFamily="50" charset="0"/>
                </a:rPr>
                <a:t>OFFICE</a:t>
              </a:r>
              <a:r>
                <a:rPr lang="en-GB" sz="5700" b="1" dirty="0">
                  <a:solidFill>
                    <a:srgbClr val="000000"/>
                  </a:solidFill>
                  <a:latin typeface="Barlow Condensed" panose="00000806000000000000" pitchFamily="50" charset="0"/>
                </a:rPr>
                <a:t> </a:t>
              </a:r>
              <a:r>
                <a:rPr lang="en-GB" sz="5700" b="1" baseline="30000" dirty="0">
                  <a:solidFill>
                    <a:srgbClr val="000000"/>
                  </a:solidFill>
                  <a:latin typeface="Barlow Condensed" panose="00000806000000000000" pitchFamily="50" charset="0"/>
                </a:rPr>
                <a:t>LOCATIONS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60" y="0"/>
            <a:ext cx="6858000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839325" y="-7963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22"/>
                </a:solidFill>
                <a:latin typeface="Shelter Activist" panose="00000500000000000000" pitchFamily="2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01300" y="72531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22"/>
                </a:solidFill>
                <a:latin typeface="Shelter Activist" panose="00000500000000000000" pitchFamily="2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20100" y="32993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22"/>
                </a:solidFill>
                <a:latin typeface="Shelter Activist" panose="00000500000000000000" pitchFamily="2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53275" y="469934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22"/>
                </a:solidFill>
                <a:latin typeface="Shelter Activist" panose="00000500000000000000" pitchFamily="2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43975" y="500635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22"/>
                </a:solidFill>
                <a:latin typeface="Shelter Activist" panose="00000500000000000000" pitchFamily="2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52315" y="548176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22"/>
                </a:solidFill>
                <a:latin typeface="Shelter Activist" panose="00000500000000000000" pitchFamily="2" charset="0"/>
              </a:rPr>
              <a:t>.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810250" y="6315075"/>
            <a:ext cx="45243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530485" y="5819775"/>
            <a:ext cx="45243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52725" y="5530317"/>
            <a:ext cx="45243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410200" y="706266"/>
            <a:ext cx="45243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57650" y="1120693"/>
            <a:ext cx="45243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86462" y="1530268"/>
            <a:ext cx="45243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94078" y="533892"/>
            <a:ext cx="23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SemiBold" panose="00000700000000000000" pitchFamily="2" charset="0"/>
              </a:rPr>
              <a:t>RHYL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82596" y="941749"/>
            <a:ext cx="23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SemiBold" panose="00000700000000000000" pitchFamily="2" charset="0"/>
              </a:rPr>
              <a:t>FELINHELLI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55338" y="1343884"/>
            <a:ext cx="23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SemiBold" panose="00000700000000000000" pitchFamily="2" charset="0"/>
              </a:rPr>
              <a:t>WREXHAM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8636" y="5332176"/>
            <a:ext cx="23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SemiBold" panose="00000700000000000000" pitchFamily="2" charset="0"/>
              </a:rPr>
              <a:t>PEMBROKE DOCK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21427" y="5635109"/>
            <a:ext cx="23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SemiBold" panose="00000700000000000000" pitchFamily="2" charset="0"/>
              </a:rPr>
              <a:t>SWANSEA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91056" y="6110711"/>
            <a:ext cx="23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SemiBold" panose="00000700000000000000" pitchFamily="2" charset="0"/>
              </a:rPr>
              <a:t>CARDIFF</a:t>
            </a:r>
          </a:p>
        </p:txBody>
      </p:sp>
    </p:spTree>
    <p:extLst>
      <p:ext uri="{BB962C8B-B14F-4D97-AF65-F5344CB8AC3E}">
        <p14:creationId xmlns:p14="http://schemas.microsoft.com/office/powerpoint/2010/main" val="293858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144702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Barlow Condensed" panose="00000506000000000000" pitchFamily="2" charset="0"/>
              </a:rPr>
              <a:t>THE HOUSING EMERGENCY IN WALES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4179"/>
            <a:ext cx="5262734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938" y="715963"/>
            <a:ext cx="3669632" cy="542607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Barlow Condensed" panose="00000506000000000000" pitchFamily="2" charset="0"/>
              </a:rPr>
              <a:t>The Housing Emergency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0"/>
            <a:ext cx="5214787" cy="6858000"/>
          </a:xfrm>
        </p:spPr>
      </p:pic>
    </p:spTree>
    <p:extLst>
      <p:ext uri="{BB962C8B-B14F-4D97-AF65-F5344CB8AC3E}">
        <p14:creationId xmlns:p14="http://schemas.microsoft.com/office/powerpoint/2010/main" val="396862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94874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Barlow Condensed" panose="00000506000000000000" pitchFamily="2" charset="0"/>
              </a:rPr>
              <a:t>SHELTER CYMRU’S</a:t>
            </a:r>
          </a:p>
          <a:p>
            <a:r>
              <a:rPr lang="en-GB" sz="5400" dirty="0">
                <a:solidFill>
                  <a:schemeClr val="bg1"/>
                </a:solidFill>
                <a:latin typeface="Barlow Condensed" panose="00000506000000000000" pitchFamily="2" charset="0"/>
              </a:rPr>
              <a:t>SERVICE DELIVERY OFFER TO CLIENTS AND THE AGENCIES SUPPORTING THEM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4179"/>
            <a:ext cx="5262734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endParaRPr lang="en-GB" dirty="0">
              <a:latin typeface="Barlow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01183"/>
            <a:ext cx="169433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arlow" panose="00000500000000000000" pitchFamily="2" charset="0"/>
              </a:rPr>
              <a:t>Advice Online</a:t>
            </a:r>
          </a:p>
        </p:txBody>
      </p:sp>
    </p:spTree>
    <p:extLst>
      <p:ext uri="{BB962C8B-B14F-4D97-AF65-F5344CB8AC3E}">
        <p14:creationId xmlns:p14="http://schemas.microsoft.com/office/powerpoint/2010/main" val="6689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65125"/>
            <a:ext cx="24563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arlow" panose="00000500000000000000" pitchFamily="2" charset="0"/>
              </a:rPr>
              <a:t>Webchat and Helpline</a:t>
            </a:r>
          </a:p>
        </p:txBody>
      </p:sp>
    </p:spTree>
    <p:extLst>
      <p:ext uri="{BB962C8B-B14F-4D97-AF65-F5344CB8AC3E}">
        <p14:creationId xmlns:p14="http://schemas.microsoft.com/office/powerpoint/2010/main" val="213842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968" y="545432"/>
            <a:ext cx="29677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arlow" panose="00000500000000000000" pitchFamily="2" charset="0"/>
              </a:rPr>
              <a:t>Helpline Hours and Criteria</a:t>
            </a:r>
          </a:p>
        </p:txBody>
      </p:sp>
    </p:spTree>
    <p:extLst>
      <p:ext uri="{BB962C8B-B14F-4D97-AF65-F5344CB8AC3E}">
        <p14:creationId xmlns:p14="http://schemas.microsoft.com/office/powerpoint/2010/main" val="379367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81563925F424093E86B3E936EF2D4" ma:contentTypeVersion="21" ma:contentTypeDescription="Create a new document." ma:contentTypeScope="" ma:versionID="050c36f3d9ad5b815e420bf30336b784">
  <xsd:schema xmlns:xsd="http://www.w3.org/2001/XMLSchema" xmlns:xs="http://www.w3.org/2001/XMLSchema" xmlns:p="http://schemas.microsoft.com/office/2006/metadata/properties" xmlns:ns2="cbac73b5-1999-42cc-afe4-b7020b48e043" xmlns:ns3="bca9822e-211d-4723-85f2-b3c70f22749b" targetNamespace="http://schemas.microsoft.com/office/2006/metadata/properties" ma:root="true" ma:fieldsID="6d828390a4e0964b13bcf6e73aaf4880" ns2:_="" ns3:_="">
    <xsd:import namespace="cbac73b5-1999-42cc-afe4-b7020b48e043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c73b5-1999-42cc-afe4-b7020b48e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f43f032-56bb-40c6-bb6e-407f91632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c1026a81-d9d5-4fbb-8e6d-0b2192053e50}" ma:internalName="TaxCatchAll" ma:showField="CatchAllData" ma:web="bca9822e-211d-4723-85f2-b3c70f227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ac73b5-1999-42cc-afe4-b7020b48e043">
      <Terms xmlns="http://schemas.microsoft.com/office/infopath/2007/PartnerControls"/>
    </lcf76f155ced4ddcb4097134ff3c332f>
    <TaxCatchAll xmlns="bca9822e-211d-4723-85f2-b3c70f22749b" xsi:nil="true"/>
  </documentManagement>
</p:properties>
</file>

<file path=customXml/itemProps1.xml><?xml version="1.0" encoding="utf-8"?>
<ds:datastoreItem xmlns:ds="http://schemas.openxmlformats.org/officeDocument/2006/customXml" ds:itemID="{E28C9038-6790-4E78-A863-B7C25137B74C}"/>
</file>

<file path=customXml/itemProps2.xml><?xml version="1.0" encoding="utf-8"?>
<ds:datastoreItem xmlns:ds="http://schemas.openxmlformats.org/officeDocument/2006/customXml" ds:itemID="{B1075121-2AC5-4A4D-B3AC-3CBD37B19962}"/>
</file>

<file path=customXml/itemProps3.xml><?xml version="1.0" encoding="utf-8"?>
<ds:datastoreItem xmlns:ds="http://schemas.openxmlformats.org/officeDocument/2006/customXml" ds:itemID="{D3CBB84B-ADE8-4292-976D-97F11975016E}"/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537</Words>
  <Application>Microsoft Office PowerPoint</Application>
  <PresentationFormat>Widescreen</PresentationFormat>
  <Paragraphs>69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 Light</vt:lpstr>
      <vt:lpstr>Barlow SemiBold</vt:lpstr>
      <vt:lpstr>Shelter Activist</vt:lpstr>
      <vt:lpstr>Barlow Condensed</vt:lpstr>
      <vt:lpstr>Barlow</vt:lpstr>
      <vt:lpstr>Arial</vt:lpstr>
      <vt:lpstr>Calibri</vt:lpstr>
      <vt:lpstr>Office Theme</vt:lpstr>
      <vt:lpstr>CARTREF YW POPETH HOME IS EVERYTHING</vt:lpstr>
      <vt:lpstr>SHELTER CYMRU WHO WE ARE </vt:lpstr>
      <vt:lpstr>PowerPoint Presentation</vt:lpstr>
      <vt:lpstr>PowerPoint Presentation</vt:lpstr>
      <vt:lpstr>The Housing Emergency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Shelter Cymru operates a court duty desk at every Welsh County Court, last year representing at 737 possession hearings.  Our solicitor Legal Team were involved in 83 complex litigation cases last year.</vt:lpstr>
      <vt:lpstr>The content of the advice offered</vt:lpstr>
      <vt:lpstr>PowerPoint Presentation</vt:lpstr>
      <vt:lpstr>PowerPoint Presentation</vt:lpstr>
      <vt:lpstr>PowerPoint Presentation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– Barlow semibold</dc:title>
  <dc:creator>Windows User</dc:creator>
  <cp:lastModifiedBy>JJ Costello</cp:lastModifiedBy>
  <cp:revision>257</cp:revision>
  <cp:lastPrinted>2021-07-15T08:29:12Z</cp:lastPrinted>
  <dcterms:created xsi:type="dcterms:W3CDTF">2021-05-17T08:42:33Z</dcterms:created>
  <dcterms:modified xsi:type="dcterms:W3CDTF">2024-06-19T08:32:36Z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0x010100B6381563925F424093E86B3E936EF2D4</vt:lpwstr>
  </property>
</Properties>
</file>