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24"/>
  </p:notesMasterIdLst>
  <p:sldIdLst>
    <p:sldId id="268" r:id="rId6"/>
    <p:sldId id="257" r:id="rId7"/>
    <p:sldId id="259" r:id="rId8"/>
    <p:sldId id="269" r:id="rId9"/>
    <p:sldId id="261" r:id="rId10"/>
    <p:sldId id="271" r:id="rId11"/>
    <p:sldId id="1225" r:id="rId12"/>
    <p:sldId id="1220" r:id="rId13"/>
    <p:sldId id="1221" r:id="rId14"/>
    <p:sldId id="1219" r:id="rId15"/>
    <p:sldId id="1224" r:id="rId16"/>
    <p:sldId id="1222" r:id="rId17"/>
    <p:sldId id="1072" r:id="rId18"/>
    <p:sldId id="1074" r:id="rId19"/>
    <p:sldId id="270" r:id="rId20"/>
    <p:sldId id="262" r:id="rId21"/>
    <p:sldId id="1223" r:id="rId22"/>
    <p:sldId id="109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B2F1A8-3537-427D-AC7F-7B1AC818C137}" v="1" dt="2023-06-06T11:18:50.747"/>
    <p1510:client id="{D56B55D2-6763-83E7-AB7C-0B2F13AD3C8D}" v="46" dt="2023-06-06T11:12:35.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80528" autoAdjust="0"/>
  </p:normalViewPr>
  <p:slideViewPr>
    <p:cSldViewPr snapToGrid="0" showGuides="1">
      <p:cViewPr varScale="1">
        <p:scale>
          <a:sx n="69" d="100"/>
          <a:sy n="69" d="100"/>
        </p:scale>
        <p:origin x="100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F613B-0D19-4737-AF89-E4200803F150}"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6C14F-C9AC-40E0-A5A3-45F447E43E10}" type="slidenum">
              <a:rPr lang="en-GB" smtClean="0"/>
              <a:t>‹#›</a:t>
            </a:fld>
            <a:endParaRPr lang="en-GB"/>
          </a:p>
        </p:txBody>
      </p:sp>
    </p:spTree>
    <p:extLst>
      <p:ext uri="{BB962C8B-B14F-4D97-AF65-F5344CB8AC3E}">
        <p14:creationId xmlns:p14="http://schemas.microsoft.com/office/powerpoint/2010/main" val="3222039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D60B4D-2F01-43A2-BC41-578208806E2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724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Is it OK to initiate physical contact with a client/customer?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Is it OK to </a:t>
            </a:r>
            <a:r>
              <a:rPr lang="en-GB" sz="1800" dirty="0">
                <a:effectLst/>
                <a:latin typeface="Calibri" panose="020F0502020204030204" pitchFamily="34" charset="0"/>
                <a:cs typeface="Times New Roman" panose="02020603050405020304" pitchFamily="18" charset="0"/>
              </a:rPr>
              <a:t>leave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 room/residence in the middle of a meeting if feeling physically intimidated by a client/customer?</a:t>
            </a:r>
          </a:p>
          <a:p>
            <a:r>
              <a:rPr lang="en-GB" dirty="0"/>
              <a:t>3. Is it OK to disclose personal information to a client/customer?</a:t>
            </a:r>
          </a:p>
          <a:p>
            <a:endParaRPr lang="en-GB" dirty="0"/>
          </a:p>
          <a:p>
            <a:r>
              <a:rPr lang="en-GB" dirty="0"/>
              <a:t>Summary point – when people overstep professional boundaries it is always with good intentions. We are humans working with humans and we care. It can often be hard to hold these artificial professional boundaries, but they are crucial to keep everyone safe. </a:t>
            </a:r>
          </a:p>
        </p:txBody>
      </p:sp>
      <p:sp>
        <p:nvSpPr>
          <p:cNvPr id="4" name="Slide Number Placeholder 3"/>
          <p:cNvSpPr>
            <a:spLocks noGrp="1"/>
          </p:cNvSpPr>
          <p:nvPr>
            <p:ph type="sldNum" sz="quarter" idx="5"/>
          </p:nvPr>
        </p:nvSpPr>
        <p:spPr/>
        <p:txBody>
          <a:bodyPr/>
          <a:lstStyle/>
          <a:p>
            <a:fld id="{FFC6C14F-C9AC-40E0-A5A3-45F447E43E10}" type="slidenum">
              <a:rPr lang="en-GB" smtClean="0"/>
              <a:t>7</a:t>
            </a:fld>
            <a:endParaRPr lang="en-GB"/>
          </a:p>
        </p:txBody>
      </p:sp>
    </p:spTree>
    <p:extLst>
      <p:ext uri="{BB962C8B-B14F-4D97-AF65-F5344CB8AC3E}">
        <p14:creationId xmlns:p14="http://schemas.microsoft.com/office/powerpoint/2010/main" val="454479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Context of more for less culture</a:t>
            </a:r>
          </a:p>
          <a:p>
            <a:pPr marL="171450" indent="-171450">
              <a:buFontTx/>
              <a:buChar char="-"/>
            </a:pPr>
            <a:r>
              <a:rPr lang="en-GB" dirty="0"/>
              <a:t>Old definition of burnout vs new (i.e. actually don’t have enough resources)</a:t>
            </a:r>
          </a:p>
          <a:p>
            <a:pPr marL="171450" indent="-171450">
              <a:buFontTx/>
              <a:buChar char="-"/>
            </a:pPr>
            <a:r>
              <a:rPr lang="en-GB" dirty="0"/>
              <a:t>Yes it is a systemic issue… but yes there is still an element that we can take personal responsibility for </a:t>
            </a:r>
          </a:p>
        </p:txBody>
      </p:sp>
      <p:sp>
        <p:nvSpPr>
          <p:cNvPr id="4" name="Slide Number Placeholder 3"/>
          <p:cNvSpPr>
            <a:spLocks noGrp="1"/>
          </p:cNvSpPr>
          <p:nvPr>
            <p:ph type="sldNum" sz="quarter" idx="5"/>
          </p:nvPr>
        </p:nvSpPr>
        <p:spPr/>
        <p:txBody>
          <a:bodyPr/>
          <a:lstStyle/>
          <a:p>
            <a:fld id="{FFC6C14F-C9AC-40E0-A5A3-45F447E43E10}" type="slidenum">
              <a:rPr lang="en-GB" smtClean="0"/>
              <a:t>8</a:t>
            </a:fld>
            <a:endParaRPr lang="en-GB"/>
          </a:p>
        </p:txBody>
      </p:sp>
    </p:spTree>
    <p:extLst>
      <p:ext uri="{BB962C8B-B14F-4D97-AF65-F5344CB8AC3E}">
        <p14:creationId xmlns:p14="http://schemas.microsoft.com/office/powerpoint/2010/main" val="2000740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your manager says they want you to get everything done AND hold boundaries, BUT you can’t do both… YOU find the balance </a:t>
            </a:r>
          </a:p>
        </p:txBody>
      </p:sp>
      <p:sp>
        <p:nvSpPr>
          <p:cNvPr id="4" name="Slide Number Placeholder 3"/>
          <p:cNvSpPr>
            <a:spLocks noGrp="1"/>
          </p:cNvSpPr>
          <p:nvPr>
            <p:ph type="sldNum" sz="quarter" idx="5"/>
          </p:nvPr>
        </p:nvSpPr>
        <p:spPr/>
        <p:txBody>
          <a:bodyPr/>
          <a:lstStyle/>
          <a:p>
            <a:fld id="{FFC6C14F-C9AC-40E0-A5A3-45F447E43E10}" type="slidenum">
              <a:rPr lang="en-GB" smtClean="0"/>
              <a:t>12</a:t>
            </a:fld>
            <a:endParaRPr lang="en-GB"/>
          </a:p>
        </p:txBody>
      </p:sp>
    </p:spTree>
    <p:extLst>
      <p:ext uri="{BB962C8B-B14F-4D97-AF65-F5344CB8AC3E}">
        <p14:creationId xmlns:p14="http://schemas.microsoft.com/office/powerpoint/2010/main" val="171787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this goes wider in society – many of us have been trained to put everyone else first in our personal lives too. </a:t>
            </a:r>
          </a:p>
        </p:txBody>
      </p:sp>
      <p:sp>
        <p:nvSpPr>
          <p:cNvPr id="4" name="Slide Number Placeholder 3"/>
          <p:cNvSpPr>
            <a:spLocks noGrp="1"/>
          </p:cNvSpPr>
          <p:nvPr>
            <p:ph type="sldNum" sz="quarter" idx="5"/>
          </p:nvPr>
        </p:nvSpPr>
        <p:spPr/>
        <p:txBody>
          <a:bodyPr/>
          <a:lstStyle/>
          <a:p>
            <a:fld id="{FFC6C14F-C9AC-40E0-A5A3-45F447E43E10}" type="slidenum">
              <a:rPr lang="en-GB" smtClean="0"/>
              <a:t>15</a:t>
            </a:fld>
            <a:endParaRPr lang="en-GB"/>
          </a:p>
        </p:txBody>
      </p:sp>
    </p:spTree>
    <p:extLst>
      <p:ext uri="{BB962C8B-B14F-4D97-AF65-F5344CB8AC3E}">
        <p14:creationId xmlns:p14="http://schemas.microsoft.com/office/powerpoint/2010/main" val="1802281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HIGHLIGHT TRAINING FUND TO BOOK BGPS TRAINING INC FULL BOUNDARIES WORKSHOP</a:t>
            </a:r>
          </a:p>
        </p:txBody>
      </p:sp>
      <p:sp>
        <p:nvSpPr>
          <p:cNvPr id="4" name="Slide Number Placeholder 3"/>
          <p:cNvSpPr>
            <a:spLocks noGrp="1"/>
          </p:cNvSpPr>
          <p:nvPr>
            <p:ph type="sldNum" sz="quarter" idx="5"/>
          </p:nvPr>
        </p:nvSpPr>
        <p:spPr/>
        <p:txBody>
          <a:bodyPr/>
          <a:lstStyle/>
          <a:p>
            <a:fld id="{FFC6C14F-C9AC-40E0-A5A3-45F447E43E10}" type="slidenum">
              <a:rPr lang="en-GB" smtClean="0"/>
              <a:t>17</a:t>
            </a:fld>
            <a:endParaRPr lang="en-GB"/>
          </a:p>
        </p:txBody>
      </p:sp>
    </p:spTree>
    <p:extLst>
      <p:ext uri="{BB962C8B-B14F-4D97-AF65-F5344CB8AC3E}">
        <p14:creationId xmlns:p14="http://schemas.microsoft.com/office/powerpoint/2010/main" val="704099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C8FB-F302-4921-A999-B2BDD418DB26}"/>
              </a:ext>
            </a:extLst>
          </p:cNvPr>
          <p:cNvSpPr>
            <a:spLocks noGrp="1"/>
          </p:cNvSpPr>
          <p:nvPr>
            <p:ph type="ctrTitle"/>
          </p:nvPr>
        </p:nvSpPr>
        <p:spPr>
          <a:xfrm>
            <a:off x="1524000" y="1808921"/>
            <a:ext cx="9144000" cy="1938131"/>
          </a:xfrm>
        </p:spPr>
        <p:txBody>
          <a:bodyPr anchor="b" anchorCtr="0">
            <a:normAutofit/>
          </a:bodyPr>
          <a:lstStyle>
            <a:lvl1pPr algn="ctr">
              <a:defRPr sz="66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67882E-659E-4AA2-A011-2F6721C77563}"/>
              </a:ext>
            </a:extLst>
          </p:cNvPr>
          <p:cNvSpPr>
            <a:spLocks noGrp="1"/>
          </p:cNvSpPr>
          <p:nvPr>
            <p:ph type="subTitle" idx="1"/>
          </p:nvPr>
        </p:nvSpPr>
        <p:spPr>
          <a:xfrm>
            <a:off x="1524000" y="3935896"/>
            <a:ext cx="9144000" cy="52677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863760510"/>
      </p:ext>
    </p:extLst>
  </p:cSld>
  <p:clrMapOvr>
    <a:masterClrMapping/>
  </p:clrMapOvr>
  <p:extLst>
    <p:ext uri="{DCECCB84-F9BA-43D5-87BE-67443E8EF086}">
      <p15:sldGuideLst xmlns:p15="http://schemas.microsoft.com/office/powerpoint/2012/main">
        <p15:guide id="2" pos="744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556458" y="1564102"/>
            <a:ext cx="4780238"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929F37EC-E1C8-4090-BB08-07712C68A7FC}"/>
              </a:ext>
            </a:extLst>
          </p:cNvPr>
          <p:cNvSpPr>
            <a:spLocks noGrp="1"/>
          </p:cNvSpPr>
          <p:nvPr>
            <p:ph sz="quarter" idx="10"/>
          </p:nvPr>
        </p:nvSpPr>
        <p:spPr>
          <a:xfrm>
            <a:off x="407988" y="1557338"/>
            <a:ext cx="4779962" cy="4337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690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441689"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4213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307496" y="1564102"/>
            <a:ext cx="4522305"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8F87E295-8A08-474C-8C45-AB6AA65F8D29}"/>
              </a:ext>
            </a:extLst>
          </p:cNvPr>
          <p:cNvSpPr>
            <a:spLocks noGrp="1"/>
          </p:cNvSpPr>
          <p:nvPr>
            <p:ph sz="quarter" idx="10"/>
          </p:nvPr>
        </p:nvSpPr>
        <p:spPr>
          <a:xfrm>
            <a:off x="407988" y="1563688"/>
            <a:ext cx="4522787" cy="433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3891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928707"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3759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556458" y="1564102"/>
            <a:ext cx="4780238"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929F37EC-E1C8-4090-BB08-07712C68A7FC}"/>
              </a:ext>
            </a:extLst>
          </p:cNvPr>
          <p:cNvSpPr>
            <a:spLocks noGrp="1"/>
          </p:cNvSpPr>
          <p:nvPr>
            <p:ph sz="quarter" idx="10"/>
          </p:nvPr>
        </p:nvSpPr>
        <p:spPr>
          <a:xfrm>
            <a:off x="407988" y="1557338"/>
            <a:ext cx="4779962" cy="4337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825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441689"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760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4B972-01F7-4D14-93DA-E60A7B37418F}"/>
              </a:ext>
            </a:extLst>
          </p:cNvPr>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719087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307496" y="1564102"/>
            <a:ext cx="4522305"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8F87E295-8A08-474C-8C45-AB6AA65F8D29}"/>
              </a:ext>
            </a:extLst>
          </p:cNvPr>
          <p:cNvSpPr>
            <a:spLocks noGrp="1"/>
          </p:cNvSpPr>
          <p:nvPr>
            <p:ph sz="quarter" idx="10"/>
          </p:nvPr>
        </p:nvSpPr>
        <p:spPr>
          <a:xfrm>
            <a:off x="407988" y="1563688"/>
            <a:ext cx="4522787" cy="433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4611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3020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C8FB-F302-4921-A999-B2BDD418DB26}"/>
              </a:ext>
            </a:extLst>
          </p:cNvPr>
          <p:cNvSpPr>
            <a:spLocks noGrp="1"/>
          </p:cNvSpPr>
          <p:nvPr>
            <p:ph type="ctrTitle"/>
          </p:nvPr>
        </p:nvSpPr>
        <p:spPr>
          <a:xfrm>
            <a:off x="1524000" y="1808921"/>
            <a:ext cx="9144000" cy="1938131"/>
          </a:xfrm>
        </p:spPr>
        <p:txBody>
          <a:bodyPr anchor="b" anchorCtr="0">
            <a:normAutofit/>
          </a:bodyPr>
          <a:lstStyle>
            <a:lvl1pPr algn="ctr">
              <a:defRPr sz="66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67882E-659E-4AA2-A011-2F6721C77563}"/>
              </a:ext>
            </a:extLst>
          </p:cNvPr>
          <p:cNvSpPr>
            <a:spLocks noGrp="1"/>
          </p:cNvSpPr>
          <p:nvPr>
            <p:ph type="subTitle" idx="1"/>
          </p:nvPr>
        </p:nvSpPr>
        <p:spPr>
          <a:xfrm>
            <a:off x="1524000" y="3935896"/>
            <a:ext cx="9144000" cy="52677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002973458"/>
      </p:ext>
    </p:extLst>
  </p:cSld>
  <p:clrMapOvr>
    <a:masterClrMapping/>
  </p:clrMapOvr>
  <p:extLst>
    <p:ext uri="{DCECCB84-F9BA-43D5-87BE-67443E8EF086}">
      <p15:sldGuideLst xmlns:p15="http://schemas.microsoft.com/office/powerpoint/2012/main">
        <p15:guide id="2" pos="744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928707"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7263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E8CB4-F7BC-4AF0-8744-A265F91AA3A7}"/>
              </a:ext>
            </a:extLst>
          </p:cNvPr>
          <p:cNvSpPr>
            <a:spLocks noGrp="1"/>
          </p:cNvSpPr>
          <p:nvPr>
            <p:ph type="title"/>
          </p:nvPr>
        </p:nvSpPr>
        <p:spPr>
          <a:xfrm>
            <a:off x="407988" y="456930"/>
            <a:ext cx="11376025" cy="954428"/>
          </a:xfrm>
          <a:prstGeom prst="rect">
            <a:avLst/>
          </a:prstGeom>
        </p:spPr>
        <p:txBody>
          <a:bodyPr vert="horz" wrap="square" lIns="91440" tIns="45720" rIns="91440" bIns="45720" rtlCol="0" anchor="t" anchorCtr="0">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123E013-FB14-4695-8801-AB78F9D52594}"/>
              </a:ext>
            </a:extLst>
          </p:cNvPr>
          <p:cNvSpPr>
            <a:spLocks noGrp="1"/>
          </p:cNvSpPr>
          <p:nvPr>
            <p:ph type="body" idx="1"/>
          </p:nvPr>
        </p:nvSpPr>
        <p:spPr>
          <a:xfrm>
            <a:off x="407989" y="1557338"/>
            <a:ext cx="9988342" cy="4296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Box 3">
            <a:extLst>
              <a:ext uri="{FF2B5EF4-FFF2-40B4-BE49-F238E27FC236}">
                <a16:creationId xmlns:a16="http://schemas.microsoft.com/office/drawing/2014/main" id="{3096F12E-3E6E-A0C5-BC9F-066D02BA4CA0}"/>
              </a:ext>
            </a:extLst>
          </p:cNvPr>
          <p:cNvSpPr txBox="1"/>
          <p:nvPr userDrawn="1"/>
        </p:nvSpPr>
        <p:spPr>
          <a:xfrm>
            <a:off x="182218" y="5996608"/>
            <a:ext cx="58309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solidFill>
                  <a:schemeClr val="accent1"/>
                </a:solidFill>
                <a:ea typeface="+mn-lt"/>
                <a:cs typeface="+mn-lt"/>
              </a:rPr>
              <a:t>www.frontlinenetwork.org.uk/funding</a:t>
            </a:r>
            <a:endParaRPr lang="en-US" sz="2400" dirty="0">
              <a:solidFill>
                <a:schemeClr val="accent1"/>
              </a:solidFill>
              <a:cs typeface="Arial"/>
            </a:endParaRPr>
          </a:p>
        </p:txBody>
      </p:sp>
    </p:spTree>
    <p:extLst>
      <p:ext uri="{BB962C8B-B14F-4D97-AF65-F5344CB8AC3E}">
        <p14:creationId xmlns:p14="http://schemas.microsoft.com/office/powerpoint/2010/main" val="422580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4" r:id="rId5"/>
    <p:sldLayoutId id="2147483657" r:id="rId6"/>
    <p:sldLayoutId id="2147483665" r:id="rId7"/>
  </p:sldLayoutIdLst>
  <p:txStyles>
    <p:title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userDrawn="1">
          <p15:clr>
            <a:srgbClr val="F26B43"/>
          </p15:clr>
        </p15:guide>
        <p15:guide id="2" pos="7423" userDrawn="1">
          <p15:clr>
            <a:srgbClr val="F26B43"/>
          </p15:clr>
        </p15:guide>
        <p15:guide id="3" orient="horz" pos="278" userDrawn="1">
          <p15:clr>
            <a:srgbClr val="F26B43"/>
          </p15:clr>
        </p15:guide>
        <p15:guide id="4" orient="horz" pos="4042" userDrawn="1">
          <p15:clr>
            <a:srgbClr val="F26B43"/>
          </p15:clr>
        </p15:guide>
        <p15:guide id="5" orient="horz" pos="98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E8CB4-F7BC-4AF0-8744-A265F91AA3A7}"/>
              </a:ext>
            </a:extLst>
          </p:cNvPr>
          <p:cNvSpPr>
            <a:spLocks noGrp="1"/>
          </p:cNvSpPr>
          <p:nvPr>
            <p:ph type="title"/>
          </p:nvPr>
        </p:nvSpPr>
        <p:spPr>
          <a:xfrm>
            <a:off x="407988" y="456930"/>
            <a:ext cx="11376025" cy="954428"/>
          </a:xfrm>
          <a:prstGeom prst="rect">
            <a:avLst/>
          </a:prstGeom>
        </p:spPr>
        <p:txBody>
          <a:bodyPr vert="horz" wrap="square" lIns="91440" tIns="45720" rIns="91440" bIns="45720" rtlCol="0" anchor="t" anchorCtr="0">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123E013-FB14-4695-8801-AB78F9D52594}"/>
              </a:ext>
            </a:extLst>
          </p:cNvPr>
          <p:cNvSpPr>
            <a:spLocks noGrp="1"/>
          </p:cNvSpPr>
          <p:nvPr>
            <p:ph type="body" idx="1"/>
          </p:nvPr>
        </p:nvSpPr>
        <p:spPr>
          <a:xfrm>
            <a:off x="407989" y="1557338"/>
            <a:ext cx="9988342" cy="4296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2919553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txStyles>
    <p:titleStyle>
      <a:lvl1pPr algn="l" defTabSz="914400" rtl="0" eaLnBrk="1" latinLnBrk="0" hangingPunct="1">
        <a:lnSpc>
          <a:spcPct val="90000"/>
        </a:lnSpc>
        <a:spcBef>
          <a:spcPct val="0"/>
        </a:spcBef>
        <a:buNone/>
        <a:defRPr sz="5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F26B43"/>
          </p15:clr>
        </p15:guide>
        <p15:guide id="2" pos="7423">
          <p15:clr>
            <a:srgbClr val="F26B43"/>
          </p15:clr>
        </p15:guide>
        <p15:guide id="3" orient="horz" pos="278">
          <p15:clr>
            <a:srgbClr val="F26B43"/>
          </p15:clr>
        </p15:guide>
        <p15:guide id="4" orient="horz" pos="4042">
          <p15:clr>
            <a:srgbClr val="F26B43"/>
          </p15:clr>
        </p15:guide>
        <p15:guide id="5" orient="horz" pos="9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cci.health.wa.gov.au/Resources/Looking-After-Yourself/Self-Compass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i-psych.com.au/soothing-rhythm-breathing/" TargetMode="External"/><Relationship Id="rId4" Type="http://schemas.openxmlformats.org/officeDocument/2006/relationships/hyperlink" Target="https://www.mindfulnessmuse.com/acceptance-and-commitment-therapy/leaves-on-a-stream-cognitive-defusion-exercis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Training@bgpsych.com" TargetMode="External"/><Relationship Id="rId2" Type="http://schemas.openxmlformats.org/officeDocument/2006/relationships/hyperlink" Target="mailto:Natalie@bgpsych.com"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99EC-72A4-404F-A363-D5872C8EB5DF}"/>
              </a:ext>
            </a:extLst>
          </p:cNvPr>
          <p:cNvSpPr>
            <a:spLocks noGrp="1"/>
          </p:cNvSpPr>
          <p:nvPr>
            <p:ph type="ctrTitle"/>
          </p:nvPr>
        </p:nvSpPr>
        <p:spPr/>
        <p:txBody>
          <a:bodyPr/>
          <a:lstStyle/>
          <a:p>
            <a:r>
              <a:rPr lang="en-GB" dirty="0"/>
              <a:t>Frontline Network</a:t>
            </a:r>
          </a:p>
        </p:txBody>
      </p:sp>
      <p:sp>
        <p:nvSpPr>
          <p:cNvPr id="4" name="Subtitle 3">
            <a:extLst>
              <a:ext uri="{FF2B5EF4-FFF2-40B4-BE49-F238E27FC236}">
                <a16:creationId xmlns:a16="http://schemas.microsoft.com/office/drawing/2014/main" id="{800819BA-C7B0-47C7-9D9D-E566A8028267}"/>
              </a:ext>
            </a:extLst>
          </p:cNvPr>
          <p:cNvSpPr>
            <a:spLocks noGrp="1"/>
          </p:cNvSpPr>
          <p:nvPr>
            <p:ph type="subTitle" idx="1"/>
          </p:nvPr>
        </p:nvSpPr>
        <p:spPr>
          <a:xfrm>
            <a:off x="1524000" y="3935896"/>
            <a:ext cx="9144000" cy="1284174"/>
          </a:xfrm>
        </p:spPr>
        <p:txBody>
          <a:bodyPr>
            <a:normAutofit/>
          </a:bodyPr>
          <a:lstStyle/>
          <a:p>
            <a:r>
              <a:rPr lang="en-GB" dirty="0"/>
              <a:t>Boundaries Webinar </a:t>
            </a:r>
          </a:p>
          <a:p>
            <a:r>
              <a:rPr lang="en-GB" dirty="0"/>
              <a:t>Delivered by: Dr Natalie Isaia, BGPS</a:t>
            </a:r>
          </a:p>
        </p:txBody>
      </p:sp>
      <p:pic>
        <p:nvPicPr>
          <p:cNvPr id="5" name="Picture 4" descr="A logo for a company&#10;&#10;Description automatically generated with low confidence">
            <a:extLst>
              <a:ext uri="{FF2B5EF4-FFF2-40B4-BE49-F238E27FC236}">
                <a16:creationId xmlns:a16="http://schemas.microsoft.com/office/drawing/2014/main" id="{CE1A84B7-880B-6F80-3820-EB52CFEE5D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9741" y="288866"/>
            <a:ext cx="4152207" cy="1425633"/>
          </a:xfrm>
          <a:prstGeom prst="rect">
            <a:avLst/>
          </a:prstGeom>
        </p:spPr>
      </p:pic>
    </p:spTree>
    <p:extLst>
      <p:ext uri="{BB962C8B-B14F-4D97-AF65-F5344CB8AC3E}">
        <p14:creationId xmlns:p14="http://schemas.microsoft.com/office/powerpoint/2010/main" val="2061023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0B771C-F8D3-8813-442E-4F8A350B6F23}"/>
              </a:ext>
            </a:extLst>
          </p:cNvPr>
          <p:cNvPicPr>
            <a:picLocks noChangeAspect="1"/>
          </p:cNvPicPr>
          <p:nvPr/>
        </p:nvPicPr>
        <p:blipFill>
          <a:blip r:embed="rId2"/>
          <a:stretch>
            <a:fillRect/>
          </a:stretch>
        </p:blipFill>
        <p:spPr>
          <a:xfrm>
            <a:off x="2253867" y="0"/>
            <a:ext cx="7684266" cy="6858000"/>
          </a:xfrm>
          <a:prstGeom prst="rect">
            <a:avLst/>
          </a:prstGeom>
        </p:spPr>
      </p:pic>
    </p:spTree>
    <p:extLst>
      <p:ext uri="{BB962C8B-B14F-4D97-AF65-F5344CB8AC3E}">
        <p14:creationId xmlns:p14="http://schemas.microsoft.com/office/powerpoint/2010/main" val="318239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B474-B103-76FB-DF15-D170A2ADB2EE}"/>
              </a:ext>
            </a:extLst>
          </p:cNvPr>
          <p:cNvSpPr>
            <a:spLocks noGrp="1"/>
          </p:cNvSpPr>
          <p:nvPr>
            <p:ph type="title"/>
          </p:nvPr>
        </p:nvSpPr>
        <p:spPr/>
        <p:txBody>
          <a:bodyPr/>
          <a:lstStyle/>
          <a:p>
            <a:r>
              <a:rPr lang="en-GB" dirty="0"/>
              <a:t>Basic Assertiveness</a:t>
            </a:r>
          </a:p>
        </p:txBody>
      </p:sp>
      <p:sp>
        <p:nvSpPr>
          <p:cNvPr id="3" name="Content Placeholder 2">
            <a:extLst>
              <a:ext uri="{FF2B5EF4-FFF2-40B4-BE49-F238E27FC236}">
                <a16:creationId xmlns:a16="http://schemas.microsoft.com/office/drawing/2014/main" id="{F844B6AF-4A0F-23CF-F978-DBB26DDF4231}"/>
              </a:ext>
            </a:extLst>
          </p:cNvPr>
          <p:cNvSpPr>
            <a:spLocks noGrp="1"/>
          </p:cNvSpPr>
          <p:nvPr>
            <p:ph idx="1"/>
          </p:nvPr>
        </p:nvSpPr>
        <p:spPr/>
        <p:txBody>
          <a:bodyPr/>
          <a:lstStyle/>
          <a:p>
            <a:r>
              <a:rPr lang="en-GB" dirty="0"/>
              <a:t>Sometimes we have to manage up…</a:t>
            </a:r>
          </a:p>
          <a:p>
            <a:r>
              <a:rPr lang="en-GB" dirty="0"/>
              <a:t>Your manager is also getting a lot of pressure put onto them.</a:t>
            </a:r>
          </a:p>
          <a:p>
            <a:r>
              <a:rPr lang="en-GB" dirty="0"/>
              <a:t>Assertiveness is the art of holding your boundaries while taking into account the other person’s needs and feelings. </a:t>
            </a:r>
          </a:p>
          <a:p>
            <a:r>
              <a:rPr lang="en-GB" dirty="0"/>
              <a:t>Example:</a:t>
            </a:r>
          </a:p>
          <a:p>
            <a:pPr lvl="1"/>
            <a:r>
              <a:rPr lang="en-GB" sz="2400" dirty="0"/>
              <a:t>“I understand we’re under pressure as a service to meet these targets and of course I want our service to perform well. Here is my calendar and current to do list… as you can see, it won’t be possible for me to get this done on top as everything in the time that I have. Please let me know what you’d like me to prioritise. </a:t>
            </a:r>
          </a:p>
        </p:txBody>
      </p:sp>
    </p:spTree>
    <p:extLst>
      <p:ext uri="{BB962C8B-B14F-4D97-AF65-F5344CB8AC3E}">
        <p14:creationId xmlns:p14="http://schemas.microsoft.com/office/powerpoint/2010/main" val="132931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F1C4-E205-B22D-97B8-6D52979B101B}"/>
              </a:ext>
            </a:extLst>
          </p:cNvPr>
          <p:cNvSpPr>
            <a:spLocks noGrp="1"/>
          </p:cNvSpPr>
          <p:nvPr>
            <p:ph type="title"/>
          </p:nvPr>
        </p:nvSpPr>
        <p:spPr>
          <a:xfrm>
            <a:off x="407989" y="381673"/>
            <a:ext cx="11376025" cy="954428"/>
          </a:xfrm>
        </p:spPr>
        <p:txBody>
          <a:bodyPr/>
          <a:lstStyle/>
          <a:p>
            <a:r>
              <a:rPr lang="en-GB" dirty="0"/>
              <a:t>Self-compassion </a:t>
            </a:r>
          </a:p>
        </p:txBody>
      </p:sp>
      <p:sp>
        <p:nvSpPr>
          <p:cNvPr id="3" name="Content Placeholder 2">
            <a:extLst>
              <a:ext uri="{FF2B5EF4-FFF2-40B4-BE49-F238E27FC236}">
                <a16:creationId xmlns:a16="http://schemas.microsoft.com/office/drawing/2014/main" id="{73F8F9CB-1B69-60C0-4D9E-211601C24AC4}"/>
              </a:ext>
            </a:extLst>
          </p:cNvPr>
          <p:cNvSpPr>
            <a:spLocks noGrp="1"/>
          </p:cNvSpPr>
          <p:nvPr>
            <p:ph idx="1"/>
          </p:nvPr>
        </p:nvSpPr>
        <p:spPr>
          <a:xfrm>
            <a:off x="407989" y="1336101"/>
            <a:ext cx="9928707" cy="4495987"/>
          </a:xfrm>
        </p:spPr>
        <p:txBody>
          <a:bodyPr/>
          <a:lstStyle/>
          <a:p>
            <a:r>
              <a:rPr lang="en-GB" dirty="0"/>
              <a:t>When we are in ‘threat mode’ our brains tell us “YOU DON’T HAVE TIME TO STOP! KEEP GOING! KEEP GOING!”.</a:t>
            </a:r>
          </a:p>
          <a:p>
            <a:r>
              <a:rPr lang="en-GB" dirty="0"/>
              <a:t>Our brains are well meaning but wrong! </a:t>
            </a:r>
          </a:p>
          <a:p>
            <a:r>
              <a:rPr lang="en-GB" dirty="0"/>
              <a:t>For many people, if you worked 24/7, you still won’t complete your ‘to do’ list.</a:t>
            </a:r>
          </a:p>
          <a:p>
            <a:r>
              <a:rPr lang="en-GB" dirty="0"/>
              <a:t>You don’t have time NOT to stop – without boundaries you cannot work effectively. If you’re burned out, you can’t help anyone.  </a:t>
            </a:r>
          </a:p>
          <a:p>
            <a:r>
              <a:rPr lang="en-GB" dirty="0"/>
              <a:t>We have to use a self-compassionate inner voice (like a coach) to be able to gently counter the threat-based voice.</a:t>
            </a:r>
          </a:p>
          <a:p>
            <a:r>
              <a:rPr lang="en-GB" dirty="0"/>
              <a:t>Quick self-compassion hack – “What would I say to a friend or a colleague if they were in this situation?”</a:t>
            </a:r>
          </a:p>
        </p:txBody>
      </p:sp>
    </p:spTree>
    <p:extLst>
      <p:ext uri="{BB962C8B-B14F-4D97-AF65-F5344CB8AC3E}">
        <p14:creationId xmlns:p14="http://schemas.microsoft.com/office/powerpoint/2010/main" val="123725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Square Breathing: How to Reduce Stress through Breathwork | Zencare">
            <a:extLst>
              <a:ext uri="{FF2B5EF4-FFF2-40B4-BE49-F238E27FC236}">
                <a16:creationId xmlns:a16="http://schemas.microsoft.com/office/drawing/2014/main" id="{4EB92176-D753-49BB-9B4C-B3B6C892B3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4" t="17346" r="2073" b="12362"/>
          <a:stretch/>
        </p:blipFill>
        <p:spPr bwMode="auto">
          <a:xfrm>
            <a:off x="6729336" y="1458155"/>
            <a:ext cx="5462664" cy="5399845"/>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4294967295"/>
          </p:nvPr>
        </p:nvSpPr>
        <p:spPr>
          <a:xfrm>
            <a:off x="528647" y="1349298"/>
            <a:ext cx="5791696" cy="4360125"/>
          </a:xfrm>
        </p:spPr>
        <p:txBody>
          <a:bodyPr vert="horz" lIns="91440" tIns="45720" rIns="91440" bIns="45720" rtlCol="0" anchor="ctr">
            <a:noAutofit/>
          </a:bodyPr>
          <a:lstStyle/>
          <a:p>
            <a:pPr>
              <a:lnSpc>
                <a:spcPct val="90000"/>
              </a:lnSpc>
            </a:pPr>
            <a:r>
              <a:rPr lang="en-US" dirty="0"/>
              <a:t>Something feeling difficult isn’t the same as not coping</a:t>
            </a:r>
          </a:p>
          <a:p>
            <a:pPr>
              <a:lnSpc>
                <a:spcPct val="90000"/>
              </a:lnSpc>
            </a:pPr>
            <a:r>
              <a:rPr lang="en-US" dirty="0"/>
              <a:t>Emotion regulation is NOT emotion suppression </a:t>
            </a:r>
          </a:p>
          <a:p>
            <a:pPr>
              <a:lnSpc>
                <a:spcPct val="90000"/>
              </a:lnSpc>
            </a:pPr>
            <a:r>
              <a:rPr lang="en-US" dirty="0"/>
              <a:t>Basic self-care and social support should not be overlooked</a:t>
            </a:r>
          </a:p>
          <a:p>
            <a:pPr>
              <a:lnSpc>
                <a:spcPct val="90000"/>
              </a:lnSpc>
            </a:pPr>
            <a:r>
              <a:rPr lang="en-US" dirty="0"/>
              <a:t>Basic emotion regulation is very helpful (e.g. breathing)</a:t>
            </a:r>
          </a:p>
          <a:p>
            <a:pPr>
              <a:lnSpc>
                <a:spcPct val="90000"/>
              </a:lnSpc>
            </a:pPr>
            <a:r>
              <a:rPr lang="en-US" dirty="0"/>
              <a:t>Self-care is a responsibility not a luxury. </a:t>
            </a:r>
          </a:p>
        </p:txBody>
      </p:sp>
      <p:sp>
        <p:nvSpPr>
          <p:cNvPr id="4" name="Title 1">
            <a:extLst>
              <a:ext uri="{FF2B5EF4-FFF2-40B4-BE49-F238E27FC236}">
                <a16:creationId xmlns:a16="http://schemas.microsoft.com/office/drawing/2014/main" id="{E1DC3E5E-CEC8-3B44-BD98-A2E508904ABB}"/>
              </a:ext>
            </a:extLst>
          </p:cNvPr>
          <p:cNvSpPr txBox="1">
            <a:spLocks/>
          </p:cNvSpPr>
          <p:nvPr/>
        </p:nvSpPr>
        <p:spPr>
          <a:xfrm>
            <a:off x="632330" y="394870"/>
            <a:ext cx="11376025" cy="954428"/>
          </a:xfrm>
          <a:prstGeom prst="rect">
            <a:avLst/>
          </a:prstGeom>
        </p:spPr>
        <p:txBody>
          <a:bodyPr/>
          <a:lst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a:lstStyle>
          <a:p>
            <a:r>
              <a:rPr lang="en-GB" dirty="0"/>
              <a:t>Basic Self-Care</a:t>
            </a:r>
          </a:p>
        </p:txBody>
      </p:sp>
    </p:spTree>
    <p:extLst>
      <p:ext uri="{BB962C8B-B14F-4D97-AF65-F5344CB8AC3E}">
        <p14:creationId xmlns:p14="http://schemas.microsoft.com/office/powerpoint/2010/main" val="90188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325696" y="4309531"/>
            <a:ext cx="6185465" cy="1507067"/>
          </a:xfrm>
        </p:spPr>
        <p:txBody>
          <a:bodyPr vert="horz" lIns="91440" tIns="45720" rIns="91440" bIns="45720" rtlCol="0" anchor="ctr">
            <a:normAutofit fontScale="90000"/>
          </a:bodyPr>
          <a:lstStyle/>
          <a:p>
            <a:r>
              <a:rPr lang="en-US" dirty="0"/>
              <a:t>Managing intrusive thoughts or images</a:t>
            </a:r>
          </a:p>
        </p:txBody>
      </p:sp>
      <p:pic>
        <p:nvPicPr>
          <p:cNvPr id="5" name="Picture 4" descr="A pink elephant with tusks&#10;&#10;Description automatically generated with medium confidence">
            <a:extLst>
              <a:ext uri="{FF2B5EF4-FFF2-40B4-BE49-F238E27FC236}">
                <a16:creationId xmlns:a16="http://schemas.microsoft.com/office/drawing/2014/main" id="{BF38ECCB-2259-46A5-9179-7309700DA1E1}"/>
              </a:ext>
            </a:extLst>
          </p:cNvPr>
          <p:cNvPicPr>
            <a:picLocks noChangeAspect="1"/>
          </p:cNvPicPr>
          <p:nvPr/>
        </p:nvPicPr>
        <p:blipFill>
          <a:blip r:embed="rId2"/>
          <a:stretch>
            <a:fillRect/>
          </a:stretch>
        </p:blipFill>
        <p:spPr>
          <a:xfrm>
            <a:off x="878261" y="724930"/>
            <a:ext cx="3011065" cy="3584601"/>
          </a:xfrm>
          <a:prstGeom prst="rect">
            <a:avLst/>
          </a:prstGeom>
          <a:effectLst>
            <a:innerShdw blurRad="57150" dist="38100" dir="14460000">
              <a:prstClr val="black">
                <a:alpha val="70000"/>
              </a:prstClr>
            </a:innerShdw>
          </a:effectLst>
        </p:spPr>
      </p:pic>
      <p:sp>
        <p:nvSpPr>
          <p:cNvPr id="2" name="Content Placeholder 1"/>
          <p:cNvSpPr>
            <a:spLocks noGrp="1"/>
          </p:cNvSpPr>
          <p:nvPr>
            <p:ph sz="quarter" idx="4294967295"/>
          </p:nvPr>
        </p:nvSpPr>
        <p:spPr>
          <a:xfrm>
            <a:off x="4325696" y="733647"/>
            <a:ext cx="6593129" cy="3575884"/>
          </a:xfrm>
        </p:spPr>
        <p:txBody>
          <a:bodyPr vert="horz" lIns="91440" tIns="45720" rIns="91440" bIns="45720" rtlCol="0" anchor="ctr">
            <a:normAutofit/>
          </a:bodyPr>
          <a:lstStyle/>
          <a:p>
            <a:r>
              <a:rPr lang="en-US" dirty="0"/>
              <a:t>It’s normal to feel distressed </a:t>
            </a:r>
          </a:p>
          <a:p>
            <a:r>
              <a:rPr lang="en-US" dirty="0"/>
              <a:t>Don’t suppress but don’t dwell</a:t>
            </a:r>
          </a:p>
          <a:p>
            <a:r>
              <a:rPr lang="en-US" dirty="0"/>
              <a:t>Notice and refocus your attention (mindfulness) </a:t>
            </a:r>
          </a:p>
          <a:p>
            <a:r>
              <a:rPr lang="en-US" dirty="0"/>
              <a:t>Leaves on a stream exercise  </a:t>
            </a:r>
          </a:p>
          <a:p>
            <a:r>
              <a:rPr lang="en-US" dirty="0"/>
              <a:t>Worry time exercise (don’t do this before bed)</a:t>
            </a:r>
          </a:p>
        </p:txBody>
      </p:sp>
    </p:spTree>
    <p:extLst>
      <p:ext uri="{BB962C8B-B14F-4D97-AF65-F5344CB8AC3E}">
        <p14:creationId xmlns:p14="http://schemas.microsoft.com/office/powerpoint/2010/main" val="256488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406D-5E92-115D-2D3B-E9AA38E05652}"/>
              </a:ext>
            </a:extLst>
          </p:cNvPr>
          <p:cNvSpPr>
            <a:spLocks noGrp="1"/>
          </p:cNvSpPr>
          <p:nvPr>
            <p:ph type="title"/>
          </p:nvPr>
        </p:nvSpPr>
        <p:spPr/>
        <p:txBody>
          <a:bodyPr/>
          <a:lstStyle/>
          <a:p>
            <a:r>
              <a:rPr lang="en-GB" dirty="0"/>
              <a:t>Common barriers</a:t>
            </a:r>
          </a:p>
        </p:txBody>
      </p:sp>
      <p:sp>
        <p:nvSpPr>
          <p:cNvPr id="3" name="Content Placeholder 2">
            <a:extLst>
              <a:ext uri="{FF2B5EF4-FFF2-40B4-BE49-F238E27FC236}">
                <a16:creationId xmlns:a16="http://schemas.microsoft.com/office/drawing/2014/main" id="{FE9B7B4E-8C82-18B5-C77B-D4635EC33ED0}"/>
              </a:ext>
            </a:extLst>
          </p:cNvPr>
          <p:cNvSpPr>
            <a:spLocks noGrp="1"/>
          </p:cNvSpPr>
          <p:nvPr>
            <p:ph sz="half" idx="2"/>
          </p:nvPr>
        </p:nvSpPr>
        <p:spPr/>
        <p:txBody>
          <a:bodyPr/>
          <a:lstStyle/>
          <a:p>
            <a:pPr marL="0" indent="0">
              <a:buNone/>
            </a:pPr>
            <a:r>
              <a:rPr lang="en-GB" b="1" dirty="0"/>
              <a:t>“But I don’t have time…”</a:t>
            </a:r>
          </a:p>
          <a:p>
            <a:r>
              <a:rPr lang="en-GB" dirty="0"/>
              <a:t>You don’t have time NOT to!</a:t>
            </a:r>
          </a:p>
          <a:p>
            <a:r>
              <a:rPr lang="en-GB" dirty="0"/>
              <a:t>You’ll be more efficient and effective when you have good boundaries. </a:t>
            </a:r>
          </a:p>
          <a:p>
            <a:r>
              <a:rPr lang="en-GB" dirty="0"/>
              <a:t>Once you train your threat system into good habits, it’ll stop feeling so scary to balance everyone’s needs, including your own. </a:t>
            </a:r>
          </a:p>
        </p:txBody>
      </p:sp>
      <p:sp>
        <p:nvSpPr>
          <p:cNvPr id="4" name="Content Placeholder 3">
            <a:extLst>
              <a:ext uri="{FF2B5EF4-FFF2-40B4-BE49-F238E27FC236}">
                <a16:creationId xmlns:a16="http://schemas.microsoft.com/office/drawing/2014/main" id="{92BD1F1D-0420-82E0-0C60-EB92E56F56B7}"/>
              </a:ext>
            </a:extLst>
          </p:cNvPr>
          <p:cNvSpPr>
            <a:spLocks noGrp="1"/>
          </p:cNvSpPr>
          <p:nvPr>
            <p:ph sz="quarter" idx="10"/>
          </p:nvPr>
        </p:nvSpPr>
        <p:spPr/>
        <p:txBody>
          <a:bodyPr/>
          <a:lstStyle/>
          <a:p>
            <a:pPr marL="0" indent="0">
              <a:buNone/>
            </a:pPr>
            <a:r>
              <a:rPr lang="en-GB" b="1" dirty="0"/>
              <a:t>“But I feel guilty…”</a:t>
            </a:r>
          </a:p>
          <a:p>
            <a:r>
              <a:rPr lang="en-GB" dirty="0"/>
              <a:t>People don’t usually thank you for holding boundaries.</a:t>
            </a:r>
          </a:p>
          <a:p>
            <a:r>
              <a:rPr lang="en-GB" dirty="0"/>
              <a:t>The compassionate action is NOT always the nice/easy action.</a:t>
            </a:r>
          </a:p>
          <a:p>
            <a:r>
              <a:rPr lang="en-GB" dirty="0"/>
              <a:t>If you’ve thought through your boundaries, and you believe it is in everyone’s best interest, then it’s fine to feel guilty – you can learn to sit with that feeling. </a:t>
            </a:r>
          </a:p>
        </p:txBody>
      </p:sp>
    </p:spTree>
    <p:extLst>
      <p:ext uri="{BB962C8B-B14F-4D97-AF65-F5344CB8AC3E}">
        <p14:creationId xmlns:p14="http://schemas.microsoft.com/office/powerpoint/2010/main" val="2661828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C879EB-0893-41F9-99B0-34B7537ACD80}"/>
              </a:ext>
            </a:extLst>
          </p:cNvPr>
          <p:cNvSpPr>
            <a:spLocks noGrp="1"/>
          </p:cNvSpPr>
          <p:nvPr>
            <p:ph type="title"/>
          </p:nvPr>
        </p:nvSpPr>
        <p:spPr/>
        <p:txBody>
          <a:bodyPr/>
          <a:lstStyle/>
          <a:p>
            <a:r>
              <a:rPr lang="en-GB" dirty="0"/>
              <a:t>Summary </a:t>
            </a:r>
          </a:p>
        </p:txBody>
      </p:sp>
      <p:sp>
        <p:nvSpPr>
          <p:cNvPr id="5" name="Content Placeholder 4">
            <a:extLst>
              <a:ext uri="{FF2B5EF4-FFF2-40B4-BE49-F238E27FC236}">
                <a16:creationId xmlns:a16="http://schemas.microsoft.com/office/drawing/2014/main" id="{E1AFC9A9-4852-44C6-AC3C-8E1216B745AE}"/>
              </a:ext>
            </a:extLst>
          </p:cNvPr>
          <p:cNvSpPr>
            <a:spLocks noGrp="1"/>
          </p:cNvSpPr>
          <p:nvPr>
            <p:ph sz="half" idx="2"/>
          </p:nvPr>
        </p:nvSpPr>
        <p:spPr>
          <a:xfrm>
            <a:off x="5307496" y="802888"/>
            <a:ext cx="5079378" cy="5091914"/>
          </a:xfrm>
        </p:spPr>
        <p:txBody>
          <a:bodyPr/>
          <a:lstStyle/>
          <a:p>
            <a:pPr marL="0" indent="0">
              <a:buNone/>
            </a:pPr>
            <a:r>
              <a:rPr lang="en-GB" b="1" dirty="0"/>
              <a:t>Tools to strengthen boundaries:</a:t>
            </a:r>
          </a:p>
          <a:p>
            <a:r>
              <a:rPr lang="en-GB" dirty="0"/>
              <a:t>Supervision </a:t>
            </a:r>
          </a:p>
          <a:p>
            <a:r>
              <a:rPr lang="en-GB" dirty="0"/>
              <a:t>Team discussion </a:t>
            </a:r>
          </a:p>
          <a:p>
            <a:r>
              <a:rPr lang="en-GB" dirty="0"/>
              <a:t>Policy &amp; Procedure</a:t>
            </a:r>
          </a:p>
          <a:p>
            <a:endParaRPr lang="en-GB" dirty="0"/>
          </a:p>
          <a:p>
            <a:endParaRPr lang="en-GB" dirty="0"/>
          </a:p>
          <a:p>
            <a:pPr marL="0" indent="0">
              <a:buNone/>
            </a:pPr>
            <a:r>
              <a:rPr lang="en-GB" b="1" dirty="0"/>
              <a:t>Everyone should be clear on:</a:t>
            </a:r>
          </a:p>
          <a:p>
            <a:r>
              <a:rPr lang="en-GB" dirty="0"/>
              <a:t>Negotiable boundaries </a:t>
            </a:r>
          </a:p>
          <a:p>
            <a:pPr marL="0" indent="0">
              <a:buNone/>
            </a:pPr>
            <a:r>
              <a:rPr lang="en-GB" dirty="0"/>
              <a:t>                      Vs.</a:t>
            </a:r>
          </a:p>
          <a:p>
            <a:r>
              <a:rPr lang="en-GB" dirty="0"/>
              <a:t>Non-negotiable boundaries</a:t>
            </a:r>
          </a:p>
        </p:txBody>
      </p:sp>
      <p:sp>
        <p:nvSpPr>
          <p:cNvPr id="6" name="Content Placeholder 5">
            <a:extLst>
              <a:ext uri="{FF2B5EF4-FFF2-40B4-BE49-F238E27FC236}">
                <a16:creationId xmlns:a16="http://schemas.microsoft.com/office/drawing/2014/main" id="{D4D8393A-F3DD-4354-AEED-73DB42717EF0}"/>
              </a:ext>
            </a:extLst>
          </p:cNvPr>
          <p:cNvSpPr>
            <a:spLocks noGrp="1"/>
          </p:cNvSpPr>
          <p:nvPr>
            <p:ph sz="quarter" idx="10"/>
          </p:nvPr>
        </p:nvSpPr>
        <p:spPr/>
        <p:txBody>
          <a:bodyPr/>
          <a:lstStyle/>
          <a:p>
            <a:pPr marL="0" indent="0">
              <a:buNone/>
            </a:pPr>
            <a:r>
              <a:rPr lang="en-GB" b="1" dirty="0"/>
              <a:t>Boundaries must be:</a:t>
            </a:r>
          </a:p>
          <a:p>
            <a:r>
              <a:rPr lang="en-GB" dirty="0"/>
              <a:t>Held consistently by each staff member</a:t>
            </a:r>
          </a:p>
          <a:p>
            <a:r>
              <a:rPr lang="en-GB" dirty="0"/>
              <a:t>Held consistently across the team </a:t>
            </a:r>
          </a:p>
          <a:p>
            <a:r>
              <a:rPr lang="en-GB" dirty="0"/>
              <a:t>Held consistently for all residents</a:t>
            </a:r>
          </a:p>
          <a:p>
            <a:r>
              <a:rPr lang="en-GB" dirty="0"/>
              <a:t>Psychologically informed</a:t>
            </a:r>
          </a:p>
          <a:p>
            <a:endParaRPr lang="en-GB" dirty="0"/>
          </a:p>
        </p:txBody>
      </p:sp>
    </p:spTree>
    <p:extLst>
      <p:ext uri="{BB962C8B-B14F-4D97-AF65-F5344CB8AC3E}">
        <p14:creationId xmlns:p14="http://schemas.microsoft.com/office/powerpoint/2010/main" val="1515363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1CF4-08A8-C8D1-9956-EE11829EDD14}"/>
              </a:ext>
            </a:extLst>
          </p:cNvPr>
          <p:cNvSpPr>
            <a:spLocks noGrp="1"/>
          </p:cNvSpPr>
          <p:nvPr>
            <p:ph type="title"/>
          </p:nvPr>
        </p:nvSpPr>
        <p:spPr/>
        <p:txBody>
          <a:bodyPr/>
          <a:lstStyle/>
          <a:p>
            <a:r>
              <a:rPr lang="en-GB" dirty="0"/>
              <a:t>Resources</a:t>
            </a:r>
          </a:p>
        </p:txBody>
      </p:sp>
      <p:sp>
        <p:nvSpPr>
          <p:cNvPr id="3" name="Content Placeholder 2">
            <a:extLst>
              <a:ext uri="{FF2B5EF4-FFF2-40B4-BE49-F238E27FC236}">
                <a16:creationId xmlns:a16="http://schemas.microsoft.com/office/drawing/2014/main" id="{2F3BE028-A1FD-1D09-746F-C04AA7D0882A}"/>
              </a:ext>
            </a:extLst>
          </p:cNvPr>
          <p:cNvSpPr>
            <a:spLocks noGrp="1"/>
          </p:cNvSpPr>
          <p:nvPr>
            <p:ph idx="1"/>
          </p:nvPr>
        </p:nvSpPr>
        <p:spPr/>
        <p:txBody>
          <a:bodyPr/>
          <a:lstStyle/>
          <a:p>
            <a:r>
              <a:rPr lang="en-GB" dirty="0"/>
              <a:t>BGPS Training Including…</a:t>
            </a:r>
          </a:p>
          <a:p>
            <a:pPr lvl="1"/>
            <a:r>
              <a:rPr lang="en-GB" dirty="0"/>
              <a:t>Personalised Boundaries Workshop</a:t>
            </a:r>
          </a:p>
          <a:p>
            <a:pPr lvl="1"/>
            <a:r>
              <a:rPr lang="en-GB" dirty="0"/>
              <a:t>Emotional Intelligence &amp; Resilience</a:t>
            </a:r>
          </a:p>
          <a:p>
            <a:pPr lvl="1"/>
            <a:r>
              <a:rPr lang="en-GB" dirty="0"/>
              <a:t>Moral Injury and Compassion</a:t>
            </a:r>
          </a:p>
          <a:p>
            <a:pPr lvl="1"/>
            <a:r>
              <a:rPr lang="en-GB" dirty="0"/>
              <a:t>Compassion Focused Assertiveness Skills</a:t>
            </a:r>
          </a:p>
          <a:p>
            <a:pPr marL="457200" lvl="1" indent="0">
              <a:buNone/>
            </a:pPr>
            <a:endParaRPr lang="en-GB" dirty="0"/>
          </a:p>
          <a:p>
            <a:r>
              <a:rPr lang="en-GB" dirty="0"/>
              <a:t>Self-compassion online resource - </a:t>
            </a:r>
            <a:r>
              <a:rPr lang="en-GB" sz="2000" dirty="0">
                <a:hlinkClick r:id="rId3"/>
              </a:rPr>
              <a:t>https://www.cci.health.wa.gov.au/Resources/Looking-After-Yourself/Self-Compassion</a:t>
            </a:r>
            <a:endParaRPr lang="en-GB" sz="2000" dirty="0"/>
          </a:p>
          <a:p>
            <a:r>
              <a:rPr lang="en-GB" dirty="0"/>
              <a:t>Leaves on a stream - </a:t>
            </a:r>
            <a:r>
              <a:rPr lang="en-GB" sz="2000" dirty="0">
                <a:solidFill>
                  <a:schemeClr val="bg1"/>
                </a:solidFill>
                <a:hlinkClick r:id="rId4"/>
              </a:rPr>
              <a:t>https://www.mindfulnessmuse.com/acceptance-and-commitment-therapy/leaves-on-a-stream-cognitive-defusion-exercise</a:t>
            </a:r>
            <a:endParaRPr lang="en-GB" sz="2000" dirty="0">
              <a:solidFill>
                <a:schemeClr val="bg1"/>
              </a:solidFill>
            </a:endParaRPr>
          </a:p>
          <a:p>
            <a:r>
              <a:rPr lang="en-GB" dirty="0"/>
              <a:t>Breathing – </a:t>
            </a:r>
            <a:r>
              <a:rPr lang="en-GB" sz="2000" dirty="0">
                <a:hlinkClick r:id="rId5"/>
              </a:rPr>
              <a:t>https://mi-psych.com.au/soothing-rhythm-breathing/</a:t>
            </a:r>
            <a:endParaRPr lang="en-GB" dirty="0"/>
          </a:p>
          <a:p>
            <a:pPr marL="0" indent="0">
              <a:buNone/>
            </a:pPr>
            <a:endParaRPr lang="en-GB" dirty="0"/>
          </a:p>
        </p:txBody>
      </p:sp>
    </p:spTree>
    <p:extLst>
      <p:ext uri="{BB962C8B-B14F-4D97-AF65-F5344CB8AC3E}">
        <p14:creationId xmlns:p14="http://schemas.microsoft.com/office/powerpoint/2010/main" val="123323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B19A-83D8-4862-9E6E-74C79E3DA050}"/>
              </a:ext>
            </a:extLst>
          </p:cNvPr>
          <p:cNvSpPr>
            <a:spLocks noGrp="1"/>
          </p:cNvSpPr>
          <p:nvPr>
            <p:ph type="title"/>
          </p:nvPr>
        </p:nvSpPr>
        <p:spPr>
          <a:xfrm>
            <a:off x="844297" y="605123"/>
            <a:ext cx="10503405" cy="2259511"/>
          </a:xfrm>
        </p:spPr>
        <p:txBody>
          <a:bodyPr>
            <a:normAutofit/>
          </a:bodyPr>
          <a:lstStyle/>
          <a:p>
            <a:pPr algn="ctr"/>
            <a:r>
              <a:rPr lang="en-GB" sz="4800" b="0" dirty="0">
                <a:solidFill>
                  <a:schemeClr val="tx1"/>
                </a:solidFill>
              </a:rPr>
              <a:t>Thank you for your attention!</a:t>
            </a:r>
            <a:br>
              <a:rPr lang="en-GB" sz="4800" b="0" dirty="0">
                <a:solidFill>
                  <a:schemeClr val="tx1"/>
                </a:solidFill>
              </a:rPr>
            </a:br>
            <a:br>
              <a:rPr lang="en-GB" sz="4800" b="0" dirty="0">
                <a:solidFill>
                  <a:schemeClr val="tx1"/>
                </a:solidFill>
              </a:rPr>
            </a:br>
            <a:r>
              <a:rPr lang="en-GB" sz="2000" b="0" dirty="0">
                <a:solidFill>
                  <a:schemeClr val="tx1"/>
                </a:solidFill>
              </a:rPr>
              <a:t>My email – </a:t>
            </a:r>
            <a:r>
              <a:rPr lang="en-GB" sz="2000" b="0" dirty="0">
                <a:solidFill>
                  <a:schemeClr val="tx1"/>
                </a:solidFill>
                <a:hlinkClick r:id="rId2"/>
              </a:rPr>
              <a:t>Natalie@bgpsych.com</a:t>
            </a:r>
            <a:r>
              <a:rPr lang="en-GB" sz="2000" b="0" dirty="0">
                <a:solidFill>
                  <a:schemeClr val="tx1"/>
                </a:solidFill>
              </a:rPr>
              <a:t> / </a:t>
            </a:r>
            <a:r>
              <a:rPr lang="en-GB" sz="2000" b="0" dirty="0">
                <a:solidFill>
                  <a:schemeClr val="tx1"/>
                </a:solidFill>
                <a:hlinkClick r:id="rId3"/>
              </a:rPr>
              <a:t>Training@bgpsych.com</a:t>
            </a:r>
            <a:r>
              <a:rPr lang="en-GB" sz="2000" b="0" dirty="0">
                <a:solidFill>
                  <a:schemeClr val="tx1"/>
                </a:solidFill>
              </a:rPr>
              <a:t> </a:t>
            </a:r>
            <a:endParaRPr lang="en-GB" sz="4800" b="0" dirty="0">
              <a:solidFill>
                <a:schemeClr val="tx1"/>
              </a:solidFill>
            </a:endParaRPr>
          </a:p>
        </p:txBody>
      </p:sp>
      <p:pic>
        <p:nvPicPr>
          <p:cNvPr id="6" name="Picture 2" descr="The top 5 questions you won't think to ask your exhibition stand designer  but should! | Astro Exhibitions">
            <a:extLst>
              <a:ext uri="{FF2B5EF4-FFF2-40B4-BE49-F238E27FC236}">
                <a16:creationId xmlns:a16="http://schemas.microsoft.com/office/drawing/2014/main" id="{1BF68890-EA5D-4B79-A2BA-5D659877FD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9686" y="2864634"/>
            <a:ext cx="4872626" cy="2728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81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C7C0A-052F-4759-9350-EDA53DDFF64D}"/>
              </a:ext>
            </a:extLst>
          </p:cNvPr>
          <p:cNvSpPr>
            <a:spLocks noGrp="1"/>
          </p:cNvSpPr>
          <p:nvPr>
            <p:ph type="title"/>
          </p:nvPr>
        </p:nvSpPr>
        <p:spPr/>
        <p:txBody>
          <a:bodyPr/>
          <a:lstStyle/>
          <a:p>
            <a:r>
              <a:rPr lang="en-GB" dirty="0"/>
              <a:t>Why are boundaries important?</a:t>
            </a:r>
          </a:p>
        </p:txBody>
      </p:sp>
      <p:sp>
        <p:nvSpPr>
          <p:cNvPr id="3" name="Content Placeholder 2">
            <a:extLst>
              <a:ext uri="{FF2B5EF4-FFF2-40B4-BE49-F238E27FC236}">
                <a16:creationId xmlns:a16="http://schemas.microsoft.com/office/drawing/2014/main" id="{DCE281EE-0560-4867-A362-F0B8865E4035}"/>
              </a:ext>
            </a:extLst>
          </p:cNvPr>
          <p:cNvSpPr>
            <a:spLocks noGrp="1"/>
          </p:cNvSpPr>
          <p:nvPr>
            <p:ph idx="1"/>
          </p:nvPr>
        </p:nvSpPr>
        <p:spPr/>
        <p:txBody>
          <a:bodyPr/>
          <a:lstStyle/>
          <a:p>
            <a:r>
              <a:rPr lang="en-GB" dirty="0"/>
              <a:t>Boundaries are essential to keep us and our clients safe.</a:t>
            </a:r>
          </a:p>
          <a:p>
            <a:r>
              <a:rPr lang="en-GB" dirty="0"/>
              <a:t>Boundaries help others to know what to expect. </a:t>
            </a:r>
          </a:p>
          <a:p>
            <a:r>
              <a:rPr lang="en-GB" dirty="0"/>
              <a:t>We often feel guilty when we hold our boundaries. We are often not thanked for holding boundaries. But in the long run everyone feels happier. </a:t>
            </a:r>
          </a:p>
          <a:p>
            <a:r>
              <a:rPr lang="en-GB" dirty="0"/>
              <a:t>Emotional contagion and working with traumatic material puts us at risk of burnout and vicarious trauma and moral injury. </a:t>
            </a:r>
          </a:p>
          <a:p>
            <a:r>
              <a:rPr lang="en-GB" dirty="0"/>
              <a:t>Boundaries help you to be effective in your job over the long term</a:t>
            </a:r>
          </a:p>
          <a:p>
            <a:r>
              <a:rPr lang="en-GB" dirty="0"/>
              <a:t>It is your professional responsibility to understand your boundaries and hold them. </a:t>
            </a:r>
          </a:p>
          <a:p>
            <a:endParaRPr lang="en-GB" dirty="0"/>
          </a:p>
        </p:txBody>
      </p:sp>
      <p:sp>
        <p:nvSpPr>
          <p:cNvPr id="4" name="TextBox 3">
            <a:extLst>
              <a:ext uri="{FF2B5EF4-FFF2-40B4-BE49-F238E27FC236}">
                <a16:creationId xmlns:a16="http://schemas.microsoft.com/office/drawing/2014/main" id="{61FC8166-3DB2-B542-C2AB-647CB9977581}"/>
              </a:ext>
            </a:extLst>
          </p:cNvPr>
          <p:cNvSpPr txBox="1"/>
          <p:nvPr/>
        </p:nvSpPr>
        <p:spPr>
          <a:xfrm>
            <a:off x="182218" y="5996608"/>
            <a:ext cx="58309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solidFill>
                  <a:schemeClr val="accent1"/>
                </a:solidFill>
                <a:ea typeface="+mn-lt"/>
                <a:cs typeface="+mn-lt"/>
              </a:rPr>
              <a:t>www.frontlinenetwork.org.uk/funding</a:t>
            </a:r>
            <a:endParaRPr lang="en-US" sz="2400" dirty="0">
              <a:solidFill>
                <a:schemeClr val="accent1"/>
              </a:solidFill>
              <a:cs typeface="Arial"/>
            </a:endParaRPr>
          </a:p>
        </p:txBody>
      </p:sp>
    </p:spTree>
    <p:extLst>
      <p:ext uri="{BB962C8B-B14F-4D97-AF65-F5344CB8AC3E}">
        <p14:creationId xmlns:p14="http://schemas.microsoft.com/office/powerpoint/2010/main" val="296617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FE34426-FEB6-37CA-83CC-7945C1FCF5F2}"/>
              </a:ext>
            </a:extLst>
          </p:cNvPr>
          <p:cNvGrpSpPr/>
          <p:nvPr/>
        </p:nvGrpSpPr>
        <p:grpSpPr>
          <a:xfrm>
            <a:off x="150920" y="0"/>
            <a:ext cx="11884725" cy="6773660"/>
            <a:chOff x="825623" y="390618"/>
            <a:chExt cx="10368358" cy="6045692"/>
          </a:xfrm>
        </p:grpSpPr>
        <p:sp>
          <p:nvSpPr>
            <p:cNvPr id="3" name="Freeform: Shape 2">
              <a:extLst>
                <a:ext uri="{FF2B5EF4-FFF2-40B4-BE49-F238E27FC236}">
                  <a16:creationId xmlns:a16="http://schemas.microsoft.com/office/drawing/2014/main" id="{503A6261-14DB-3089-0EC1-64578A24006A}"/>
                </a:ext>
              </a:extLst>
            </p:cNvPr>
            <p:cNvSpPr/>
            <p:nvPr/>
          </p:nvSpPr>
          <p:spPr>
            <a:xfrm>
              <a:off x="825623" y="406154"/>
              <a:ext cx="5264089" cy="3022846"/>
            </a:xfrm>
            <a:custGeom>
              <a:avLst/>
              <a:gdLst>
                <a:gd name="connsiteX0" fmla="*/ 0 w 3022846"/>
                <a:gd name="connsiteY0" fmla="*/ 0 h 5264088"/>
                <a:gd name="connsiteX1" fmla="*/ 2519028 w 3022846"/>
                <a:gd name="connsiteY1" fmla="*/ 0 h 5264088"/>
                <a:gd name="connsiteX2" fmla="*/ 3022846 w 3022846"/>
                <a:gd name="connsiteY2" fmla="*/ 503818 h 5264088"/>
                <a:gd name="connsiteX3" fmla="*/ 3022846 w 3022846"/>
                <a:gd name="connsiteY3" fmla="*/ 5264088 h 5264088"/>
                <a:gd name="connsiteX4" fmla="*/ 0 w 3022846"/>
                <a:gd name="connsiteY4" fmla="*/ 5264088 h 5264088"/>
                <a:gd name="connsiteX5" fmla="*/ 0 w 3022846"/>
                <a:gd name="connsiteY5" fmla="*/ 0 h 5264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2846" h="5264088">
                  <a:moveTo>
                    <a:pt x="0" y="5264087"/>
                  </a:moveTo>
                  <a:lnTo>
                    <a:pt x="0" y="877367"/>
                  </a:lnTo>
                  <a:cubicBezTo>
                    <a:pt x="0" y="392811"/>
                    <a:pt x="129529" y="1"/>
                    <a:pt x="289312" y="1"/>
                  </a:cubicBezTo>
                  <a:lnTo>
                    <a:pt x="3022846" y="1"/>
                  </a:lnTo>
                  <a:lnTo>
                    <a:pt x="3022846" y="5264087"/>
                  </a:lnTo>
                  <a:lnTo>
                    <a:pt x="0" y="5264087"/>
                  </a:lnTo>
                  <a:close/>
                </a:path>
              </a:pathLst>
            </a:custGeom>
            <a:solidFill>
              <a:schemeClr val="accent4">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3361" tIns="213359" rIns="213360" bIns="969072" numCol="1" spcCol="1270" anchor="ctr" anchorCtr="0">
              <a:noAutofit/>
            </a:bodyPr>
            <a:lstStyle/>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Century Gothic" panose="020B0502020202020204"/>
                  <a:ea typeface="+mn-ea"/>
                  <a:cs typeface="+mn-cs"/>
                </a:rPr>
                <a:t>Legal / Professional</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Policy &amp; Procedure</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Confidentiality </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Physical safety</a:t>
              </a:r>
            </a:p>
          </p:txBody>
        </p:sp>
        <p:sp>
          <p:nvSpPr>
            <p:cNvPr id="4" name="Freeform: Shape 3">
              <a:extLst>
                <a:ext uri="{FF2B5EF4-FFF2-40B4-BE49-F238E27FC236}">
                  <a16:creationId xmlns:a16="http://schemas.microsoft.com/office/drawing/2014/main" id="{AFE89925-D249-86B1-D472-F70F6414341D}"/>
                </a:ext>
              </a:extLst>
            </p:cNvPr>
            <p:cNvSpPr/>
            <p:nvPr/>
          </p:nvSpPr>
          <p:spPr>
            <a:xfrm>
              <a:off x="5929893" y="390618"/>
              <a:ext cx="5264088" cy="3022846"/>
            </a:xfrm>
            <a:custGeom>
              <a:avLst/>
              <a:gdLst>
                <a:gd name="connsiteX0" fmla="*/ 0 w 5264088"/>
                <a:gd name="connsiteY0" fmla="*/ 0 h 3022846"/>
                <a:gd name="connsiteX1" fmla="*/ 4760270 w 5264088"/>
                <a:gd name="connsiteY1" fmla="*/ 0 h 3022846"/>
                <a:gd name="connsiteX2" fmla="*/ 5264088 w 5264088"/>
                <a:gd name="connsiteY2" fmla="*/ 503818 h 3022846"/>
                <a:gd name="connsiteX3" fmla="*/ 5264088 w 5264088"/>
                <a:gd name="connsiteY3" fmla="*/ 3022846 h 3022846"/>
                <a:gd name="connsiteX4" fmla="*/ 0 w 5264088"/>
                <a:gd name="connsiteY4" fmla="*/ 3022846 h 3022846"/>
                <a:gd name="connsiteX5" fmla="*/ 0 w 5264088"/>
                <a:gd name="connsiteY5" fmla="*/ 0 h 3022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4088" h="3022846">
                  <a:moveTo>
                    <a:pt x="0" y="0"/>
                  </a:moveTo>
                  <a:lnTo>
                    <a:pt x="4760270" y="0"/>
                  </a:lnTo>
                  <a:cubicBezTo>
                    <a:pt x="5038521" y="0"/>
                    <a:pt x="5264088" y="225567"/>
                    <a:pt x="5264088" y="503818"/>
                  </a:cubicBezTo>
                  <a:lnTo>
                    <a:pt x="5264088" y="3022846"/>
                  </a:lnTo>
                  <a:lnTo>
                    <a:pt x="0" y="3022846"/>
                  </a:lnTo>
                  <a:lnTo>
                    <a:pt x="0" y="0"/>
                  </a:lnTo>
                  <a:close/>
                </a:path>
              </a:pathLst>
            </a:cu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3360" tIns="213360" rIns="213360" bIns="969071" numCol="1" spcCol="1270" anchor="ctr" anchorCtr="0">
              <a:noAutofit/>
            </a:bodyPr>
            <a:lstStyle/>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Century Gothic" panose="020B0502020202020204"/>
                  <a:ea typeface="+mn-ea"/>
                  <a:cs typeface="+mn-cs"/>
                </a:rPr>
                <a:t>Containment</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Containing </a:t>
              </a:r>
              <a:r>
                <a:rPr lang="en-GB" sz="2400" dirty="0">
                  <a:solidFill>
                    <a:prstClr val="black"/>
                  </a:solidFill>
                  <a:latin typeface="Century Gothic" panose="020B0502020202020204"/>
                </a:rPr>
                <a:t>distressed behaviour</a:t>
              </a:r>
              <a:endPar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Fair consistent rules</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Fair consistent sanctions</a:t>
              </a:r>
            </a:p>
          </p:txBody>
        </p:sp>
        <p:sp>
          <p:nvSpPr>
            <p:cNvPr id="5" name="Freeform: Shape 4">
              <a:extLst>
                <a:ext uri="{FF2B5EF4-FFF2-40B4-BE49-F238E27FC236}">
                  <a16:creationId xmlns:a16="http://schemas.microsoft.com/office/drawing/2014/main" id="{52FD36E4-4C80-A933-1598-6F38B992EFA0}"/>
                </a:ext>
              </a:extLst>
            </p:cNvPr>
            <p:cNvSpPr/>
            <p:nvPr/>
          </p:nvSpPr>
          <p:spPr>
            <a:xfrm>
              <a:off x="825623" y="3413463"/>
              <a:ext cx="5264089" cy="3022847"/>
            </a:xfrm>
            <a:custGeom>
              <a:avLst/>
              <a:gdLst>
                <a:gd name="connsiteX0" fmla="*/ 0 w 5264088"/>
                <a:gd name="connsiteY0" fmla="*/ 0 h 3022846"/>
                <a:gd name="connsiteX1" fmla="*/ 4760270 w 5264088"/>
                <a:gd name="connsiteY1" fmla="*/ 0 h 3022846"/>
                <a:gd name="connsiteX2" fmla="*/ 5264088 w 5264088"/>
                <a:gd name="connsiteY2" fmla="*/ 503818 h 3022846"/>
                <a:gd name="connsiteX3" fmla="*/ 5264088 w 5264088"/>
                <a:gd name="connsiteY3" fmla="*/ 3022846 h 3022846"/>
                <a:gd name="connsiteX4" fmla="*/ 0 w 5264088"/>
                <a:gd name="connsiteY4" fmla="*/ 3022846 h 3022846"/>
                <a:gd name="connsiteX5" fmla="*/ 0 w 5264088"/>
                <a:gd name="connsiteY5" fmla="*/ 0 h 3022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4088" h="3022846">
                  <a:moveTo>
                    <a:pt x="5264088" y="3022846"/>
                  </a:moveTo>
                  <a:lnTo>
                    <a:pt x="503818" y="3022846"/>
                  </a:lnTo>
                  <a:cubicBezTo>
                    <a:pt x="225567" y="3022846"/>
                    <a:pt x="0" y="2797279"/>
                    <a:pt x="0" y="2519028"/>
                  </a:cubicBezTo>
                  <a:lnTo>
                    <a:pt x="0" y="0"/>
                  </a:lnTo>
                  <a:lnTo>
                    <a:pt x="5264088" y="0"/>
                  </a:lnTo>
                  <a:lnTo>
                    <a:pt x="5264088" y="3022846"/>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3359" tIns="969073" rIns="213361" bIns="213359" numCol="1" spcCol="1270" anchor="ctr" anchorCtr="0">
              <a:noAutofit/>
            </a:bodyPr>
            <a:lstStyle/>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Century Gothic" panose="020B0502020202020204"/>
                  <a:ea typeface="+mn-ea"/>
                  <a:cs typeface="+mn-cs"/>
                </a:rPr>
                <a:t>Time</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Containing anxious clients</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Managing own schedule</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Shift start/end times</a:t>
              </a:r>
            </a:p>
          </p:txBody>
        </p:sp>
        <p:sp>
          <p:nvSpPr>
            <p:cNvPr id="8" name="Freeform: Shape 7">
              <a:extLst>
                <a:ext uri="{FF2B5EF4-FFF2-40B4-BE49-F238E27FC236}">
                  <a16:creationId xmlns:a16="http://schemas.microsoft.com/office/drawing/2014/main" id="{CABEFBC1-C53D-0509-F6AC-10C7CE629CE9}"/>
                </a:ext>
              </a:extLst>
            </p:cNvPr>
            <p:cNvSpPr/>
            <p:nvPr/>
          </p:nvSpPr>
          <p:spPr>
            <a:xfrm>
              <a:off x="5929893" y="3413464"/>
              <a:ext cx="5264088" cy="3022846"/>
            </a:xfrm>
            <a:custGeom>
              <a:avLst/>
              <a:gdLst>
                <a:gd name="connsiteX0" fmla="*/ 0 w 3022846"/>
                <a:gd name="connsiteY0" fmla="*/ 0 h 5264088"/>
                <a:gd name="connsiteX1" fmla="*/ 2519028 w 3022846"/>
                <a:gd name="connsiteY1" fmla="*/ 0 h 5264088"/>
                <a:gd name="connsiteX2" fmla="*/ 3022846 w 3022846"/>
                <a:gd name="connsiteY2" fmla="*/ 503818 h 5264088"/>
                <a:gd name="connsiteX3" fmla="*/ 3022846 w 3022846"/>
                <a:gd name="connsiteY3" fmla="*/ 5264088 h 5264088"/>
                <a:gd name="connsiteX4" fmla="*/ 0 w 3022846"/>
                <a:gd name="connsiteY4" fmla="*/ 5264088 h 5264088"/>
                <a:gd name="connsiteX5" fmla="*/ 0 w 3022846"/>
                <a:gd name="connsiteY5" fmla="*/ 0 h 5264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2846" h="5264088">
                  <a:moveTo>
                    <a:pt x="3022846" y="1"/>
                  </a:moveTo>
                  <a:lnTo>
                    <a:pt x="3022846" y="4386721"/>
                  </a:lnTo>
                  <a:cubicBezTo>
                    <a:pt x="3022846" y="4871277"/>
                    <a:pt x="2893317" y="5264087"/>
                    <a:pt x="2733534" y="5264087"/>
                  </a:cubicBezTo>
                  <a:lnTo>
                    <a:pt x="0" y="5264087"/>
                  </a:lnTo>
                  <a:lnTo>
                    <a:pt x="0" y="1"/>
                  </a:lnTo>
                  <a:lnTo>
                    <a:pt x="3022846" y="1"/>
                  </a:lnTo>
                  <a:close/>
                </a:path>
              </a:pathLst>
            </a:custGeom>
            <a:solidFill>
              <a:srgbClr val="B077C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3361" tIns="969071" rIns="213359" bIns="213360" numCol="1" spcCol="1270" anchor="ctr" anchorCtr="0">
              <a:noAutofit/>
            </a:bodyPr>
            <a:lstStyle/>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Century Gothic" panose="020B0502020202020204"/>
                  <a:ea typeface="+mn-ea"/>
                  <a:cs typeface="+mn-cs"/>
                </a:rPr>
                <a:t>Personal / Interpersonal</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Work / life delineation </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Professional relationships</a:t>
              </a:r>
            </a:p>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a:ea typeface="+mn-ea"/>
                  <a:cs typeface="+mn-cs"/>
                </a:rPr>
                <a:t>Emotional boundaries</a:t>
              </a:r>
            </a:p>
          </p:txBody>
        </p:sp>
        <p:sp>
          <p:nvSpPr>
            <p:cNvPr id="10" name="Freeform: Shape 9">
              <a:extLst>
                <a:ext uri="{FF2B5EF4-FFF2-40B4-BE49-F238E27FC236}">
                  <a16:creationId xmlns:a16="http://schemas.microsoft.com/office/drawing/2014/main" id="{2AEAE1EA-6B9A-5F43-BCC7-058C4375A9A0}"/>
                </a:ext>
              </a:extLst>
            </p:cNvPr>
            <p:cNvSpPr/>
            <p:nvPr/>
          </p:nvSpPr>
          <p:spPr>
            <a:xfrm>
              <a:off x="4510484" y="2657753"/>
              <a:ext cx="3158453" cy="1511423"/>
            </a:xfrm>
            <a:custGeom>
              <a:avLst/>
              <a:gdLst>
                <a:gd name="connsiteX0" fmla="*/ 0 w 3158453"/>
                <a:gd name="connsiteY0" fmla="*/ 251909 h 1511423"/>
                <a:gd name="connsiteX1" fmla="*/ 251909 w 3158453"/>
                <a:gd name="connsiteY1" fmla="*/ 0 h 1511423"/>
                <a:gd name="connsiteX2" fmla="*/ 2906544 w 3158453"/>
                <a:gd name="connsiteY2" fmla="*/ 0 h 1511423"/>
                <a:gd name="connsiteX3" fmla="*/ 3158453 w 3158453"/>
                <a:gd name="connsiteY3" fmla="*/ 251909 h 1511423"/>
                <a:gd name="connsiteX4" fmla="*/ 3158453 w 3158453"/>
                <a:gd name="connsiteY4" fmla="*/ 1259514 h 1511423"/>
                <a:gd name="connsiteX5" fmla="*/ 2906544 w 3158453"/>
                <a:gd name="connsiteY5" fmla="*/ 1511423 h 1511423"/>
                <a:gd name="connsiteX6" fmla="*/ 251909 w 3158453"/>
                <a:gd name="connsiteY6" fmla="*/ 1511423 h 1511423"/>
                <a:gd name="connsiteX7" fmla="*/ 0 w 3158453"/>
                <a:gd name="connsiteY7" fmla="*/ 1259514 h 1511423"/>
                <a:gd name="connsiteX8" fmla="*/ 0 w 3158453"/>
                <a:gd name="connsiteY8" fmla="*/ 251909 h 1511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58453" h="1511423">
                  <a:moveTo>
                    <a:pt x="0" y="251909"/>
                  </a:moveTo>
                  <a:cubicBezTo>
                    <a:pt x="0" y="112784"/>
                    <a:pt x="112784" y="0"/>
                    <a:pt x="251909" y="0"/>
                  </a:cubicBezTo>
                  <a:lnTo>
                    <a:pt x="2906544" y="0"/>
                  </a:lnTo>
                  <a:cubicBezTo>
                    <a:pt x="3045669" y="0"/>
                    <a:pt x="3158453" y="112784"/>
                    <a:pt x="3158453" y="251909"/>
                  </a:cubicBezTo>
                  <a:lnTo>
                    <a:pt x="3158453" y="1259514"/>
                  </a:lnTo>
                  <a:cubicBezTo>
                    <a:pt x="3158453" y="1398639"/>
                    <a:pt x="3045669" y="1511423"/>
                    <a:pt x="2906544" y="1511423"/>
                  </a:cubicBezTo>
                  <a:lnTo>
                    <a:pt x="251909" y="1511423"/>
                  </a:lnTo>
                  <a:cubicBezTo>
                    <a:pt x="112784" y="1511423"/>
                    <a:pt x="0" y="1398639"/>
                    <a:pt x="0" y="1259514"/>
                  </a:cubicBezTo>
                  <a:lnTo>
                    <a:pt x="0" y="251909"/>
                  </a:lnTo>
                  <a:close/>
                </a:path>
              </a:pathLst>
            </a:custGeom>
            <a:solidFill>
              <a:srgbClr val="00B0F0"/>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spcFirstLastPara="0" vert="horz" wrap="square" lIns="218562" tIns="218562" rIns="218562" bIns="218562" numCol="1" spcCol="1270" anchor="ctr" anchorCtr="0">
              <a:noAutofit/>
            </a:bodyPr>
            <a:lstStyle/>
            <a:p>
              <a:pPr marL="0" marR="0" lvl="0" indent="0" algn="ctr" defTabSz="1689100" rtl="0" eaLnBrk="1" fontAlgn="auto" latinLnBrk="0" hangingPunct="1">
                <a:lnSpc>
                  <a:spcPct val="90000"/>
                </a:lnSpc>
                <a:spcBef>
                  <a:spcPct val="0"/>
                </a:spcBef>
                <a:spcAft>
                  <a:spcPct val="3500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entury Gothic" panose="020B0502020202020204"/>
                  <a:ea typeface="+mn-ea"/>
                  <a:cs typeface="+mn-cs"/>
                </a:rPr>
                <a:t>Types of boundaries</a:t>
              </a:r>
            </a:p>
          </p:txBody>
        </p:sp>
      </p:grpSp>
    </p:spTree>
    <p:extLst>
      <p:ext uri="{BB962C8B-B14F-4D97-AF65-F5344CB8AC3E}">
        <p14:creationId xmlns:p14="http://schemas.microsoft.com/office/powerpoint/2010/main" val="1757254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062D68-14DD-C228-1240-212505C63FDE}"/>
              </a:ext>
            </a:extLst>
          </p:cNvPr>
          <p:cNvPicPr>
            <a:picLocks noChangeAspect="1"/>
          </p:cNvPicPr>
          <p:nvPr/>
        </p:nvPicPr>
        <p:blipFill rotWithShape="1">
          <a:blip r:embed="rId2"/>
          <a:srcRect r="1975" b="1"/>
          <a:stretch/>
        </p:blipFill>
        <p:spPr>
          <a:xfrm>
            <a:off x="0" y="281766"/>
            <a:ext cx="12080457" cy="6500774"/>
          </a:xfrm>
          <a:prstGeom prst="rect">
            <a:avLst/>
          </a:prstGeom>
        </p:spPr>
      </p:pic>
    </p:spTree>
    <p:extLst>
      <p:ext uri="{BB962C8B-B14F-4D97-AF65-F5344CB8AC3E}">
        <p14:creationId xmlns:p14="http://schemas.microsoft.com/office/powerpoint/2010/main" val="175957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29362D-F6FE-4007-AC66-CA2E16FB78FB}"/>
              </a:ext>
            </a:extLst>
          </p:cNvPr>
          <p:cNvSpPr>
            <a:spLocks noGrp="1"/>
          </p:cNvSpPr>
          <p:nvPr>
            <p:ph type="title"/>
          </p:nvPr>
        </p:nvSpPr>
        <p:spPr/>
        <p:txBody>
          <a:bodyPr/>
          <a:lstStyle/>
          <a:p>
            <a:r>
              <a:rPr lang="en-GB" dirty="0"/>
              <a:t>Rules, Rights &amp; Responsibilities</a:t>
            </a:r>
          </a:p>
        </p:txBody>
      </p:sp>
      <p:sp>
        <p:nvSpPr>
          <p:cNvPr id="6" name="Content Placeholder 5">
            <a:extLst>
              <a:ext uri="{FF2B5EF4-FFF2-40B4-BE49-F238E27FC236}">
                <a16:creationId xmlns:a16="http://schemas.microsoft.com/office/drawing/2014/main" id="{3E1521C9-AE4D-44C2-A7B1-46108C0E317C}"/>
              </a:ext>
            </a:extLst>
          </p:cNvPr>
          <p:cNvSpPr>
            <a:spLocks noGrp="1"/>
          </p:cNvSpPr>
          <p:nvPr>
            <p:ph idx="1"/>
          </p:nvPr>
        </p:nvSpPr>
        <p:spPr>
          <a:xfrm>
            <a:off x="407987" y="1411358"/>
            <a:ext cx="10067661" cy="4492292"/>
          </a:xfrm>
        </p:spPr>
        <p:txBody>
          <a:bodyPr/>
          <a:lstStyle/>
          <a:p>
            <a:r>
              <a:rPr lang="en-GB" dirty="0"/>
              <a:t>PIE / TIC is often misunderstood as “let the customers/clients do whatever they want because we understand they’ve experienced trauma”. This does not help staff or clients feel safe. </a:t>
            </a:r>
          </a:p>
          <a:p>
            <a:r>
              <a:rPr lang="en-GB" dirty="0"/>
              <a:t>It is essential to hold firm boundaries around acceptable behaviour.</a:t>
            </a:r>
          </a:p>
          <a:p>
            <a:r>
              <a:rPr lang="en-GB" dirty="0"/>
              <a:t>Ideally, rules (or ‘rights and responsibilities’) will be collaboratively agreed with all in the service. They must be fair and achievable. They should take into account the psychological needs to all. </a:t>
            </a:r>
          </a:p>
          <a:p>
            <a:r>
              <a:rPr lang="en-GB" dirty="0"/>
              <a:t>If sanctions are used, they must be fair and consistent. We are already quite good at delivering sanctions in a supportive way…  </a:t>
            </a:r>
          </a:p>
          <a:p>
            <a:r>
              <a:rPr lang="en-GB" dirty="0"/>
              <a:t>…BUT for them to be effective they must be followed up – </a:t>
            </a:r>
          </a:p>
          <a:p>
            <a:r>
              <a:rPr lang="en-GB" b="1" dirty="0"/>
              <a:t>Positive reinforcement is what actually changes behaviour!</a:t>
            </a:r>
            <a:endParaRPr lang="en-GB" dirty="0"/>
          </a:p>
        </p:txBody>
      </p:sp>
    </p:spTree>
    <p:extLst>
      <p:ext uri="{BB962C8B-B14F-4D97-AF65-F5344CB8AC3E}">
        <p14:creationId xmlns:p14="http://schemas.microsoft.com/office/powerpoint/2010/main" val="1075637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397DF-F422-1203-3A03-C5D378E8C712}"/>
              </a:ext>
            </a:extLst>
          </p:cNvPr>
          <p:cNvSpPr>
            <a:spLocks noGrp="1"/>
          </p:cNvSpPr>
          <p:nvPr>
            <p:ph type="title"/>
          </p:nvPr>
        </p:nvSpPr>
        <p:spPr>
          <a:xfrm>
            <a:off x="407989" y="243866"/>
            <a:ext cx="11376025" cy="954428"/>
          </a:xfrm>
        </p:spPr>
        <p:txBody>
          <a:bodyPr/>
          <a:lstStyle/>
          <a:p>
            <a:r>
              <a:rPr lang="en-GB" dirty="0"/>
              <a:t>Top Tips</a:t>
            </a:r>
          </a:p>
        </p:txBody>
      </p:sp>
      <p:sp>
        <p:nvSpPr>
          <p:cNvPr id="3" name="Content Placeholder 2">
            <a:extLst>
              <a:ext uri="{FF2B5EF4-FFF2-40B4-BE49-F238E27FC236}">
                <a16:creationId xmlns:a16="http://schemas.microsoft.com/office/drawing/2014/main" id="{C92D0B8A-F6DC-FAD0-46D9-14C6D66E0BDD}"/>
              </a:ext>
            </a:extLst>
          </p:cNvPr>
          <p:cNvSpPr>
            <a:spLocks noGrp="1"/>
          </p:cNvSpPr>
          <p:nvPr>
            <p:ph idx="1"/>
          </p:nvPr>
        </p:nvSpPr>
        <p:spPr>
          <a:xfrm>
            <a:off x="407989" y="1198294"/>
            <a:ext cx="10076539" cy="4655853"/>
          </a:xfrm>
        </p:spPr>
        <p:txBody>
          <a:bodyPr>
            <a:normAutofit/>
          </a:bodyPr>
          <a:lstStyle/>
          <a:p>
            <a:r>
              <a:rPr lang="en-GB" dirty="0"/>
              <a:t>Start by making sure you know where your boundaries are (as a team!)</a:t>
            </a:r>
          </a:p>
          <a:p>
            <a:r>
              <a:rPr lang="en-GB" dirty="0"/>
              <a:t>Ensure these are clearly stated – don’t assume people will implicitly understand. </a:t>
            </a:r>
          </a:p>
          <a:p>
            <a:r>
              <a:rPr lang="en-GB" dirty="0"/>
              <a:t>Use assertiveness strategies e.g. broken record technique. </a:t>
            </a:r>
          </a:p>
          <a:p>
            <a:r>
              <a:rPr lang="en-GB" dirty="0"/>
              <a:t>Communicate clearly at each stage of the process e.g. </a:t>
            </a:r>
          </a:p>
          <a:p>
            <a:pPr lvl="1"/>
            <a:r>
              <a:rPr lang="en-GB" dirty="0"/>
              <a:t>For angry clients: “I want to support you with this, but I cannot do that if you are shouting. If you continue to shout I will have to end the call.”</a:t>
            </a:r>
          </a:p>
          <a:p>
            <a:pPr lvl="1"/>
            <a:r>
              <a:rPr lang="en-GB" dirty="0"/>
              <a:t>For anxious clients: “In order to complete the work I need time to focus on it. I can take one 10 minute call from you per day (schedule an agreed time if possible) but I will not pick up at other times.</a:t>
            </a:r>
          </a:p>
          <a:p>
            <a:r>
              <a:rPr lang="en-GB" dirty="0"/>
              <a:t>Offer basic psychological tips if appropriate e.g. asking if they have resources to manage their anxiety in between calls.</a:t>
            </a:r>
          </a:p>
        </p:txBody>
      </p:sp>
    </p:spTree>
    <p:extLst>
      <p:ext uri="{BB962C8B-B14F-4D97-AF65-F5344CB8AC3E}">
        <p14:creationId xmlns:p14="http://schemas.microsoft.com/office/powerpoint/2010/main" val="186644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A275EF-C330-ADC1-E095-BE12FBD1A474}"/>
              </a:ext>
            </a:extLst>
          </p:cNvPr>
          <p:cNvPicPr>
            <a:picLocks noChangeAspect="1"/>
          </p:cNvPicPr>
          <p:nvPr/>
        </p:nvPicPr>
        <p:blipFill>
          <a:blip r:embed="rId3"/>
          <a:stretch>
            <a:fillRect/>
          </a:stretch>
        </p:blipFill>
        <p:spPr>
          <a:xfrm>
            <a:off x="619334" y="1495029"/>
            <a:ext cx="10953332" cy="2306769"/>
          </a:xfrm>
          <a:prstGeom prst="rect">
            <a:avLst/>
          </a:prstGeom>
        </p:spPr>
      </p:pic>
    </p:spTree>
    <p:extLst>
      <p:ext uri="{BB962C8B-B14F-4D97-AF65-F5344CB8AC3E}">
        <p14:creationId xmlns:p14="http://schemas.microsoft.com/office/powerpoint/2010/main" val="380595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 Reasons Why Maintaining a Work-life Balance Is So Important">
            <a:extLst>
              <a:ext uri="{FF2B5EF4-FFF2-40B4-BE49-F238E27FC236}">
                <a16:creationId xmlns:a16="http://schemas.microsoft.com/office/drawing/2014/main" id="{47D7C6A4-CD03-E6AF-60DF-80E2E3BD5F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5863" y="594066"/>
            <a:ext cx="4891919" cy="48919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057C2D8-A1E8-0CBA-BD8A-AE1C2BDA846F}"/>
              </a:ext>
            </a:extLst>
          </p:cNvPr>
          <p:cNvSpPr txBox="1">
            <a:spLocks/>
          </p:cNvSpPr>
          <p:nvPr/>
        </p:nvSpPr>
        <p:spPr>
          <a:xfrm>
            <a:off x="407990" y="1890944"/>
            <a:ext cx="3968702" cy="3515556"/>
          </a:xfrm>
          <a:prstGeom prst="rect">
            <a:avLst/>
          </a:prstGeom>
        </p:spPr>
        <p:txBody>
          <a:bodyPr/>
          <a:lst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a:lstStyle>
          <a:p>
            <a:pPr algn="ctr"/>
            <a:r>
              <a:rPr lang="en-GB" dirty="0"/>
              <a:t>Work / Life Balance ????</a:t>
            </a:r>
          </a:p>
        </p:txBody>
      </p:sp>
    </p:spTree>
    <p:extLst>
      <p:ext uri="{BB962C8B-B14F-4D97-AF65-F5344CB8AC3E}">
        <p14:creationId xmlns:p14="http://schemas.microsoft.com/office/powerpoint/2010/main" val="62367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9451C-8091-D0F8-71F0-6F50962649A4}"/>
              </a:ext>
            </a:extLst>
          </p:cNvPr>
          <p:cNvSpPr>
            <a:spLocks noGrp="1"/>
          </p:cNvSpPr>
          <p:nvPr>
            <p:ph type="title"/>
          </p:nvPr>
        </p:nvSpPr>
        <p:spPr/>
        <p:txBody>
          <a:bodyPr/>
          <a:lstStyle/>
          <a:p>
            <a:r>
              <a:rPr lang="en-GB" dirty="0"/>
              <a:t>Time boundaries</a:t>
            </a:r>
          </a:p>
        </p:txBody>
      </p:sp>
      <p:sp>
        <p:nvSpPr>
          <p:cNvPr id="3" name="Content Placeholder 2">
            <a:extLst>
              <a:ext uri="{FF2B5EF4-FFF2-40B4-BE49-F238E27FC236}">
                <a16:creationId xmlns:a16="http://schemas.microsoft.com/office/drawing/2014/main" id="{9D40E562-971E-30D9-CE3B-72F4D760A93D}"/>
              </a:ext>
            </a:extLst>
          </p:cNvPr>
          <p:cNvSpPr>
            <a:spLocks noGrp="1"/>
          </p:cNvSpPr>
          <p:nvPr>
            <p:ph idx="1"/>
          </p:nvPr>
        </p:nvSpPr>
        <p:spPr/>
        <p:txBody>
          <a:bodyPr/>
          <a:lstStyle/>
          <a:p>
            <a:r>
              <a:rPr lang="en-GB" dirty="0"/>
              <a:t>Sometimes you HAVE to stay late or skip a lunchtime. Often it’s just habit. </a:t>
            </a:r>
          </a:p>
          <a:p>
            <a:r>
              <a:rPr lang="en-GB" dirty="0"/>
              <a:t>Checking emails out of hours is an anxiety-driven checking behaviour – you can retrain your brain to learn that the service is OK when you’re not!</a:t>
            </a:r>
          </a:p>
          <a:p>
            <a:r>
              <a:rPr lang="en-GB" dirty="0"/>
              <a:t>Ideally the team culture should shift away from everyone feeling guilty if they take a lunchbreak or leave on time. </a:t>
            </a:r>
          </a:p>
          <a:p>
            <a:r>
              <a:rPr lang="en-GB" dirty="0"/>
              <a:t>Managers must model good time boundaries!! </a:t>
            </a:r>
          </a:p>
        </p:txBody>
      </p:sp>
    </p:spTree>
    <p:extLst>
      <p:ext uri="{BB962C8B-B14F-4D97-AF65-F5344CB8AC3E}">
        <p14:creationId xmlns:p14="http://schemas.microsoft.com/office/powerpoint/2010/main" val="1256606515"/>
      </p:ext>
    </p:extLst>
  </p:cSld>
  <p:clrMapOvr>
    <a:masterClrMapping/>
  </p:clrMapOvr>
</p:sld>
</file>

<file path=ppt/theme/theme1.xml><?xml version="1.0" encoding="utf-8"?>
<a:theme xmlns:a="http://schemas.openxmlformats.org/drawingml/2006/main" name="Office Theme">
  <a:themeElements>
    <a:clrScheme name="SMT brand colours">
      <a:dk1>
        <a:sysClr val="windowText" lastClr="000000"/>
      </a:dk1>
      <a:lt1>
        <a:sysClr val="window" lastClr="FFFFFF"/>
      </a:lt1>
      <a:dk2>
        <a:srgbClr val="B30931"/>
      </a:dk2>
      <a:lt2>
        <a:srgbClr val="E9E4E0"/>
      </a:lt2>
      <a:accent1>
        <a:srgbClr val="B30931"/>
      </a:accent1>
      <a:accent2>
        <a:srgbClr val="A1AE9E"/>
      </a:accent2>
      <a:accent3>
        <a:srgbClr val="4B3A58"/>
      </a:accent3>
      <a:accent4>
        <a:srgbClr val="F56136"/>
      </a:accent4>
      <a:accent5>
        <a:srgbClr val="3C3C3B"/>
      </a:accent5>
      <a:accent6>
        <a:srgbClr val="A1AE9E"/>
      </a:accent6>
      <a:hlink>
        <a:srgbClr val="B30931"/>
      </a:hlink>
      <a:folHlink>
        <a:srgbClr val="A1A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SMT brand colours">
      <a:dk1>
        <a:sysClr val="windowText" lastClr="000000"/>
      </a:dk1>
      <a:lt1>
        <a:sysClr val="window" lastClr="FFFFFF"/>
      </a:lt1>
      <a:dk2>
        <a:srgbClr val="B30931"/>
      </a:dk2>
      <a:lt2>
        <a:srgbClr val="E9E4E0"/>
      </a:lt2>
      <a:accent1>
        <a:srgbClr val="B30931"/>
      </a:accent1>
      <a:accent2>
        <a:srgbClr val="A1AE9E"/>
      </a:accent2>
      <a:accent3>
        <a:srgbClr val="4B3A58"/>
      </a:accent3>
      <a:accent4>
        <a:srgbClr val="F56136"/>
      </a:accent4>
      <a:accent5>
        <a:srgbClr val="3C3C3B"/>
      </a:accent5>
      <a:accent6>
        <a:srgbClr val="A1AE9E"/>
      </a:accent6>
      <a:hlink>
        <a:srgbClr val="B30931"/>
      </a:hlink>
      <a:folHlink>
        <a:srgbClr val="A1A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ca9822e-211d-4723-85f2-b3c70f22749b" xsi:nil="true"/>
    <lcf76f155ced4ddcb4097134ff3c332f xmlns="6abd0293-66e8-4e95-bff5-8937d5f62b9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415335806E4B419E597C9D35B855D2" ma:contentTypeVersion="13" ma:contentTypeDescription="Create a new document." ma:contentTypeScope="" ma:versionID="8e6abb4d2e0b6f188b527e8dc17fd05a">
  <xsd:schema xmlns:xsd="http://www.w3.org/2001/XMLSchema" xmlns:xs="http://www.w3.org/2001/XMLSchema" xmlns:p="http://schemas.microsoft.com/office/2006/metadata/properties" xmlns:ns2="6abd0293-66e8-4e95-bff5-8937d5f62b99" xmlns:ns3="bca9822e-211d-4723-85f2-b3c70f22749b" targetNamespace="http://schemas.microsoft.com/office/2006/metadata/properties" ma:root="true" ma:fieldsID="db2c4af5af380c7d4ae872f75bb26607" ns2:_="" ns3:_="">
    <xsd:import namespace="6abd0293-66e8-4e95-bff5-8937d5f62b99"/>
    <xsd:import namespace="bca9822e-211d-4723-85f2-b3c70f22749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d0293-66e8-4e95-bff5-8937d5f62b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f43f032-56bb-40c6-bb6e-407f91632bf3"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a9822e-211d-4723-85f2-b3c70f22749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1026a81-d9d5-4fbb-8e6d-0b2192053e50}" ma:internalName="TaxCatchAll" ma:showField="CatchAllData" ma:web="bca9822e-211d-4723-85f2-b3c70f2274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0CCD3B-FE13-4082-8D90-96AC00F695C0}">
  <ds:schemaRefs>
    <ds:schemaRef ds:uri="http://purl.org/dc/dcmitype/"/>
    <ds:schemaRef ds:uri="3b557957-13a2-406a-9353-9d69d3c57766"/>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bca9822e-211d-4723-85f2-b3c70f22749b"/>
    <ds:schemaRef ds:uri="http://www.w3.org/XML/1998/namespace"/>
  </ds:schemaRefs>
</ds:datastoreItem>
</file>

<file path=customXml/itemProps2.xml><?xml version="1.0" encoding="utf-8"?>
<ds:datastoreItem xmlns:ds="http://schemas.openxmlformats.org/officeDocument/2006/customXml" ds:itemID="{2458BDD6-555A-46C0-B5EF-8BB123E3F214}">
  <ds:schemaRefs>
    <ds:schemaRef ds:uri="http://schemas.microsoft.com/sharepoint/v3/contenttype/forms"/>
  </ds:schemaRefs>
</ds:datastoreItem>
</file>

<file path=customXml/itemProps3.xml><?xml version="1.0" encoding="utf-8"?>
<ds:datastoreItem xmlns:ds="http://schemas.openxmlformats.org/officeDocument/2006/customXml" ds:itemID="{9258ABD4-94C2-4BBE-863B-3603ABEC013F}"/>
</file>

<file path=docProps/app.xml><?xml version="1.0" encoding="utf-8"?>
<Properties xmlns="http://schemas.openxmlformats.org/officeDocument/2006/extended-properties" xmlns:vt="http://schemas.openxmlformats.org/officeDocument/2006/docPropsVTypes">
  <TotalTime>1551</TotalTime>
  <Words>1326</Words>
  <Application>Microsoft Office PowerPoint</Application>
  <PresentationFormat>Widescreen</PresentationFormat>
  <Paragraphs>127</Paragraphs>
  <Slides>18</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Century Gothic</vt:lpstr>
      <vt:lpstr>Office Theme</vt:lpstr>
      <vt:lpstr>1_Office Theme</vt:lpstr>
      <vt:lpstr>Frontline Network</vt:lpstr>
      <vt:lpstr>Why are boundaries important?</vt:lpstr>
      <vt:lpstr>PowerPoint Presentation</vt:lpstr>
      <vt:lpstr>PowerPoint Presentation</vt:lpstr>
      <vt:lpstr>Rules, Rights &amp; Responsibilities</vt:lpstr>
      <vt:lpstr>Top Tips</vt:lpstr>
      <vt:lpstr>PowerPoint Presentation</vt:lpstr>
      <vt:lpstr>PowerPoint Presentation</vt:lpstr>
      <vt:lpstr>Time boundaries</vt:lpstr>
      <vt:lpstr>PowerPoint Presentation</vt:lpstr>
      <vt:lpstr>Basic Assertiveness</vt:lpstr>
      <vt:lpstr>Self-compassion </vt:lpstr>
      <vt:lpstr>PowerPoint Presentation</vt:lpstr>
      <vt:lpstr>Managing intrusive thoughts or images</vt:lpstr>
      <vt:lpstr>Common barriers</vt:lpstr>
      <vt:lpstr>Summary </vt:lpstr>
      <vt:lpstr>Resources</vt:lpstr>
      <vt:lpstr>Thank you for your attention!  My email – Natalie@bgpsych.com / Training@bgpsych.com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Bacon</dc:creator>
  <cp:lastModifiedBy>Natalie Isaia</cp:lastModifiedBy>
  <cp:revision>43</cp:revision>
  <dcterms:created xsi:type="dcterms:W3CDTF">2019-09-26T12:41:08Z</dcterms:created>
  <dcterms:modified xsi:type="dcterms:W3CDTF">2023-06-13T11:09:55Z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0x0101003C415335806E4B419E597C9D35B855D2</vt:lpwstr>
  </property>
  <property fmtid="{D5CDD505-2E9C-101B-9397-08002B2CF9AE}" pid="3" name="MediaServiceImageTags">
    <vt:lpwstr/>
  </property>
</Properties>
</file>