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 id="2147483671" r:id="rId6"/>
    <p:sldMasterId id="2147483678" r:id="rId7"/>
  </p:sldMasterIdLst>
  <p:notesMasterIdLst>
    <p:notesMasterId r:id="rId54"/>
  </p:notesMasterIdLst>
  <p:sldIdLst>
    <p:sldId id="268" r:id="rId8"/>
    <p:sldId id="6557" r:id="rId9"/>
    <p:sldId id="282" r:id="rId10"/>
    <p:sldId id="1150" r:id="rId11"/>
    <p:sldId id="1250" r:id="rId12"/>
    <p:sldId id="1254" r:id="rId13"/>
    <p:sldId id="1141" r:id="rId14"/>
    <p:sldId id="1255" r:id="rId15"/>
    <p:sldId id="1256" r:id="rId16"/>
    <p:sldId id="1253" r:id="rId17"/>
    <p:sldId id="1251" r:id="rId18"/>
    <p:sldId id="262" r:id="rId19"/>
    <p:sldId id="365" r:id="rId20"/>
    <p:sldId id="6547" r:id="rId21"/>
    <p:sldId id="6548" r:id="rId22"/>
    <p:sldId id="6549" r:id="rId23"/>
    <p:sldId id="6552" r:id="rId24"/>
    <p:sldId id="6550" r:id="rId25"/>
    <p:sldId id="6551" r:id="rId26"/>
    <p:sldId id="6545" r:id="rId27"/>
    <p:sldId id="603" r:id="rId28"/>
    <p:sldId id="591" r:id="rId29"/>
    <p:sldId id="508" r:id="rId30"/>
    <p:sldId id="510" r:id="rId31"/>
    <p:sldId id="385" r:id="rId32"/>
    <p:sldId id="450" r:id="rId33"/>
    <p:sldId id="604" r:id="rId34"/>
    <p:sldId id="592" r:id="rId35"/>
    <p:sldId id="259" r:id="rId36"/>
    <p:sldId id="272" r:id="rId37"/>
    <p:sldId id="590" r:id="rId38"/>
    <p:sldId id="538" r:id="rId39"/>
    <p:sldId id="535" r:id="rId40"/>
    <p:sldId id="605" r:id="rId41"/>
    <p:sldId id="606" r:id="rId42"/>
    <p:sldId id="517" r:id="rId43"/>
    <p:sldId id="431" r:id="rId44"/>
    <p:sldId id="607" r:id="rId45"/>
    <p:sldId id="6554" r:id="rId46"/>
    <p:sldId id="265" r:id="rId47"/>
    <p:sldId id="271" r:id="rId48"/>
    <p:sldId id="273" r:id="rId49"/>
    <p:sldId id="290" r:id="rId50"/>
    <p:sldId id="270" r:id="rId51"/>
    <p:sldId id="1257" r:id="rId52"/>
    <p:sldId id="125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F4A1DC-77C4-325C-5C3A-1E77A2673088}" v="382" dt="2023-06-28T11:36:38.877"/>
    <p1510:client id="{7830B768-A318-4D2A-8234-22EE257514D4}" v="1" dt="2023-06-28T14:21:23.5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60" y="3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microsoft.com/office/2016/11/relationships/changesInfo" Target="changesInfos/changesInfo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omi Trenear" userId="fd45857f-0b73-43e9-a009-6ec4c35b2a6a" providerId="ADAL" clId="{7830B768-A318-4D2A-8234-22EE257514D4}"/>
    <pc:docChg chg="undo custSel modSld">
      <pc:chgData name="Naomi Trenear" userId="fd45857f-0b73-43e9-a009-6ec4c35b2a6a" providerId="ADAL" clId="{7830B768-A318-4D2A-8234-22EE257514D4}" dt="2023-06-28T15:49:26.713" v="17" actId="207"/>
      <pc:docMkLst>
        <pc:docMk/>
      </pc:docMkLst>
      <pc:sldChg chg="modSp mod">
        <pc:chgData name="Naomi Trenear" userId="fd45857f-0b73-43e9-a009-6ec4c35b2a6a" providerId="ADAL" clId="{7830B768-A318-4D2A-8234-22EE257514D4}" dt="2023-06-28T15:49:26.713" v="17" actId="207"/>
        <pc:sldMkLst>
          <pc:docMk/>
          <pc:sldMk cId="1579425077" sldId="265"/>
        </pc:sldMkLst>
        <pc:spChg chg="mod">
          <ac:chgData name="Naomi Trenear" userId="fd45857f-0b73-43e9-a009-6ec4c35b2a6a" providerId="ADAL" clId="{7830B768-A318-4D2A-8234-22EE257514D4}" dt="2023-06-28T15:49:23.144" v="16" actId="207"/>
          <ac:spMkLst>
            <pc:docMk/>
            <pc:sldMk cId="1579425077" sldId="265"/>
            <ac:spMk id="7" creationId="{D0044D10-814B-E954-EB9E-90649D6CC654}"/>
          </ac:spMkLst>
        </pc:spChg>
        <pc:spChg chg="mod">
          <ac:chgData name="Naomi Trenear" userId="fd45857f-0b73-43e9-a009-6ec4c35b2a6a" providerId="ADAL" clId="{7830B768-A318-4D2A-8234-22EE257514D4}" dt="2023-06-28T15:49:26.713" v="17" actId="207"/>
          <ac:spMkLst>
            <pc:docMk/>
            <pc:sldMk cId="1579425077" sldId="265"/>
            <ac:spMk id="9" creationId="{C9740839-5270-3140-AFA2-F7AD43DB4245}"/>
          </ac:spMkLst>
        </pc:spChg>
        <pc:spChg chg="mod">
          <ac:chgData name="Naomi Trenear" userId="fd45857f-0b73-43e9-a009-6ec4c35b2a6a" providerId="ADAL" clId="{7830B768-A318-4D2A-8234-22EE257514D4}" dt="2023-06-28T15:49:18.866" v="15" actId="207"/>
          <ac:spMkLst>
            <pc:docMk/>
            <pc:sldMk cId="1579425077" sldId="265"/>
            <ac:spMk id="11" creationId="{2FE071A5-FD15-3D13-096E-8A5E791D8E9D}"/>
          </ac:spMkLst>
        </pc:spChg>
        <pc:spChg chg="mod">
          <ac:chgData name="Naomi Trenear" userId="fd45857f-0b73-43e9-a009-6ec4c35b2a6a" providerId="ADAL" clId="{7830B768-A318-4D2A-8234-22EE257514D4}" dt="2023-06-28T15:49:04.712" v="10" actId="207"/>
          <ac:spMkLst>
            <pc:docMk/>
            <pc:sldMk cId="1579425077" sldId="265"/>
            <ac:spMk id="15" creationId="{7D044B33-2BDF-9C0E-DD24-E7F668FE2B5B}"/>
          </ac:spMkLst>
        </pc:spChg>
      </pc:sldChg>
      <pc:sldChg chg="delSp mod">
        <pc:chgData name="Naomi Trenear" userId="fd45857f-0b73-43e9-a009-6ec4c35b2a6a" providerId="ADAL" clId="{7830B768-A318-4D2A-8234-22EE257514D4}" dt="2023-06-28T14:21:49.178" v="4" actId="478"/>
        <pc:sldMkLst>
          <pc:docMk/>
          <pc:sldMk cId="1656186422" sldId="450"/>
        </pc:sldMkLst>
        <pc:picChg chg="del">
          <ac:chgData name="Naomi Trenear" userId="fd45857f-0b73-43e9-a009-6ec4c35b2a6a" providerId="ADAL" clId="{7830B768-A318-4D2A-8234-22EE257514D4}" dt="2023-06-28T14:21:49.178" v="4" actId="478"/>
          <ac:picMkLst>
            <pc:docMk/>
            <pc:sldMk cId="1656186422" sldId="450"/>
            <ac:picMk id="5" creationId="{AC4AF182-6981-75A3-2C80-4EFD1D398D8E}"/>
          </ac:picMkLst>
        </pc:picChg>
      </pc:sldChg>
      <pc:sldChg chg="modSp mod">
        <pc:chgData name="Naomi Trenear" userId="fd45857f-0b73-43e9-a009-6ec4c35b2a6a" providerId="ADAL" clId="{7830B768-A318-4D2A-8234-22EE257514D4}" dt="2023-06-27T21:31:20.561" v="1" actId="207"/>
        <pc:sldMkLst>
          <pc:docMk/>
          <pc:sldMk cId="3807729112" sldId="508"/>
        </pc:sldMkLst>
        <pc:spChg chg="mod">
          <ac:chgData name="Naomi Trenear" userId="fd45857f-0b73-43e9-a009-6ec4c35b2a6a" providerId="ADAL" clId="{7830B768-A318-4D2A-8234-22EE257514D4}" dt="2023-06-27T21:31:20.561" v="1" actId="207"/>
          <ac:spMkLst>
            <pc:docMk/>
            <pc:sldMk cId="3807729112" sldId="508"/>
            <ac:spMk id="4" creationId="{059C36BF-875A-4207-937F-3B55B0799C86}"/>
          </ac:spMkLst>
        </pc:spChg>
      </pc:sldChg>
      <pc:sldChg chg="modSp mod">
        <pc:chgData name="Naomi Trenear" userId="fd45857f-0b73-43e9-a009-6ec4c35b2a6a" providerId="ADAL" clId="{7830B768-A318-4D2A-8234-22EE257514D4}" dt="2023-06-27T21:31:58.987" v="2" actId="1076"/>
        <pc:sldMkLst>
          <pc:docMk/>
          <pc:sldMk cId="767651613" sldId="590"/>
        </pc:sldMkLst>
        <pc:spChg chg="mod">
          <ac:chgData name="Naomi Trenear" userId="fd45857f-0b73-43e9-a009-6ec4c35b2a6a" providerId="ADAL" clId="{7830B768-A318-4D2A-8234-22EE257514D4}" dt="2023-06-27T21:31:58.987" v="2" actId="1076"/>
          <ac:spMkLst>
            <pc:docMk/>
            <pc:sldMk cId="767651613" sldId="590"/>
            <ac:spMk id="7" creationId="{8C389236-C545-DBF1-BF98-0A993546D054}"/>
          </ac:spMkLst>
        </pc:spChg>
      </pc:sldChg>
      <pc:sldChg chg="delSp mod">
        <pc:chgData name="Naomi Trenear" userId="fd45857f-0b73-43e9-a009-6ec4c35b2a6a" providerId="ADAL" clId="{7830B768-A318-4D2A-8234-22EE257514D4}" dt="2023-06-28T14:21:37.682" v="3" actId="478"/>
        <pc:sldMkLst>
          <pc:docMk/>
          <pc:sldMk cId="4164666258" sldId="591"/>
        </pc:sldMkLst>
        <pc:picChg chg="del">
          <ac:chgData name="Naomi Trenear" userId="fd45857f-0b73-43e9-a009-6ec4c35b2a6a" providerId="ADAL" clId="{7830B768-A318-4D2A-8234-22EE257514D4}" dt="2023-06-28T14:21:37.682" v="3" actId="478"/>
          <ac:picMkLst>
            <pc:docMk/>
            <pc:sldMk cId="4164666258" sldId="591"/>
            <ac:picMk id="2" creationId="{CF520F96-9CAB-5AC6-DF4D-4207734CCCB8}"/>
          </ac:picMkLst>
        </pc:picChg>
      </pc:sldChg>
      <pc:sldChg chg="modSp mod">
        <pc:chgData name="Naomi Trenear" userId="fd45857f-0b73-43e9-a009-6ec4c35b2a6a" providerId="ADAL" clId="{7830B768-A318-4D2A-8234-22EE257514D4}" dt="2023-06-28T14:22:05.633" v="7" actId="14100"/>
        <pc:sldMkLst>
          <pc:docMk/>
          <pc:sldMk cId="2526390805" sldId="592"/>
        </pc:sldMkLst>
        <pc:picChg chg="mod">
          <ac:chgData name="Naomi Trenear" userId="fd45857f-0b73-43e9-a009-6ec4c35b2a6a" providerId="ADAL" clId="{7830B768-A318-4D2A-8234-22EE257514D4}" dt="2023-06-28T14:22:05.633" v="7" actId="14100"/>
          <ac:picMkLst>
            <pc:docMk/>
            <pc:sldMk cId="2526390805" sldId="592"/>
            <ac:picMk id="8" creationId="{BB7C02A9-79AC-47A7-A00C-52351C4ED8E7}"/>
          </ac:picMkLst>
        </pc:picChg>
      </pc:sldChg>
      <pc:sldChg chg="modSp mod">
        <pc:chgData name="Naomi Trenear" userId="fd45857f-0b73-43e9-a009-6ec4c35b2a6a" providerId="ADAL" clId="{7830B768-A318-4D2A-8234-22EE257514D4}" dt="2023-06-28T14:21:59.195" v="6" actId="1076"/>
        <pc:sldMkLst>
          <pc:docMk/>
          <pc:sldMk cId="1509864886" sldId="604"/>
        </pc:sldMkLst>
        <pc:picChg chg="mod">
          <ac:chgData name="Naomi Trenear" userId="fd45857f-0b73-43e9-a009-6ec4c35b2a6a" providerId="ADAL" clId="{7830B768-A318-4D2A-8234-22EE257514D4}" dt="2023-06-28T14:21:59.195" v="6" actId="1076"/>
          <ac:picMkLst>
            <pc:docMk/>
            <pc:sldMk cId="1509864886" sldId="604"/>
            <ac:picMk id="4" creationId="{39FB72DC-859A-4EA0-8873-E8CE19566D7D}"/>
          </ac:picMkLst>
        </pc:picChg>
      </pc:sldChg>
      <pc:sldChg chg="modSp mod">
        <pc:chgData name="Naomi Trenear" userId="fd45857f-0b73-43e9-a009-6ec4c35b2a6a" providerId="ADAL" clId="{7830B768-A318-4D2A-8234-22EE257514D4}" dt="2023-06-28T14:22:23.815" v="9" actId="14100"/>
        <pc:sldMkLst>
          <pc:docMk/>
          <pc:sldMk cId="2600940537" sldId="605"/>
        </pc:sldMkLst>
        <pc:picChg chg="mod">
          <ac:chgData name="Naomi Trenear" userId="fd45857f-0b73-43e9-a009-6ec4c35b2a6a" providerId="ADAL" clId="{7830B768-A318-4D2A-8234-22EE257514D4}" dt="2023-06-28T14:22:23.815" v="9" actId="14100"/>
          <ac:picMkLst>
            <pc:docMk/>
            <pc:sldMk cId="2600940537" sldId="605"/>
            <ac:picMk id="8" creationId="{BB7C02A9-79AC-47A7-A00C-52351C4ED8E7}"/>
          </ac:picMkLst>
        </pc:picChg>
      </pc:sldChg>
    </pc:docChg>
  </pc:docChgLst>
  <pc:docChgLst>
    <pc:chgData name="Naomi Trenear" userId="S::naomi.trenear@stmartinscharity.org.uk::fd45857f-0b73-43e9-a009-6ec4c35b2a6a" providerId="AD" clId="Web-{71F4A1DC-77C4-325C-5C3A-1E77A2673088}"/>
    <pc:docChg chg="addSld delSld modSld sldOrd addMainMaster delMainMaster modMainMaster">
      <pc:chgData name="Naomi Trenear" userId="S::naomi.trenear@stmartinscharity.org.uk::fd45857f-0b73-43e9-a009-6ec4c35b2a6a" providerId="AD" clId="Web-{71F4A1DC-77C4-325C-5C3A-1E77A2673088}" dt="2023-06-28T11:36:38.877" v="317"/>
      <pc:docMkLst>
        <pc:docMk/>
      </pc:docMkLst>
      <pc:sldChg chg="del">
        <pc:chgData name="Naomi Trenear" userId="S::naomi.trenear@stmartinscharity.org.uk::fd45857f-0b73-43e9-a009-6ec4c35b2a6a" providerId="AD" clId="Web-{71F4A1DC-77C4-325C-5C3A-1E77A2673088}" dt="2023-06-28T11:29:18.509" v="227"/>
        <pc:sldMkLst>
          <pc:docMk/>
          <pc:sldMk cId="2012337790" sldId="365"/>
        </pc:sldMkLst>
      </pc:sldChg>
      <pc:sldChg chg="addSp delSp modSp ord">
        <pc:chgData name="Naomi Trenear" userId="S::naomi.trenear@stmartinscharity.org.uk::fd45857f-0b73-43e9-a009-6ec4c35b2a6a" providerId="AD" clId="Web-{71F4A1DC-77C4-325C-5C3A-1E77A2673088}" dt="2023-06-28T11:35:14.325" v="316" actId="20577"/>
        <pc:sldMkLst>
          <pc:docMk/>
          <pc:sldMk cId="3426090205" sldId="1252"/>
        </pc:sldMkLst>
        <pc:spChg chg="mod">
          <ac:chgData name="Naomi Trenear" userId="S::naomi.trenear@stmartinscharity.org.uk::fd45857f-0b73-43e9-a009-6ec4c35b2a6a" providerId="AD" clId="Web-{71F4A1DC-77C4-325C-5C3A-1E77A2673088}" dt="2023-06-28T10:54:31.880" v="94" actId="20577"/>
          <ac:spMkLst>
            <pc:docMk/>
            <pc:sldMk cId="3426090205" sldId="1252"/>
            <ac:spMk id="2" creationId="{2AD94B2F-57FC-B7EB-43C9-608A7DE5A71B}"/>
          </ac:spMkLst>
        </pc:spChg>
        <pc:spChg chg="mod">
          <ac:chgData name="Naomi Trenear" userId="S::naomi.trenear@stmartinscharity.org.uk::fd45857f-0b73-43e9-a009-6ec4c35b2a6a" providerId="AD" clId="Web-{71F4A1DC-77C4-325C-5C3A-1E77A2673088}" dt="2023-06-28T11:35:14.325" v="316" actId="20577"/>
          <ac:spMkLst>
            <pc:docMk/>
            <pc:sldMk cId="3426090205" sldId="1252"/>
            <ac:spMk id="3" creationId="{5F595A67-7354-143D-5899-109B66751AE2}"/>
          </ac:spMkLst>
        </pc:spChg>
        <pc:spChg chg="add mod">
          <ac:chgData name="Naomi Trenear" userId="S::naomi.trenear@stmartinscharity.org.uk::fd45857f-0b73-43e9-a009-6ec4c35b2a6a" providerId="AD" clId="Web-{71F4A1DC-77C4-325C-5C3A-1E77A2673088}" dt="2023-06-28T11:34:59.012" v="313" actId="1076"/>
          <ac:spMkLst>
            <pc:docMk/>
            <pc:sldMk cId="3426090205" sldId="1252"/>
            <ac:spMk id="4" creationId="{AD513CD4-DA7D-90E1-F1CA-569C24FB6FA8}"/>
          </ac:spMkLst>
        </pc:spChg>
        <pc:spChg chg="add mod">
          <ac:chgData name="Naomi Trenear" userId="S::naomi.trenear@stmartinscharity.org.uk::fd45857f-0b73-43e9-a009-6ec4c35b2a6a" providerId="AD" clId="Web-{71F4A1DC-77C4-325C-5C3A-1E77A2673088}" dt="2023-06-28T11:33:17.163" v="295"/>
          <ac:spMkLst>
            <pc:docMk/>
            <pc:sldMk cId="3426090205" sldId="1252"/>
            <ac:spMk id="6" creationId="{B151DFCA-391E-D9B9-FDDD-C0F76ED45E8B}"/>
          </ac:spMkLst>
        </pc:spChg>
        <pc:spChg chg="add mod">
          <ac:chgData name="Naomi Trenear" userId="S::naomi.trenear@stmartinscharity.org.uk::fd45857f-0b73-43e9-a009-6ec4c35b2a6a" providerId="AD" clId="Web-{71F4A1DC-77C4-325C-5C3A-1E77A2673088}" dt="2023-06-28T11:35:05.169" v="314" actId="1076"/>
          <ac:spMkLst>
            <pc:docMk/>
            <pc:sldMk cId="3426090205" sldId="1252"/>
            <ac:spMk id="7" creationId="{67D0267C-3FA6-BCE4-FEF9-A1525E98C5C4}"/>
          </ac:spMkLst>
        </pc:spChg>
        <pc:picChg chg="del">
          <ac:chgData name="Naomi Trenear" userId="S::naomi.trenear@stmartinscharity.org.uk::fd45857f-0b73-43e9-a009-6ec4c35b2a6a" providerId="AD" clId="Web-{71F4A1DC-77C4-325C-5C3A-1E77A2673088}" dt="2023-06-28T10:54:32.895" v="95"/>
          <ac:picMkLst>
            <pc:docMk/>
            <pc:sldMk cId="3426090205" sldId="1252"/>
            <ac:picMk id="5" creationId="{26F428E1-0889-6C7D-8A31-7E89D6C5F30F}"/>
          </ac:picMkLst>
        </pc:picChg>
      </pc:sldChg>
      <pc:sldChg chg="ord">
        <pc:chgData name="Naomi Trenear" userId="S::naomi.trenear@stmartinscharity.org.uk::fd45857f-0b73-43e9-a009-6ec4c35b2a6a" providerId="AD" clId="Web-{71F4A1DC-77C4-325C-5C3A-1E77A2673088}" dt="2023-06-28T11:36:38.877" v="317"/>
        <pc:sldMkLst>
          <pc:docMk/>
          <pc:sldMk cId="2233035591" sldId="1257"/>
        </pc:sldMkLst>
      </pc:sldChg>
      <pc:sldChg chg="del">
        <pc:chgData name="Naomi Trenear" userId="S::naomi.trenear@stmartinscharity.org.uk::fd45857f-0b73-43e9-a009-6ec4c35b2a6a" providerId="AD" clId="Web-{71F4A1DC-77C4-325C-5C3A-1E77A2673088}" dt="2023-06-28T11:29:18.509" v="228"/>
        <pc:sldMkLst>
          <pc:docMk/>
          <pc:sldMk cId="24076910" sldId="1258"/>
        </pc:sldMkLst>
      </pc:sldChg>
      <pc:sldChg chg="del">
        <pc:chgData name="Naomi Trenear" userId="S::naomi.trenear@stmartinscharity.org.uk::fd45857f-0b73-43e9-a009-6ec4c35b2a6a" providerId="AD" clId="Web-{71F4A1DC-77C4-325C-5C3A-1E77A2673088}" dt="2023-06-28T11:29:18.493" v="220"/>
        <pc:sldMkLst>
          <pc:docMk/>
          <pc:sldMk cId="4225142055" sldId="6545"/>
        </pc:sldMkLst>
      </pc:sldChg>
      <pc:sldChg chg="del">
        <pc:chgData name="Naomi Trenear" userId="S::naomi.trenear@stmartinscharity.org.uk::fd45857f-0b73-43e9-a009-6ec4c35b2a6a" providerId="AD" clId="Web-{71F4A1DC-77C4-325C-5C3A-1E77A2673088}" dt="2023-06-28T11:29:18.509" v="226"/>
        <pc:sldMkLst>
          <pc:docMk/>
          <pc:sldMk cId="51169966" sldId="6547"/>
        </pc:sldMkLst>
      </pc:sldChg>
      <pc:sldChg chg="del">
        <pc:chgData name="Naomi Trenear" userId="S::naomi.trenear@stmartinscharity.org.uk::fd45857f-0b73-43e9-a009-6ec4c35b2a6a" providerId="AD" clId="Web-{71F4A1DC-77C4-325C-5C3A-1E77A2673088}" dt="2023-06-28T11:29:18.509" v="225"/>
        <pc:sldMkLst>
          <pc:docMk/>
          <pc:sldMk cId="262472306" sldId="6548"/>
        </pc:sldMkLst>
      </pc:sldChg>
      <pc:sldChg chg="del">
        <pc:chgData name="Naomi Trenear" userId="S::naomi.trenear@stmartinscharity.org.uk::fd45857f-0b73-43e9-a009-6ec4c35b2a6a" providerId="AD" clId="Web-{71F4A1DC-77C4-325C-5C3A-1E77A2673088}" dt="2023-06-28T11:29:18.509" v="224"/>
        <pc:sldMkLst>
          <pc:docMk/>
          <pc:sldMk cId="4211314361" sldId="6549"/>
        </pc:sldMkLst>
      </pc:sldChg>
      <pc:sldChg chg="del">
        <pc:chgData name="Naomi Trenear" userId="S::naomi.trenear@stmartinscharity.org.uk::fd45857f-0b73-43e9-a009-6ec4c35b2a6a" providerId="AD" clId="Web-{71F4A1DC-77C4-325C-5C3A-1E77A2673088}" dt="2023-06-28T11:29:18.493" v="222"/>
        <pc:sldMkLst>
          <pc:docMk/>
          <pc:sldMk cId="705975721" sldId="6550"/>
        </pc:sldMkLst>
      </pc:sldChg>
      <pc:sldChg chg="del">
        <pc:chgData name="Naomi Trenear" userId="S::naomi.trenear@stmartinscharity.org.uk::fd45857f-0b73-43e9-a009-6ec4c35b2a6a" providerId="AD" clId="Web-{71F4A1DC-77C4-325C-5C3A-1E77A2673088}" dt="2023-06-28T11:29:18.493" v="221"/>
        <pc:sldMkLst>
          <pc:docMk/>
          <pc:sldMk cId="3679389259" sldId="6551"/>
        </pc:sldMkLst>
      </pc:sldChg>
      <pc:sldChg chg="del">
        <pc:chgData name="Naomi Trenear" userId="S::naomi.trenear@stmartinscharity.org.uk::fd45857f-0b73-43e9-a009-6ec4c35b2a6a" providerId="AD" clId="Web-{71F4A1DC-77C4-325C-5C3A-1E77A2673088}" dt="2023-06-28T11:29:18.493" v="223"/>
        <pc:sldMkLst>
          <pc:docMk/>
          <pc:sldMk cId="2890841899" sldId="6552"/>
        </pc:sldMkLst>
      </pc:sldChg>
      <pc:sldChg chg="modSp del">
        <pc:chgData name="Naomi Trenear" userId="S::naomi.trenear@stmartinscharity.org.uk::fd45857f-0b73-43e9-a009-6ec4c35b2a6a" providerId="AD" clId="Web-{71F4A1DC-77C4-325C-5C3A-1E77A2673088}" dt="2023-06-28T10:55:15.365" v="113"/>
        <pc:sldMkLst>
          <pc:docMk/>
          <pc:sldMk cId="1064418256" sldId="6553"/>
        </pc:sldMkLst>
        <pc:spChg chg="mod">
          <ac:chgData name="Naomi Trenear" userId="S::naomi.trenear@stmartinscharity.org.uk::fd45857f-0b73-43e9-a009-6ec4c35b2a6a" providerId="AD" clId="Web-{71F4A1DC-77C4-325C-5C3A-1E77A2673088}" dt="2023-06-28T10:55:11.271" v="112" actId="20577"/>
          <ac:spMkLst>
            <pc:docMk/>
            <pc:sldMk cId="1064418256" sldId="6553"/>
            <ac:spMk id="3" creationId="{583BFB63-2389-D24C-D494-AA02B5869989}"/>
          </ac:spMkLst>
        </pc:spChg>
      </pc:sldChg>
      <pc:sldChg chg="new del">
        <pc:chgData name="Naomi Trenear" userId="S::naomi.trenear@stmartinscharity.org.uk::fd45857f-0b73-43e9-a009-6ec4c35b2a6a" providerId="AD" clId="Web-{71F4A1DC-77C4-325C-5C3A-1E77A2673088}" dt="2023-06-28T10:52:45.846" v="83"/>
        <pc:sldMkLst>
          <pc:docMk/>
          <pc:sldMk cId="1607025592" sldId="6555"/>
        </pc:sldMkLst>
      </pc:sldChg>
      <pc:sldChg chg="new del ord">
        <pc:chgData name="Naomi Trenear" userId="S::naomi.trenear@stmartinscharity.org.uk::fd45857f-0b73-43e9-a009-6ec4c35b2a6a" providerId="AD" clId="Web-{71F4A1DC-77C4-325C-5C3A-1E77A2673088}" dt="2023-06-28T10:52:41.081" v="82"/>
        <pc:sldMkLst>
          <pc:docMk/>
          <pc:sldMk cId="2231140853" sldId="6556"/>
        </pc:sldMkLst>
      </pc:sldChg>
      <pc:sldChg chg="addSp delSp modSp new mod setBg">
        <pc:chgData name="Naomi Trenear" userId="S::naomi.trenear@stmartinscharity.org.uk::fd45857f-0b73-43e9-a009-6ec4c35b2a6a" providerId="AD" clId="Web-{71F4A1DC-77C4-325C-5C3A-1E77A2673088}" dt="2023-06-28T10:53:29.550" v="91" actId="1076"/>
        <pc:sldMkLst>
          <pc:docMk/>
          <pc:sldMk cId="222227055" sldId="6557"/>
        </pc:sldMkLst>
        <pc:spChg chg="del mod">
          <ac:chgData name="Naomi Trenear" userId="S::naomi.trenear@stmartinscharity.org.uk::fd45857f-0b73-43e9-a009-6ec4c35b2a6a" providerId="AD" clId="Web-{71F4A1DC-77C4-325C-5C3A-1E77A2673088}" dt="2023-06-28T10:53:06.675" v="88"/>
          <ac:spMkLst>
            <pc:docMk/>
            <pc:sldMk cId="222227055" sldId="6557"/>
            <ac:spMk id="2" creationId="{9D7EAB27-6C1F-094E-23E1-07BA6C61D8FD}"/>
          </ac:spMkLst>
        </pc:spChg>
        <pc:spChg chg="mod">
          <ac:chgData name="Naomi Trenear" userId="S::naomi.trenear@stmartinscharity.org.uk::fd45857f-0b73-43e9-a009-6ec4c35b2a6a" providerId="AD" clId="Web-{71F4A1DC-77C4-325C-5C3A-1E77A2673088}" dt="2023-06-28T10:53:22.238" v="90" actId="1076"/>
          <ac:spMkLst>
            <pc:docMk/>
            <pc:sldMk cId="222227055" sldId="6557"/>
            <ac:spMk id="3" creationId="{05A0FC0F-C67F-A7A7-E344-863DC39631D0}"/>
          </ac:spMkLst>
        </pc:spChg>
        <pc:spChg chg="add del mod">
          <ac:chgData name="Naomi Trenear" userId="S::naomi.trenear@stmartinscharity.org.uk::fd45857f-0b73-43e9-a009-6ec4c35b2a6a" providerId="AD" clId="Web-{71F4A1DC-77C4-325C-5C3A-1E77A2673088}" dt="2023-06-28T10:53:08.800" v="89"/>
          <ac:spMkLst>
            <pc:docMk/>
            <pc:sldMk cId="222227055" sldId="6557"/>
            <ac:spMk id="10" creationId="{006F4CB1-487E-C764-7A1A-E411546A9C61}"/>
          </ac:spMkLst>
        </pc:spChg>
        <pc:picChg chg="add mod">
          <ac:chgData name="Naomi Trenear" userId="S::naomi.trenear@stmartinscharity.org.uk::fd45857f-0b73-43e9-a009-6ec4c35b2a6a" providerId="AD" clId="Web-{71F4A1DC-77C4-325C-5C3A-1E77A2673088}" dt="2023-06-28T10:53:29.550" v="91" actId="1076"/>
          <ac:picMkLst>
            <pc:docMk/>
            <pc:sldMk cId="222227055" sldId="6557"/>
            <ac:picMk id="4" creationId="{58737142-DA66-36F4-0104-5F087EBDB1B9}"/>
          </ac:picMkLst>
        </pc:picChg>
        <pc:picChg chg="add mod ord">
          <ac:chgData name="Naomi Trenear" userId="S::naomi.trenear@stmartinscharity.org.uk::fd45857f-0b73-43e9-a009-6ec4c35b2a6a" providerId="AD" clId="Web-{71F4A1DC-77C4-325C-5C3A-1E77A2673088}" dt="2023-06-28T10:52:16.143" v="76"/>
          <ac:picMkLst>
            <pc:docMk/>
            <pc:sldMk cId="222227055" sldId="6557"/>
            <ac:picMk id="6" creationId="{ECE72BBE-8A35-BE46-EC01-1880568F6DF4}"/>
          </ac:picMkLst>
        </pc:picChg>
        <pc:picChg chg="add mod ord">
          <ac:chgData name="Naomi Trenear" userId="S::naomi.trenear@stmartinscharity.org.uk::fd45857f-0b73-43e9-a009-6ec4c35b2a6a" providerId="AD" clId="Web-{71F4A1DC-77C4-325C-5C3A-1E77A2673088}" dt="2023-06-28T10:52:16.143" v="76"/>
          <ac:picMkLst>
            <pc:docMk/>
            <pc:sldMk cId="222227055" sldId="6557"/>
            <ac:picMk id="8" creationId="{C93C3666-9188-0DCF-14C9-F9385A80ECED}"/>
          </ac:picMkLst>
        </pc:picChg>
        <pc:cxnChg chg="add del">
          <ac:chgData name="Naomi Trenear" userId="S::naomi.trenear@stmartinscharity.org.uk::fd45857f-0b73-43e9-a009-6ec4c35b2a6a" providerId="AD" clId="Web-{71F4A1DC-77C4-325C-5C3A-1E77A2673088}" dt="2023-06-28T10:52:16.143" v="76"/>
          <ac:cxnSpMkLst>
            <pc:docMk/>
            <pc:sldMk cId="222227055" sldId="6557"/>
            <ac:cxnSpMk id="13" creationId="{1503BFE4-729B-D9D0-C17B-501E6AF1127A}"/>
          </ac:cxnSpMkLst>
        </pc:cxnChg>
      </pc:sldChg>
      <pc:sldChg chg="new del">
        <pc:chgData name="Naomi Trenear" userId="S::naomi.trenear@stmartinscharity.org.uk::fd45857f-0b73-43e9-a009-6ec4c35b2a6a" providerId="AD" clId="Web-{71F4A1DC-77C4-325C-5C3A-1E77A2673088}" dt="2023-06-28T10:52:38.237" v="81"/>
        <pc:sldMkLst>
          <pc:docMk/>
          <pc:sldMk cId="201425776" sldId="6558"/>
        </pc:sldMkLst>
      </pc:sldChg>
      <pc:sldChg chg="add del">
        <pc:chgData name="Naomi Trenear" userId="S::naomi.trenear@stmartinscharity.org.uk::fd45857f-0b73-43e9-a009-6ec4c35b2a6a" providerId="AD" clId="Web-{71F4A1DC-77C4-325C-5C3A-1E77A2673088}" dt="2023-06-28T11:28:31.522" v="219"/>
        <pc:sldMkLst>
          <pc:docMk/>
          <pc:sldMk cId="3856223020" sldId="6558"/>
        </pc:sldMkLst>
      </pc:sldChg>
      <pc:sldChg chg="add del">
        <pc:chgData name="Naomi Trenear" userId="S::naomi.trenear@stmartinscharity.org.uk::fd45857f-0b73-43e9-a009-6ec4c35b2a6a" providerId="AD" clId="Web-{71F4A1DC-77C4-325C-5C3A-1E77A2673088}" dt="2023-06-28T11:28:31.522" v="218"/>
        <pc:sldMkLst>
          <pc:docMk/>
          <pc:sldMk cId="916682200" sldId="6559"/>
        </pc:sldMkLst>
      </pc:sldChg>
      <pc:sldChg chg="add del">
        <pc:chgData name="Naomi Trenear" userId="S::naomi.trenear@stmartinscharity.org.uk::fd45857f-0b73-43e9-a009-6ec4c35b2a6a" providerId="AD" clId="Web-{71F4A1DC-77C4-325C-5C3A-1E77A2673088}" dt="2023-06-28T11:28:31.506" v="217"/>
        <pc:sldMkLst>
          <pc:docMk/>
          <pc:sldMk cId="354840585" sldId="6560"/>
        </pc:sldMkLst>
      </pc:sldChg>
      <pc:sldChg chg="add del">
        <pc:chgData name="Naomi Trenear" userId="S::naomi.trenear@stmartinscharity.org.uk::fd45857f-0b73-43e9-a009-6ec4c35b2a6a" providerId="AD" clId="Web-{71F4A1DC-77C4-325C-5C3A-1E77A2673088}" dt="2023-06-28T11:28:31.506" v="216"/>
        <pc:sldMkLst>
          <pc:docMk/>
          <pc:sldMk cId="215156407" sldId="6561"/>
        </pc:sldMkLst>
      </pc:sldChg>
      <pc:sldChg chg="add del">
        <pc:chgData name="Naomi Trenear" userId="S::naomi.trenear@stmartinscharity.org.uk::fd45857f-0b73-43e9-a009-6ec4c35b2a6a" providerId="AD" clId="Web-{71F4A1DC-77C4-325C-5C3A-1E77A2673088}" dt="2023-06-28T11:28:31.506" v="215"/>
        <pc:sldMkLst>
          <pc:docMk/>
          <pc:sldMk cId="1915881980" sldId="6562"/>
        </pc:sldMkLst>
      </pc:sldChg>
      <pc:sldChg chg="add del">
        <pc:chgData name="Naomi Trenear" userId="S::naomi.trenear@stmartinscharity.org.uk::fd45857f-0b73-43e9-a009-6ec4c35b2a6a" providerId="AD" clId="Web-{71F4A1DC-77C4-325C-5C3A-1E77A2673088}" dt="2023-06-28T11:28:31.506" v="214"/>
        <pc:sldMkLst>
          <pc:docMk/>
          <pc:sldMk cId="1556425074" sldId="6563"/>
        </pc:sldMkLst>
      </pc:sldChg>
      <pc:sldChg chg="add del">
        <pc:chgData name="Naomi Trenear" userId="S::naomi.trenear@stmartinscharity.org.uk::fd45857f-0b73-43e9-a009-6ec4c35b2a6a" providerId="AD" clId="Web-{71F4A1DC-77C4-325C-5C3A-1E77A2673088}" dt="2023-06-28T11:28:31.491" v="213"/>
        <pc:sldMkLst>
          <pc:docMk/>
          <pc:sldMk cId="1039459260" sldId="6564"/>
        </pc:sldMkLst>
      </pc:sldChg>
      <pc:sldChg chg="add del">
        <pc:chgData name="Naomi Trenear" userId="S::naomi.trenear@stmartinscharity.org.uk::fd45857f-0b73-43e9-a009-6ec4c35b2a6a" providerId="AD" clId="Web-{71F4A1DC-77C4-325C-5C3A-1E77A2673088}" dt="2023-06-28T11:28:31.491" v="212"/>
        <pc:sldMkLst>
          <pc:docMk/>
          <pc:sldMk cId="2600313492" sldId="6565"/>
        </pc:sldMkLst>
      </pc:sldChg>
      <pc:sldChg chg="add del">
        <pc:chgData name="Naomi Trenear" userId="S::naomi.trenear@stmartinscharity.org.uk::fd45857f-0b73-43e9-a009-6ec4c35b2a6a" providerId="AD" clId="Web-{71F4A1DC-77C4-325C-5C3A-1E77A2673088}" dt="2023-06-28T11:28:31.491" v="211"/>
        <pc:sldMkLst>
          <pc:docMk/>
          <pc:sldMk cId="1413196626" sldId="6566"/>
        </pc:sldMkLst>
      </pc:sldChg>
      <pc:sldMasterChg chg="modSldLayout">
        <pc:chgData name="Naomi Trenear" userId="S::naomi.trenear@stmartinscharity.org.uk::fd45857f-0b73-43e9-a009-6ec4c35b2a6a" providerId="AD" clId="Web-{71F4A1DC-77C4-325C-5C3A-1E77A2673088}" dt="2023-06-28T11:28:31.522" v="219"/>
        <pc:sldMasterMkLst>
          <pc:docMk/>
          <pc:sldMasterMk cId="4225806831" sldId="2147483648"/>
        </pc:sldMasterMkLst>
        <pc:sldLayoutChg chg="replId">
          <pc:chgData name="Naomi Trenear" userId="S::naomi.trenear@stmartinscharity.org.uk::fd45857f-0b73-43e9-a009-6ec4c35b2a6a" providerId="AD" clId="Web-{71F4A1DC-77C4-325C-5C3A-1E77A2673088}" dt="2023-06-28T11:28:31.522" v="219"/>
          <pc:sldLayoutMkLst>
            <pc:docMk/>
            <pc:sldMasterMk cId="4225806831" sldId="2147483648"/>
            <pc:sldLayoutMk cId="719087035" sldId="2147483664"/>
          </pc:sldLayoutMkLst>
        </pc:sldLayoutChg>
        <pc:sldLayoutChg chg="replId">
          <pc:chgData name="Naomi Trenear" userId="S::naomi.trenear@stmartinscharity.org.uk::fd45857f-0b73-43e9-a009-6ec4c35b2a6a" providerId="AD" clId="Web-{71F4A1DC-77C4-325C-5C3A-1E77A2673088}" dt="2023-06-28T11:28:31.522" v="219"/>
          <pc:sldLayoutMkLst>
            <pc:docMk/>
            <pc:sldMasterMk cId="4225806831" sldId="2147483648"/>
            <pc:sldLayoutMk cId="2016892240" sldId="2147483665"/>
          </pc:sldLayoutMkLst>
        </pc:sldLayoutChg>
        <pc:sldLayoutChg chg="replId">
          <pc:chgData name="Naomi Trenear" userId="S::naomi.trenear@stmartinscharity.org.uk::fd45857f-0b73-43e9-a009-6ec4c35b2a6a" providerId="AD" clId="Web-{71F4A1DC-77C4-325C-5C3A-1E77A2673088}" dt="2023-06-28T11:28:31.522" v="218"/>
          <pc:sldLayoutMkLst>
            <pc:docMk/>
            <pc:sldMasterMk cId="4225806831" sldId="2147483648"/>
            <pc:sldLayoutMk cId="3580182656" sldId="2147483666"/>
          </pc:sldLayoutMkLst>
        </pc:sldLayoutChg>
        <pc:sldLayoutChg chg="replId">
          <pc:chgData name="Naomi Trenear" userId="S::naomi.trenear@stmartinscharity.org.uk::fd45857f-0b73-43e9-a009-6ec4c35b2a6a" providerId="AD" clId="Web-{71F4A1DC-77C4-325C-5C3A-1E77A2673088}" dt="2023-06-28T11:28:31.522" v="218"/>
          <pc:sldLayoutMkLst>
            <pc:docMk/>
            <pc:sldMasterMk cId="4225806831" sldId="2147483648"/>
            <pc:sldLayoutMk cId="2227486896" sldId="2147483667"/>
          </pc:sldLayoutMkLst>
        </pc:sldLayoutChg>
        <pc:sldLayoutChg chg="replId">
          <pc:chgData name="Naomi Trenear" userId="S::naomi.trenear@stmartinscharity.org.uk::fd45857f-0b73-43e9-a009-6ec4c35b2a6a" providerId="AD" clId="Web-{71F4A1DC-77C4-325C-5C3A-1E77A2673088}" dt="2023-06-28T11:28:31.522" v="218"/>
          <pc:sldLayoutMkLst>
            <pc:docMk/>
            <pc:sldMasterMk cId="4225806831" sldId="2147483648"/>
            <pc:sldLayoutMk cId="1289756707" sldId="2147483668"/>
          </pc:sldLayoutMkLst>
        </pc:sldLayoutChg>
        <pc:sldLayoutChg chg="replId">
          <pc:chgData name="Naomi Trenear" userId="S::naomi.trenear@stmartinscharity.org.uk::fd45857f-0b73-43e9-a009-6ec4c35b2a6a" providerId="AD" clId="Web-{71F4A1DC-77C4-325C-5C3A-1E77A2673088}" dt="2023-06-28T11:28:31.522" v="218"/>
          <pc:sldLayoutMkLst>
            <pc:docMk/>
            <pc:sldMasterMk cId="4225806831" sldId="2147483648"/>
            <pc:sldLayoutMk cId="2612336721" sldId="2147483669"/>
          </pc:sldLayoutMkLst>
        </pc:sldLayoutChg>
        <pc:sldLayoutChg chg="replId">
          <pc:chgData name="Naomi Trenear" userId="S::naomi.trenear@stmartinscharity.org.uk::fd45857f-0b73-43e9-a009-6ec4c35b2a6a" providerId="AD" clId="Web-{71F4A1DC-77C4-325C-5C3A-1E77A2673088}" dt="2023-06-28T11:28:31.522" v="218"/>
          <pc:sldLayoutMkLst>
            <pc:docMk/>
            <pc:sldMasterMk cId="4225806831" sldId="2147483648"/>
            <pc:sldLayoutMk cId="318749874" sldId="2147483670"/>
          </pc:sldLayoutMkLst>
        </pc:sldLayoutChg>
      </pc:sldMasterChg>
      <pc:sldMasterChg chg="addSldLayout delSldLayout modSldLayout">
        <pc:chgData name="Naomi Trenear" userId="S::naomi.trenear@stmartinscharity.org.uk::fd45857f-0b73-43e9-a009-6ec4c35b2a6a" providerId="AD" clId="Web-{71F4A1DC-77C4-325C-5C3A-1E77A2673088}" dt="2023-06-28T11:28:31.522" v="219"/>
        <pc:sldMasterMkLst>
          <pc:docMk/>
          <pc:sldMasterMk cId="1629195532" sldId="2147483658"/>
        </pc:sldMasterMkLst>
        <pc:sldLayoutChg chg="add del">
          <pc:chgData name="Naomi Trenear" userId="S::naomi.trenear@stmartinscharity.org.uk::fd45857f-0b73-43e9-a009-6ec4c35b2a6a" providerId="AD" clId="Web-{71F4A1DC-77C4-325C-5C3A-1E77A2673088}" dt="2023-06-28T11:28:31.522" v="219"/>
          <pc:sldLayoutMkLst>
            <pc:docMk/>
            <pc:sldMasterMk cId="1629195532" sldId="2147483658"/>
            <pc:sldLayoutMk cId="2324396033" sldId="2147483661"/>
          </pc:sldLayoutMkLst>
        </pc:sldLayoutChg>
        <pc:sldLayoutChg chg="replId">
          <pc:chgData name="Naomi Trenear" userId="S::naomi.trenear@stmartinscharity.org.uk::fd45857f-0b73-43e9-a009-6ec4c35b2a6a" providerId="AD" clId="Web-{71F4A1DC-77C4-325C-5C3A-1E77A2673088}" dt="2023-06-28T11:28:31.522" v="219"/>
          <pc:sldLayoutMkLst>
            <pc:docMk/>
            <pc:sldMasterMk cId="1629195532" sldId="2147483658"/>
            <pc:sldLayoutMk cId="3976904677" sldId="2147483661"/>
          </pc:sldLayoutMkLst>
        </pc:sldLayoutChg>
        <pc:sldLayoutChg chg="add del">
          <pc:chgData name="Naomi Trenear" userId="S::naomi.trenear@stmartinscharity.org.uk::fd45857f-0b73-43e9-a009-6ec4c35b2a6a" providerId="AD" clId="Web-{71F4A1DC-77C4-325C-5C3A-1E77A2673088}" dt="2023-06-28T11:28:31.522" v="219"/>
          <pc:sldLayoutMkLst>
            <pc:docMk/>
            <pc:sldMasterMk cId="1629195532" sldId="2147483658"/>
            <pc:sldLayoutMk cId="3427688060" sldId="2147483664"/>
          </pc:sldLayoutMkLst>
        </pc:sldLayoutChg>
        <pc:sldLayoutChg chg="add del">
          <pc:chgData name="Naomi Trenear" userId="S::naomi.trenear@stmartinscharity.org.uk::fd45857f-0b73-43e9-a009-6ec4c35b2a6a" providerId="AD" clId="Web-{71F4A1DC-77C4-325C-5C3A-1E77A2673088}" dt="2023-06-28T11:28:31.522" v="219"/>
          <pc:sldLayoutMkLst>
            <pc:docMk/>
            <pc:sldMasterMk cId="1629195532" sldId="2147483658"/>
            <pc:sldLayoutMk cId="238598473" sldId="2147483665"/>
          </pc:sldLayoutMkLst>
        </pc:sldLayoutChg>
      </pc:sldMasterChg>
      <pc:sldMasterChg chg="add del addSldLayout delSldLayout">
        <pc:chgData name="Naomi Trenear" userId="S::naomi.trenear@stmartinscharity.org.uk::fd45857f-0b73-43e9-a009-6ec4c35b2a6a" providerId="AD" clId="Web-{71F4A1DC-77C4-325C-5C3A-1E77A2673088}" dt="2023-06-28T11:28:31.522" v="218"/>
        <pc:sldMasterMkLst>
          <pc:docMk/>
          <pc:sldMasterMk cId="966939375" sldId="2147483666"/>
        </pc:sldMasterMkLst>
        <pc:sldLayoutChg chg="add del">
          <pc:chgData name="Naomi Trenear" userId="S::naomi.trenear@stmartinscharity.org.uk::fd45857f-0b73-43e9-a009-6ec4c35b2a6a" providerId="AD" clId="Web-{71F4A1DC-77C4-325C-5C3A-1E77A2673088}" dt="2023-06-28T11:28:31.522" v="218"/>
          <pc:sldLayoutMkLst>
            <pc:docMk/>
            <pc:sldMasterMk cId="966939375" sldId="2147483666"/>
            <pc:sldLayoutMk cId="4149608925" sldId="2147483667"/>
          </pc:sldLayoutMkLst>
        </pc:sldLayoutChg>
        <pc:sldLayoutChg chg="add del">
          <pc:chgData name="Naomi Trenear" userId="S::naomi.trenear@stmartinscharity.org.uk::fd45857f-0b73-43e9-a009-6ec4c35b2a6a" providerId="AD" clId="Web-{71F4A1DC-77C4-325C-5C3A-1E77A2673088}" dt="2023-06-28T11:28:31.522" v="218"/>
          <pc:sldLayoutMkLst>
            <pc:docMk/>
            <pc:sldMasterMk cId="966939375" sldId="2147483666"/>
            <pc:sldLayoutMk cId="2407217082" sldId="2147483668"/>
          </pc:sldLayoutMkLst>
        </pc:sldLayoutChg>
        <pc:sldLayoutChg chg="add del">
          <pc:chgData name="Naomi Trenear" userId="S::naomi.trenear@stmartinscharity.org.uk::fd45857f-0b73-43e9-a009-6ec4c35b2a6a" providerId="AD" clId="Web-{71F4A1DC-77C4-325C-5C3A-1E77A2673088}" dt="2023-06-28T11:28:31.522" v="218"/>
          <pc:sldLayoutMkLst>
            <pc:docMk/>
            <pc:sldMasterMk cId="966939375" sldId="2147483666"/>
            <pc:sldLayoutMk cId="2497564756" sldId="2147483669"/>
          </pc:sldLayoutMkLst>
        </pc:sldLayoutChg>
        <pc:sldLayoutChg chg="add del">
          <pc:chgData name="Naomi Trenear" userId="S::naomi.trenear@stmartinscharity.org.uk::fd45857f-0b73-43e9-a009-6ec4c35b2a6a" providerId="AD" clId="Web-{71F4A1DC-77C4-325C-5C3A-1E77A2673088}" dt="2023-06-28T11:28:31.522" v="218"/>
          <pc:sldLayoutMkLst>
            <pc:docMk/>
            <pc:sldMasterMk cId="966939375" sldId="2147483666"/>
            <pc:sldLayoutMk cId="1931823704" sldId="2147483670"/>
          </pc:sldLayoutMkLst>
        </pc:sldLayoutChg>
        <pc:sldLayoutChg chg="add del">
          <pc:chgData name="Naomi Trenear" userId="S::naomi.trenear@stmartinscharity.org.uk::fd45857f-0b73-43e9-a009-6ec4c35b2a6a" providerId="AD" clId="Web-{71F4A1DC-77C4-325C-5C3A-1E77A2673088}" dt="2023-06-28T11:28:31.522" v="218"/>
          <pc:sldLayoutMkLst>
            <pc:docMk/>
            <pc:sldMasterMk cId="966939375" sldId="2147483666"/>
            <pc:sldLayoutMk cId="1143091434" sldId="2147483671"/>
          </pc:sldLayoutMkLst>
        </pc:sldLayoutChg>
        <pc:sldLayoutChg chg="add del">
          <pc:chgData name="Naomi Trenear" userId="S::naomi.trenear@stmartinscharity.org.uk::fd45857f-0b73-43e9-a009-6ec4c35b2a6a" providerId="AD" clId="Web-{71F4A1DC-77C4-325C-5C3A-1E77A2673088}" dt="2023-06-28T11:28:31.522" v="218"/>
          <pc:sldLayoutMkLst>
            <pc:docMk/>
            <pc:sldMasterMk cId="966939375" sldId="2147483666"/>
            <pc:sldLayoutMk cId="2124547354" sldId="2147483672"/>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F63A1D-EAFF-40EE-8068-F1D1E9863E6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A897797-7F9B-43B2-9E23-6BFC9EFEC46E}">
      <dgm:prSet/>
      <dgm:spPr/>
      <dgm:t>
        <a:bodyPr/>
        <a:lstStyle/>
        <a:p>
          <a:r>
            <a:rPr lang="en-US"/>
            <a:t>Positive Emotion</a:t>
          </a:r>
        </a:p>
      </dgm:t>
    </dgm:pt>
    <dgm:pt modelId="{55CFBE40-7422-40BB-A188-21315DE6524F}" type="parTrans" cxnId="{A5FDA447-1168-4709-A653-DDDBBDD34821}">
      <dgm:prSet/>
      <dgm:spPr/>
      <dgm:t>
        <a:bodyPr/>
        <a:lstStyle/>
        <a:p>
          <a:endParaRPr lang="en-US"/>
        </a:p>
      </dgm:t>
    </dgm:pt>
    <dgm:pt modelId="{1C569365-8DEF-4AC2-93B0-2157B74E2409}" type="sibTrans" cxnId="{A5FDA447-1168-4709-A653-DDDBBDD34821}">
      <dgm:prSet/>
      <dgm:spPr/>
      <dgm:t>
        <a:bodyPr/>
        <a:lstStyle/>
        <a:p>
          <a:endParaRPr lang="en-US"/>
        </a:p>
      </dgm:t>
    </dgm:pt>
    <dgm:pt modelId="{39D8F6EA-9DCB-4537-9A37-819C8A7FD042}">
      <dgm:prSet/>
      <dgm:spPr/>
      <dgm:t>
        <a:bodyPr/>
        <a:lstStyle/>
        <a:p>
          <a:r>
            <a:rPr lang="en-US"/>
            <a:t>Engagement</a:t>
          </a:r>
        </a:p>
      </dgm:t>
    </dgm:pt>
    <dgm:pt modelId="{74A571B3-2AE0-49D2-92E7-6D998D9FA583}" type="parTrans" cxnId="{62594D88-6931-4746-B10E-93AA9ECC3FDE}">
      <dgm:prSet/>
      <dgm:spPr/>
      <dgm:t>
        <a:bodyPr/>
        <a:lstStyle/>
        <a:p>
          <a:endParaRPr lang="en-US"/>
        </a:p>
      </dgm:t>
    </dgm:pt>
    <dgm:pt modelId="{B1F0B393-715F-4ABC-BEA8-152AB1F1AF08}" type="sibTrans" cxnId="{62594D88-6931-4746-B10E-93AA9ECC3FDE}">
      <dgm:prSet/>
      <dgm:spPr/>
      <dgm:t>
        <a:bodyPr/>
        <a:lstStyle/>
        <a:p>
          <a:endParaRPr lang="en-US"/>
        </a:p>
      </dgm:t>
    </dgm:pt>
    <dgm:pt modelId="{BD40DAED-7E40-4769-97FE-3B99E8CA179E}">
      <dgm:prSet/>
      <dgm:spPr/>
      <dgm:t>
        <a:bodyPr/>
        <a:lstStyle/>
        <a:p>
          <a:r>
            <a:rPr lang="en-US"/>
            <a:t>Meaning</a:t>
          </a:r>
        </a:p>
      </dgm:t>
    </dgm:pt>
    <dgm:pt modelId="{6736E15B-EA00-460A-ACE9-2B08D5171674}" type="parTrans" cxnId="{5D2E63F7-DB30-4A2D-89F5-E10A50B41BAD}">
      <dgm:prSet/>
      <dgm:spPr/>
      <dgm:t>
        <a:bodyPr/>
        <a:lstStyle/>
        <a:p>
          <a:endParaRPr lang="en-US"/>
        </a:p>
      </dgm:t>
    </dgm:pt>
    <dgm:pt modelId="{8E706D18-909A-47CE-8C83-512D3767AC28}" type="sibTrans" cxnId="{5D2E63F7-DB30-4A2D-89F5-E10A50B41BAD}">
      <dgm:prSet/>
      <dgm:spPr/>
      <dgm:t>
        <a:bodyPr/>
        <a:lstStyle/>
        <a:p>
          <a:endParaRPr lang="en-US"/>
        </a:p>
      </dgm:t>
    </dgm:pt>
    <dgm:pt modelId="{0777A333-CF52-41D8-A27A-D971667D3F2B}">
      <dgm:prSet/>
      <dgm:spPr/>
      <dgm:t>
        <a:bodyPr/>
        <a:lstStyle/>
        <a:p>
          <a:r>
            <a:rPr lang="en-US"/>
            <a:t>Accomplishment</a:t>
          </a:r>
        </a:p>
      </dgm:t>
    </dgm:pt>
    <dgm:pt modelId="{4A36458E-E1B1-4C45-9D6B-5650E5B8A3C5}" type="parTrans" cxnId="{9EBE2B11-D58C-41AC-9915-2CB041024A55}">
      <dgm:prSet/>
      <dgm:spPr/>
      <dgm:t>
        <a:bodyPr/>
        <a:lstStyle/>
        <a:p>
          <a:endParaRPr lang="en-US"/>
        </a:p>
      </dgm:t>
    </dgm:pt>
    <dgm:pt modelId="{06E65FCF-7A26-4561-874A-54467ECF2D06}" type="sibTrans" cxnId="{9EBE2B11-D58C-41AC-9915-2CB041024A55}">
      <dgm:prSet/>
      <dgm:spPr/>
      <dgm:t>
        <a:bodyPr/>
        <a:lstStyle/>
        <a:p>
          <a:endParaRPr lang="en-US"/>
        </a:p>
      </dgm:t>
    </dgm:pt>
    <dgm:pt modelId="{08B1520D-B5B4-4DEE-95D3-759E29BC1D93}">
      <dgm:prSet/>
      <dgm:spPr/>
      <dgm:t>
        <a:bodyPr/>
        <a:lstStyle/>
        <a:p>
          <a:r>
            <a:rPr lang="en-US"/>
            <a:t>Positive Relationships</a:t>
          </a:r>
        </a:p>
      </dgm:t>
    </dgm:pt>
    <dgm:pt modelId="{AB0E6EF1-8750-48D2-855C-335DFF4121E7}" type="parTrans" cxnId="{2CC363A0-2E12-445A-B836-178F3368215D}">
      <dgm:prSet/>
      <dgm:spPr/>
      <dgm:t>
        <a:bodyPr/>
        <a:lstStyle/>
        <a:p>
          <a:endParaRPr lang="en-US"/>
        </a:p>
      </dgm:t>
    </dgm:pt>
    <dgm:pt modelId="{9CC0985A-4804-4427-8316-D1E8CA6D5719}" type="sibTrans" cxnId="{2CC363A0-2E12-445A-B836-178F3368215D}">
      <dgm:prSet/>
      <dgm:spPr/>
      <dgm:t>
        <a:bodyPr/>
        <a:lstStyle/>
        <a:p>
          <a:endParaRPr lang="en-US"/>
        </a:p>
      </dgm:t>
    </dgm:pt>
    <dgm:pt modelId="{9A20EF16-4734-4038-A9CF-C0DC6D1FE581}" type="pres">
      <dgm:prSet presAssocID="{92F63A1D-EAFF-40EE-8068-F1D1E9863E68}" presName="root" presStyleCnt="0">
        <dgm:presLayoutVars>
          <dgm:dir/>
          <dgm:resizeHandles val="exact"/>
        </dgm:presLayoutVars>
      </dgm:prSet>
      <dgm:spPr/>
    </dgm:pt>
    <dgm:pt modelId="{5CD6A687-352F-4AA6-AE1E-50DC8F7DB6BF}" type="pres">
      <dgm:prSet presAssocID="{5A897797-7F9B-43B2-9E23-6BFC9EFEC46E}" presName="compNode" presStyleCnt="0"/>
      <dgm:spPr/>
    </dgm:pt>
    <dgm:pt modelId="{BF85D517-EB03-4BFC-97FA-79391F60277B}" type="pres">
      <dgm:prSet presAssocID="{5A897797-7F9B-43B2-9E23-6BFC9EFEC46E}" presName="bgRect" presStyleLbl="bgShp" presStyleIdx="0" presStyleCnt="5"/>
      <dgm:spPr>
        <a:solidFill>
          <a:schemeClr val="accent1">
            <a:lumMod val="40000"/>
            <a:lumOff val="60000"/>
          </a:schemeClr>
        </a:solidFill>
      </dgm:spPr>
    </dgm:pt>
    <dgm:pt modelId="{1FBEC723-8363-4075-9751-26D8F51EDA8A}" type="pres">
      <dgm:prSet presAssocID="{5A897797-7F9B-43B2-9E23-6BFC9EFEC46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iling Face with No Fill"/>
        </a:ext>
      </dgm:extLst>
    </dgm:pt>
    <dgm:pt modelId="{4EDA1990-665A-4CBB-9E6D-729278FEBED8}" type="pres">
      <dgm:prSet presAssocID="{5A897797-7F9B-43B2-9E23-6BFC9EFEC46E}" presName="spaceRect" presStyleCnt="0"/>
      <dgm:spPr/>
    </dgm:pt>
    <dgm:pt modelId="{ADA4F72E-302E-487B-97DD-7C1D72BD7AC9}" type="pres">
      <dgm:prSet presAssocID="{5A897797-7F9B-43B2-9E23-6BFC9EFEC46E}" presName="parTx" presStyleLbl="revTx" presStyleIdx="0" presStyleCnt="5">
        <dgm:presLayoutVars>
          <dgm:chMax val="0"/>
          <dgm:chPref val="0"/>
        </dgm:presLayoutVars>
      </dgm:prSet>
      <dgm:spPr/>
    </dgm:pt>
    <dgm:pt modelId="{F1411FB4-1B51-4DE9-BA54-F990B2BC495E}" type="pres">
      <dgm:prSet presAssocID="{1C569365-8DEF-4AC2-93B0-2157B74E2409}" presName="sibTrans" presStyleCnt="0"/>
      <dgm:spPr/>
    </dgm:pt>
    <dgm:pt modelId="{F881C7DF-1A74-496E-BCBE-B148A7834845}" type="pres">
      <dgm:prSet presAssocID="{39D8F6EA-9DCB-4537-9A37-819C8A7FD042}" presName="compNode" presStyleCnt="0"/>
      <dgm:spPr/>
    </dgm:pt>
    <dgm:pt modelId="{956EF087-F7F5-4359-AFC9-33B38519FF56}" type="pres">
      <dgm:prSet presAssocID="{39D8F6EA-9DCB-4537-9A37-819C8A7FD042}" presName="bgRect" presStyleLbl="bgShp" presStyleIdx="1" presStyleCnt="5"/>
      <dgm:spPr>
        <a:solidFill>
          <a:srgbClr val="92D050"/>
        </a:solidFill>
      </dgm:spPr>
    </dgm:pt>
    <dgm:pt modelId="{35210334-35B6-4746-B504-5E7D9DE4BF39}" type="pres">
      <dgm:prSet presAssocID="{39D8F6EA-9DCB-4537-9A37-819C8A7FD04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74A22656-9BB2-4DB8-94DD-A3BD0C3D2AA2}" type="pres">
      <dgm:prSet presAssocID="{39D8F6EA-9DCB-4537-9A37-819C8A7FD042}" presName="spaceRect" presStyleCnt="0"/>
      <dgm:spPr/>
    </dgm:pt>
    <dgm:pt modelId="{F0ED73E4-5532-4F21-A681-A7A0D5865FA9}" type="pres">
      <dgm:prSet presAssocID="{39D8F6EA-9DCB-4537-9A37-819C8A7FD042}" presName="parTx" presStyleLbl="revTx" presStyleIdx="1" presStyleCnt="5">
        <dgm:presLayoutVars>
          <dgm:chMax val="0"/>
          <dgm:chPref val="0"/>
        </dgm:presLayoutVars>
      </dgm:prSet>
      <dgm:spPr/>
    </dgm:pt>
    <dgm:pt modelId="{78B2C37D-8BC1-4DC2-BE87-733C25B9DD16}" type="pres">
      <dgm:prSet presAssocID="{B1F0B393-715F-4ABC-BEA8-152AB1F1AF08}" presName="sibTrans" presStyleCnt="0"/>
      <dgm:spPr/>
    </dgm:pt>
    <dgm:pt modelId="{B1561185-19AF-4216-B002-112EA48E1A25}" type="pres">
      <dgm:prSet presAssocID="{BD40DAED-7E40-4769-97FE-3B99E8CA179E}" presName="compNode" presStyleCnt="0"/>
      <dgm:spPr/>
    </dgm:pt>
    <dgm:pt modelId="{F83134C8-80C7-403A-A1D5-E4355B605359}" type="pres">
      <dgm:prSet presAssocID="{BD40DAED-7E40-4769-97FE-3B99E8CA179E}" presName="bgRect" presStyleLbl="bgShp" presStyleIdx="2" presStyleCnt="5"/>
      <dgm:spPr/>
    </dgm:pt>
    <dgm:pt modelId="{F6022629-B244-4DCB-B27D-7A11A30B874C}" type="pres">
      <dgm:prSet presAssocID="{BD40DAED-7E40-4769-97FE-3B99E8CA179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8E569270-8CD5-4CB6-8D7B-E5A078277CF7}" type="pres">
      <dgm:prSet presAssocID="{BD40DAED-7E40-4769-97FE-3B99E8CA179E}" presName="spaceRect" presStyleCnt="0"/>
      <dgm:spPr/>
    </dgm:pt>
    <dgm:pt modelId="{E3534726-0AA7-402A-B6CD-7A0D05EE3DD2}" type="pres">
      <dgm:prSet presAssocID="{BD40DAED-7E40-4769-97FE-3B99E8CA179E}" presName="parTx" presStyleLbl="revTx" presStyleIdx="2" presStyleCnt="5">
        <dgm:presLayoutVars>
          <dgm:chMax val="0"/>
          <dgm:chPref val="0"/>
        </dgm:presLayoutVars>
      </dgm:prSet>
      <dgm:spPr/>
    </dgm:pt>
    <dgm:pt modelId="{1DCAD463-5870-4AD4-B20F-5F808373D6F5}" type="pres">
      <dgm:prSet presAssocID="{8E706D18-909A-47CE-8C83-512D3767AC28}" presName="sibTrans" presStyleCnt="0"/>
      <dgm:spPr/>
    </dgm:pt>
    <dgm:pt modelId="{62E52710-51CB-4D1C-9E30-EB1D31B7D045}" type="pres">
      <dgm:prSet presAssocID="{0777A333-CF52-41D8-A27A-D971667D3F2B}" presName="compNode" presStyleCnt="0"/>
      <dgm:spPr/>
    </dgm:pt>
    <dgm:pt modelId="{C88E19D2-1E9B-4D0B-B1A8-6D58BA7CFEC7}" type="pres">
      <dgm:prSet presAssocID="{0777A333-CF52-41D8-A27A-D971667D3F2B}" presName="bgRect" presStyleLbl="bgShp" presStyleIdx="3" presStyleCnt="5"/>
      <dgm:spPr>
        <a:solidFill>
          <a:srgbClr val="00B0F0"/>
        </a:solidFill>
      </dgm:spPr>
    </dgm:pt>
    <dgm:pt modelId="{8C1D2F14-B826-47CA-8CE5-7E6E464750A3}" type="pres">
      <dgm:prSet presAssocID="{0777A333-CF52-41D8-A27A-D971667D3F2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odium"/>
        </a:ext>
      </dgm:extLst>
    </dgm:pt>
    <dgm:pt modelId="{CC38B8B8-DEFF-4F0F-A810-2C2111A8BC18}" type="pres">
      <dgm:prSet presAssocID="{0777A333-CF52-41D8-A27A-D971667D3F2B}" presName="spaceRect" presStyleCnt="0"/>
      <dgm:spPr/>
    </dgm:pt>
    <dgm:pt modelId="{4BD2098A-B702-43F0-8190-1091372AF808}" type="pres">
      <dgm:prSet presAssocID="{0777A333-CF52-41D8-A27A-D971667D3F2B}" presName="parTx" presStyleLbl="revTx" presStyleIdx="3" presStyleCnt="5">
        <dgm:presLayoutVars>
          <dgm:chMax val="0"/>
          <dgm:chPref val="0"/>
        </dgm:presLayoutVars>
      </dgm:prSet>
      <dgm:spPr/>
    </dgm:pt>
    <dgm:pt modelId="{EE1CA73B-BCB3-4380-B1F1-A947E20C07F6}" type="pres">
      <dgm:prSet presAssocID="{06E65FCF-7A26-4561-874A-54467ECF2D06}" presName="sibTrans" presStyleCnt="0"/>
      <dgm:spPr/>
    </dgm:pt>
    <dgm:pt modelId="{6CF937B7-46A6-4096-BDC8-8B98A473DD72}" type="pres">
      <dgm:prSet presAssocID="{08B1520D-B5B4-4DEE-95D3-759E29BC1D93}" presName="compNode" presStyleCnt="0"/>
      <dgm:spPr/>
    </dgm:pt>
    <dgm:pt modelId="{D2F60100-88F1-42A8-B01B-24880FF55210}" type="pres">
      <dgm:prSet presAssocID="{08B1520D-B5B4-4DEE-95D3-759E29BC1D93}" presName="bgRect" presStyleLbl="bgShp" presStyleIdx="4" presStyleCnt="5"/>
      <dgm:spPr>
        <a:solidFill>
          <a:srgbClr val="7030A0"/>
        </a:solidFill>
      </dgm:spPr>
    </dgm:pt>
    <dgm:pt modelId="{3349C4E1-1316-4EA5-87AC-CDB8EB27FC48}" type="pres">
      <dgm:prSet presAssocID="{08B1520D-B5B4-4DEE-95D3-759E29BC1D9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rt"/>
        </a:ext>
      </dgm:extLst>
    </dgm:pt>
    <dgm:pt modelId="{28BF0E25-6FDA-40B6-AED0-79696EA8045D}" type="pres">
      <dgm:prSet presAssocID="{08B1520D-B5B4-4DEE-95D3-759E29BC1D93}" presName="spaceRect" presStyleCnt="0"/>
      <dgm:spPr/>
    </dgm:pt>
    <dgm:pt modelId="{10537FBC-4ED8-45A5-9F62-7D4964EE2584}" type="pres">
      <dgm:prSet presAssocID="{08B1520D-B5B4-4DEE-95D3-759E29BC1D93}" presName="parTx" presStyleLbl="revTx" presStyleIdx="4" presStyleCnt="5">
        <dgm:presLayoutVars>
          <dgm:chMax val="0"/>
          <dgm:chPref val="0"/>
        </dgm:presLayoutVars>
      </dgm:prSet>
      <dgm:spPr/>
    </dgm:pt>
  </dgm:ptLst>
  <dgm:cxnLst>
    <dgm:cxn modelId="{9EBE2B11-D58C-41AC-9915-2CB041024A55}" srcId="{92F63A1D-EAFF-40EE-8068-F1D1E9863E68}" destId="{0777A333-CF52-41D8-A27A-D971667D3F2B}" srcOrd="3" destOrd="0" parTransId="{4A36458E-E1B1-4C45-9D6B-5650E5B8A3C5}" sibTransId="{06E65FCF-7A26-4561-874A-54467ECF2D06}"/>
    <dgm:cxn modelId="{5CC2C832-882A-4210-8DF3-890D27504876}" type="presOf" srcId="{92F63A1D-EAFF-40EE-8068-F1D1E9863E68}" destId="{9A20EF16-4734-4038-A9CF-C0DC6D1FE581}" srcOrd="0" destOrd="0" presId="urn:microsoft.com/office/officeart/2018/2/layout/IconVerticalSolidList"/>
    <dgm:cxn modelId="{A5FDA447-1168-4709-A653-DDDBBDD34821}" srcId="{92F63A1D-EAFF-40EE-8068-F1D1E9863E68}" destId="{5A897797-7F9B-43B2-9E23-6BFC9EFEC46E}" srcOrd="0" destOrd="0" parTransId="{55CFBE40-7422-40BB-A188-21315DE6524F}" sibTransId="{1C569365-8DEF-4AC2-93B0-2157B74E2409}"/>
    <dgm:cxn modelId="{EED2E95A-7F3B-478A-A0EB-99F6266A7CB6}" type="presOf" srcId="{08B1520D-B5B4-4DEE-95D3-759E29BC1D93}" destId="{10537FBC-4ED8-45A5-9F62-7D4964EE2584}" srcOrd="0" destOrd="0" presId="urn:microsoft.com/office/officeart/2018/2/layout/IconVerticalSolidList"/>
    <dgm:cxn modelId="{62594D88-6931-4746-B10E-93AA9ECC3FDE}" srcId="{92F63A1D-EAFF-40EE-8068-F1D1E9863E68}" destId="{39D8F6EA-9DCB-4537-9A37-819C8A7FD042}" srcOrd="1" destOrd="0" parTransId="{74A571B3-2AE0-49D2-92E7-6D998D9FA583}" sibTransId="{B1F0B393-715F-4ABC-BEA8-152AB1F1AF08}"/>
    <dgm:cxn modelId="{6768D192-0A60-40BB-8046-61D6263D98C6}" type="presOf" srcId="{0777A333-CF52-41D8-A27A-D971667D3F2B}" destId="{4BD2098A-B702-43F0-8190-1091372AF808}" srcOrd="0" destOrd="0" presId="urn:microsoft.com/office/officeart/2018/2/layout/IconVerticalSolidList"/>
    <dgm:cxn modelId="{B3E6E597-635F-49B0-A928-D225653953DF}" type="presOf" srcId="{5A897797-7F9B-43B2-9E23-6BFC9EFEC46E}" destId="{ADA4F72E-302E-487B-97DD-7C1D72BD7AC9}" srcOrd="0" destOrd="0" presId="urn:microsoft.com/office/officeart/2018/2/layout/IconVerticalSolidList"/>
    <dgm:cxn modelId="{2CC363A0-2E12-445A-B836-178F3368215D}" srcId="{92F63A1D-EAFF-40EE-8068-F1D1E9863E68}" destId="{08B1520D-B5B4-4DEE-95D3-759E29BC1D93}" srcOrd="4" destOrd="0" parTransId="{AB0E6EF1-8750-48D2-855C-335DFF4121E7}" sibTransId="{9CC0985A-4804-4427-8316-D1E8CA6D5719}"/>
    <dgm:cxn modelId="{643743C5-8C2D-475B-85E2-9BDC4E864641}" type="presOf" srcId="{39D8F6EA-9DCB-4537-9A37-819C8A7FD042}" destId="{F0ED73E4-5532-4F21-A681-A7A0D5865FA9}" srcOrd="0" destOrd="0" presId="urn:microsoft.com/office/officeart/2018/2/layout/IconVerticalSolidList"/>
    <dgm:cxn modelId="{7A3E57E8-4C71-4F64-AC2B-DBCB2C0F7DFD}" type="presOf" srcId="{BD40DAED-7E40-4769-97FE-3B99E8CA179E}" destId="{E3534726-0AA7-402A-B6CD-7A0D05EE3DD2}" srcOrd="0" destOrd="0" presId="urn:microsoft.com/office/officeart/2018/2/layout/IconVerticalSolidList"/>
    <dgm:cxn modelId="{5D2E63F7-DB30-4A2D-89F5-E10A50B41BAD}" srcId="{92F63A1D-EAFF-40EE-8068-F1D1E9863E68}" destId="{BD40DAED-7E40-4769-97FE-3B99E8CA179E}" srcOrd="2" destOrd="0" parTransId="{6736E15B-EA00-460A-ACE9-2B08D5171674}" sibTransId="{8E706D18-909A-47CE-8C83-512D3767AC28}"/>
    <dgm:cxn modelId="{1ACED72B-E80B-475E-8F9F-2947C06F3749}" type="presParOf" srcId="{9A20EF16-4734-4038-A9CF-C0DC6D1FE581}" destId="{5CD6A687-352F-4AA6-AE1E-50DC8F7DB6BF}" srcOrd="0" destOrd="0" presId="urn:microsoft.com/office/officeart/2018/2/layout/IconVerticalSolidList"/>
    <dgm:cxn modelId="{B82BFCF8-7036-49FC-B8FE-25CCF824F0EA}" type="presParOf" srcId="{5CD6A687-352F-4AA6-AE1E-50DC8F7DB6BF}" destId="{BF85D517-EB03-4BFC-97FA-79391F60277B}" srcOrd="0" destOrd="0" presId="urn:microsoft.com/office/officeart/2018/2/layout/IconVerticalSolidList"/>
    <dgm:cxn modelId="{C9D8274E-C2F8-4564-8DB1-5C4C35C7D29D}" type="presParOf" srcId="{5CD6A687-352F-4AA6-AE1E-50DC8F7DB6BF}" destId="{1FBEC723-8363-4075-9751-26D8F51EDA8A}" srcOrd="1" destOrd="0" presId="urn:microsoft.com/office/officeart/2018/2/layout/IconVerticalSolidList"/>
    <dgm:cxn modelId="{FA2F3BA2-B8CA-45F6-813A-2BB267EF989E}" type="presParOf" srcId="{5CD6A687-352F-4AA6-AE1E-50DC8F7DB6BF}" destId="{4EDA1990-665A-4CBB-9E6D-729278FEBED8}" srcOrd="2" destOrd="0" presId="urn:microsoft.com/office/officeart/2018/2/layout/IconVerticalSolidList"/>
    <dgm:cxn modelId="{A182F7D1-DF3F-4275-B7F6-873F1DD5621A}" type="presParOf" srcId="{5CD6A687-352F-4AA6-AE1E-50DC8F7DB6BF}" destId="{ADA4F72E-302E-487B-97DD-7C1D72BD7AC9}" srcOrd="3" destOrd="0" presId="urn:microsoft.com/office/officeart/2018/2/layout/IconVerticalSolidList"/>
    <dgm:cxn modelId="{5AC75822-CCC4-4B5F-A83C-BBBE22FE585E}" type="presParOf" srcId="{9A20EF16-4734-4038-A9CF-C0DC6D1FE581}" destId="{F1411FB4-1B51-4DE9-BA54-F990B2BC495E}" srcOrd="1" destOrd="0" presId="urn:microsoft.com/office/officeart/2018/2/layout/IconVerticalSolidList"/>
    <dgm:cxn modelId="{24DF7885-36C7-4524-8A3A-7FACC9A5B73D}" type="presParOf" srcId="{9A20EF16-4734-4038-A9CF-C0DC6D1FE581}" destId="{F881C7DF-1A74-496E-BCBE-B148A7834845}" srcOrd="2" destOrd="0" presId="urn:microsoft.com/office/officeart/2018/2/layout/IconVerticalSolidList"/>
    <dgm:cxn modelId="{9B016275-048B-4A64-9CB1-A82F1C89E19F}" type="presParOf" srcId="{F881C7DF-1A74-496E-BCBE-B148A7834845}" destId="{956EF087-F7F5-4359-AFC9-33B38519FF56}" srcOrd="0" destOrd="0" presId="urn:microsoft.com/office/officeart/2018/2/layout/IconVerticalSolidList"/>
    <dgm:cxn modelId="{3463F993-3F6C-4B0C-AF72-B97C5F3B14FF}" type="presParOf" srcId="{F881C7DF-1A74-496E-BCBE-B148A7834845}" destId="{35210334-35B6-4746-B504-5E7D9DE4BF39}" srcOrd="1" destOrd="0" presId="urn:microsoft.com/office/officeart/2018/2/layout/IconVerticalSolidList"/>
    <dgm:cxn modelId="{A8098C16-2D64-4879-AAA0-F9268C065881}" type="presParOf" srcId="{F881C7DF-1A74-496E-BCBE-B148A7834845}" destId="{74A22656-9BB2-4DB8-94DD-A3BD0C3D2AA2}" srcOrd="2" destOrd="0" presId="urn:microsoft.com/office/officeart/2018/2/layout/IconVerticalSolidList"/>
    <dgm:cxn modelId="{C6CA2CCD-1201-455B-90E7-F352707A34DE}" type="presParOf" srcId="{F881C7DF-1A74-496E-BCBE-B148A7834845}" destId="{F0ED73E4-5532-4F21-A681-A7A0D5865FA9}" srcOrd="3" destOrd="0" presId="urn:microsoft.com/office/officeart/2018/2/layout/IconVerticalSolidList"/>
    <dgm:cxn modelId="{4E0BC1B3-83AA-4A8C-AF45-0A33F31D33D4}" type="presParOf" srcId="{9A20EF16-4734-4038-A9CF-C0DC6D1FE581}" destId="{78B2C37D-8BC1-4DC2-BE87-733C25B9DD16}" srcOrd="3" destOrd="0" presId="urn:microsoft.com/office/officeart/2018/2/layout/IconVerticalSolidList"/>
    <dgm:cxn modelId="{3DE215E9-EA8B-429D-820D-5734A32C5E50}" type="presParOf" srcId="{9A20EF16-4734-4038-A9CF-C0DC6D1FE581}" destId="{B1561185-19AF-4216-B002-112EA48E1A25}" srcOrd="4" destOrd="0" presId="urn:microsoft.com/office/officeart/2018/2/layout/IconVerticalSolidList"/>
    <dgm:cxn modelId="{FEE395DD-CFAE-4C12-B52A-9E553294A48E}" type="presParOf" srcId="{B1561185-19AF-4216-B002-112EA48E1A25}" destId="{F83134C8-80C7-403A-A1D5-E4355B605359}" srcOrd="0" destOrd="0" presId="urn:microsoft.com/office/officeart/2018/2/layout/IconVerticalSolidList"/>
    <dgm:cxn modelId="{4F3EF190-D008-4E0E-AF0C-6EC111722D42}" type="presParOf" srcId="{B1561185-19AF-4216-B002-112EA48E1A25}" destId="{F6022629-B244-4DCB-B27D-7A11A30B874C}" srcOrd="1" destOrd="0" presId="urn:microsoft.com/office/officeart/2018/2/layout/IconVerticalSolidList"/>
    <dgm:cxn modelId="{8E51CE3C-F33C-4CEF-B4B1-334A8CD3EC0E}" type="presParOf" srcId="{B1561185-19AF-4216-B002-112EA48E1A25}" destId="{8E569270-8CD5-4CB6-8D7B-E5A078277CF7}" srcOrd="2" destOrd="0" presId="urn:microsoft.com/office/officeart/2018/2/layout/IconVerticalSolidList"/>
    <dgm:cxn modelId="{DFB0A157-F121-4F81-853F-57538EC13A25}" type="presParOf" srcId="{B1561185-19AF-4216-B002-112EA48E1A25}" destId="{E3534726-0AA7-402A-B6CD-7A0D05EE3DD2}" srcOrd="3" destOrd="0" presId="urn:microsoft.com/office/officeart/2018/2/layout/IconVerticalSolidList"/>
    <dgm:cxn modelId="{0220B1D3-163D-4DBA-BABB-D0DD5C8A83AA}" type="presParOf" srcId="{9A20EF16-4734-4038-A9CF-C0DC6D1FE581}" destId="{1DCAD463-5870-4AD4-B20F-5F808373D6F5}" srcOrd="5" destOrd="0" presId="urn:microsoft.com/office/officeart/2018/2/layout/IconVerticalSolidList"/>
    <dgm:cxn modelId="{8B6CE9AC-8B27-4C02-AF76-E77314806EB1}" type="presParOf" srcId="{9A20EF16-4734-4038-A9CF-C0DC6D1FE581}" destId="{62E52710-51CB-4D1C-9E30-EB1D31B7D045}" srcOrd="6" destOrd="0" presId="urn:microsoft.com/office/officeart/2018/2/layout/IconVerticalSolidList"/>
    <dgm:cxn modelId="{8C0B261B-8F79-41D8-9112-B2C837F5D6C8}" type="presParOf" srcId="{62E52710-51CB-4D1C-9E30-EB1D31B7D045}" destId="{C88E19D2-1E9B-4D0B-B1A8-6D58BA7CFEC7}" srcOrd="0" destOrd="0" presId="urn:microsoft.com/office/officeart/2018/2/layout/IconVerticalSolidList"/>
    <dgm:cxn modelId="{7E0677D4-D1BE-4C35-9660-84AD76560CA4}" type="presParOf" srcId="{62E52710-51CB-4D1C-9E30-EB1D31B7D045}" destId="{8C1D2F14-B826-47CA-8CE5-7E6E464750A3}" srcOrd="1" destOrd="0" presId="urn:microsoft.com/office/officeart/2018/2/layout/IconVerticalSolidList"/>
    <dgm:cxn modelId="{F91EFF0F-A5F3-4826-8509-B04F96E4FB1D}" type="presParOf" srcId="{62E52710-51CB-4D1C-9E30-EB1D31B7D045}" destId="{CC38B8B8-DEFF-4F0F-A810-2C2111A8BC18}" srcOrd="2" destOrd="0" presId="urn:microsoft.com/office/officeart/2018/2/layout/IconVerticalSolidList"/>
    <dgm:cxn modelId="{DA5A0420-AEA5-43BC-B7BA-2753588D514E}" type="presParOf" srcId="{62E52710-51CB-4D1C-9E30-EB1D31B7D045}" destId="{4BD2098A-B702-43F0-8190-1091372AF808}" srcOrd="3" destOrd="0" presId="urn:microsoft.com/office/officeart/2018/2/layout/IconVerticalSolidList"/>
    <dgm:cxn modelId="{F200B6F3-847C-4653-84E3-FCE8E0363617}" type="presParOf" srcId="{9A20EF16-4734-4038-A9CF-C0DC6D1FE581}" destId="{EE1CA73B-BCB3-4380-B1F1-A947E20C07F6}" srcOrd="7" destOrd="0" presId="urn:microsoft.com/office/officeart/2018/2/layout/IconVerticalSolidList"/>
    <dgm:cxn modelId="{7758A01E-A69A-4791-ACE3-5482D409A7AD}" type="presParOf" srcId="{9A20EF16-4734-4038-A9CF-C0DC6D1FE581}" destId="{6CF937B7-46A6-4096-BDC8-8B98A473DD72}" srcOrd="8" destOrd="0" presId="urn:microsoft.com/office/officeart/2018/2/layout/IconVerticalSolidList"/>
    <dgm:cxn modelId="{40484718-8920-4380-B521-F54844992D6D}" type="presParOf" srcId="{6CF937B7-46A6-4096-BDC8-8B98A473DD72}" destId="{D2F60100-88F1-42A8-B01B-24880FF55210}" srcOrd="0" destOrd="0" presId="urn:microsoft.com/office/officeart/2018/2/layout/IconVerticalSolidList"/>
    <dgm:cxn modelId="{0B8B0CC6-E2B5-4C85-9572-78C2BA91D976}" type="presParOf" srcId="{6CF937B7-46A6-4096-BDC8-8B98A473DD72}" destId="{3349C4E1-1316-4EA5-87AC-CDB8EB27FC48}" srcOrd="1" destOrd="0" presId="urn:microsoft.com/office/officeart/2018/2/layout/IconVerticalSolidList"/>
    <dgm:cxn modelId="{75690FC1-77D0-4384-8D90-659986A12360}" type="presParOf" srcId="{6CF937B7-46A6-4096-BDC8-8B98A473DD72}" destId="{28BF0E25-6FDA-40B6-AED0-79696EA8045D}" srcOrd="2" destOrd="0" presId="urn:microsoft.com/office/officeart/2018/2/layout/IconVerticalSolidList"/>
    <dgm:cxn modelId="{FF77967A-425D-4E99-A542-5F5A5DE2A814}" type="presParOf" srcId="{6CF937B7-46A6-4096-BDC8-8B98A473DD72}" destId="{10537FBC-4ED8-45A5-9F62-7D4964EE258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6163C0-39DD-449E-B90F-D0ABE3482F97}" type="doc">
      <dgm:prSet loTypeId="urn:microsoft.com/office/officeart/2005/8/layout/cycle8" loCatId="cycle" qsTypeId="urn:microsoft.com/office/officeart/2005/8/quickstyle/simple1" qsCatId="simple" csTypeId="urn:microsoft.com/office/officeart/2005/8/colors/colorful5" csCatId="colorful" phldr="1"/>
      <dgm:spPr/>
    </dgm:pt>
    <dgm:pt modelId="{8D12AB79-5E6C-4A0A-9C7B-8BE5EF9DC079}">
      <dgm:prSet phldrT="[Text]"/>
      <dgm:spPr>
        <a:solidFill>
          <a:srgbClr val="00B0F0"/>
        </a:solidFill>
      </dgm:spPr>
      <dgm:t>
        <a:bodyPr/>
        <a:lstStyle/>
        <a:p>
          <a:r>
            <a:rPr lang="en-GB" b="1">
              <a:solidFill>
                <a:schemeClr val="bg1"/>
              </a:solidFill>
            </a:rPr>
            <a:t>Non-judgemental</a:t>
          </a:r>
        </a:p>
      </dgm:t>
    </dgm:pt>
    <dgm:pt modelId="{E9740AF4-DC74-44C2-A212-DDB07F69FE25}" type="parTrans" cxnId="{A635B935-6F8F-44B2-A137-79195A74F3EC}">
      <dgm:prSet/>
      <dgm:spPr/>
      <dgm:t>
        <a:bodyPr/>
        <a:lstStyle/>
        <a:p>
          <a:endParaRPr lang="en-GB"/>
        </a:p>
      </dgm:t>
    </dgm:pt>
    <dgm:pt modelId="{B6C23916-3C5E-469C-A0F8-74DCD140E551}" type="sibTrans" cxnId="{A635B935-6F8F-44B2-A137-79195A74F3EC}">
      <dgm:prSet/>
      <dgm:spPr/>
      <dgm:t>
        <a:bodyPr/>
        <a:lstStyle/>
        <a:p>
          <a:endParaRPr lang="en-GB"/>
        </a:p>
      </dgm:t>
    </dgm:pt>
    <dgm:pt modelId="{50AD624D-9A87-42F6-A918-7AA03A99E97E}">
      <dgm:prSet phldrT="[Text]"/>
      <dgm:spPr>
        <a:solidFill>
          <a:srgbClr val="7030A0"/>
        </a:solidFill>
      </dgm:spPr>
      <dgm:t>
        <a:bodyPr/>
        <a:lstStyle/>
        <a:p>
          <a:r>
            <a:rPr lang="en-GB" b="1">
              <a:solidFill>
                <a:schemeClr val="bg1"/>
              </a:solidFill>
            </a:rPr>
            <a:t>Empathic</a:t>
          </a:r>
        </a:p>
      </dgm:t>
    </dgm:pt>
    <dgm:pt modelId="{9208653B-366F-473E-8961-CBA77B836DA7}" type="parTrans" cxnId="{8E28AE64-5710-48C7-B954-2EE0CCF76287}">
      <dgm:prSet/>
      <dgm:spPr/>
      <dgm:t>
        <a:bodyPr/>
        <a:lstStyle/>
        <a:p>
          <a:endParaRPr lang="en-GB"/>
        </a:p>
      </dgm:t>
    </dgm:pt>
    <dgm:pt modelId="{82A77B35-F92F-45C6-A8FD-F3FF23E975DE}" type="sibTrans" cxnId="{8E28AE64-5710-48C7-B954-2EE0CCF76287}">
      <dgm:prSet/>
      <dgm:spPr/>
      <dgm:t>
        <a:bodyPr/>
        <a:lstStyle/>
        <a:p>
          <a:endParaRPr lang="en-GB"/>
        </a:p>
      </dgm:t>
    </dgm:pt>
    <dgm:pt modelId="{4E93F0C3-93F7-4E6A-A67F-5523EDCBDFCA}">
      <dgm:prSet/>
      <dgm:spPr>
        <a:solidFill>
          <a:schemeClr val="accent1">
            <a:lumMod val="40000"/>
            <a:lumOff val="60000"/>
          </a:schemeClr>
        </a:solidFill>
      </dgm:spPr>
      <dgm:t>
        <a:bodyPr/>
        <a:lstStyle/>
        <a:p>
          <a:r>
            <a:rPr lang="en-GB" b="1">
              <a:solidFill>
                <a:schemeClr val="bg1"/>
              </a:solidFill>
            </a:rPr>
            <a:t>Alive to the suffering of others</a:t>
          </a:r>
        </a:p>
      </dgm:t>
    </dgm:pt>
    <dgm:pt modelId="{4795D6D1-43B8-422D-91AF-BD05D626337D}" type="parTrans" cxnId="{2D862820-1FA8-4735-B15B-771ECF90EF16}">
      <dgm:prSet/>
      <dgm:spPr/>
      <dgm:t>
        <a:bodyPr/>
        <a:lstStyle/>
        <a:p>
          <a:endParaRPr lang="en-GB"/>
        </a:p>
      </dgm:t>
    </dgm:pt>
    <dgm:pt modelId="{473607D8-006D-4222-95DD-612117A7B2F0}" type="sibTrans" cxnId="{2D862820-1FA8-4735-B15B-771ECF90EF16}">
      <dgm:prSet/>
      <dgm:spPr/>
      <dgm:t>
        <a:bodyPr/>
        <a:lstStyle/>
        <a:p>
          <a:endParaRPr lang="en-GB"/>
        </a:p>
      </dgm:t>
    </dgm:pt>
    <dgm:pt modelId="{264D4632-D424-41CB-8DD8-E9220AC33B65}">
      <dgm:prSet/>
      <dgm:spPr>
        <a:solidFill>
          <a:srgbClr val="FFC000"/>
        </a:solidFill>
      </dgm:spPr>
      <dgm:t>
        <a:bodyPr/>
        <a:lstStyle/>
        <a:p>
          <a:r>
            <a:rPr lang="en-GB" b="1">
              <a:solidFill>
                <a:schemeClr val="bg1"/>
              </a:solidFill>
            </a:rPr>
            <a:t>Appropriate action</a:t>
          </a:r>
        </a:p>
      </dgm:t>
    </dgm:pt>
    <dgm:pt modelId="{CD869C43-439D-42F5-858B-40093235D426}" type="parTrans" cxnId="{76CF4462-E7B5-40FA-861E-D5213627DB80}">
      <dgm:prSet/>
      <dgm:spPr/>
      <dgm:t>
        <a:bodyPr/>
        <a:lstStyle/>
        <a:p>
          <a:endParaRPr lang="en-GB"/>
        </a:p>
      </dgm:t>
    </dgm:pt>
    <dgm:pt modelId="{769EAC89-AC41-4D79-8A56-32C46831DB1C}" type="sibTrans" cxnId="{76CF4462-E7B5-40FA-861E-D5213627DB80}">
      <dgm:prSet/>
      <dgm:spPr/>
      <dgm:t>
        <a:bodyPr/>
        <a:lstStyle/>
        <a:p>
          <a:endParaRPr lang="en-GB"/>
        </a:p>
      </dgm:t>
    </dgm:pt>
    <dgm:pt modelId="{182C49D6-8243-4874-BE8D-A5AE2785CAE2}">
      <dgm:prSet/>
      <dgm:spPr>
        <a:solidFill>
          <a:srgbClr val="92D050"/>
        </a:solidFill>
      </dgm:spPr>
      <dgm:t>
        <a:bodyPr/>
        <a:lstStyle/>
        <a:p>
          <a:r>
            <a:rPr lang="en-GB" b="1">
              <a:solidFill>
                <a:schemeClr val="bg1"/>
              </a:solidFill>
            </a:rPr>
            <a:t>Tolerating personal distress</a:t>
          </a:r>
        </a:p>
      </dgm:t>
    </dgm:pt>
    <dgm:pt modelId="{1C8269FF-50BB-43A0-9506-4624BC90C258}" type="parTrans" cxnId="{421058F8-F98A-4843-AF33-EBF1BAF9ECA5}">
      <dgm:prSet/>
      <dgm:spPr/>
      <dgm:t>
        <a:bodyPr/>
        <a:lstStyle/>
        <a:p>
          <a:endParaRPr lang="en-GB"/>
        </a:p>
      </dgm:t>
    </dgm:pt>
    <dgm:pt modelId="{9EBBF424-2FCA-478F-A944-A18782575E62}" type="sibTrans" cxnId="{421058F8-F98A-4843-AF33-EBF1BAF9ECA5}">
      <dgm:prSet/>
      <dgm:spPr/>
      <dgm:t>
        <a:bodyPr/>
        <a:lstStyle/>
        <a:p>
          <a:endParaRPr lang="en-GB"/>
        </a:p>
      </dgm:t>
    </dgm:pt>
    <dgm:pt modelId="{192156DC-F2A8-4CD2-A05B-83CC71A0B9F2}" type="pres">
      <dgm:prSet presAssocID="{2A6163C0-39DD-449E-B90F-D0ABE3482F97}" presName="compositeShape" presStyleCnt="0">
        <dgm:presLayoutVars>
          <dgm:chMax val="7"/>
          <dgm:dir/>
          <dgm:resizeHandles val="exact"/>
        </dgm:presLayoutVars>
      </dgm:prSet>
      <dgm:spPr/>
    </dgm:pt>
    <dgm:pt modelId="{7CA407CE-A222-44C2-A7C2-94BEDD91C6A3}" type="pres">
      <dgm:prSet presAssocID="{2A6163C0-39DD-449E-B90F-D0ABE3482F97}" presName="wedge1" presStyleLbl="node1" presStyleIdx="0" presStyleCnt="5"/>
      <dgm:spPr/>
    </dgm:pt>
    <dgm:pt modelId="{FB99EF0D-2BCE-480A-92B3-DA2E3D830000}" type="pres">
      <dgm:prSet presAssocID="{2A6163C0-39DD-449E-B90F-D0ABE3482F97}" presName="dummy1a" presStyleCnt="0"/>
      <dgm:spPr/>
    </dgm:pt>
    <dgm:pt modelId="{BC6AE24F-127D-4B89-9C7D-0CA6DEA6E63B}" type="pres">
      <dgm:prSet presAssocID="{2A6163C0-39DD-449E-B90F-D0ABE3482F97}" presName="dummy1b" presStyleCnt="0"/>
      <dgm:spPr/>
    </dgm:pt>
    <dgm:pt modelId="{8779DA58-D8D3-4CD7-985F-E846A18C3CF9}" type="pres">
      <dgm:prSet presAssocID="{2A6163C0-39DD-449E-B90F-D0ABE3482F97}" presName="wedge1Tx" presStyleLbl="node1" presStyleIdx="0" presStyleCnt="5">
        <dgm:presLayoutVars>
          <dgm:chMax val="0"/>
          <dgm:chPref val="0"/>
          <dgm:bulletEnabled val="1"/>
        </dgm:presLayoutVars>
      </dgm:prSet>
      <dgm:spPr/>
    </dgm:pt>
    <dgm:pt modelId="{455D34F8-9E82-4922-8C3C-FDDF59F54FE9}" type="pres">
      <dgm:prSet presAssocID="{2A6163C0-39DD-449E-B90F-D0ABE3482F97}" presName="wedge2" presStyleLbl="node1" presStyleIdx="1" presStyleCnt="5"/>
      <dgm:spPr/>
    </dgm:pt>
    <dgm:pt modelId="{7B095D6D-BFEE-411A-84F3-9C4737C2B242}" type="pres">
      <dgm:prSet presAssocID="{2A6163C0-39DD-449E-B90F-D0ABE3482F97}" presName="dummy2a" presStyleCnt="0"/>
      <dgm:spPr/>
    </dgm:pt>
    <dgm:pt modelId="{546C89AF-31A0-490F-833C-1F6A302577E4}" type="pres">
      <dgm:prSet presAssocID="{2A6163C0-39DD-449E-B90F-D0ABE3482F97}" presName="dummy2b" presStyleCnt="0"/>
      <dgm:spPr/>
    </dgm:pt>
    <dgm:pt modelId="{1839E623-5214-4DB3-9FA9-43B6A39D0951}" type="pres">
      <dgm:prSet presAssocID="{2A6163C0-39DD-449E-B90F-D0ABE3482F97}" presName="wedge2Tx" presStyleLbl="node1" presStyleIdx="1" presStyleCnt="5">
        <dgm:presLayoutVars>
          <dgm:chMax val="0"/>
          <dgm:chPref val="0"/>
          <dgm:bulletEnabled val="1"/>
        </dgm:presLayoutVars>
      </dgm:prSet>
      <dgm:spPr/>
    </dgm:pt>
    <dgm:pt modelId="{D4A010BD-D028-4C5B-9A2F-1A84B5DC7BCF}" type="pres">
      <dgm:prSet presAssocID="{2A6163C0-39DD-449E-B90F-D0ABE3482F97}" presName="wedge3" presStyleLbl="node1" presStyleIdx="2" presStyleCnt="5"/>
      <dgm:spPr/>
    </dgm:pt>
    <dgm:pt modelId="{16778AD6-B836-4079-B3AE-521D2AFFAFEF}" type="pres">
      <dgm:prSet presAssocID="{2A6163C0-39DD-449E-B90F-D0ABE3482F97}" presName="dummy3a" presStyleCnt="0"/>
      <dgm:spPr/>
    </dgm:pt>
    <dgm:pt modelId="{85ECB948-7F42-4437-B256-18162686E81B}" type="pres">
      <dgm:prSet presAssocID="{2A6163C0-39DD-449E-B90F-D0ABE3482F97}" presName="dummy3b" presStyleCnt="0"/>
      <dgm:spPr/>
    </dgm:pt>
    <dgm:pt modelId="{4E477944-FCCC-4A79-86AC-FCC3629CD13A}" type="pres">
      <dgm:prSet presAssocID="{2A6163C0-39DD-449E-B90F-D0ABE3482F97}" presName="wedge3Tx" presStyleLbl="node1" presStyleIdx="2" presStyleCnt="5">
        <dgm:presLayoutVars>
          <dgm:chMax val="0"/>
          <dgm:chPref val="0"/>
          <dgm:bulletEnabled val="1"/>
        </dgm:presLayoutVars>
      </dgm:prSet>
      <dgm:spPr/>
    </dgm:pt>
    <dgm:pt modelId="{28432CAD-B4C2-4EFF-AE95-BA09684B7901}" type="pres">
      <dgm:prSet presAssocID="{2A6163C0-39DD-449E-B90F-D0ABE3482F97}" presName="wedge4" presStyleLbl="node1" presStyleIdx="3" presStyleCnt="5"/>
      <dgm:spPr/>
    </dgm:pt>
    <dgm:pt modelId="{2239DA52-4FBB-4D2A-AE02-9F3CB4D315B0}" type="pres">
      <dgm:prSet presAssocID="{2A6163C0-39DD-449E-B90F-D0ABE3482F97}" presName="dummy4a" presStyleCnt="0"/>
      <dgm:spPr/>
    </dgm:pt>
    <dgm:pt modelId="{14CD78FE-876B-41D7-94BD-9E5742268C7C}" type="pres">
      <dgm:prSet presAssocID="{2A6163C0-39DD-449E-B90F-D0ABE3482F97}" presName="dummy4b" presStyleCnt="0"/>
      <dgm:spPr/>
    </dgm:pt>
    <dgm:pt modelId="{3D53536A-5325-4F4F-AC7C-4116BE23496C}" type="pres">
      <dgm:prSet presAssocID="{2A6163C0-39DD-449E-B90F-D0ABE3482F97}" presName="wedge4Tx" presStyleLbl="node1" presStyleIdx="3" presStyleCnt="5">
        <dgm:presLayoutVars>
          <dgm:chMax val="0"/>
          <dgm:chPref val="0"/>
          <dgm:bulletEnabled val="1"/>
        </dgm:presLayoutVars>
      </dgm:prSet>
      <dgm:spPr/>
    </dgm:pt>
    <dgm:pt modelId="{03186A90-19AA-4973-93EB-D341EBB98EF2}" type="pres">
      <dgm:prSet presAssocID="{2A6163C0-39DD-449E-B90F-D0ABE3482F97}" presName="wedge5" presStyleLbl="node1" presStyleIdx="4" presStyleCnt="5"/>
      <dgm:spPr/>
    </dgm:pt>
    <dgm:pt modelId="{6BF5B09F-AC3C-4228-8049-8948A37DA4A4}" type="pres">
      <dgm:prSet presAssocID="{2A6163C0-39DD-449E-B90F-D0ABE3482F97}" presName="dummy5a" presStyleCnt="0"/>
      <dgm:spPr/>
    </dgm:pt>
    <dgm:pt modelId="{8EB2C5C0-028D-4979-A5A8-00F156C301F8}" type="pres">
      <dgm:prSet presAssocID="{2A6163C0-39DD-449E-B90F-D0ABE3482F97}" presName="dummy5b" presStyleCnt="0"/>
      <dgm:spPr/>
    </dgm:pt>
    <dgm:pt modelId="{C1B9C874-0824-4C00-8096-F2CCCC4881E4}" type="pres">
      <dgm:prSet presAssocID="{2A6163C0-39DD-449E-B90F-D0ABE3482F97}" presName="wedge5Tx" presStyleLbl="node1" presStyleIdx="4" presStyleCnt="5">
        <dgm:presLayoutVars>
          <dgm:chMax val="0"/>
          <dgm:chPref val="0"/>
          <dgm:bulletEnabled val="1"/>
        </dgm:presLayoutVars>
      </dgm:prSet>
      <dgm:spPr/>
    </dgm:pt>
    <dgm:pt modelId="{552D5C00-DCC0-496A-A6AC-024FBC4E50E2}" type="pres">
      <dgm:prSet presAssocID="{B6C23916-3C5E-469C-A0F8-74DCD140E551}" presName="arrowWedge1" presStyleLbl="fgSibTrans2D1" presStyleIdx="0" presStyleCnt="5"/>
      <dgm:spPr/>
    </dgm:pt>
    <dgm:pt modelId="{D17144AF-D927-4ECC-A81B-FF9311CC4032}" type="pres">
      <dgm:prSet presAssocID="{9EBBF424-2FCA-478F-A944-A18782575E62}" presName="arrowWedge2" presStyleLbl="fgSibTrans2D1" presStyleIdx="1" presStyleCnt="5"/>
      <dgm:spPr/>
    </dgm:pt>
    <dgm:pt modelId="{397DEE40-85AA-4D7F-8873-51887050EACE}" type="pres">
      <dgm:prSet presAssocID="{82A77B35-F92F-45C6-A8FD-F3FF23E975DE}" presName="arrowWedge3" presStyleLbl="fgSibTrans2D1" presStyleIdx="2" presStyleCnt="5"/>
      <dgm:spPr/>
    </dgm:pt>
    <dgm:pt modelId="{DB07DB98-FBCC-4850-AAA7-D6BD895A1E2A}" type="pres">
      <dgm:prSet presAssocID="{769EAC89-AC41-4D79-8A56-32C46831DB1C}" presName="arrowWedge4" presStyleLbl="fgSibTrans2D1" presStyleIdx="3" presStyleCnt="5"/>
      <dgm:spPr/>
    </dgm:pt>
    <dgm:pt modelId="{33D1BC4A-4AD4-409F-92A0-BF6749C4EE5A}" type="pres">
      <dgm:prSet presAssocID="{473607D8-006D-4222-95DD-612117A7B2F0}" presName="arrowWedge5" presStyleLbl="fgSibTrans2D1" presStyleIdx="4" presStyleCnt="5"/>
      <dgm:spPr/>
    </dgm:pt>
  </dgm:ptLst>
  <dgm:cxnLst>
    <dgm:cxn modelId="{D1603F02-E974-49F0-ACD0-C433CF398276}" type="presOf" srcId="{8D12AB79-5E6C-4A0A-9C7B-8BE5EF9DC079}" destId="{7CA407CE-A222-44C2-A7C2-94BEDD91C6A3}" srcOrd="0" destOrd="0" presId="urn:microsoft.com/office/officeart/2005/8/layout/cycle8"/>
    <dgm:cxn modelId="{2D862820-1FA8-4735-B15B-771ECF90EF16}" srcId="{2A6163C0-39DD-449E-B90F-D0ABE3482F97}" destId="{4E93F0C3-93F7-4E6A-A67F-5523EDCBDFCA}" srcOrd="4" destOrd="0" parTransId="{4795D6D1-43B8-422D-91AF-BD05D626337D}" sibTransId="{473607D8-006D-4222-95DD-612117A7B2F0}"/>
    <dgm:cxn modelId="{A635B935-6F8F-44B2-A137-79195A74F3EC}" srcId="{2A6163C0-39DD-449E-B90F-D0ABE3482F97}" destId="{8D12AB79-5E6C-4A0A-9C7B-8BE5EF9DC079}" srcOrd="0" destOrd="0" parTransId="{E9740AF4-DC74-44C2-A212-DDB07F69FE25}" sibTransId="{B6C23916-3C5E-469C-A0F8-74DCD140E551}"/>
    <dgm:cxn modelId="{62B6CF41-203B-4EF3-8AF2-DD42BBE66F62}" type="presOf" srcId="{264D4632-D424-41CB-8DD8-E9220AC33B65}" destId="{3D53536A-5325-4F4F-AC7C-4116BE23496C}" srcOrd="1" destOrd="0" presId="urn:microsoft.com/office/officeart/2005/8/layout/cycle8"/>
    <dgm:cxn modelId="{76CF4462-E7B5-40FA-861E-D5213627DB80}" srcId="{2A6163C0-39DD-449E-B90F-D0ABE3482F97}" destId="{264D4632-D424-41CB-8DD8-E9220AC33B65}" srcOrd="3" destOrd="0" parTransId="{CD869C43-439D-42F5-858B-40093235D426}" sibTransId="{769EAC89-AC41-4D79-8A56-32C46831DB1C}"/>
    <dgm:cxn modelId="{FA53DC62-742F-4892-AEFD-ED6CC1A2BDF0}" type="presOf" srcId="{2A6163C0-39DD-449E-B90F-D0ABE3482F97}" destId="{192156DC-F2A8-4CD2-A05B-83CC71A0B9F2}" srcOrd="0" destOrd="0" presId="urn:microsoft.com/office/officeart/2005/8/layout/cycle8"/>
    <dgm:cxn modelId="{8E28AE64-5710-48C7-B954-2EE0CCF76287}" srcId="{2A6163C0-39DD-449E-B90F-D0ABE3482F97}" destId="{50AD624D-9A87-42F6-A918-7AA03A99E97E}" srcOrd="2" destOrd="0" parTransId="{9208653B-366F-473E-8961-CBA77B836DA7}" sibTransId="{82A77B35-F92F-45C6-A8FD-F3FF23E975DE}"/>
    <dgm:cxn modelId="{30F62465-1E29-4206-9687-6EE174D9DD6F}" type="presOf" srcId="{8D12AB79-5E6C-4A0A-9C7B-8BE5EF9DC079}" destId="{8779DA58-D8D3-4CD7-985F-E846A18C3CF9}" srcOrd="1" destOrd="0" presId="urn:microsoft.com/office/officeart/2005/8/layout/cycle8"/>
    <dgm:cxn modelId="{198D5C8D-0157-4CAF-BEBD-5188B06520EA}" type="presOf" srcId="{182C49D6-8243-4874-BE8D-A5AE2785CAE2}" destId="{1839E623-5214-4DB3-9FA9-43B6A39D0951}" srcOrd="1" destOrd="0" presId="urn:microsoft.com/office/officeart/2005/8/layout/cycle8"/>
    <dgm:cxn modelId="{7F3E57B2-0F21-421C-80A1-CC215B9CF0CC}" type="presOf" srcId="{182C49D6-8243-4874-BE8D-A5AE2785CAE2}" destId="{455D34F8-9E82-4922-8C3C-FDDF59F54FE9}" srcOrd="0" destOrd="0" presId="urn:microsoft.com/office/officeart/2005/8/layout/cycle8"/>
    <dgm:cxn modelId="{685CBAB5-E2BB-46F9-8882-8835E0D5FB6E}" type="presOf" srcId="{50AD624D-9A87-42F6-A918-7AA03A99E97E}" destId="{4E477944-FCCC-4A79-86AC-FCC3629CD13A}" srcOrd="1" destOrd="0" presId="urn:microsoft.com/office/officeart/2005/8/layout/cycle8"/>
    <dgm:cxn modelId="{E2BACCDD-83B8-409F-8981-BC68A50D86A1}" type="presOf" srcId="{264D4632-D424-41CB-8DD8-E9220AC33B65}" destId="{28432CAD-B4C2-4EFF-AE95-BA09684B7901}" srcOrd="0" destOrd="0" presId="urn:microsoft.com/office/officeart/2005/8/layout/cycle8"/>
    <dgm:cxn modelId="{529BD0E0-3D60-4669-87B5-0226EEDE35A0}" type="presOf" srcId="{4E93F0C3-93F7-4E6A-A67F-5523EDCBDFCA}" destId="{C1B9C874-0824-4C00-8096-F2CCCC4881E4}" srcOrd="1" destOrd="0" presId="urn:microsoft.com/office/officeart/2005/8/layout/cycle8"/>
    <dgm:cxn modelId="{BD2C33E4-E22A-4165-9764-629953E32898}" type="presOf" srcId="{4E93F0C3-93F7-4E6A-A67F-5523EDCBDFCA}" destId="{03186A90-19AA-4973-93EB-D341EBB98EF2}" srcOrd="0" destOrd="0" presId="urn:microsoft.com/office/officeart/2005/8/layout/cycle8"/>
    <dgm:cxn modelId="{6E5855F6-18B8-4CE4-8846-F2B4B9C4F7D7}" type="presOf" srcId="{50AD624D-9A87-42F6-A918-7AA03A99E97E}" destId="{D4A010BD-D028-4C5B-9A2F-1A84B5DC7BCF}" srcOrd="0" destOrd="0" presId="urn:microsoft.com/office/officeart/2005/8/layout/cycle8"/>
    <dgm:cxn modelId="{421058F8-F98A-4843-AF33-EBF1BAF9ECA5}" srcId="{2A6163C0-39DD-449E-B90F-D0ABE3482F97}" destId="{182C49D6-8243-4874-BE8D-A5AE2785CAE2}" srcOrd="1" destOrd="0" parTransId="{1C8269FF-50BB-43A0-9506-4624BC90C258}" sibTransId="{9EBBF424-2FCA-478F-A944-A18782575E62}"/>
    <dgm:cxn modelId="{3FF09E57-E73D-4A26-9002-FF2B3D06616E}" type="presParOf" srcId="{192156DC-F2A8-4CD2-A05B-83CC71A0B9F2}" destId="{7CA407CE-A222-44C2-A7C2-94BEDD91C6A3}" srcOrd="0" destOrd="0" presId="urn:microsoft.com/office/officeart/2005/8/layout/cycle8"/>
    <dgm:cxn modelId="{B0350B17-2393-4033-95DA-51D2C5C34538}" type="presParOf" srcId="{192156DC-F2A8-4CD2-A05B-83CC71A0B9F2}" destId="{FB99EF0D-2BCE-480A-92B3-DA2E3D830000}" srcOrd="1" destOrd="0" presId="urn:microsoft.com/office/officeart/2005/8/layout/cycle8"/>
    <dgm:cxn modelId="{DD80E3E2-E8B7-493E-B89C-69797CB9F2B9}" type="presParOf" srcId="{192156DC-F2A8-4CD2-A05B-83CC71A0B9F2}" destId="{BC6AE24F-127D-4B89-9C7D-0CA6DEA6E63B}" srcOrd="2" destOrd="0" presId="urn:microsoft.com/office/officeart/2005/8/layout/cycle8"/>
    <dgm:cxn modelId="{AA4451E0-B9D6-4871-94BF-1C2DF7515113}" type="presParOf" srcId="{192156DC-F2A8-4CD2-A05B-83CC71A0B9F2}" destId="{8779DA58-D8D3-4CD7-985F-E846A18C3CF9}" srcOrd="3" destOrd="0" presId="urn:microsoft.com/office/officeart/2005/8/layout/cycle8"/>
    <dgm:cxn modelId="{B9CFE9AA-230D-41A1-9F88-30CE32DBA743}" type="presParOf" srcId="{192156DC-F2A8-4CD2-A05B-83CC71A0B9F2}" destId="{455D34F8-9E82-4922-8C3C-FDDF59F54FE9}" srcOrd="4" destOrd="0" presId="urn:microsoft.com/office/officeart/2005/8/layout/cycle8"/>
    <dgm:cxn modelId="{908D3DC0-BF5B-471C-87DB-1EA6E9372392}" type="presParOf" srcId="{192156DC-F2A8-4CD2-A05B-83CC71A0B9F2}" destId="{7B095D6D-BFEE-411A-84F3-9C4737C2B242}" srcOrd="5" destOrd="0" presId="urn:microsoft.com/office/officeart/2005/8/layout/cycle8"/>
    <dgm:cxn modelId="{3102921C-BACC-48C4-B18E-7C26929DFCEF}" type="presParOf" srcId="{192156DC-F2A8-4CD2-A05B-83CC71A0B9F2}" destId="{546C89AF-31A0-490F-833C-1F6A302577E4}" srcOrd="6" destOrd="0" presId="urn:microsoft.com/office/officeart/2005/8/layout/cycle8"/>
    <dgm:cxn modelId="{451C07CD-0277-4D74-A58E-D23E644AF03F}" type="presParOf" srcId="{192156DC-F2A8-4CD2-A05B-83CC71A0B9F2}" destId="{1839E623-5214-4DB3-9FA9-43B6A39D0951}" srcOrd="7" destOrd="0" presId="urn:microsoft.com/office/officeart/2005/8/layout/cycle8"/>
    <dgm:cxn modelId="{16C694FE-5D66-481C-9047-DA1FF2A2B1B3}" type="presParOf" srcId="{192156DC-F2A8-4CD2-A05B-83CC71A0B9F2}" destId="{D4A010BD-D028-4C5B-9A2F-1A84B5DC7BCF}" srcOrd="8" destOrd="0" presId="urn:microsoft.com/office/officeart/2005/8/layout/cycle8"/>
    <dgm:cxn modelId="{A13D5221-70B5-46AD-879D-BB99DABB0BBC}" type="presParOf" srcId="{192156DC-F2A8-4CD2-A05B-83CC71A0B9F2}" destId="{16778AD6-B836-4079-B3AE-521D2AFFAFEF}" srcOrd="9" destOrd="0" presId="urn:microsoft.com/office/officeart/2005/8/layout/cycle8"/>
    <dgm:cxn modelId="{43F63668-1AE6-4378-8BE4-7264B051B09D}" type="presParOf" srcId="{192156DC-F2A8-4CD2-A05B-83CC71A0B9F2}" destId="{85ECB948-7F42-4437-B256-18162686E81B}" srcOrd="10" destOrd="0" presId="urn:microsoft.com/office/officeart/2005/8/layout/cycle8"/>
    <dgm:cxn modelId="{B47ECE3B-DAA7-46A6-944B-86A56A598AC4}" type="presParOf" srcId="{192156DC-F2A8-4CD2-A05B-83CC71A0B9F2}" destId="{4E477944-FCCC-4A79-86AC-FCC3629CD13A}" srcOrd="11" destOrd="0" presId="urn:microsoft.com/office/officeart/2005/8/layout/cycle8"/>
    <dgm:cxn modelId="{DC204D75-C9AF-4ACF-B40A-129C03CF6CFD}" type="presParOf" srcId="{192156DC-F2A8-4CD2-A05B-83CC71A0B9F2}" destId="{28432CAD-B4C2-4EFF-AE95-BA09684B7901}" srcOrd="12" destOrd="0" presId="urn:microsoft.com/office/officeart/2005/8/layout/cycle8"/>
    <dgm:cxn modelId="{C83FB219-B393-46DD-933E-338EF3FEC90F}" type="presParOf" srcId="{192156DC-F2A8-4CD2-A05B-83CC71A0B9F2}" destId="{2239DA52-4FBB-4D2A-AE02-9F3CB4D315B0}" srcOrd="13" destOrd="0" presId="urn:microsoft.com/office/officeart/2005/8/layout/cycle8"/>
    <dgm:cxn modelId="{2E315954-9011-462D-8F0F-8405667CFFD4}" type="presParOf" srcId="{192156DC-F2A8-4CD2-A05B-83CC71A0B9F2}" destId="{14CD78FE-876B-41D7-94BD-9E5742268C7C}" srcOrd="14" destOrd="0" presId="urn:microsoft.com/office/officeart/2005/8/layout/cycle8"/>
    <dgm:cxn modelId="{7692DD9F-C7C6-4C2C-AD52-420834BA136C}" type="presParOf" srcId="{192156DC-F2A8-4CD2-A05B-83CC71A0B9F2}" destId="{3D53536A-5325-4F4F-AC7C-4116BE23496C}" srcOrd="15" destOrd="0" presId="urn:microsoft.com/office/officeart/2005/8/layout/cycle8"/>
    <dgm:cxn modelId="{6B0471E8-62C3-4A9C-B178-1E24D90EE070}" type="presParOf" srcId="{192156DC-F2A8-4CD2-A05B-83CC71A0B9F2}" destId="{03186A90-19AA-4973-93EB-D341EBB98EF2}" srcOrd="16" destOrd="0" presId="urn:microsoft.com/office/officeart/2005/8/layout/cycle8"/>
    <dgm:cxn modelId="{EC660FA4-D414-4E6D-A082-00BD91B05B5C}" type="presParOf" srcId="{192156DC-F2A8-4CD2-A05B-83CC71A0B9F2}" destId="{6BF5B09F-AC3C-4228-8049-8948A37DA4A4}" srcOrd="17" destOrd="0" presId="urn:microsoft.com/office/officeart/2005/8/layout/cycle8"/>
    <dgm:cxn modelId="{DED4B339-A379-455A-8FD3-559FA40920C2}" type="presParOf" srcId="{192156DC-F2A8-4CD2-A05B-83CC71A0B9F2}" destId="{8EB2C5C0-028D-4979-A5A8-00F156C301F8}" srcOrd="18" destOrd="0" presId="urn:microsoft.com/office/officeart/2005/8/layout/cycle8"/>
    <dgm:cxn modelId="{ECE28716-8139-472C-A945-2649A2970814}" type="presParOf" srcId="{192156DC-F2A8-4CD2-A05B-83CC71A0B9F2}" destId="{C1B9C874-0824-4C00-8096-F2CCCC4881E4}" srcOrd="19" destOrd="0" presId="urn:microsoft.com/office/officeart/2005/8/layout/cycle8"/>
    <dgm:cxn modelId="{C26D1737-579B-4352-AC29-820F9CC26621}" type="presParOf" srcId="{192156DC-F2A8-4CD2-A05B-83CC71A0B9F2}" destId="{552D5C00-DCC0-496A-A6AC-024FBC4E50E2}" srcOrd="20" destOrd="0" presId="urn:microsoft.com/office/officeart/2005/8/layout/cycle8"/>
    <dgm:cxn modelId="{B760C449-0EA9-4910-95C4-20C032E6996C}" type="presParOf" srcId="{192156DC-F2A8-4CD2-A05B-83CC71A0B9F2}" destId="{D17144AF-D927-4ECC-A81B-FF9311CC4032}" srcOrd="21" destOrd="0" presId="urn:microsoft.com/office/officeart/2005/8/layout/cycle8"/>
    <dgm:cxn modelId="{049371B0-C6D8-4F39-B0E6-9DDBDB5D7D9E}" type="presParOf" srcId="{192156DC-F2A8-4CD2-A05B-83CC71A0B9F2}" destId="{397DEE40-85AA-4D7F-8873-51887050EACE}" srcOrd="22" destOrd="0" presId="urn:microsoft.com/office/officeart/2005/8/layout/cycle8"/>
    <dgm:cxn modelId="{C9D1A5DA-08F3-4404-B456-21D0AF42154C}" type="presParOf" srcId="{192156DC-F2A8-4CD2-A05B-83CC71A0B9F2}" destId="{DB07DB98-FBCC-4850-AAA7-D6BD895A1E2A}" srcOrd="23" destOrd="0" presId="urn:microsoft.com/office/officeart/2005/8/layout/cycle8"/>
    <dgm:cxn modelId="{833E4885-D406-4FC5-8A4A-47DC0D7BA88D}" type="presParOf" srcId="{192156DC-F2A8-4CD2-A05B-83CC71A0B9F2}" destId="{33D1BC4A-4AD4-409F-92A0-BF6749C4EE5A}"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2FCCAA-7BBC-4880-B391-CED879F9B24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9A8519A0-C708-4934-823D-78F4579DD02D}">
      <dgm:prSet phldrT="[Text]" custT="1"/>
      <dgm:spPr/>
      <dgm:t>
        <a:bodyPr/>
        <a:lstStyle/>
        <a:p>
          <a:r>
            <a:rPr lang="en-GB" sz="2400" dirty="0"/>
            <a:t>78%</a:t>
          </a:r>
        </a:p>
      </dgm:t>
    </dgm:pt>
    <dgm:pt modelId="{E107848C-1046-4360-83DF-45B164E6C70C}" type="parTrans" cxnId="{AB704931-A496-45E5-8CA9-9374D165AAFC}">
      <dgm:prSet/>
      <dgm:spPr/>
      <dgm:t>
        <a:bodyPr/>
        <a:lstStyle/>
        <a:p>
          <a:endParaRPr lang="en-GB" sz="1800"/>
        </a:p>
      </dgm:t>
    </dgm:pt>
    <dgm:pt modelId="{0B77AB1A-C761-49AC-AC9C-B376B5A8756C}" type="sibTrans" cxnId="{AB704931-A496-45E5-8CA9-9374D165AAFC}">
      <dgm:prSet/>
      <dgm:spPr/>
      <dgm:t>
        <a:bodyPr/>
        <a:lstStyle/>
        <a:p>
          <a:endParaRPr lang="en-GB" sz="1800"/>
        </a:p>
      </dgm:t>
    </dgm:pt>
    <dgm:pt modelId="{FE201908-1039-4119-A0F5-91F0D2BB8374}">
      <dgm:prSet phldrT="[Text]" custT="1"/>
      <dgm:spPr>
        <a:solidFill>
          <a:srgbClr val="EAE4E0">
            <a:alpha val="90000"/>
          </a:srgbClr>
        </a:solidFill>
      </dgm:spPr>
      <dgm:t>
        <a:bodyPr/>
        <a:lstStyle/>
        <a:p>
          <a:r>
            <a:rPr lang="en-GB" sz="1800" b="0" i="0" dirty="0">
              <a:solidFill>
                <a:srgbClr val="000000"/>
              </a:solidFill>
              <a:effectLst/>
              <a:latin typeface="Arial" panose="020B0604020202020204" pitchFamily="34" charset="0"/>
            </a:rPr>
            <a:t>Of frontline workers stated that</a:t>
          </a:r>
          <a:r>
            <a:rPr lang="en-GB" sz="1800" b="1" i="0" dirty="0">
              <a:solidFill>
                <a:srgbClr val="000000"/>
              </a:solidFill>
              <a:effectLst/>
              <a:latin typeface="Arial" panose="020B0604020202020204" pitchFamily="34" charset="0"/>
            </a:rPr>
            <a:t> demand for their service had increased</a:t>
          </a:r>
          <a:r>
            <a:rPr lang="en-GB" sz="1800" b="0" i="0" dirty="0">
              <a:solidFill>
                <a:srgbClr val="000000"/>
              </a:solidFill>
              <a:effectLst/>
              <a:latin typeface="Arial" panose="020B0604020202020204" pitchFamily="34" charset="0"/>
            </a:rPr>
            <a:t> in the last 12 months.</a:t>
          </a:r>
          <a:endParaRPr lang="en-GB" sz="1800" b="0" dirty="0"/>
        </a:p>
      </dgm:t>
    </dgm:pt>
    <dgm:pt modelId="{32BF5954-BF14-431F-B6F5-7A0B7C402B39}" type="parTrans" cxnId="{6D97242A-3905-429C-AB37-AECBC8436636}">
      <dgm:prSet/>
      <dgm:spPr/>
      <dgm:t>
        <a:bodyPr/>
        <a:lstStyle/>
        <a:p>
          <a:endParaRPr lang="en-GB" sz="1800"/>
        </a:p>
      </dgm:t>
    </dgm:pt>
    <dgm:pt modelId="{CF113DA2-393B-4D3A-A811-E8CF49529D97}" type="sibTrans" cxnId="{6D97242A-3905-429C-AB37-AECBC8436636}">
      <dgm:prSet/>
      <dgm:spPr/>
      <dgm:t>
        <a:bodyPr/>
        <a:lstStyle/>
        <a:p>
          <a:endParaRPr lang="en-GB" sz="1800"/>
        </a:p>
      </dgm:t>
    </dgm:pt>
    <dgm:pt modelId="{833C9B38-55E1-4D54-85B9-80204A78B50C}">
      <dgm:prSet phldrT="[Text]" custT="1"/>
      <dgm:spPr/>
      <dgm:t>
        <a:bodyPr/>
        <a:lstStyle/>
        <a:p>
          <a:r>
            <a:rPr lang="en-GB" sz="2400" dirty="0"/>
            <a:t>44%</a:t>
          </a:r>
        </a:p>
      </dgm:t>
    </dgm:pt>
    <dgm:pt modelId="{2D2FAC85-6C27-445E-9EAE-F107D4CF0494}" type="parTrans" cxnId="{3DF45533-99AF-4B02-9BEB-86AE51AF6261}">
      <dgm:prSet/>
      <dgm:spPr/>
      <dgm:t>
        <a:bodyPr/>
        <a:lstStyle/>
        <a:p>
          <a:endParaRPr lang="en-GB" sz="1800"/>
        </a:p>
      </dgm:t>
    </dgm:pt>
    <dgm:pt modelId="{3202A16C-B05E-4882-9FA7-C6CC266AF9F7}" type="sibTrans" cxnId="{3DF45533-99AF-4B02-9BEB-86AE51AF6261}">
      <dgm:prSet/>
      <dgm:spPr/>
      <dgm:t>
        <a:bodyPr/>
        <a:lstStyle/>
        <a:p>
          <a:endParaRPr lang="en-GB" sz="1800"/>
        </a:p>
      </dgm:t>
    </dgm:pt>
    <dgm:pt modelId="{7346AFE7-77CC-4FC8-881D-FA6DA1F3B0A3}">
      <dgm:prSet phldrT="[Text]" custT="1"/>
      <dgm:spPr>
        <a:solidFill>
          <a:srgbClr val="EAE4E0">
            <a:alpha val="90000"/>
          </a:srgbClr>
        </a:solidFill>
      </dgm:spPr>
      <dgm:t>
        <a:bodyPr/>
        <a:lstStyle/>
        <a:p>
          <a:r>
            <a:rPr lang="en-GB" sz="1800" b="0" i="0" dirty="0">
              <a:solidFill>
                <a:srgbClr val="000000"/>
              </a:solidFill>
              <a:effectLst/>
              <a:latin typeface="Arial" panose="020B0604020202020204" pitchFamily="34" charset="0"/>
            </a:rPr>
            <a:t>Of frontline workers said it was </a:t>
          </a:r>
          <a:r>
            <a:rPr lang="en-GB" sz="1800" b="1" i="0" dirty="0">
              <a:solidFill>
                <a:srgbClr val="000000"/>
              </a:solidFill>
              <a:effectLst/>
              <a:latin typeface="Arial" panose="020B0604020202020204" pitchFamily="34" charset="0"/>
            </a:rPr>
            <a:t>‘very difficult’ or ‘difficult’ to have time to undertake training</a:t>
          </a:r>
          <a:r>
            <a:rPr lang="en-GB" sz="1800" b="0" i="0" dirty="0">
              <a:solidFill>
                <a:srgbClr val="000000"/>
              </a:solidFill>
              <a:effectLst/>
              <a:latin typeface="Arial" panose="020B0604020202020204" pitchFamily="34" charset="0"/>
            </a:rPr>
            <a:t>.</a:t>
          </a:r>
          <a:endParaRPr lang="en-GB" sz="1800" b="0" dirty="0"/>
        </a:p>
      </dgm:t>
    </dgm:pt>
    <dgm:pt modelId="{D7290C3F-C07D-4934-B17A-45625226912A}" type="parTrans" cxnId="{FB1EB877-4F1D-4712-BF83-8DEF26AE202C}">
      <dgm:prSet/>
      <dgm:spPr/>
      <dgm:t>
        <a:bodyPr/>
        <a:lstStyle/>
        <a:p>
          <a:endParaRPr lang="en-GB" sz="1800"/>
        </a:p>
      </dgm:t>
    </dgm:pt>
    <dgm:pt modelId="{AC324CA6-5189-47DE-9656-3CBE1DAF5C11}" type="sibTrans" cxnId="{FB1EB877-4F1D-4712-BF83-8DEF26AE202C}">
      <dgm:prSet/>
      <dgm:spPr/>
      <dgm:t>
        <a:bodyPr/>
        <a:lstStyle/>
        <a:p>
          <a:endParaRPr lang="en-GB" sz="1800"/>
        </a:p>
      </dgm:t>
    </dgm:pt>
    <dgm:pt modelId="{619FAA9F-FFD3-42DE-A389-30B08D4238F9}">
      <dgm:prSet custT="1"/>
      <dgm:spPr/>
      <dgm:t>
        <a:bodyPr/>
        <a:lstStyle/>
        <a:p>
          <a:r>
            <a:rPr lang="en-GB" sz="2400" b="0" i="0" dirty="0">
              <a:solidFill>
                <a:schemeClr val="bg1"/>
              </a:solidFill>
              <a:effectLst/>
              <a:latin typeface="+mn-lt"/>
            </a:rPr>
            <a:t>32%</a:t>
          </a:r>
          <a:endParaRPr lang="en-GB" sz="1800" b="0" i="0" dirty="0">
            <a:solidFill>
              <a:schemeClr val="bg1"/>
            </a:solidFill>
            <a:effectLst/>
            <a:latin typeface="Arial" panose="020B0604020202020204" pitchFamily="34" charset="0"/>
          </a:endParaRPr>
        </a:p>
      </dgm:t>
    </dgm:pt>
    <dgm:pt modelId="{93D52A26-827C-4804-A88C-258B7334D140}" type="parTrans" cxnId="{11EAFF72-2303-43C8-BD59-E8F35937DE26}">
      <dgm:prSet/>
      <dgm:spPr/>
      <dgm:t>
        <a:bodyPr/>
        <a:lstStyle/>
        <a:p>
          <a:endParaRPr lang="en-GB"/>
        </a:p>
      </dgm:t>
    </dgm:pt>
    <dgm:pt modelId="{710AE638-4675-4CF9-A850-02F4E4FB361D}" type="sibTrans" cxnId="{11EAFF72-2303-43C8-BD59-E8F35937DE26}">
      <dgm:prSet/>
      <dgm:spPr/>
      <dgm:t>
        <a:bodyPr/>
        <a:lstStyle/>
        <a:p>
          <a:endParaRPr lang="en-GB"/>
        </a:p>
      </dgm:t>
    </dgm:pt>
    <dgm:pt modelId="{04C7E79D-953B-4165-8B92-CE56234B5914}">
      <dgm:prSet custT="1"/>
      <dgm:spPr>
        <a:solidFill>
          <a:srgbClr val="EAE4E0">
            <a:alpha val="90000"/>
          </a:srgbClr>
        </a:solidFill>
      </dgm:spPr>
      <dgm:t>
        <a:bodyPr/>
        <a:lstStyle/>
        <a:p>
          <a:r>
            <a:rPr lang="en-GB" sz="1800" b="0" i="0" dirty="0">
              <a:solidFill>
                <a:schemeClr val="tx1"/>
              </a:solidFill>
              <a:effectLst/>
              <a:latin typeface="+mn-lt"/>
            </a:rPr>
            <a:t>Of frontline workers stated that they were </a:t>
          </a:r>
          <a:r>
            <a:rPr lang="en-GB" sz="1800" b="1" i="0" dirty="0">
              <a:solidFill>
                <a:schemeClr val="tx1"/>
              </a:solidFill>
              <a:effectLst/>
              <a:latin typeface="+mn-lt"/>
            </a:rPr>
            <a:t>struggling to pay housing costs.</a:t>
          </a:r>
          <a:endParaRPr lang="en-GB" sz="1800" b="1" i="0" dirty="0">
            <a:solidFill>
              <a:srgbClr val="000000"/>
            </a:solidFill>
            <a:effectLst/>
            <a:latin typeface="Arial" panose="020B0604020202020204" pitchFamily="34" charset="0"/>
          </a:endParaRPr>
        </a:p>
      </dgm:t>
    </dgm:pt>
    <dgm:pt modelId="{CB3C1734-2D23-4824-8C36-00AC2370D37A}" type="parTrans" cxnId="{7B27FA0C-BD24-464E-A24C-8787D5769A02}">
      <dgm:prSet/>
      <dgm:spPr/>
      <dgm:t>
        <a:bodyPr/>
        <a:lstStyle/>
        <a:p>
          <a:endParaRPr lang="en-GB"/>
        </a:p>
      </dgm:t>
    </dgm:pt>
    <dgm:pt modelId="{E3F3DCF7-47E8-4F58-A781-36122EC7DBD4}" type="sibTrans" cxnId="{7B27FA0C-BD24-464E-A24C-8787D5769A02}">
      <dgm:prSet/>
      <dgm:spPr/>
      <dgm:t>
        <a:bodyPr/>
        <a:lstStyle/>
        <a:p>
          <a:endParaRPr lang="en-GB"/>
        </a:p>
      </dgm:t>
    </dgm:pt>
    <dgm:pt modelId="{417876CB-924B-4ED5-93B2-00E52DB69E78}" type="pres">
      <dgm:prSet presAssocID="{732FCCAA-7BBC-4880-B391-CED879F9B242}" presName="linear" presStyleCnt="0">
        <dgm:presLayoutVars>
          <dgm:dir/>
          <dgm:animLvl val="lvl"/>
          <dgm:resizeHandles val="exact"/>
        </dgm:presLayoutVars>
      </dgm:prSet>
      <dgm:spPr/>
    </dgm:pt>
    <dgm:pt modelId="{1B2DDA76-80ED-4452-9A96-034D2F68025D}" type="pres">
      <dgm:prSet presAssocID="{9A8519A0-C708-4934-823D-78F4579DD02D}" presName="parentLin" presStyleCnt="0"/>
      <dgm:spPr/>
    </dgm:pt>
    <dgm:pt modelId="{4F546DB6-D22C-4969-9A37-54B8EC24B3B3}" type="pres">
      <dgm:prSet presAssocID="{9A8519A0-C708-4934-823D-78F4579DD02D}" presName="parentLeftMargin" presStyleLbl="node1" presStyleIdx="0" presStyleCnt="3"/>
      <dgm:spPr/>
    </dgm:pt>
    <dgm:pt modelId="{7FAB7672-68DD-48B8-86E2-75C42131A0EB}" type="pres">
      <dgm:prSet presAssocID="{9A8519A0-C708-4934-823D-78F4579DD02D}" presName="parentText" presStyleLbl="node1" presStyleIdx="0" presStyleCnt="3" custScaleX="29914">
        <dgm:presLayoutVars>
          <dgm:chMax val="0"/>
          <dgm:bulletEnabled val="1"/>
        </dgm:presLayoutVars>
      </dgm:prSet>
      <dgm:spPr/>
    </dgm:pt>
    <dgm:pt modelId="{3B35F091-AE08-4CDD-8CA7-86BC6B7ECE36}" type="pres">
      <dgm:prSet presAssocID="{9A8519A0-C708-4934-823D-78F4579DD02D}" presName="negativeSpace" presStyleCnt="0"/>
      <dgm:spPr/>
    </dgm:pt>
    <dgm:pt modelId="{1CB12A56-F473-409B-A7CC-40F16A6439DC}" type="pres">
      <dgm:prSet presAssocID="{9A8519A0-C708-4934-823D-78F4579DD02D}" presName="childText" presStyleLbl="conFgAcc1" presStyleIdx="0" presStyleCnt="3">
        <dgm:presLayoutVars>
          <dgm:bulletEnabled val="1"/>
        </dgm:presLayoutVars>
      </dgm:prSet>
      <dgm:spPr/>
    </dgm:pt>
    <dgm:pt modelId="{AB98AB31-C63C-40DE-952B-FB672CE7FE91}" type="pres">
      <dgm:prSet presAssocID="{0B77AB1A-C761-49AC-AC9C-B376B5A8756C}" presName="spaceBetweenRectangles" presStyleCnt="0"/>
      <dgm:spPr/>
    </dgm:pt>
    <dgm:pt modelId="{2C9290CB-A00C-4EE4-B447-888B2BC5B851}" type="pres">
      <dgm:prSet presAssocID="{833C9B38-55E1-4D54-85B9-80204A78B50C}" presName="parentLin" presStyleCnt="0"/>
      <dgm:spPr/>
    </dgm:pt>
    <dgm:pt modelId="{A34360E8-7122-4835-8730-F643C6C01897}" type="pres">
      <dgm:prSet presAssocID="{833C9B38-55E1-4D54-85B9-80204A78B50C}" presName="parentLeftMargin" presStyleLbl="node1" presStyleIdx="0" presStyleCnt="3"/>
      <dgm:spPr/>
    </dgm:pt>
    <dgm:pt modelId="{61E35860-8495-40EE-AAF5-636B7CC2117B}" type="pres">
      <dgm:prSet presAssocID="{833C9B38-55E1-4D54-85B9-80204A78B50C}" presName="parentText" presStyleLbl="node1" presStyleIdx="1" presStyleCnt="3" custScaleX="29914">
        <dgm:presLayoutVars>
          <dgm:chMax val="0"/>
          <dgm:bulletEnabled val="1"/>
        </dgm:presLayoutVars>
      </dgm:prSet>
      <dgm:spPr/>
    </dgm:pt>
    <dgm:pt modelId="{C3E01F9B-2DB5-48B3-BC1C-85A0AC5A3438}" type="pres">
      <dgm:prSet presAssocID="{833C9B38-55E1-4D54-85B9-80204A78B50C}" presName="negativeSpace" presStyleCnt="0"/>
      <dgm:spPr/>
    </dgm:pt>
    <dgm:pt modelId="{B520CF6A-BA0F-443D-872E-52DF1E1F8CE9}" type="pres">
      <dgm:prSet presAssocID="{833C9B38-55E1-4D54-85B9-80204A78B50C}" presName="childText" presStyleLbl="conFgAcc1" presStyleIdx="1" presStyleCnt="3">
        <dgm:presLayoutVars>
          <dgm:bulletEnabled val="1"/>
        </dgm:presLayoutVars>
      </dgm:prSet>
      <dgm:spPr/>
    </dgm:pt>
    <dgm:pt modelId="{BC596E9A-AD1B-4EFA-832C-DA6F9097DBAA}" type="pres">
      <dgm:prSet presAssocID="{3202A16C-B05E-4882-9FA7-C6CC266AF9F7}" presName="spaceBetweenRectangles" presStyleCnt="0"/>
      <dgm:spPr/>
    </dgm:pt>
    <dgm:pt modelId="{C280821B-4061-4CEC-9D02-5661DB5ED61C}" type="pres">
      <dgm:prSet presAssocID="{619FAA9F-FFD3-42DE-A389-30B08D4238F9}" presName="parentLin" presStyleCnt="0"/>
      <dgm:spPr/>
    </dgm:pt>
    <dgm:pt modelId="{F948C73E-FE10-461B-87EE-71158BAB3433}" type="pres">
      <dgm:prSet presAssocID="{619FAA9F-FFD3-42DE-A389-30B08D4238F9}" presName="parentLeftMargin" presStyleLbl="node1" presStyleIdx="1" presStyleCnt="3"/>
      <dgm:spPr/>
    </dgm:pt>
    <dgm:pt modelId="{4C1ADE0B-2C53-4D2F-B59A-0780368335A4}" type="pres">
      <dgm:prSet presAssocID="{619FAA9F-FFD3-42DE-A389-30B08D4238F9}" presName="parentText" presStyleLbl="node1" presStyleIdx="2" presStyleCnt="3" custFlipHor="1" custScaleX="30090">
        <dgm:presLayoutVars>
          <dgm:chMax val="0"/>
          <dgm:bulletEnabled val="1"/>
        </dgm:presLayoutVars>
      </dgm:prSet>
      <dgm:spPr/>
    </dgm:pt>
    <dgm:pt modelId="{6A472DCF-A0CA-4A3A-B044-27E16D7116EA}" type="pres">
      <dgm:prSet presAssocID="{619FAA9F-FFD3-42DE-A389-30B08D4238F9}" presName="negativeSpace" presStyleCnt="0"/>
      <dgm:spPr/>
    </dgm:pt>
    <dgm:pt modelId="{9E52A772-C554-4218-A9AC-0C69A8E0205E}" type="pres">
      <dgm:prSet presAssocID="{619FAA9F-FFD3-42DE-A389-30B08D4238F9}" presName="childText" presStyleLbl="conFgAcc1" presStyleIdx="2" presStyleCnt="3" custLinFactNeighborX="792" custLinFactNeighborY="4041">
        <dgm:presLayoutVars>
          <dgm:bulletEnabled val="1"/>
        </dgm:presLayoutVars>
      </dgm:prSet>
      <dgm:spPr/>
    </dgm:pt>
  </dgm:ptLst>
  <dgm:cxnLst>
    <dgm:cxn modelId="{E6BD2306-8F7C-4E02-9B35-018E9D382E4A}" type="presOf" srcId="{FE201908-1039-4119-A0F5-91F0D2BB8374}" destId="{1CB12A56-F473-409B-A7CC-40F16A6439DC}" srcOrd="0" destOrd="0" presId="urn:microsoft.com/office/officeart/2005/8/layout/list1"/>
    <dgm:cxn modelId="{5E687F06-A898-42AB-B6E2-106203989C61}" type="presOf" srcId="{833C9B38-55E1-4D54-85B9-80204A78B50C}" destId="{A34360E8-7122-4835-8730-F643C6C01897}" srcOrd="0" destOrd="0" presId="urn:microsoft.com/office/officeart/2005/8/layout/list1"/>
    <dgm:cxn modelId="{5194A90B-A224-4F2C-8718-EEF431CA7072}" type="presOf" srcId="{7346AFE7-77CC-4FC8-881D-FA6DA1F3B0A3}" destId="{B520CF6A-BA0F-443D-872E-52DF1E1F8CE9}" srcOrd="0" destOrd="0" presId="urn:microsoft.com/office/officeart/2005/8/layout/list1"/>
    <dgm:cxn modelId="{7B27FA0C-BD24-464E-A24C-8787D5769A02}" srcId="{619FAA9F-FFD3-42DE-A389-30B08D4238F9}" destId="{04C7E79D-953B-4165-8B92-CE56234B5914}" srcOrd="0" destOrd="0" parTransId="{CB3C1734-2D23-4824-8C36-00AC2370D37A}" sibTransId="{E3F3DCF7-47E8-4F58-A781-36122EC7DBD4}"/>
    <dgm:cxn modelId="{6D97242A-3905-429C-AB37-AECBC8436636}" srcId="{9A8519A0-C708-4934-823D-78F4579DD02D}" destId="{FE201908-1039-4119-A0F5-91F0D2BB8374}" srcOrd="0" destOrd="0" parTransId="{32BF5954-BF14-431F-B6F5-7A0B7C402B39}" sibTransId="{CF113DA2-393B-4D3A-A811-E8CF49529D97}"/>
    <dgm:cxn modelId="{AB704931-A496-45E5-8CA9-9374D165AAFC}" srcId="{732FCCAA-7BBC-4880-B391-CED879F9B242}" destId="{9A8519A0-C708-4934-823D-78F4579DD02D}" srcOrd="0" destOrd="0" parTransId="{E107848C-1046-4360-83DF-45B164E6C70C}" sibTransId="{0B77AB1A-C761-49AC-AC9C-B376B5A8756C}"/>
    <dgm:cxn modelId="{3DF45533-99AF-4B02-9BEB-86AE51AF6261}" srcId="{732FCCAA-7BBC-4880-B391-CED879F9B242}" destId="{833C9B38-55E1-4D54-85B9-80204A78B50C}" srcOrd="1" destOrd="0" parTransId="{2D2FAC85-6C27-445E-9EAE-F107D4CF0494}" sibTransId="{3202A16C-B05E-4882-9FA7-C6CC266AF9F7}"/>
    <dgm:cxn modelId="{FBDFF96D-A613-45AC-ACAE-3CE69D93491A}" type="presOf" srcId="{619FAA9F-FFD3-42DE-A389-30B08D4238F9}" destId="{F948C73E-FE10-461B-87EE-71158BAB3433}" srcOrd="0" destOrd="0" presId="urn:microsoft.com/office/officeart/2005/8/layout/list1"/>
    <dgm:cxn modelId="{11EAFF72-2303-43C8-BD59-E8F35937DE26}" srcId="{732FCCAA-7BBC-4880-B391-CED879F9B242}" destId="{619FAA9F-FFD3-42DE-A389-30B08D4238F9}" srcOrd="2" destOrd="0" parTransId="{93D52A26-827C-4804-A88C-258B7334D140}" sibTransId="{710AE638-4675-4CF9-A850-02F4E4FB361D}"/>
    <dgm:cxn modelId="{FB1EB877-4F1D-4712-BF83-8DEF26AE202C}" srcId="{833C9B38-55E1-4D54-85B9-80204A78B50C}" destId="{7346AFE7-77CC-4FC8-881D-FA6DA1F3B0A3}" srcOrd="0" destOrd="0" parTransId="{D7290C3F-C07D-4934-B17A-45625226912A}" sibTransId="{AC324CA6-5189-47DE-9656-3CBE1DAF5C11}"/>
    <dgm:cxn modelId="{51D6638E-0DC7-4B4E-99E4-F3253FAC2521}" type="presOf" srcId="{9A8519A0-C708-4934-823D-78F4579DD02D}" destId="{4F546DB6-D22C-4969-9A37-54B8EC24B3B3}" srcOrd="0" destOrd="0" presId="urn:microsoft.com/office/officeart/2005/8/layout/list1"/>
    <dgm:cxn modelId="{5514F690-A1E5-44BC-BDD7-BB1E94368CA9}" type="presOf" srcId="{9A8519A0-C708-4934-823D-78F4579DD02D}" destId="{7FAB7672-68DD-48B8-86E2-75C42131A0EB}" srcOrd="1" destOrd="0" presId="urn:microsoft.com/office/officeart/2005/8/layout/list1"/>
    <dgm:cxn modelId="{DF42BAA3-3B11-4A2B-B3C9-0EB196D3AB65}" type="presOf" srcId="{732FCCAA-7BBC-4880-B391-CED879F9B242}" destId="{417876CB-924B-4ED5-93B2-00E52DB69E78}" srcOrd="0" destOrd="0" presId="urn:microsoft.com/office/officeart/2005/8/layout/list1"/>
    <dgm:cxn modelId="{B5DAEBA3-07F7-48B7-BE2C-1D16304CA70D}" type="presOf" srcId="{833C9B38-55E1-4D54-85B9-80204A78B50C}" destId="{61E35860-8495-40EE-AAF5-636B7CC2117B}" srcOrd="1" destOrd="0" presId="urn:microsoft.com/office/officeart/2005/8/layout/list1"/>
    <dgm:cxn modelId="{DA277FA5-D767-43AA-8820-B9FD31578B2C}" type="presOf" srcId="{619FAA9F-FFD3-42DE-A389-30B08D4238F9}" destId="{4C1ADE0B-2C53-4D2F-B59A-0780368335A4}" srcOrd="1" destOrd="0" presId="urn:microsoft.com/office/officeart/2005/8/layout/list1"/>
    <dgm:cxn modelId="{533B28A7-F540-43E9-A34C-DAB9056BCC46}" type="presOf" srcId="{04C7E79D-953B-4165-8B92-CE56234B5914}" destId="{9E52A772-C554-4218-A9AC-0C69A8E0205E}" srcOrd="0" destOrd="0" presId="urn:microsoft.com/office/officeart/2005/8/layout/list1"/>
    <dgm:cxn modelId="{EBBF55DA-8C77-4A2C-9AC5-6B4830E6C4D4}" type="presParOf" srcId="{417876CB-924B-4ED5-93B2-00E52DB69E78}" destId="{1B2DDA76-80ED-4452-9A96-034D2F68025D}" srcOrd="0" destOrd="0" presId="urn:microsoft.com/office/officeart/2005/8/layout/list1"/>
    <dgm:cxn modelId="{4A242BBD-77A8-4FBD-81A2-120E9D407963}" type="presParOf" srcId="{1B2DDA76-80ED-4452-9A96-034D2F68025D}" destId="{4F546DB6-D22C-4969-9A37-54B8EC24B3B3}" srcOrd="0" destOrd="0" presId="urn:microsoft.com/office/officeart/2005/8/layout/list1"/>
    <dgm:cxn modelId="{B598E11E-CF5B-4C0D-B14A-0DEFD19E8F7C}" type="presParOf" srcId="{1B2DDA76-80ED-4452-9A96-034D2F68025D}" destId="{7FAB7672-68DD-48B8-86E2-75C42131A0EB}" srcOrd="1" destOrd="0" presId="urn:microsoft.com/office/officeart/2005/8/layout/list1"/>
    <dgm:cxn modelId="{E446CAA6-0FFF-4B6E-8564-85AE3BE09ECC}" type="presParOf" srcId="{417876CB-924B-4ED5-93B2-00E52DB69E78}" destId="{3B35F091-AE08-4CDD-8CA7-86BC6B7ECE36}" srcOrd="1" destOrd="0" presId="urn:microsoft.com/office/officeart/2005/8/layout/list1"/>
    <dgm:cxn modelId="{40C5CBA7-4BA9-4330-8BBC-A7B9FD12C8F3}" type="presParOf" srcId="{417876CB-924B-4ED5-93B2-00E52DB69E78}" destId="{1CB12A56-F473-409B-A7CC-40F16A6439DC}" srcOrd="2" destOrd="0" presId="urn:microsoft.com/office/officeart/2005/8/layout/list1"/>
    <dgm:cxn modelId="{9631EA84-4425-4B8E-B455-08AEB892572F}" type="presParOf" srcId="{417876CB-924B-4ED5-93B2-00E52DB69E78}" destId="{AB98AB31-C63C-40DE-952B-FB672CE7FE91}" srcOrd="3" destOrd="0" presId="urn:microsoft.com/office/officeart/2005/8/layout/list1"/>
    <dgm:cxn modelId="{6F3F81EA-3C3A-497C-82FF-6CEB05328695}" type="presParOf" srcId="{417876CB-924B-4ED5-93B2-00E52DB69E78}" destId="{2C9290CB-A00C-4EE4-B447-888B2BC5B851}" srcOrd="4" destOrd="0" presId="urn:microsoft.com/office/officeart/2005/8/layout/list1"/>
    <dgm:cxn modelId="{C8071A40-81B4-4EAA-89D0-53CD8314574C}" type="presParOf" srcId="{2C9290CB-A00C-4EE4-B447-888B2BC5B851}" destId="{A34360E8-7122-4835-8730-F643C6C01897}" srcOrd="0" destOrd="0" presId="urn:microsoft.com/office/officeart/2005/8/layout/list1"/>
    <dgm:cxn modelId="{DCC82066-41B3-4F74-81CF-B8E024A1DD58}" type="presParOf" srcId="{2C9290CB-A00C-4EE4-B447-888B2BC5B851}" destId="{61E35860-8495-40EE-AAF5-636B7CC2117B}" srcOrd="1" destOrd="0" presId="urn:microsoft.com/office/officeart/2005/8/layout/list1"/>
    <dgm:cxn modelId="{DDC0A2D2-8E04-42AB-8FFF-D1399DEDD12A}" type="presParOf" srcId="{417876CB-924B-4ED5-93B2-00E52DB69E78}" destId="{C3E01F9B-2DB5-48B3-BC1C-85A0AC5A3438}" srcOrd="5" destOrd="0" presId="urn:microsoft.com/office/officeart/2005/8/layout/list1"/>
    <dgm:cxn modelId="{81775A6B-3974-4234-B8CC-8C88E6343FE8}" type="presParOf" srcId="{417876CB-924B-4ED5-93B2-00E52DB69E78}" destId="{B520CF6A-BA0F-443D-872E-52DF1E1F8CE9}" srcOrd="6" destOrd="0" presId="urn:microsoft.com/office/officeart/2005/8/layout/list1"/>
    <dgm:cxn modelId="{0F2DBDA3-880F-4CEE-9F1D-34300F9BA564}" type="presParOf" srcId="{417876CB-924B-4ED5-93B2-00E52DB69E78}" destId="{BC596E9A-AD1B-4EFA-832C-DA6F9097DBAA}" srcOrd="7" destOrd="0" presId="urn:microsoft.com/office/officeart/2005/8/layout/list1"/>
    <dgm:cxn modelId="{B3131D2D-76A0-4182-8B57-776DFC804A97}" type="presParOf" srcId="{417876CB-924B-4ED5-93B2-00E52DB69E78}" destId="{C280821B-4061-4CEC-9D02-5661DB5ED61C}" srcOrd="8" destOrd="0" presId="urn:microsoft.com/office/officeart/2005/8/layout/list1"/>
    <dgm:cxn modelId="{F96C967A-AE34-426A-9270-4AC8F09582DB}" type="presParOf" srcId="{C280821B-4061-4CEC-9D02-5661DB5ED61C}" destId="{F948C73E-FE10-461B-87EE-71158BAB3433}" srcOrd="0" destOrd="0" presId="urn:microsoft.com/office/officeart/2005/8/layout/list1"/>
    <dgm:cxn modelId="{D98E9E24-45F6-4357-9088-AB1D58884E8E}" type="presParOf" srcId="{C280821B-4061-4CEC-9D02-5661DB5ED61C}" destId="{4C1ADE0B-2C53-4D2F-B59A-0780368335A4}" srcOrd="1" destOrd="0" presId="urn:microsoft.com/office/officeart/2005/8/layout/list1"/>
    <dgm:cxn modelId="{6BFB38AE-A250-4754-B10F-48DF467AA300}" type="presParOf" srcId="{417876CB-924B-4ED5-93B2-00E52DB69E78}" destId="{6A472DCF-A0CA-4A3A-B044-27E16D7116EA}" srcOrd="9" destOrd="0" presId="urn:microsoft.com/office/officeart/2005/8/layout/list1"/>
    <dgm:cxn modelId="{C2E05B52-4EC3-4AEA-AC80-3ED70FF17E1E}" type="presParOf" srcId="{417876CB-924B-4ED5-93B2-00E52DB69E78}" destId="{9E52A772-C554-4218-A9AC-0C69A8E0205E}" srcOrd="10"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F62F79-FCE6-4624-A03C-2D4E0E53F02F}" type="doc">
      <dgm:prSet loTypeId="urn:microsoft.com/office/officeart/2005/8/layout/chevron1" loCatId="process" qsTypeId="urn:microsoft.com/office/officeart/2005/8/quickstyle/simple1" qsCatId="simple" csTypeId="urn:microsoft.com/office/officeart/2005/8/colors/accent0_3" csCatId="mainScheme" phldr="1"/>
      <dgm:spPr/>
    </dgm:pt>
    <dgm:pt modelId="{62D95C52-EE92-4613-84FD-5529D2EF67BD}">
      <dgm:prSet phldrT="[Text]" custT="1"/>
      <dgm:spPr>
        <a:solidFill>
          <a:schemeClr val="accent6">
            <a:lumMod val="75000"/>
          </a:schemeClr>
        </a:solidFill>
      </dgm:spPr>
      <dgm:t>
        <a:bodyPr/>
        <a:lstStyle/>
        <a:p>
          <a:r>
            <a:rPr lang="en-GB" sz="1100"/>
            <a:t>Trauma Prevention</a:t>
          </a:r>
        </a:p>
      </dgm:t>
    </dgm:pt>
    <dgm:pt modelId="{DF943B0F-7253-4C94-ADB3-3A2F7E8ED9D1}" type="parTrans" cxnId="{CE67BA86-AEBC-4605-B2EF-C8D2A2526C9E}">
      <dgm:prSet/>
      <dgm:spPr/>
      <dgm:t>
        <a:bodyPr/>
        <a:lstStyle/>
        <a:p>
          <a:endParaRPr lang="en-GB"/>
        </a:p>
      </dgm:t>
    </dgm:pt>
    <dgm:pt modelId="{A4A4B659-56B2-4431-A457-E9D8E37346BF}" type="sibTrans" cxnId="{CE67BA86-AEBC-4605-B2EF-C8D2A2526C9E}">
      <dgm:prSet/>
      <dgm:spPr/>
      <dgm:t>
        <a:bodyPr/>
        <a:lstStyle/>
        <a:p>
          <a:endParaRPr lang="en-GB"/>
        </a:p>
      </dgm:t>
    </dgm:pt>
    <dgm:pt modelId="{13D292F1-1258-4ABA-902B-06696F0186C2}">
      <dgm:prSet phldrT="[Text]" custT="1"/>
      <dgm:spPr>
        <a:solidFill>
          <a:schemeClr val="accent2">
            <a:lumMod val="75000"/>
          </a:schemeClr>
        </a:solidFill>
      </dgm:spPr>
      <dgm:t>
        <a:bodyPr/>
        <a:lstStyle/>
        <a:p>
          <a:r>
            <a:rPr lang="en-GB" sz="1100"/>
            <a:t>Trauma Early Intervention</a:t>
          </a:r>
        </a:p>
      </dgm:t>
    </dgm:pt>
    <dgm:pt modelId="{899983E6-1FC1-4CB1-B728-B4F3722E02EC}" type="parTrans" cxnId="{FAB26CF6-8C64-4FA8-AA32-D3AC5CF02EE9}">
      <dgm:prSet/>
      <dgm:spPr/>
      <dgm:t>
        <a:bodyPr/>
        <a:lstStyle/>
        <a:p>
          <a:endParaRPr lang="en-GB"/>
        </a:p>
      </dgm:t>
    </dgm:pt>
    <dgm:pt modelId="{F548ECD9-4529-4F56-A5C9-CCC9CC743DD5}" type="sibTrans" cxnId="{FAB26CF6-8C64-4FA8-AA32-D3AC5CF02EE9}">
      <dgm:prSet/>
      <dgm:spPr/>
      <dgm:t>
        <a:bodyPr/>
        <a:lstStyle/>
        <a:p>
          <a:endParaRPr lang="en-GB"/>
        </a:p>
      </dgm:t>
    </dgm:pt>
    <dgm:pt modelId="{6228CBFB-9E15-49C1-A996-FA3EA399EA61}">
      <dgm:prSet phldrT="[Text]" custT="1"/>
      <dgm:spPr>
        <a:solidFill>
          <a:srgbClr val="C00000"/>
        </a:solidFill>
      </dgm:spPr>
      <dgm:t>
        <a:bodyPr/>
        <a:lstStyle/>
        <a:p>
          <a:r>
            <a:rPr lang="en-GB" sz="1100"/>
            <a:t>Trauma Support</a:t>
          </a:r>
        </a:p>
      </dgm:t>
    </dgm:pt>
    <dgm:pt modelId="{BE00A328-1853-48AB-BCDD-B5850F7F50A2}" type="parTrans" cxnId="{2E3127A2-E27E-4C0C-908B-E62E9C2F74CE}">
      <dgm:prSet/>
      <dgm:spPr/>
      <dgm:t>
        <a:bodyPr/>
        <a:lstStyle/>
        <a:p>
          <a:endParaRPr lang="en-GB"/>
        </a:p>
      </dgm:t>
    </dgm:pt>
    <dgm:pt modelId="{C245E5EC-7CB5-4E85-B100-34AA39C85AEB}" type="sibTrans" cxnId="{2E3127A2-E27E-4C0C-908B-E62E9C2F74CE}">
      <dgm:prSet/>
      <dgm:spPr/>
      <dgm:t>
        <a:bodyPr/>
        <a:lstStyle/>
        <a:p>
          <a:endParaRPr lang="en-GB"/>
        </a:p>
      </dgm:t>
    </dgm:pt>
    <dgm:pt modelId="{52F9ED88-A214-4890-8F56-31EA9684AB80}" type="pres">
      <dgm:prSet presAssocID="{19F62F79-FCE6-4624-A03C-2D4E0E53F02F}" presName="Name0" presStyleCnt="0">
        <dgm:presLayoutVars>
          <dgm:dir/>
          <dgm:animLvl val="lvl"/>
          <dgm:resizeHandles val="exact"/>
        </dgm:presLayoutVars>
      </dgm:prSet>
      <dgm:spPr/>
    </dgm:pt>
    <dgm:pt modelId="{70E01116-5AB4-4265-8CE4-4B11C806C339}" type="pres">
      <dgm:prSet presAssocID="{62D95C52-EE92-4613-84FD-5529D2EF67BD}" presName="parTxOnly" presStyleLbl="node1" presStyleIdx="0" presStyleCnt="3">
        <dgm:presLayoutVars>
          <dgm:chMax val="0"/>
          <dgm:chPref val="0"/>
          <dgm:bulletEnabled val="1"/>
        </dgm:presLayoutVars>
      </dgm:prSet>
      <dgm:spPr/>
    </dgm:pt>
    <dgm:pt modelId="{FF766961-5B3F-4D27-8CCA-CB9CF45AD5D1}" type="pres">
      <dgm:prSet presAssocID="{A4A4B659-56B2-4431-A457-E9D8E37346BF}" presName="parTxOnlySpace" presStyleCnt="0"/>
      <dgm:spPr/>
    </dgm:pt>
    <dgm:pt modelId="{148A4719-9C8F-4B23-875E-E100B8426829}" type="pres">
      <dgm:prSet presAssocID="{13D292F1-1258-4ABA-902B-06696F0186C2}" presName="parTxOnly" presStyleLbl="node1" presStyleIdx="1" presStyleCnt="3" custLinFactNeighborY="-1944">
        <dgm:presLayoutVars>
          <dgm:chMax val="0"/>
          <dgm:chPref val="0"/>
          <dgm:bulletEnabled val="1"/>
        </dgm:presLayoutVars>
      </dgm:prSet>
      <dgm:spPr/>
    </dgm:pt>
    <dgm:pt modelId="{041F6079-2476-4592-BB96-21759E109660}" type="pres">
      <dgm:prSet presAssocID="{F548ECD9-4529-4F56-A5C9-CCC9CC743DD5}" presName="parTxOnlySpace" presStyleCnt="0"/>
      <dgm:spPr/>
    </dgm:pt>
    <dgm:pt modelId="{4D325202-6CED-407B-8C22-4E6C4393BDDE}" type="pres">
      <dgm:prSet presAssocID="{6228CBFB-9E15-49C1-A996-FA3EA399EA61}" presName="parTxOnly" presStyleLbl="node1" presStyleIdx="2" presStyleCnt="3">
        <dgm:presLayoutVars>
          <dgm:chMax val="0"/>
          <dgm:chPref val="0"/>
          <dgm:bulletEnabled val="1"/>
        </dgm:presLayoutVars>
      </dgm:prSet>
      <dgm:spPr/>
    </dgm:pt>
  </dgm:ptLst>
  <dgm:cxnLst>
    <dgm:cxn modelId="{09EA1747-23F5-4DD3-94E8-BF9E72A966AB}" type="presOf" srcId="{13D292F1-1258-4ABA-902B-06696F0186C2}" destId="{148A4719-9C8F-4B23-875E-E100B8426829}" srcOrd="0" destOrd="0" presId="urn:microsoft.com/office/officeart/2005/8/layout/chevron1"/>
    <dgm:cxn modelId="{1F12414C-DCB8-4EE1-8E86-23CBE78B2B62}" type="presOf" srcId="{6228CBFB-9E15-49C1-A996-FA3EA399EA61}" destId="{4D325202-6CED-407B-8C22-4E6C4393BDDE}" srcOrd="0" destOrd="0" presId="urn:microsoft.com/office/officeart/2005/8/layout/chevron1"/>
    <dgm:cxn modelId="{CE67BA86-AEBC-4605-B2EF-C8D2A2526C9E}" srcId="{19F62F79-FCE6-4624-A03C-2D4E0E53F02F}" destId="{62D95C52-EE92-4613-84FD-5529D2EF67BD}" srcOrd="0" destOrd="0" parTransId="{DF943B0F-7253-4C94-ADB3-3A2F7E8ED9D1}" sibTransId="{A4A4B659-56B2-4431-A457-E9D8E37346BF}"/>
    <dgm:cxn modelId="{55A9359C-278D-4BED-BE02-A3202DE5232B}" type="presOf" srcId="{62D95C52-EE92-4613-84FD-5529D2EF67BD}" destId="{70E01116-5AB4-4265-8CE4-4B11C806C339}" srcOrd="0" destOrd="0" presId="urn:microsoft.com/office/officeart/2005/8/layout/chevron1"/>
    <dgm:cxn modelId="{2E3127A2-E27E-4C0C-908B-E62E9C2F74CE}" srcId="{19F62F79-FCE6-4624-A03C-2D4E0E53F02F}" destId="{6228CBFB-9E15-49C1-A996-FA3EA399EA61}" srcOrd="2" destOrd="0" parTransId="{BE00A328-1853-48AB-BCDD-B5850F7F50A2}" sibTransId="{C245E5EC-7CB5-4E85-B100-34AA39C85AEB}"/>
    <dgm:cxn modelId="{BCB425DA-622D-46EF-B641-D2CF5CAC1D60}" type="presOf" srcId="{19F62F79-FCE6-4624-A03C-2D4E0E53F02F}" destId="{52F9ED88-A214-4890-8F56-31EA9684AB80}" srcOrd="0" destOrd="0" presId="urn:microsoft.com/office/officeart/2005/8/layout/chevron1"/>
    <dgm:cxn modelId="{FAB26CF6-8C64-4FA8-AA32-D3AC5CF02EE9}" srcId="{19F62F79-FCE6-4624-A03C-2D4E0E53F02F}" destId="{13D292F1-1258-4ABA-902B-06696F0186C2}" srcOrd="1" destOrd="0" parTransId="{899983E6-1FC1-4CB1-B728-B4F3722E02EC}" sibTransId="{F548ECD9-4529-4F56-A5C9-CCC9CC743DD5}"/>
    <dgm:cxn modelId="{47DDACC2-8C77-4E46-AB5A-593B9B72D31A}" type="presParOf" srcId="{52F9ED88-A214-4890-8F56-31EA9684AB80}" destId="{70E01116-5AB4-4265-8CE4-4B11C806C339}" srcOrd="0" destOrd="0" presId="urn:microsoft.com/office/officeart/2005/8/layout/chevron1"/>
    <dgm:cxn modelId="{A68DECC5-4AC0-4BDA-A733-3F1FA88658F9}" type="presParOf" srcId="{52F9ED88-A214-4890-8F56-31EA9684AB80}" destId="{FF766961-5B3F-4D27-8CCA-CB9CF45AD5D1}" srcOrd="1" destOrd="0" presId="urn:microsoft.com/office/officeart/2005/8/layout/chevron1"/>
    <dgm:cxn modelId="{7958E3B2-B6C4-4496-8228-7CCF3785637D}" type="presParOf" srcId="{52F9ED88-A214-4890-8F56-31EA9684AB80}" destId="{148A4719-9C8F-4B23-875E-E100B8426829}" srcOrd="2" destOrd="0" presId="urn:microsoft.com/office/officeart/2005/8/layout/chevron1"/>
    <dgm:cxn modelId="{2C014C8F-D90F-4849-B9E2-4589AF247D49}" type="presParOf" srcId="{52F9ED88-A214-4890-8F56-31EA9684AB80}" destId="{041F6079-2476-4592-BB96-21759E109660}" srcOrd="3" destOrd="0" presId="urn:microsoft.com/office/officeart/2005/8/layout/chevron1"/>
    <dgm:cxn modelId="{917FC0CE-75C9-4DCE-98D2-5191BDDDDBBA}" type="presParOf" srcId="{52F9ED88-A214-4890-8F56-31EA9684AB80}" destId="{4D325202-6CED-407B-8C22-4E6C4393BDDE}" srcOrd="4" destOrd="0" presId="urn:microsoft.com/office/officeart/2005/8/layout/chevro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5D517-EB03-4BFC-97FA-79391F60277B}">
      <dsp:nvSpPr>
        <dsp:cNvPr id="0" name=""/>
        <dsp:cNvSpPr/>
      </dsp:nvSpPr>
      <dsp:spPr>
        <a:xfrm>
          <a:off x="0" y="3725"/>
          <a:ext cx="6190459" cy="793543"/>
        </a:xfrm>
        <a:prstGeom prst="roundRect">
          <a:avLst>
            <a:gd name="adj" fmla="val 1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1FBEC723-8363-4075-9751-26D8F51EDA8A}">
      <dsp:nvSpPr>
        <dsp:cNvPr id="0" name=""/>
        <dsp:cNvSpPr/>
      </dsp:nvSpPr>
      <dsp:spPr>
        <a:xfrm>
          <a:off x="240046" y="182272"/>
          <a:ext cx="436449" cy="4364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A4F72E-302E-487B-97DD-7C1D72BD7AC9}">
      <dsp:nvSpPr>
        <dsp:cNvPr id="0" name=""/>
        <dsp:cNvSpPr/>
      </dsp:nvSpPr>
      <dsp:spPr>
        <a:xfrm>
          <a:off x="916542" y="3725"/>
          <a:ext cx="5273916" cy="793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83" tIns="83983" rIns="83983" bIns="83983" numCol="1" spcCol="1270" anchor="ctr" anchorCtr="0">
          <a:noAutofit/>
        </a:bodyPr>
        <a:lstStyle/>
        <a:p>
          <a:pPr marL="0" lvl="0" indent="0" algn="l" defTabSz="844550">
            <a:lnSpc>
              <a:spcPct val="90000"/>
            </a:lnSpc>
            <a:spcBef>
              <a:spcPct val="0"/>
            </a:spcBef>
            <a:spcAft>
              <a:spcPct val="35000"/>
            </a:spcAft>
            <a:buNone/>
          </a:pPr>
          <a:r>
            <a:rPr lang="en-US" sz="1900" kern="1200"/>
            <a:t>Positive Emotion</a:t>
          </a:r>
        </a:p>
      </dsp:txBody>
      <dsp:txXfrm>
        <a:off x="916542" y="3725"/>
        <a:ext cx="5273916" cy="793543"/>
      </dsp:txXfrm>
    </dsp:sp>
    <dsp:sp modelId="{956EF087-F7F5-4359-AFC9-33B38519FF56}">
      <dsp:nvSpPr>
        <dsp:cNvPr id="0" name=""/>
        <dsp:cNvSpPr/>
      </dsp:nvSpPr>
      <dsp:spPr>
        <a:xfrm>
          <a:off x="0" y="995655"/>
          <a:ext cx="6190459" cy="793543"/>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sp>
    <dsp:sp modelId="{35210334-35B6-4746-B504-5E7D9DE4BF39}">
      <dsp:nvSpPr>
        <dsp:cNvPr id="0" name=""/>
        <dsp:cNvSpPr/>
      </dsp:nvSpPr>
      <dsp:spPr>
        <a:xfrm>
          <a:off x="240046" y="1174202"/>
          <a:ext cx="436449" cy="4364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ED73E4-5532-4F21-A681-A7A0D5865FA9}">
      <dsp:nvSpPr>
        <dsp:cNvPr id="0" name=""/>
        <dsp:cNvSpPr/>
      </dsp:nvSpPr>
      <dsp:spPr>
        <a:xfrm>
          <a:off x="916542" y="995655"/>
          <a:ext cx="5273916" cy="793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83" tIns="83983" rIns="83983" bIns="83983" numCol="1" spcCol="1270" anchor="ctr" anchorCtr="0">
          <a:noAutofit/>
        </a:bodyPr>
        <a:lstStyle/>
        <a:p>
          <a:pPr marL="0" lvl="0" indent="0" algn="l" defTabSz="844550">
            <a:lnSpc>
              <a:spcPct val="90000"/>
            </a:lnSpc>
            <a:spcBef>
              <a:spcPct val="0"/>
            </a:spcBef>
            <a:spcAft>
              <a:spcPct val="35000"/>
            </a:spcAft>
            <a:buNone/>
          </a:pPr>
          <a:r>
            <a:rPr lang="en-US" sz="1900" kern="1200"/>
            <a:t>Engagement</a:t>
          </a:r>
        </a:p>
      </dsp:txBody>
      <dsp:txXfrm>
        <a:off x="916542" y="995655"/>
        <a:ext cx="5273916" cy="793543"/>
      </dsp:txXfrm>
    </dsp:sp>
    <dsp:sp modelId="{F83134C8-80C7-403A-A1D5-E4355B605359}">
      <dsp:nvSpPr>
        <dsp:cNvPr id="0" name=""/>
        <dsp:cNvSpPr/>
      </dsp:nvSpPr>
      <dsp:spPr>
        <a:xfrm>
          <a:off x="0" y="1987584"/>
          <a:ext cx="6190459" cy="79354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022629-B244-4DCB-B27D-7A11A30B874C}">
      <dsp:nvSpPr>
        <dsp:cNvPr id="0" name=""/>
        <dsp:cNvSpPr/>
      </dsp:nvSpPr>
      <dsp:spPr>
        <a:xfrm>
          <a:off x="240046" y="2166131"/>
          <a:ext cx="436449" cy="4364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534726-0AA7-402A-B6CD-7A0D05EE3DD2}">
      <dsp:nvSpPr>
        <dsp:cNvPr id="0" name=""/>
        <dsp:cNvSpPr/>
      </dsp:nvSpPr>
      <dsp:spPr>
        <a:xfrm>
          <a:off x="916542" y="1987584"/>
          <a:ext cx="5273916" cy="793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83" tIns="83983" rIns="83983" bIns="83983" numCol="1" spcCol="1270" anchor="ctr" anchorCtr="0">
          <a:noAutofit/>
        </a:bodyPr>
        <a:lstStyle/>
        <a:p>
          <a:pPr marL="0" lvl="0" indent="0" algn="l" defTabSz="844550">
            <a:lnSpc>
              <a:spcPct val="90000"/>
            </a:lnSpc>
            <a:spcBef>
              <a:spcPct val="0"/>
            </a:spcBef>
            <a:spcAft>
              <a:spcPct val="35000"/>
            </a:spcAft>
            <a:buNone/>
          </a:pPr>
          <a:r>
            <a:rPr lang="en-US" sz="1900" kern="1200"/>
            <a:t>Meaning</a:t>
          </a:r>
        </a:p>
      </dsp:txBody>
      <dsp:txXfrm>
        <a:off x="916542" y="1987584"/>
        <a:ext cx="5273916" cy="793543"/>
      </dsp:txXfrm>
    </dsp:sp>
    <dsp:sp modelId="{C88E19D2-1E9B-4D0B-B1A8-6D58BA7CFEC7}">
      <dsp:nvSpPr>
        <dsp:cNvPr id="0" name=""/>
        <dsp:cNvSpPr/>
      </dsp:nvSpPr>
      <dsp:spPr>
        <a:xfrm>
          <a:off x="0" y="2979514"/>
          <a:ext cx="6190459" cy="793543"/>
        </a:xfrm>
        <a:prstGeom prst="roundRect">
          <a:avLst>
            <a:gd name="adj" fmla="val 10000"/>
          </a:avLst>
        </a:prstGeom>
        <a:solidFill>
          <a:srgbClr val="00B0F0"/>
        </a:solidFill>
        <a:ln>
          <a:noFill/>
        </a:ln>
        <a:effectLst/>
      </dsp:spPr>
      <dsp:style>
        <a:lnRef idx="0">
          <a:scrgbClr r="0" g="0" b="0"/>
        </a:lnRef>
        <a:fillRef idx="1">
          <a:scrgbClr r="0" g="0" b="0"/>
        </a:fillRef>
        <a:effectRef idx="0">
          <a:scrgbClr r="0" g="0" b="0"/>
        </a:effectRef>
        <a:fontRef idx="minor"/>
      </dsp:style>
    </dsp:sp>
    <dsp:sp modelId="{8C1D2F14-B826-47CA-8CE5-7E6E464750A3}">
      <dsp:nvSpPr>
        <dsp:cNvPr id="0" name=""/>
        <dsp:cNvSpPr/>
      </dsp:nvSpPr>
      <dsp:spPr>
        <a:xfrm>
          <a:off x="240046" y="3158061"/>
          <a:ext cx="436449" cy="4364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D2098A-B702-43F0-8190-1091372AF808}">
      <dsp:nvSpPr>
        <dsp:cNvPr id="0" name=""/>
        <dsp:cNvSpPr/>
      </dsp:nvSpPr>
      <dsp:spPr>
        <a:xfrm>
          <a:off x="916542" y="2979514"/>
          <a:ext cx="5273916" cy="793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83" tIns="83983" rIns="83983" bIns="83983" numCol="1" spcCol="1270" anchor="ctr" anchorCtr="0">
          <a:noAutofit/>
        </a:bodyPr>
        <a:lstStyle/>
        <a:p>
          <a:pPr marL="0" lvl="0" indent="0" algn="l" defTabSz="844550">
            <a:lnSpc>
              <a:spcPct val="90000"/>
            </a:lnSpc>
            <a:spcBef>
              <a:spcPct val="0"/>
            </a:spcBef>
            <a:spcAft>
              <a:spcPct val="35000"/>
            </a:spcAft>
            <a:buNone/>
          </a:pPr>
          <a:r>
            <a:rPr lang="en-US" sz="1900" kern="1200"/>
            <a:t>Accomplishment</a:t>
          </a:r>
        </a:p>
      </dsp:txBody>
      <dsp:txXfrm>
        <a:off x="916542" y="2979514"/>
        <a:ext cx="5273916" cy="793543"/>
      </dsp:txXfrm>
    </dsp:sp>
    <dsp:sp modelId="{D2F60100-88F1-42A8-B01B-24880FF55210}">
      <dsp:nvSpPr>
        <dsp:cNvPr id="0" name=""/>
        <dsp:cNvSpPr/>
      </dsp:nvSpPr>
      <dsp:spPr>
        <a:xfrm>
          <a:off x="0" y="3971443"/>
          <a:ext cx="6190459" cy="793543"/>
        </a:xfrm>
        <a:prstGeom prst="roundRect">
          <a:avLst>
            <a:gd name="adj" fmla="val 10000"/>
          </a:avLst>
        </a:prstGeom>
        <a:solidFill>
          <a:srgbClr val="7030A0"/>
        </a:solidFill>
        <a:ln>
          <a:noFill/>
        </a:ln>
        <a:effectLst/>
      </dsp:spPr>
      <dsp:style>
        <a:lnRef idx="0">
          <a:scrgbClr r="0" g="0" b="0"/>
        </a:lnRef>
        <a:fillRef idx="1">
          <a:scrgbClr r="0" g="0" b="0"/>
        </a:fillRef>
        <a:effectRef idx="0">
          <a:scrgbClr r="0" g="0" b="0"/>
        </a:effectRef>
        <a:fontRef idx="minor"/>
      </dsp:style>
    </dsp:sp>
    <dsp:sp modelId="{3349C4E1-1316-4EA5-87AC-CDB8EB27FC48}">
      <dsp:nvSpPr>
        <dsp:cNvPr id="0" name=""/>
        <dsp:cNvSpPr/>
      </dsp:nvSpPr>
      <dsp:spPr>
        <a:xfrm>
          <a:off x="240046" y="4149991"/>
          <a:ext cx="436449" cy="4364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537FBC-4ED8-45A5-9F62-7D4964EE2584}">
      <dsp:nvSpPr>
        <dsp:cNvPr id="0" name=""/>
        <dsp:cNvSpPr/>
      </dsp:nvSpPr>
      <dsp:spPr>
        <a:xfrm>
          <a:off x="916542" y="3971443"/>
          <a:ext cx="5273916" cy="793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83" tIns="83983" rIns="83983" bIns="83983" numCol="1" spcCol="1270" anchor="ctr" anchorCtr="0">
          <a:noAutofit/>
        </a:bodyPr>
        <a:lstStyle/>
        <a:p>
          <a:pPr marL="0" lvl="0" indent="0" algn="l" defTabSz="844550">
            <a:lnSpc>
              <a:spcPct val="90000"/>
            </a:lnSpc>
            <a:spcBef>
              <a:spcPct val="0"/>
            </a:spcBef>
            <a:spcAft>
              <a:spcPct val="35000"/>
            </a:spcAft>
            <a:buNone/>
          </a:pPr>
          <a:r>
            <a:rPr lang="en-US" sz="1900" kern="1200"/>
            <a:t>Positive Relationships</a:t>
          </a:r>
        </a:p>
      </dsp:txBody>
      <dsp:txXfrm>
        <a:off x="916542" y="3971443"/>
        <a:ext cx="5273916" cy="7935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407CE-A222-44C2-A7C2-94BEDD91C6A3}">
      <dsp:nvSpPr>
        <dsp:cNvPr id="0" name=""/>
        <dsp:cNvSpPr/>
      </dsp:nvSpPr>
      <dsp:spPr>
        <a:xfrm>
          <a:off x="2811991" y="308863"/>
          <a:ext cx="4191358" cy="4191358"/>
        </a:xfrm>
        <a:prstGeom prst="pie">
          <a:avLst>
            <a:gd name="adj1" fmla="val 16200000"/>
            <a:gd name="adj2" fmla="val 2052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a:solidFill>
                <a:schemeClr val="bg1"/>
              </a:solidFill>
            </a:rPr>
            <a:t>Non-judgemental</a:t>
          </a:r>
        </a:p>
      </dsp:txBody>
      <dsp:txXfrm>
        <a:off x="4998483" y="1013410"/>
        <a:ext cx="1347222" cy="898148"/>
      </dsp:txXfrm>
    </dsp:sp>
    <dsp:sp modelId="{455D34F8-9E82-4922-8C3C-FDDF59F54FE9}">
      <dsp:nvSpPr>
        <dsp:cNvPr id="0" name=""/>
        <dsp:cNvSpPr/>
      </dsp:nvSpPr>
      <dsp:spPr>
        <a:xfrm>
          <a:off x="2847917" y="420632"/>
          <a:ext cx="4191358" cy="4191358"/>
        </a:xfrm>
        <a:prstGeom prst="pie">
          <a:avLst>
            <a:gd name="adj1" fmla="val 20520000"/>
            <a:gd name="adj2" fmla="val 324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a:solidFill>
                <a:schemeClr val="bg1"/>
              </a:solidFill>
            </a:rPr>
            <a:t>Tolerating personal distress</a:t>
          </a:r>
        </a:p>
      </dsp:txBody>
      <dsp:txXfrm>
        <a:off x="5547351" y="2335684"/>
        <a:ext cx="1247428" cy="997942"/>
      </dsp:txXfrm>
    </dsp:sp>
    <dsp:sp modelId="{D4A010BD-D028-4C5B-9A2F-1A84B5DC7BCF}">
      <dsp:nvSpPr>
        <dsp:cNvPr id="0" name=""/>
        <dsp:cNvSpPr/>
      </dsp:nvSpPr>
      <dsp:spPr>
        <a:xfrm>
          <a:off x="2753112" y="489490"/>
          <a:ext cx="4191358" cy="4191358"/>
        </a:xfrm>
        <a:prstGeom prst="pie">
          <a:avLst>
            <a:gd name="adj1" fmla="val 3240000"/>
            <a:gd name="adj2" fmla="val 756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a:solidFill>
                <a:schemeClr val="bg1"/>
              </a:solidFill>
            </a:rPr>
            <a:t>Empathic</a:t>
          </a:r>
        </a:p>
      </dsp:txBody>
      <dsp:txXfrm>
        <a:off x="4250026" y="3433420"/>
        <a:ext cx="1197530" cy="1097736"/>
      </dsp:txXfrm>
    </dsp:sp>
    <dsp:sp modelId="{28432CAD-B4C2-4EFF-AE95-BA09684B7901}">
      <dsp:nvSpPr>
        <dsp:cNvPr id="0" name=""/>
        <dsp:cNvSpPr/>
      </dsp:nvSpPr>
      <dsp:spPr>
        <a:xfrm>
          <a:off x="2658308" y="420632"/>
          <a:ext cx="4191358" cy="4191358"/>
        </a:xfrm>
        <a:prstGeom prst="pie">
          <a:avLst>
            <a:gd name="adj1" fmla="val 7560000"/>
            <a:gd name="adj2" fmla="val 1188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a:solidFill>
                <a:schemeClr val="bg1"/>
              </a:solidFill>
            </a:rPr>
            <a:t>Appropriate action</a:t>
          </a:r>
        </a:p>
      </dsp:txBody>
      <dsp:txXfrm>
        <a:off x="2902804" y="2335684"/>
        <a:ext cx="1247428" cy="997942"/>
      </dsp:txXfrm>
    </dsp:sp>
    <dsp:sp modelId="{03186A90-19AA-4973-93EB-D341EBB98EF2}">
      <dsp:nvSpPr>
        <dsp:cNvPr id="0" name=""/>
        <dsp:cNvSpPr/>
      </dsp:nvSpPr>
      <dsp:spPr>
        <a:xfrm>
          <a:off x="2694234" y="308863"/>
          <a:ext cx="4191358" cy="4191358"/>
        </a:xfrm>
        <a:prstGeom prst="pie">
          <a:avLst>
            <a:gd name="adj1" fmla="val 11880000"/>
            <a:gd name="adj2" fmla="val 1620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a:solidFill>
                <a:schemeClr val="bg1"/>
              </a:solidFill>
            </a:rPr>
            <a:t>Alive to the suffering of others</a:t>
          </a:r>
        </a:p>
      </dsp:txBody>
      <dsp:txXfrm>
        <a:off x="3351878" y="1013410"/>
        <a:ext cx="1347222" cy="898148"/>
      </dsp:txXfrm>
    </dsp:sp>
    <dsp:sp modelId="{552D5C00-DCC0-496A-A6AC-024FBC4E50E2}">
      <dsp:nvSpPr>
        <dsp:cNvPr id="0" name=""/>
        <dsp:cNvSpPr/>
      </dsp:nvSpPr>
      <dsp:spPr>
        <a:xfrm>
          <a:off x="2552329" y="49398"/>
          <a:ext cx="4710288" cy="4710288"/>
        </a:xfrm>
        <a:prstGeom prst="circularArrow">
          <a:avLst>
            <a:gd name="adj1" fmla="val 5085"/>
            <a:gd name="adj2" fmla="val 327528"/>
            <a:gd name="adj3" fmla="val 20192361"/>
            <a:gd name="adj4" fmla="val 16200324"/>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7144AF-D927-4ECC-A81B-FF9311CC4032}">
      <dsp:nvSpPr>
        <dsp:cNvPr id="0" name=""/>
        <dsp:cNvSpPr/>
      </dsp:nvSpPr>
      <dsp:spPr>
        <a:xfrm>
          <a:off x="2588742" y="161130"/>
          <a:ext cx="4710288" cy="4710288"/>
        </a:xfrm>
        <a:prstGeom prst="circularArrow">
          <a:avLst>
            <a:gd name="adj1" fmla="val 5085"/>
            <a:gd name="adj2" fmla="val 327528"/>
            <a:gd name="adj3" fmla="val 2912753"/>
            <a:gd name="adj4" fmla="val 20519953"/>
            <a:gd name="adj5" fmla="val 5932"/>
          </a:avLst>
        </a:prstGeom>
        <a:solidFill>
          <a:schemeClr val="accent5">
            <a:hueOff val="731214"/>
            <a:satOff val="2037"/>
            <a:lumOff val="104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7DEE40-85AA-4D7F-8873-51887050EACE}">
      <dsp:nvSpPr>
        <dsp:cNvPr id="0" name=""/>
        <dsp:cNvSpPr/>
      </dsp:nvSpPr>
      <dsp:spPr>
        <a:xfrm>
          <a:off x="2493647" y="230199"/>
          <a:ext cx="4710288" cy="4710288"/>
        </a:xfrm>
        <a:prstGeom prst="circularArrow">
          <a:avLst>
            <a:gd name="adj1" fmla="val 5085"/>
            <a:gd name="adj2" fmla="val 327528"/>
            <a:gd name="adj3" fmla="val 7232777"/>
            <a:gd name="adj4" fmla="val 3239695"/>
            <a:gd name="adj5" fmla="val 5932"/>
          </a:avLst>
        </a:prstGeom>
        <a:solidFill>
          <a:schemeClr val="accent5">
            <a:hueOff val="1462427"/>
            <a:satOff val="4075"/>
            <a:lumOff val="2088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07DB98-FBCC-4850-AAA7-D6BD895A1E2A}">
      <dsp:nvSpPr>
        <dsp:cNvPr id="0" name=""/>
        <dsp:cNvSpPr/>
      </dsp:nvSpPr>
      <dsp:spPr>
        <a:xfrm>
          <a:off x="2398553" y="161130"/>
          <a:ext cx="4710288" cy="4710288"/>
        </a:xfrm>
        <a:prstGeom prst="circularArrow">
          <a:avLst>
            <a:gd name="adj1" fmla="val 5085"/>
            <a:gd name="adj2" fmla="val 327528"/>
            <a:gd name="adj3" fmla="val 11552519"/>
            <a:gd name="adj4" fmla="val 7559718"/>
            <a:gd name="adj5" fmla="val 5932"/>
          </a:avLst>
        </a:prstGeom>
        <a:solidFill>
          <a:schemeClr val="accent5">
            <a:hueOff val="2193641"/>
            <a:satOff val="6112"/>
            <a:lumOff val="313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D1BC4A-4AD4-409F-92A0-BF6749C4EE5A}">
      <dsp:nvSpPr>
        <dsp:cNvPr id="0" name=""/>
        <dsp:cNvSpPr/>
      </dsp:nvSpPr>
      <dsp:spPr>
        <a:xfrm>
          <a:off x="2434966" y="49398"/>
          <a:ext cx="4710288" cy="4710288"/>
        </a:xfrm>
        <a:prstGeom prst="circularArrow">
          <a:avLst>
            <a:gd name="adj1" fmla="val 5085"/>
            <a:gd name="adj2" fmla="val 327528"/>
            <a:gd name="adj3" fmla="val 15872148"/>
            <a:gd name="adj4" fmla="val 11880111"/>
            <a:gd name="adj5" fmla="val 5932"/>
          </a:avLst>
        </a:prstGeom>
        <a:solidFill>
          <a:schemeClr val="accent5">
            <a:hueOff val="2924855"/>
            <a:satOff val="8149"/>
            <a:lumOff val="4176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12A56-F473-409B-A7CC-40F16A6439DC}">
      <dsp:nvSpPr>
        <dsp:cNvPr id="0" name=""/>
        <dsp:cNvSpPr/>
      </dsp:nvSpPr>
      <dsp:spPr>
        <a:xfrm>
          <a:off x="0" y="335377"/>
          <a:ext cx="6989525" cy="1017450"/>
        </a:xfrm>
        <a:prstGeom prst="rect">
          <a:avLst/>
        </a:prstGeom>
        <a:solidFill>
          <a:srgbClr val="EAE4E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42465" tIns="395732" rIns="542465" bIns="128016" numCol="1" spcCol="1270" anchor="t" anchorCtr="0">
          <a:noAutofit/>
        </a:bodyPr>
        <a:lstStyle/>
        <a:p>
          <a:pPr marL="171450" lvl="1" indent="-171450" algn="l" defTabSz="800100">
            <a:lnSpc>
              <a:spcPct val="90000"/>
            </a:lnSpc>
            <a:spcBef>
              <a:spcPct val="0"/>
            </a:spcBef>
            <a:spcAft>
              <a:spcPct val="15000"/>
            </a:spcAft>
            <a:buChar char="•"/>
          </a:pPr>
          <a:r>
            <a:rPr lang="en-GB" sz="1800" b="0" i="0" kern="1200" dirty="0">
              <a:solidFill>
                <a:srgbClr val="000000"/>
              </a:solidFill>
              <a:effectLst/>
              <a:latin typeface="Arial" panose="020B0604020202020204" pitchFamily="34" charset="0"/>
            </a:rPr>
            <a:t>Of frontline workers stated that</a:t>
          </a:r>
          <a:r>
            <a:rPr lang="en-GB" sz="1800" b="1" i="0" kern="1200" dirty="0">
              <a:solidFill>
                <a:srgbClr val="000000"/>
              </a:solidFill>
              <a:effectLst/>
              <a:latin typeface="Arial" panose="020B0604020202020204" pitchFamily="34" charset="0"/>
            </a:rPr>
            <a:t> demand for their service had increased</a:t>
          </a:r>
          <a:r>
            <a:rPr lang="en-GB" sz="1800" b="0" i="0" kern="1200" dirty="0">
              <a:solidFill>
                <a:srgbClr val="000000"/>
              </a:solidFill>
              <a:effectLst/>
              <a:latin typeface="Arial" panose="020B0604020202020204" pitchFamily="34" charset="0"/>
            </a:rPr>
            <a:t> in the last 12 months.</a:t>
          </a:r>
          <a:endParaRPr lang="en-GB" sz="1800" b="0" kern="1200" dirty="0"/>
        </a:p>
      </dsp:txBody>
      <dsp:txXfrm>
        <a:off x="0" y="335377"/>
        <a:ext cx="6989525" cy="1017450"/>
      </dsp:txXfrm>
    </dsp:sp>
    <dsp:sp modelId="{7FAB7672-68DD-48B8-86E2-75C42131A0EB}">
      <dsp:nvSpPr>
        <dsp:cNvPr id="0" name=""/>
        <dsp:cNvSpPr/>
      </dsp:nvSpPr>
      <dsp:spPr>
        <a:xfrm>
          <a:off x="349476" y="54937"/>
          <a:ext cx="1463592"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31" tIns="0" rIns="184931" bIns="0" numCol="1" spcCol="1270" anchor="ctr" anchorCtr="0">
          <a:noAutofit/>
        </a:bodyPr>
        <a:lstStyle/>
        <a:p>
          <a:pPr marL="0" lvl="0" indent="0" algn="l" defTabSz="1066800">
            <a:lnSpc>
              <a:spcPct val="90000"/>
            </a:lnSpc>
            <a:spcBef>
              <a:spcPct val="0"/>
            </a:spcBef>
            <a:spcAft>
              <a:spcPct val="35000"/>
            </a:spcAft>
            <a:buNone/>
          </a:pPr>
          <a:r>
            <a:rPr lang="en-GB" sz="2400" kern="1200" dirty="0"/>
            <a:t>78%</a:t>
          </a:r>
        </a:p>
      </dsp:txBody>
      <dsp:txXfrm>
        <a:off x="376856" y="82317"/>
        <a:ext cx="1408832" cy="506120"/>
      </dsp:txXfrm>
    </dsp:sp>
    <dsp:sp modelId="{B520CF6A-BA0F-443D-872E-52DF1E1F8CE9}">
      <dsp:nvSpPr>
        <dsp:cNvPr id="0" name=""/>
        <dsp:cNvSpPr/>
      </dsp:nvSpPr>
      <dsp:spPr>
        <a:xfrm>
          <a:off x="0" y="1735867"/>
          <a:ext cx="6989525" cy="1017450"/>
        </a:xfrm>
        <a:prstGeom prst="rect">
          <a:avLst/>
        </a:prstGeom>
        <a:solidFill>
          <a:srgbClr val="EAE4E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42465" tIns="395732" rIns="542465" bIns="128016" numCol="1" spcCol="1270" anchor="t" anchorCtr="0">
          <a:noAutofit/>
        </a:bodyPr>
        <a:lstStyle/>
        <a:p>
          <a:pPr marL="171450" lvl="1" indent="-171450" algn="l" defTabSz="800100">
            <a:lnSpc>
              <a:spcPct val="90000"/>
            </a:lnSpc>
            <a:spcBef>
              <a:spcPct val="0"/>
            </a:spcBef>
            <a:spcAft>
              <a:spcPct val="15000"/>
            </a:spcAft>
            <a:buChar char="•"/>
          </a:pPr>
          <a:r>
            <a:rPr lang="en-GB" sz="1800" b="0" i="0" kern="1200" dirty="0">
              <a:solidFill>
                <a:srgbClr val="000000"/>
              </a:solidFill>
              <a:effectLst/>
              <a:latin typeface="Arial" panose="020B0604020202020204" pitchFamily="34" charset="0"/>
            </a:rPr>
            <a:t>Of frontline workers said it was </a:t>
          </a:r>
          <a:r>
            <a:rPr lang="en-GB" sz="1800" b="1" i="0" kern="1200" dirty="0">
              <a:solidFill>
                <a:srgbClr val="000000"/>
              </a:solidFill>
              <a:effectLst/>
              <a:latin typeface="Arial" panose="020B0604020202020204" pitchFamily="34" charset="0"/>
            </a:rPr>
            <a:t>‘very difficult’ or ‘difficult’ to have time to undertake training</a:t>
          </a:r>
          <a:r>
            <a:rPr lang="en-GB" sz="1800" b="0" i="0" kern="1200" dirty="0">
              <a:solidFill>
                <a:srgbClr val="000000"/>
              </a:solidFill>
              <a:effectLst/>
              <a:latin typeface="Arial" panose="020B0604020202020204" pitchFamily="34" charset="0"/>
            </a:rPr>
            <a:t>.</a:t>
          </a:r>
          <a:endParaRPr lang="en-GB" sz="1800" b="0" kern="1200" dirty="0"/>
        </a:p>
      </dsp:txBody>
      <dsp:txXfrm>
        <a:off x="0" y="1735867"/>
        <a:ext cx="6989525" cy="1017450"/>
      </dsp:txXfrm>
    </dsp:sp>
    <dsp:sp modelId="{61E35860-8495-40EE-AAF5-636B7CC2117B}">
      <dsp:nvSpPr>
        <dsp:cNvPr id="0" name=""/>
        <dsp:cNvSpPr/>
      </dsp:nvSpPr>
      <dsp:spPr>
        <a:xfrm>
          <a:off x="349476" y="1455427"/>
          <a:ext cx="1463592"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31" tIns="0" rIns="184931" bIns="0" numCol="1" spcCol="1270" anchor="ctr" anchorCtr="0">
          <a:noAutofit/>
        </a:bodyPr>
        <a:lstStyle/>
        <a:p>
          <a:pPr marL="0" lvl="0" indent="0" algn="l" defTabSz="1066800">
            <a:lnSpc>
              <a:spcPct val="90000"/>
            </a:lnSpc>
            <a:spcBef>
              <a:spcPct val="0"/>
            </a:spcBef>
            <a:spcAft>
              <a:spcPct val="35000"/>
            </a:spcAft>
            <a:buNone/>
          </a:pPr>
          <a:r>
            <a:rPr lang="en-GB" sz="2400" kern="1200" dirty="0"/>
            <a:t>44%</a:t>
          </a:r>
        </a:p>
      </dsp:txBody>
      <dsp:txXfrm>
        <a:off x="376856" y="1482807"/>
        <a:ext cx="1408832" cy="506120"/>
      </dsp:txXfrm>
    </dsp:sp>
    <dsp:sp modelId="{9E52A772-C554-4218-A9AC-0C69A8E0205E}">
      <dsp:nvSpPr>
        <dsp:cNvPr id="0" name=""/>
        <dsp:cNvSpPr/>
      </dsp:nvSpPr>
      <dsp:spPr>
        <a:xfrm>
          <a:off x="0" y="3147690"/>
          <a:ext cx="6989525" cy="1017450"/>
        </a:xfrm>
        <a:prstGeom prst="rect">
          <a:avLst/>
        </a:prstGeom>
        <a:solidFill>
          <a:srgbClr val="EAE4E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42465" tIns="395732" rIns="542465" bIns="128016" numCol="1" spcCol="1270" anchor="t" anchorCtr="0">
          <a:noAutofit/>
        </a:bodyPr>
        <a:lstStyle/>
        <a:p>
          <a:pPr marL="171450" lvl="1" indent="-171450" algn="l" defTabSz="800100">
            <a:lnSpc>
              <a:spcPct val="90000"/>
            </a:lnSpc>
            <a:spcBef>
              <a:spcPct val="0"/>
            </a:spcBef>
            <a:spcAft>
              <a:spcPct val="15000"/>
            </a:spcAft>
            <a:buChar char="•"/>
          </a:pPr>
          <a:r>
            <a:rPr lang="en-GB" sz="1800" b="0" i="0" kern="1200" dirty="0">
              <a:solidFill>
                <a:schemeClr val="tx1"/>
              </a:solidFill>
              <a:effectLst/>
              <a:latin typeface="+mn-lt"/>
            </a:rPr>
            <a:t>Of frontline workers stated that they were </a:t>
          </a:r>
          <a:r>
            <a:rPr lang="en-GB" sz="1800" b="1" i="0" kern="1200" dirty="0">
              <a:solidFill>
                <a:schemeClr val="tx1"/>
              </a:solidFill>
              <a:effectLst/>
              <a:latin typeface="+mn-lt"/>
            </a:rPr>
            <a:t>struggling to pay housing costs.</a:t>
          </a:r>
          <a:endParaRPr lang="en-GB" sz="1800" b="1" i="0" kern="1200" dirty="0">
            <a:solidFill>
              <a:srgbClr val="000000"/>
            </a:solidFill>
            <a:effectLst/>
            <a:latin typeface="Arial" panose="020B0604020202020204" pitchFamily="34" charset="0"/>
          </a:endParaRPr>
        </a:p>
      </dsp:txBody>
      <dsp:txXfrm>
        <a:off x="0" y="3147690"/>
        <a:ext cx="6989525" cy="1017450"/>
      </dsp:txXfrm>
    </dsp:sp>
    <dsp:sp modelId="{4C1ADE0B-2C53-4D2F-B59A-0780368335A4}">
      <dsp:nvSpPr>
        <dsp:cNvPr id="0" name=""/>
        <dsp:cNvSpPr/>
      </dsp:nvSpPr>
      <dsp:spPr>
        <a:xfrm flipH="1">
          <a:off x="349476" y="2855917"/>
          <a:ext cx="1472203"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31" tIns="0" rIns="184931" bIns="0" numCol="1" spcCol="1270" anchor="ctr" anchorCtr="0">
          <a:noAutofit/>
        </a:bodyPr>
        <a:lstStyle/>
        <a:p>
          <a:pPr marL="0" lvl="0" indent="0" algn="l" defTabSz="1066800">
            <a:lnSpc>
              <a:spcPct val="90000"/>
            </a:lnSpc>
            <a:spcBef>
              <a:spcPct val="0"/>
            </a:spcBef>
            <a:spcAft>
              <a:spcPct val="35000"/>
            </a:spcAft>
            <a:buNone/>
          </a:pPr>
          <a:r>
            <a:rPr lang="en-GB" sz="2400" b="0" i="0" kern="1200" dirty="0">
              <a:solidFill>
                <a:schemeClr val="bg1"/>
              </a:solidFill>
              <a:effectLst/>
              <a:latin typeface="+mn-lt"/>
            </a:rPr>
            <a:t>32%</a:t>
          </a:r>
          <a:endParaRPr lang="en-GB" sz="1800" b="0" i="0" kern="1200" dirty="0">
            <a:solidFill>
              <a:schemeClr val="bg1"/>
            </a:solidFill>
            <a:effectLst/>
            <a:latin typeface="Arial" panose="020B0604020202020204" pitchFamily="34" charset="0"/>
          </a:endParaRPr>
        </a:p>
      </dsp:txBody>
      <dsp:txXfrm>
        <a:off x="376856" y="2883297"/>
        <a:ext cx="1417443" cy="506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01116-5AB4-4265-8CE4-4B11C806C339}">
      <dsp:nvSpPr>
        <dsp:cNvPr id="0" name=""/>
        <dsp:cNvSpPr/>
      </dsp:nvSpPr>
      <dsp:spPr>
        <a:xfrm>
          <a:off x="3315" y="0"/>
          <a:ext cx="4039300" cy="610731"/>
        </a:xfrm>
        <a:prstGeom prst="chevron">
          <a:avLst/>
        </a:prstGeom>
        <a:solidFill>
          <a:schemeClr val="accent6">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GB" sz="1100" kern="1200"/>
            <a:t>Trauma Prevention</a:t>
          </a:r>
        </a:p>
      </dsp:txBody>
      <dsp:txXfrm>
        <a:off x="308681" y="0"/>
        <a:ext cx="3428569" cy="610731"/>
      </dsp:txXfrm>
    </dsp:sp>
    <dsp:sp modelId="{148A4719-9C8F-4B23-875E-E100B8426829}">
      <dsp:nvSpPr>
        <dsp:cNvPr id="0" name=""/>
        <dsp:cNvSpPr/>
      </dsp:nvSpPr>
      <dsp:spPr>
        <a:xfrm>
          <a:off x="3638686" y="0"/>
          <a:ext cx="4039300" cy="610731"/>
        </a:xfrm>
        <a:prstGeom prst="chevron">
          <a:avLst/>
        </a:prstGeom>
        <a:solidFill>
          <a:schemeClr val="accent2">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GB" sz="1100" kern="1200"/>
            <a:t>Trauma Early Intervention</a:t>
          </a:r>
        </a:p>
      </dsp:txBody>
      <dsp:txXfrm>
        <a:off x="3944052" y="0"/>
        <a:ext cx="3428569" cy="610731"/>
      </dsp:txXfrm>
    </dsp:sp>
    <dsp:sp modelId="{4D325202-6CED-407B-8C22-4E6C4393BDDE}">
      <dsp:nvSpPr>
        <dsp:cNvPr id="0" name=""/>
        <dsp:cNvSpPr/>
      </dsp:nvSpPr>
      <dsp:spPr>
        <a:xfrm>
          <a:off x="7274056" y="0"/>
          <a:ext cx="4039300" cy="610731"/>
        </a:xfrm>
        <a:prstGeom prst="chevron">
          <a:avLst/>
        </a:prstGeom>
        <a:solidFill>
          <a:srgbClr val="C0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GB" sz="1100" kern="1200"/>
            <a:t>Trauma Support</a:t>
          </a:r>
        </a:p>
      </dsp:txBody>
      <dsp:txXfrm>
        <a:off x="7579422" y="0"/>
        <a:ext cx="3428569" cy="61073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6F613B-0D19-4737-AF89-E4200803F150}" type="datetimeFigureOut">
              <a:rPr lang="en-GB" smtClean="0"/>
              <a:t>28/06/2023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C6C14F-C9AC-40E0-A5A3-45F447E43E10}" type="slidenum">
              <a:rPr lang="en-GB" smtClean="0"/>
              <a:t>‹#›</a:t>
            </a:fld>
            <a:endParaRPr lang="en-GB"/>
          </a:p>
        </p:txBody>
      </p:sp>
    </p:spTree>
    <p:extLst>
      <p:ext uri="{BB962C8B-B14F-4D97-AF65-F5344CB8AC3E}">
        <p14:creationId xmlns:p14="http://schemas.microsoft.com/office/powerpoint/2010/main" val="3222039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60B4D-2F01-43A2-BC41-578208806E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243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2C28D0-F5E7-4802-B51A-C06F9765D63B}" type="slidenum">
              <a:rPr lang="en-GB" smtClean="0"/>
              <a:t>23</a:t>
            </a:fld>
            <a:endParaRPr lang="en-GB"/>
          </a:p>
        </p:txBody>
      </p:sp>
    </p:spTree>
    <p:extLst>
      <p:ext uri="{BB962C8B-B14F-4D97-AF65-F5344CB8AC3E}">
        <p14:creationId xmlns:p14="http://schemas.microsoft.com/office/powerpoint/2010/main" val="4182988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project directly aligns with our values and purpose – offering an alternative to traditional out of hours crisis support e.g. A&amp;E and police, ensuring people get the right support at the right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Recognise unique challenges of Sanctuary – the complexity, and sometimes messiness of providing out of hours support to people in distress, our experience across the full breadth of MH &amp; wellbeing support, alongside social crises, family support etc means we are well equipped with managing these challenges effectively and compassionately.</a:t>
            </a:r>
          </a:p>
          <a:p>
            <a:endParaRPr lang="en-GB"/>
          </a:p>
        </p:txBody>
      </p:sp>
      <p:sp>
        <p:nvSpPr>
          <p:cNvPr id="4" name="Slide Number Placeholder 3"/>
          <p:cNvSpPr>
            <a:spLocks noGrp="1"/>
          </p:cNvSpPr>
          <p:nvPr>
            <p:ph type="sldNum" sz="quarter" idx="5"/>
          </p:nvPr>
        </p:nvSpPr>
        <p:spPr/>
        <p:txBody>
          <a:bodyPr/>
          <a:lstStyle/>
          <a:p>
            <a:fld id="{47EC6B52-2C40-40B2-BC7C-3A4D7E5A8FA0}" type="slidenum">
              <a:rPr lang="en-GB" smtClean="0"/>
              <a:t>24</a:t>
            </a:fld>
            <a:endParaRPr lang="en-GB"/>
          </a:p>
        </p:txBody>
      </p:sp>
    </p:spTree>
    <p:extLst>
      <p:ext uri="{BB962C8B-B14F-4D97-AF65-F5344CB8AC3E}">
        <p14:creationId xmlns:p14="http://schemas.microsoft.com/office/powerpoint/2010/main" val="3927799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because in the simplest form mental health is about nervous system overwhelm and loss of connection. </a:t>
            </a:r>
          </a:p>
        </p:txBody>
      </p:sp>
      <p:sp>
        <p:nvSpPr>
          <p:cNvPr id="4" name="Slide Number Placeholder 3"/>
          <p:cNvSpPr>
            <a:spLocks noGrp="1"/>
          </p:cNvSpPr>
          <p:nvPr>
            <p:ph type="sldNum" sz="quarter" idx="5"/>
          </p:nvPr>
        </p:nvSpPr>
        <p:spPr/>
        <p:txBody>
          <a:bodyPr/>
          <a:lstStyle/>
          <a:p>
            <a:fld id="{B32C28D0-F5E7-4802-B51A-C06F9765D63B}" type="slidenum">
              <a:rPr lang="en-GB" smtClean="0"/>
              <a:t>26</a:t>
            </a:fld>
            <a:endParaRPr lang="en-GB"/>
          </a:p>
        </p:txBody>
      </p:sp>
    </p:spTree>
    <p:extLst>
      <p:ext uri="{BB962C8B-B14F-4D97-AF65-F5344CB8AC3E}">
        <p14:creationId xmlns:p14="http://schemas.microsoft.com/office/powerpoint/2010/main" val="2118636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learn to do this – emotional regulation from our parental figures – through secure base. Secure base is how we learn to internalise emotional regulation for ourselves. Though we are always dependant on those around us  and we can only be as regulated as our circumstances all us / as those around us are. </a:t>
            </a:r>
            <a:br>
              <a:rPr lang="en-GB"/>
            </a:br>
            <a:br>
              <a:rPr lang="en-GB"/>
            </a:br>
            <a:r>
              <a:rPr lang="en-GB"/>
              <a:t>VIDEOS</a:t>
            </a:r>
          </a:p>
        </p:txBody>
      </p:sp>
      <p:sp>
        <p:nvSpPr>
          <p:cNvPr id="4" name="Slide Number Placeholder 3"/>
          <p:cNvSpPr>
            <a:spLocks noGrp="1"/>
          </p:cNvSpPr>
          <p:nvPr>
            <p:ph type="sldNum" sz="quarter" idx="5"/>
          </p:nvPr>
        </p:nvSpPr>
        <p:spPr/>
        <p:txBody>
          <a:bodyPr/>
          <a:lstStyle/>
          <a:p>
            <a:fld id="{B32C28D0-F5E7-4802-B51A-C06F9765D63B}" type="slidenum">
              <a:rPr lang="en-GB" smtClean="0"/>
              <a:t>27</a:t>
            </a:fld>
            <a:endParaRPr lang="en-GB"/>
          </a:p>
        </p:txBody>
      </p:sp>
    </p:spTree>
    <p:extLst>
      <p:ext uri="{BB962C8B-B14F-4D97-AF65-F5344CB8AC3E}">
        <p14:creationId xmlns:p14="http://schemas.microsoft.com/office/powerpoint/2010/main" val="217376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secure base.  VIDEO </a:t>
            </a:r>
          </a:p>
        </p:txBody>
      </p:sp>
      <p:sp>
        <p:nvSpPr>
          <p:cNvPr id="4" name="Slide Number Placeholder 3"/>
          <p:cNvSpPr>
            <a:spLocks noGrp="1"/>
          </p:cNvSpPr>
          <p:nvPr>
            <p:ph type="sldNum" sz="quarter" idx="5"/>
          </p:nvPr>
        </p:nvSpPr>
        <p:spPr/>
        <p:txBody>
          <a:bodyPr/>
          <a:lstStyle/>
          <a:p>
            <a:fld id="{B32C28D0-F5E7-4802-B51A-C06F9765D63B}" type="slidenum">
              <a:rPr lang="en-GB" smtClean="0"/>
              <a:t>28</a:t>
            </a:fld>
            <a:endParaRPr lang="en-GB"/>
          </a:p>
        </p:txBody>
      </p:sp>
    </p:spTree>
    <p:extLst>
      <p:ext uri="{BB962C8B-B14F-4D97-AF65-F5344CB8AC3E}">
        <p14:creationId xmlns:p14="http://schemas.microsoft.com/office/powerpoint/2010/main" val="940742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If we accept the medical model is not scientifically valid then we need to dig deeper. Understand how circumstances of Psych unhealthy lead to mental health problems aka trauma + distress. </a:t>
            </a:r>
          </a:p>
          <a:p>
            <a:endParaRPr lang="en-GB"/>
          </a:p>
          <a:p>
            <a:r>
              <a:rPr lang="en-GB"/>
              <a:t>Need to focus on moving towards Psychosocial health. </a:t>
            </a:r>
          </a:p>
          <a:p>
            <a:endParaRPr lang="en-GB"/>
          </a:p>
          <a:p>
            <a:pPr algn="ctr"/>
            <a:r>
              <a:rPr lang="en-GB" sz="1400"/>
              <a:t>Our mental health is determined by the conditions in which we are born, grow, work, live, age along with the wider set </a:t>
            </a:r>
            <a:r>
              <a:rPr lang="en-GB" sz="1200"/>
              <a:t>of forces shaping the conditions of our daily lives. </a:t>
            </a:r>
          </a:p>
          <a:p>
            <a:pPr algn="ctr"/>
            <a:endParaRPr lang="en-GB" sz="1200"/>
          </a:p>
          <a:p>
            <a:pPr algn="ctr"/>
            <a:r>
              <a:rPr lang="en-GB" sz="1200"/>
              <a:t>Its not what’s wrong with you </a:t>
            </a:r>
          </a:p>
          <a:p>
            <a:pPr algn="ctr"/>
            <a:endParaRPr lang="en-GB" sz="1000"/>
          </a:p>
          <a:p>
            <a:pPr algn="ctr"/>
            <a:r>
              <a:rPr lang="en-GB" sz="1200"/>
              <a:t>Its about </a:t>
            </a:r>
            <a:r>
              <a:rPr lang="en-GB" sz="1200" b="1"/>
              <a:t>what’s happened </a:t>
            </a:r>
            <a:r>
              <a:rPr lang="en-GB" sz="1200"/>
              <a:t>to you</a:t>
            </a:r>
          </a:p>
          <a:p>
            <a:pPr algn="ctr"/>
            <a:r>
              <a:rPr lang="en-GB" sz="1200"/>
              <a:t>But also what </a:t>
            </a:r>
            <a:r>
              <a:rPr lang="en-GB" sz="1200" b="1"/>
              <a:t>didn’t happen</a:t>
            </a:r>
            <a:r>
              <a:rPr lang="en-GB" sz="1200"/>
              <a:t> for you</a:t>
            </a:r>
            <a:endParaRPr lang="en-GB"/>
          </a:p>
        </p:txBody>
      </p:sp>
      <p:sp>
        <p:nvSpPr>
          <p:cNvPr id="4" name="Slide Number Placeholder 3"/>
          <p:cNvSpPr>
            <a:spLocks noGrp="1"/>
          </p:cNvSpPr>
          <p:nvPr>
            <p:ph type="sldNum" sz="quarter" idx="5"/>
          </p:nvPr>
        </p:nvSpPr>
        <p:spPr/>
        <p:txBody>
          <a:bodyPr/>
          <a:lstStyle/>
          <a:p>
            <a:fld id="{B32C28D0-F5E7-4802-B51A-C06F9765D63B}" type="slidenum">
              <a:rPr lang="en-GB" smtClean="0"/>
              <a:t>31</a:t>
            </a:fld>
            <a:endParaRPr lang="en-GB"/>
          </a:p>
        </p:txBody>
      </p:sp>
    </p:spTree>
    <p:extLst>
      <p:ext uri="{BB962C8B-B14F-4D97-AF65-F5344CB8AC3E}">
        <p14:creationId xmlns:p14="http://schemas.microsoft.com/office/powerpoint/2010/main" val="2729369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From approx. 4.50 mins explanation of SDMH  for 5 min</a:t>
            </a:r>
          </a:p>
        </p:txBody>
      </p:sp>
      <p:sp>
        <p:nvSpPr>
          <p:cNvPr id="4" name="Slide Number Placeholder 3"/>
          <p:cNvSpPr>
            <a:spLocks noGrp="1"/>
          </p:cNvSpPr>
          <p:nvPr>
            <p:ph type="sldNum" sz="quarter" idx="5"/>
          </p:nvPr>
        </p:nvSpPr>
        <p:spPr/>
        <p:txBody>
          <a:bodyPr/>
          <a:lstStyle/>
          <a:p>
            <a:fld id="{B32C28D0-F5E7-4802-B51A-C06F9765D63B}" type="slidenum">
              <a:rPr lang="en-GB" smtClean="0"/>
              <a:t>32</a:t>
            </a:fld>
            <a:endParaRPr lang="en-GB"/>
          </a:p>
        </p:txBody>
      </p:sp>
    </p:spTree>
    <p:extLst>
      <p:ext uri="{BB962C8B-B14F-4D97-AF65-F5344CB8AC3E}">
        <p14:creationId xmlns:p14="http://schemas.microsoft.com/office/powerpoint/2010/main" val="3247801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TI is the deficit end of the relational health continuum. We need to be able to understand both end and how to move to wards psychosocially healthy. </a:t>
            </a:r>
          </a:p>
        </p:txBody>
      </p:sp>
      <p:sp>
        <p:nvSpPr>
          <p:cNvPr id="4" name="Slide Number Placeholder 3"/>
          <p:cNvSpPr>
            <a:spLocks noGrp="1"/>
          </p:cNvSpPr>
          <p:nvPr>
            <p:ph type="sldNum" sz="quarter" idx="5"/>
          </p:nvPr>
        </p:nvSpPr>
        <p:spPr/>
        <p:txBody>
          <a:bodyPr/>
          <a:lstStyle/>
          <a:p>
            <a:fld id="{B32C28D0-F5E7-4802-B51A-C06F9765D63B}" type="slidenum">
              <a:rPr lang="en-GB" smtClean="0"/>
              <a:t>33</a:t>
            </a:fld>
            <a:endParaRPr lang="en-GB"/>
          </a:p>
        </p:txBody>
      </p:sp>
    </p:spTree>
    <p:extLst>
      <p:ext uri="{BB962C8B-B14F-4D97-AF65-F5344CB8AC3E}">
        <p14:creationId xmlns:p14="http://schemas.microsoft.com/office/powerpoint/2010/main" val="1013280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secure base.  VIDEO </a:t>
            </a:r>
          </a:p>
        </p:txBody>
      </p:sp>
      <p:sp>
        <p:nvSpPr>
          <p:cNvPr id="4" name="Slide Number Placeholder 3"/>
          <p:cNvSpPr>
            <a:spLocks noGrp="1"/>
          </p:cNvSpPr>
          <p:nvPr>
            <p:ph type="sldNum" sz="quarter" idx="5"/>
          </p:nvPr>
        </p:nvSpPr>
        <p:spPr/>
        <p:txBody>
          <a:bodyPr/>
          <a:lstStyle/>
          <a:p>
            <a:fld id="{B32C28D0-F5E7-4802-B51A-C06F9765D63B}" type="slidenum">
              <a:rPr lang="en-GB" smtClean="0"/>
              <a:t>34</a:t>
            </a:fld>
            <a:endParaRPr lang="en-GB"/>
          </a:p>
        </p:txBody>
      </p:sp>
    </p:spTree>
    <p:extLst>
      <p:ext uri="{BB962C8B-B14F-4D97-AF65-F5344CB8AC3E}">
        <p14:creationId xmlns:p14="http://schemas.microsoft.com/office/powerpoint/2010/main" val="2129138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secure base.  VIDEO </a:t>
            </a:r>
          </a:p>
        </p:txBody>
      </p:sp>
      <p:sp>
        <p:nvSpPr>
          <p:cNvPr id="4" name="Slide Number Placeholder 3"/>
          <p:cNvSpPr>
            <a:spLocks noGrp="1"/>
          </p:cNvSpPr>
          <p:nvPr>
            <p:ph type="sldNum" sz="quarter" idx="5"/>
          </p:nvPr>
        </p:nvSpPr>
        <p:spPr/>
        <p:txBody>
          <a:bodyPr/>
          <a:lstStyle/>
          <a:p>
            <a:fld id="{B32C28D0-F5E7-4802-B51A-C06F9765D63B}" type="slidenum">
              <a:rPr lang="en-GB" smtClean="0"/>
              <a:t>35</a:t>
            </a:fld>
            <a:endParaRPr lang="en-GB"/>
          </a:p>
        </p:txBody>
      </p:sp>
    </p:spTree>
    <p:extLst>
      <p:ext uri="{BB962C8B-B14F-4D97-AF65-F5344CB8AC3E}">
        <p14:creationId xmlns:p14="http://schemas.microsoft.com/office/powerpoint/2010/main" val="3033926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60B4D-2F01-43A2-BC41-578208806E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243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DD8E35A-2BFD-446C-A54D-373723510613}" type="slidenum">
              <a:rPr lang="en-GB" smtClean="0"/>
              <a:t>36</a:t>
            </a:fld>
            <a:endParaRPr lang="en-GB"/>
          </a:p>
        </p:txBody>
      </p:sp>
    </p:spTree>
    <p:extLst>
      <p:ext uri="{BB962C8B-B14F-4D97-AF65-F5344CB8AC3E}">
        <p14:creationId xmlns:p14="http://schemas.microsoft.com/office/powerpoint/2010/main" val="19149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60B4D-2F01-43A2-BC41-578208806E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243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C6C14F-C9AC-40E0-A5A3-45F447E43E10}" type="slidenum">
              <a:rPr lang="en-GB" smtClean="0"/>
              <a:t>40</a:t>
            </a:fld>
            <a:endParaRPr lang="en-GB"/>
          </a:p>
        </p:txBody>
      </p:sp>
    </p:spTree>
    <p:extLst>
      <p:ext uri="{BB962C8B-B14F-4D97-AF65-F5344CB8AC3E}">
        <p14:creationId xmlns:p14="http://schemas.microsoft.com/office/powerpoint/2010/main" val="1437839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C6C14F-C9AC-40E0-A5A3-45F447E43E10}" type="slidenum">
              <a:rPr lang="en-GB" smtClean="0"/>
              <a:t>41</a:t>
            </a:fld>
            <a:endParaRPr lang="en-GB"/>
          </a:p>
        </p:txBody>
      </p:sp>
    </p:spTree>
    <p:extLst>
      <p:ext uri="{BB962C8B-B14F-4D97-AF65-F5344CB8AC3E}">
        <p14:creationId xmlns:p14="http://schemas.microsoft.com/office/powerpoint/2010/main" val="404298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C6C14F-C9AC-40E0-A5A3-45F447E43E10}" type="slidenum">
              <a:rPr lang="en-GB" smtClean="0"/>
              <a:t>42</a:t>
            </a:fld>
            <a:endParaRPr lang="en-GB"/>
          </a:p>
        </p:txBody>
      </p:sp>
    </p:spTree>
    <p:extLst>
      <p:ext uri="{BB962C8B-B14F-4D97-AF65-F5344CB8AC3E}">
        <p14:creationId xmlns:p14="http://schemas.microsoft.com/office/powerpoint/2010/main" val="1228710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C6C14F-C9AC-40E0-A5A3-45F447E43E10}" type="slidenum">
              <a:rPr lang="en-GB" smtClean="0"/>
              <a:t>43</a:t>
            </a:fld>
            <a:endParaRPr lang="en-GB"/>
          </a:p>
        </p:txBody>
      </p:sp>
    </p:spTree>
    <p:extLst>
      <p:ext uri="{BB962C8B-B14F-4D97-AF65-F5344CB8AC3E}">
        <p14:creationId xmlns:p14="http://schemas.microsoft.com/office/powerpoint/2010/main" val="2298694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C6C14F-C9AC-40E0-A5A3-45F447E43E10}" type="slidenum">
              <a:rPr lang="en-GB" smtClean="0"/>
              <a:t>44</a:t>
            </a:fld>
            <a:endParaRPr lang="en-GB"/>
          </a:p>
        </p:txBody>
      </p:sp>
    </p:spTree>
    <p:extLst>
      <p:ext uri="{BB962C8B-B14F-4D97-AF65-F5344CB8AC3E}">
        <p14:creationId xmlns:p14="http://schemas.microsoft.com/office/powerpoint/2010/main" val="2276935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0C87A-A64B-4C87-BE61-7CA99FC232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370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0C87A-A64B-4C87-BE61-7CA99FC232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6166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0C87A-A64B-4C87-BE61-7CA99FC232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141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0C87A-A64B-4C87-BE61-7CA99FC232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6762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0C87A-A64B-4C87-BE61-7CA99FC232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98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Edit logo</a:t>
            </a:r>
          </a:p>
        </p:txBody>
      </p:sp>
      <p:sp>
        <p:nvSpPr>
          <p:cNvPr id="4" name="Slide Number Placeholder 3"/>
          <p:cNvSpPr>
            <a:spLocks noGrp="1"/>
          </p:cNvSpPr>
          <p:nvPr>
            <p:ph type="sldNum" sz="quarter" idx="5"/>
          </p:nvPr>
        </p:nvSpPr>
        <p:spPr/>
        <p:txBody>
          <a:bodyPr/>
          <a:lstStyle/>
          <a:p>
            <a:fld id="{DDD8E35A-2BFD-446C-A54D-373723510613}" type="slidenum">
              <a:rPr lang="en-GB" smtClean="0"/>
              <a:t>21</a:t>
            </a:fld>
            <a:endParaRPr lang="en-GB"/>
          </a:p>
        </p:txBody>
      </p:sp>
    </p:spTree>
    <p:extLst>
      <p:ext uri="{BB962C8B-B14F-4D97-AF65-F5344CB8AC3E}">
        <p14:creationId xmlns:p14="http://schemas.microsoft.com/office/powerpoint/2010/main" val="3584556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Sarah</a:t>
            </a:r>
          </a:p>
          <a:p>
            <a:pPr marL="0" indent="0">
              <a:buFont typeface="Arial" panose="020B0604020202020204" pitchFamily="34" charset="0"/>
              <a:buNone/>
            </a:pPr>
            <a:endParaRPr lang="en-GB"/>
          </a:p>
          <a:p>
            <a:pPr marL="0" indent="0">
              <a:buFont typeface="Arial" panose="020B0604020202020204" pitchFamily="34" charset="0"/>
              <a:buNone/>
            </a:pPr>
            <a:r>
              <a:rPr lang="en-GB"/>
              <a:t>Believe in the power of relational support, based on connection &amp; trust, rather than transactional support.</a:t>
            </a:r>
          </a:p>
          <a:p>
            <a:pPr marL="0" indent="0">
              <a:buFont typeface="Arial" panose="020B0604020202020204" pitchFamily="34" charset="0"/>
              <a:buNone/>
            </a:pPr>
            <a:endParaRPr lang="en-GB"/>
          </a:p>
        </p:txBody>
      </p:sp>
      <p:sp>
        <p:nvSpPr>
          <p:cNvPr id="4" name="Slide Number Placeholder 3"/>
          <p:cNvSpPr>
            <a:spLocks noGrp="1"/>
          </p:cNvSpPr>
          <p:nvPr>
            <p:ph type="sldNum" sz="quarter" idx="10"/>
          </p:nvPr>
        </p:nvSpPr>
        <p:spPr/>
        <p:txBody>
          <a:bodyPr/>
          <a:lstStyle/>
          <a:p>
            <a:fld id="{47EC6B52-2C40-40B2-BC7C-3A4D7E5A8FA0}" type="slidenum">
              <a:rPr lang="en-GB" smtClean="0"/>
              <a:t>22</a:t>
            </a:fld>
            <a:endParaRPr lang="en-GB"/>
          </a:p>
        </p:txBody>
      </p:sp>
    </p:spTree>
    <p:extLst>
      <p:ext uri="{BB962C8B-B14F-4D97-AF65-F5344CB8AC3E}">
        <p14:creationId xmlns:p14="http://schemas.microsoft.com/office/powerpoint/2010/main" val="3424121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C8FB-F302-4921-A999-B2BDD418DB26}"/>
              </a:ext>
            </a:extLst>
          </p:cNvPr>
          <p:cNvSpPr>
            <a:spLocks noGrp="1"/>
          </p:cNvSpPr>
          <p:nvPr>
            <p:ph type="ctrTitle"/>
          </p:nvPr>
        </p:nvSpPr>
        <p:spPr>
          <a:xfrm>
            <a:off x="1524000" y="1808921"/>
            <a:ext cx="9144000" cy="1938131"/>
          </a:xfrm>
        </p:spPr>
        <p:txBody>
          <a:bodyPr anchor="b" anchorCtr="0">
            <a:normAutofit/>
          </a:bodyPr>
          <a:lstStyle>
            <a:lvl1pPr algn="ctr">
              <a:defRPr sz="6600"/>
            </a:lvl1pPr>
          </a:lstStyle>
          <a:p>
            <a:r>
              <a:rPr lang="en-US"/>
              <a:t>Click to edit Master title style</a:t>
            </a:r>
            <a:endParaRPr lang="en-GB"/>
          </a:p>
        </p:txBody>
      </p:sp>
      <p:sp>
        <p:nvSpPr>
          <p:cNvPr id="3" name="Subtitle 2">
            <a:extLst>
              <a:ext uri="{FF2B5EF4-FFF2-40B4-BE49-F238E27FC236}">
                <a16:creationId xmlns:a16="http://schemas.microsoft.com/office/drawing/2014/main" id="{0267882E-659E-4AA2-A011-2F6721C77563}"/>
              </a:ext>
            </a:extLst>
          </p:cNvPr>
          <p:cNvSpPr>
            <a:spLocks noGrp="1"/>
          </p:cNvSpPr>
          <p:nvPr>
            <p:ph type="subTitle" idx="1"/>
          </p:nvPr>
        </p:nvSpPr>
        <p:spPr>
          <a:xfrm>
            <a:off x="1524000" y="3935896"/>
            <a:ext cx="9144000" cy="52677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863760510"/>
      </p:ext>
    </p:extLst>
  </p:cSld>
  <p:clrMapOvr>
    <a:masterClrMapping/>
  </p:clrMapOvr>
  <p:extLst>
    <p:ext uri="{DCECCB84-F9BA-43D5-87BE-67443E8EF086}">
      <p15:sldGuideLst xmlns:p15="http://schemas.microsoft.com/office/powerpoint/2012/main">
        <p15:guide id="2" pos="744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User Imag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7AAD9-FE1A-4E22-8D28-1D24028410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B580C4-6270-4B7D-ADC9-A4359E0F06F8}"/>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290DB1-D60F-45C0-8BCC-4F583CC751F6}"/>
              </a:ext>
            </a:extLst>
          </p:cNvPr>
          <p:cNvSpPr>
            <a:spLocks noGrp="1"/>
          </p:cNvSpPr>
          <p:nvPr>
            <p:ph type="dt" sz="half" idx="10"/>
          </p:nvPr>
        </p:nvSpPr>
        <p:spPr/>
        <p:txBody>
          <a:bodyPr/>
          <a:lstStyle/>
          <a:p>
            <a:fld id="{15A76662-58AF-4F88-B8E1-76190FC9F4F1}" type="datetimeFigureOut">
              <a:rPr lang="en-GB" smtClean="0"/>
              <a:t>28/06/2023</a:t>
            </a:fld>
            <a:endParaRPr lang="en-GB"/>
          </a:p>
        </p:txBody>
      </p:sp>
      <p:sp>
        <p:nvSpPr>
          <p:cNvPr id="5" name="Footer Placeholder 4">
            <a:extLst>
              <a:ext uri="{FF2B5EF4-FFF2-40B4-BE49-F238E27FC236}">
                <a16:creationId xmlns:a16="http://schemas.microsoft.com/office/drawing/2014/main" id="{ECBE9624-401F-4B34-8BED-A428104BA8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A544FF-2F6D-4F0E-9D62-36ADDE82C76C}"/>
              </a:ext>
            </a:extLst>
          </p:cNvPr>
          <p:cNvSpPr>
            <a:spLocks noGrp="1"/>
          </p:cNvSpPr>
          <p:nvPr>
            <p:ph type="sldNum" sz="quarter" idx="12"/>
          </p:nvPr>
        </p:nvSpPr>
        <p:spPr/>
        <p:txBody>
          <a:bodyPr/>
          <a:lstStyle/>
          <a:p>
            <a:fld id="{732DEBED-C0BC-41CA-B6C5-0DD9A805449A}" type="slidenum">
              <a:rPr lang="en-GB" smtClean="0"/>
              <a:t>‹#›</a:t>
            </a:fld>
            <a:endParaRPr lang="en-GB"/>
          </a:p>
        </p:txBody>
      </p:sp>
      <p:sp>
        <p:nvSpPr>
          <p:cNvPr id="7" name="Picture Placeholder 11">
            <a:extLst>
              <a:ext uri="{FF2B5EF4-FFF2-40B4-BE49-F238E27FC236}">
                <a16:creationId xmlns:a16="http://schemas.microsoft.com/office/drawing/2014/main" id="{25ABE54E-B429-4BB0-ACC9-9F65E6654C14}"/>
              </a:ext>
            </a:extLst>
          </p:cNvPr>
          <p:cNvSpPr>
            <a:spLocks noGrp="1"/>
          </p:cNvSpPr>
          <p:nvPr>
            <p:ph type="pic" sz="quarter" idx="14" hasCustomPrompt="1"/>
          </p:nvPr>
        </p:nvSpPr>
        <p:spPr>
          <a:xfrm>
            <a:off x="0" y="1"/>
            <a:ext cx="12192000" cy="6854093"/>
          </a:xfrm>
        </p:spPr>
        <p:txBody>
          <a:bodyPr>
            <a:normAutofit/>
          </a:bodyPr>
          <a:lstStyle>
            <a:lvl1pPr>
              <a:defRPr sz="2000" b="1">
                <a:solidFill>
                  <a:schemeClr val="bg1"/>
                </a:solidFill>
              </a:defRPr>
            </a:lvl1pPr>
          </a:lstStyle>
          <a:p>
            <a:r>
              <a:rPr lang="en-GB"/>
              <a:t>Click on icon to add image then ‘right-click’ and choose ‘Send to back’</a:t>
            </a:r>
          </a:p>
        </p:txBody>
      </p:sp>
    </p:spTree>
    <p:extLst>
      <p:ext uri="{BB962C8B-B14F-4D97-AF65-F5344CB8AC3E}">
        <p14:creationId xmlns:p14="http://schemas.microsoft.com/office/powerpoint/2010/main" val="128975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A8429-D58D-D571-A3E6-508094CF36A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3814093-123A-ED35-403D-D102F4DF11FF}"/>
              </a:ext>
            </a:extLst>
          </p:cNvPr>
          <p:cNvSpPr>
            <a:spLocks noGrp="1"/>
          </p:cNvSpPr>
          <p:nvPr>
            <p:ph type="dt" sz="half" idx="10"/>
          </p:nvPr>
        </p:nvSpPr>
        <p:spPr/>
        <p:txBody>
          <a:bodyPr/>
          <a:lstStyle/>
          <a:p>
            <a:fld id="{1671745E-D76C-4407-AF6F-068DA2C21F2B}" type="datetimeFigureOut">
              <a:rPr lang="en-GB" smtClean="0"/>
              <a:t>28/06/2023</a:t>
            </a:fld>
            <a:endParaRPr lang="en-GB"/>
          </a:p>
        </p:txBody>
      </p:sp>
      <p:sp>
        <p:nvSpPr>
          <p:cNvPr id="4" name="Footer Placeholder 3">
            <a:extLst>
              <a:ext uri="{FF2B5EF4-FFF2-40B4-BE49-F238E27FC236}">
                <a16:creationId xmlns:a16="http://schemas.microsoft.com/office/drawing/2014/main" id="{617F01D7-0196-424D-80C0-6234C6CD69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9840B2-E6A0-03CA-89B3-DBA0D7CF0FBD}"/>
              </a:ext>
            </a:extLst>
          </p:cNvPr>
          <p:cNvSpPr>
            <a:spLocks noGrp="1"/>
          </p:cNvSpPr>
          <p:nvPr>
            <p:ph type="sldNum" sz="quarter" idx="12"/>
          </p:nvPr>
        </p:nvSpPr>
        <p:spPr/>
        <p:txBody>
          <a:bodyPr/>
          <a:lstStyle/>
          <a:p>
            <a:fld id="{5831278B-2FD1-4019-BA33-A42A82304BD6}" type="slidenum">
              <a:rPr lang="en-GB" smtClean="0"/>
              <a:t>‹#›</a:t>
            </a:fld>
            <a:endParaRPr lang="en-GB"/>
          </a:p>
        </p:txBody>
      </p:sp>
    </p:spTree>
    <p:extLst>
      <p:ext uri="{BB962C8B-B14F-4D97-AF65-F5344CB8AC3E}">
        <p14:creationId xmlns:p14="http://schemas.microsoft.com/office/powerpoint/2010/main" val="2612336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g Message 3">
    <p:bg>
      <p:bgPr>
        <a:solidFill>
          <a:schemeClr val="tx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290DB1-D60F-45C0-8BCC-4F583CC751F6}"/>
              </a:ext>
            </a:extLst>
          </p:cNvPr>
          <p:cNvSpPr>
            <a:spLocks noGrp="1"/>
          </p:cNvSpPr>
          <p:nvPr>
            <p:ph type="dt" sz="half" idx="10"/>
          </p:nvPr>
        </p:nvSpPr>
        <p:spPr/>
        <p:txBody>
          <a:bodyPr/>
          <a:lstStyle/>
          <a:p>
            <a:fld id="{15A76662-58AF-4F88-B8E1-76190FC9F4F1}" type="datetimeFigureOut">
              <a:rPr lang="en-GB" smtClean="0"/>
              <a:t>28/06/2023</a:t>
            </a:fld>
            <a:endParaRPr lang="en-GB"/>
          </a:p>
        </p:txBody>
      </p:sp>
      <p:sp>
        <p:nvSpPr>
          <p:cNvPr id="5" name="Footer Placeholder 4">
            <a:extLst>
              <a:ext uri="{FF2B5EF4-FFF2-40B4-BE49-F238E27FC236}">
                <a16:creationId xmlns:a16="http://schemas.microsoft.com/office/drawing/2014/main" id="{ECBE9624-401F-4B34-8BED-A428104BA8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A544FF-2F6D-4F0E-9D62-36ADDE82C76C}"/>
              </a:ext>
            </a:extLst>
          </p:cNvPr>
          <p:cNvSpPr>
            <a:spLocks noGrp="1"/>
          </p:cNvSpPr>
          <p:nvPr>
            <p:ph type="sldNum" sz="quarter" idx="12"/>
          </p:nvPr>
        </p:nvSpPr>
        <p:spPr/>
        <p:txBody>
          <a:bodyPr/>
          <a:lstStyle/>
          <a:p>
            <a:fld id="{732DEBED-C0BC-41CA-B6C5-0DD9A805449A}" type="slidenum">
              <a:rPr lang="en-GB" smtClean="0"/>
              <a:t>‹#›</a:t>
            </a:fld>
            <a:endParaRPr lang="en-GB"/>
          </a:p>
        </p:txBody>
      </p:sp>
      <p:sp>
        <p:nvSpPr>
          <p:cNvPr id="7" name="Text Placeholder 9">
            <a:extLst>
              <a:ext uri="{FF2B5EF4-FFF2-40B4-BE49-F238E27FC236}">
                <a16:creationId xmlns:a16="http://schemas.microsoft.com/office/drawing/2014/main" id="{ED584B26-6AB2-4B3F-874C-368CBD31A27F}"/>
              </a:ext>
            </a:extLst>
          </p:cNvPr>
          <p:cNvSpPr>
            <a:spLocks noGrp="1"/>
          </p:cNvSpPr>
          <p:nvPr>
            <p:ph type="body" sz="quarter" idx="13"/>
          </p:nvPr>
        </p:nvSpPr>
        <p:spPr>
          <a:xfrm>
            <a:off x="817034" y="638176"/>
            <a:ext cx="10557933" cy="5330825"/>
          </a:xfrm>
        </p:spPr>
        <p:txBody>
          <a:bodyPr anchor="ctr">
            <a:normAutofit/>
          </a:bodyPr>
          <a:lstStyle>
            <a:lvl1pPr marL="0" indent="0" algn="ctr">
              <a:buNone/>
              <a:defRPr sz="64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1874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C8FB-F302-4921-A999-B2BDD418DB26}"/>
              </a:ext>
            </a:extLst>
          </p:cNvPr>
          <p:cNvSpPr>
            <a:spLocks noGrp="1"/>
          </p:cNvSpPr>
          <p:nvPr>
            <p:ph type="ctrTitle"/>
          </p:nvPr>
        </p:nvSpPr>
        <p:spPr>
          <a:xfrm>
            <a:off x="1524000" y="1808921"/>
            <a:ext cx="9144000" cy="1938131"/>
          </a:xfrm>
        </p:spPr>
        <p:txBody>
          <a:bodyPr anchor="b" anchorCtr="0">
            <a:normAutofit/>
          </a:bodyPr>
          <a:lstStyle>
            <a:lvl1pPr algn="ctr">
              <a:defRPr sz="6600"/>
            </a:lvl1pPr>
          </a:lstStyle>
          <a:p>
            <a:r>
              <a:rPr lang="en-US"/>
              <a:t>Click to edit Master title style</a:t>
            </a:r>
            <a:endParaRPr lang="en-GB"/>
          </a:p>
        </p:txBody>
      </p:sp>
      <p:sp>
        <p:nvSpPr>
          <p:cNvPr id="3" name="Subtitle 2">
            <a:extLst>
              <a:ext uri="{FF2B5EF4-FFF2-40B4-BE49-F238E27FC236}">
                <a16:creationId xmlns:a16="http://schemas.microsoft.com/office/drawing/2014/main" id="{0267882E-659E-4AA2-A011-2F6721C77563}"/>
              </a:ext>
            </a:extLst>
          </p:cNvPr>
          <p:cNvSpPr>
            <a:spLocks noGrp="1"/>
          </p:cNvSpPr>
          <p:nvPr>
            <p:ph type="subTitle" idx="1"/>
          </p:nvPr>
        </p:nvSpPr>
        <p:spPr>
          <a:xfrm>
            <a:off x="1524000" y="3935896"/>
            <a:ext cx="9144000" cy="52677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002973458"/>
      </p:ext>
    </p:extLst>
  </p:cSld>
  <p:clrMapOvr>
    <a:masterClrMapping/>
  </p:clrMapOvr>
  <p:extLst>
    <p:ext uri="{DCECCB84-F9BA-43D5-87BE-67443E8EF086}">
      <p15:sldGuideLst xmlns:p15="http://schemas.microsoft.com/office/powerpoint/2012/main">
        <p15:guide id="2" pos="744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 Wid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4A60-25D6-44CF-8000-465AFA9AFD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457F6C-6052-4D21-92AF-19663BD22F02}"/>
              </a:ext>
            </a:extLst>
          </p:cNvPr>
          <p:cNvSpPr>
            <a:spLocks noGrp="1"/>
          </p:cNvSpPr>
          <p:nvPr>
            <p:ph idx="1"/>
          </p:nvPr>
        </p:nvSpPr>
        <p:spPr>
          <a:xfrm>
            <a:off x="407989" y="1557338"/>
            <a:ext cx="9928707" cy="4296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72638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Tw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FCCB-BBD2-4F92-94C5-8646DA83F229}"/>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CDA4ADF1-7CA4-49C4-9985-A126247B6841}"/>
              </a:ext>
            </a:extLst>
          </p:cNvPr>
          <p:cNvSpPr>
            <a:spLocks noGrp="1"/>
          </p:cNvSpPr>
          <p:nvPr>
            <p:ph sz="half" idx="2"/>
          </p:nvPr>
        </p:nvSpPr>
        <p:spPr>
          <a:xfrm>
            <a:off x="5556458" y="1564102"/>
            <a:ext cx="4780238"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929F37EC-E1C8-4090-BB08-07712C68A7FC}"/>
              </a:ext>
            </a:extLst>
          </p:cNvPr>
          <p:cNvSpPr>
            <a:spLocks noGrp="1"/>
          </p:cNvSpPr>
          <p:nvPr>
            <p:ph sz="quarter" idx="10"/>
          </p:nvPr>
        </p:nvSpPr>
        <p:spPr>
          <a:xfrm>
            <a:off x="407988" y="1557338"/>
            <a:ext cx="4779962" cy="433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6904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 Wid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4A60-25D6-44CF-8000-465AFA9AFD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457F6C-6052-4D21-92AF-19663BD22F02}"/>
              </a:ext>
            </a:extLst>
          </p:cNvPr>
          <p:cNvSpPr>
            <a:spLocks noGrp="1"/>
          </p:cNvSpPr>
          <p:nvPr>
            <p:ph idx="1"/>
          </p:nvPr>
        </p:nvSpPr>
        <p:spPr>
          <a:xfrm>
            <a:off x="407989" y="1557338"/>
            <a:ext cx="9441689" cy="4296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4213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Tw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FCCB-BBD2-4F92-94C5-8646DA83F229}"/>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CDA4ADF1-7CA4-49C4-9985-A126247B6841}"/>
              </a:ext>
            </a:extLst>
          </p:cNvPr>
          <p:cNvSpPr>
            <a:spLocks noGrp="1"/>
          </p:cNvSpPr>
          <p:nvPr>
            <p:ph sz="half" idx="2"/>
          </p:nvPr>
        </p:nvSpPr>
        <p:spPr>
          <a:xfrm>
            <a:off x="5307496" y="1564102"/>
            <a:ext cx="4522305"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8F87E295-8A08-474C-8C45-AB6AA65F8D29}"/>
              </a:ext>
            </a:extLst>
          </p:cNvPr>
          <p:cNvSpPr>
            <a:spLocks noGrp="1"/>
          </p:cNvSpPr>
          <p:nvPr>
            <p:ph sz="quarter" idx="10"/>
          </p:nvPr>
        </p:nvSpPr>
        <p:spPr>
          <a:xfrm>
            <a:off x="407988" y="1563688"/>
            <a:ext cx="4522787"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38912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C8FB-F302-4921-A999-B2BDD418DB26}"/>
              </a:ext>
            </a:extLst>
          </p:cNvPr>
          <p:cNvSpPr>
            <a:spLocks noGrp="1"/>
          </p:cNvSpPr>
          <p:nvPr>
            <p:ph type="ctrTitle"/>
          </p:nvPr>
        </p:nvSpPr>
        <p:spPr>
          <a:xfrm>
            <a:off x="1524000" y="1808921"/>
            <a:ext cx="9144000" cy="1938131"/>
          </a:xfrm>
        </p:spPr>
        <p:txBody>
          <a:bodyPr anchor="b" anchorCtr="0">
            <a:normAutofit/>
          </a:bodyPr>
          <a:lstStyle>
            <a:lvl1pPr algn="ctr">
              <a:defRPr sz="66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267882E-659E-4AA2-A011-2F6721C77563}"/>
              </a:ext>
            </a:extLst>
          </p:cNvPr>
          <p:cNvSpPr>
            <a:spLocks noGrp="1"/>
          </p:cNvSpPr>
          <p:nvPr>
            <p:ph type="subTitle" idx="1"/>
          </p:nvPr>
        </p:nvSpPr>
        <p:spPr>
          <a:xfrm>
            <a:off x="1524000" y="3935896"/>
            <a:ext cx="9144000" cy="52677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303738708"/>
      </p:ext>
    </p:extLst>
  </p:cSld>
  <p:clrMapOvr>
    <a:masterClrMapping/>
  </p:clrMapOvr>
  <p:extLst>
    <p:ext uri="{DCECCB84-F9BA-43D5-87BE-67443E8EF086}">
      <p15:sldGuideLst xmlns:p15="http://schemas.microsoft.com/office/powerpoint/2012/main">
        <p15:guide id="2" pos="744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 Wid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4A60-25D6-44CF-8000-465AFA9AFD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457F6C-6052-4D21-92AF-19663BD22F02}"/>
              </a:ext>
            </a:extLst>
          </p:cNvPr>
          <p:cNvSpPr>
            <a:spLocks noGrp="1"/>
          </p:cNvSpPr>
          <p:nvPr>
            <p:ph idx="1"/>
          </p:nvPr>
        </p:nvSpPr>
        <p:spPr>
          <a:xfrm>
            <a:off x="407989" y="1557338"/>
            <a:ext cx="9928707" cy="4296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768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Wid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4A60-25D6-44CF-8000-465AFA9AFD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457F6C-6052-4D21-92AF-19663BD22F02}"/>
              </a:ext>
            </a:extLst>
          </p:cNvPr>
          <p:cNvSpPr>
            <a:spLocks noGrp="1"/>
          </p:cNvSpPr>
          <p:nvPr>
            <p:ph idx="1"/>
          </p:nvPr>
        </p:nvSpPr>
        <p:spPr>
          <a:xfrm>
            <a:off x="407989" y="1557338"/>
            <a:ext cx="9928707" cy="4296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3759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Tw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FCCB-BBD2-4F92-94C5-8646DA83F229}"/>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CDA4ADF1-7CA4-49C4-9985-A126247B6841}"/>
              </a:ext>
            </a:extLst>
          </p:cNvPr>
          <p:cNvSpPr>
            <a:spLocks noGrp="1"/>
          </p:cNvSpPr>
          <p:nvPr>
            <p:ph sz="half" idx="2"/>
          </p:nvPr>
        </p:nvSpPr>
        <p:spPr>
          <a:xfrm>
            <a:off x="5556458" y="1564102"/>
            <a:ext cx="4780238" cy="433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929F37EC-E1C8-4090-BB08-07712C68A7FC}"/>
              </a:ext>
            </a:extLst>
          </p:cNvPr>
          <p:cNvSpPr>
            <a:spLocks noGrp="1"/>
          </p:cNvSpPr>
          <p:nvPr>
            <p:ph sz="quarter" idx="10"/>
          </p:nvPr>
        </p:nvSpPr>
        <p:spPr>
          <a:xfrm>
            <a:off x="407988" y="1557338"/>
            <a:ext cx="4779962" cy="433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03375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 Wid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4A60-25D6-44CF-8000-465AFA9AFD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457F6C-6052-4D21-92AF-19663BD22F02}"/>
              </a:ext>
            </a:extLst>
          </p:cNvPr>
          <p:cNvSpPr>
            <a:spLocks noGrp="1"/>
          </p:cNvSpPr>
          <p:nvPr>
            <p:ph idx="1"/>
          </p:nvPr>
        </p:nvSpPr>
        <p:spPr>
          <a:xfrm>
            <a:off x="407989" y="1557338"/>
            <a:ext cx="9441689" cy="4296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2534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Twin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FCCB-BBD2-4F92-94C5-8646DA83F229}"/>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CDA4ADF1-7CA4-49C4-9985-A126247B6841}"/>
              </a:ext>
            </a:extLst>
          </p:cNvPr>
          <p:cNvSpPr>
            <a:spLocks noGrp="1"/>
          </p:cNvSpPr>
          <p:nvPr>
            <p:ph sz="half" idx="2"/>
          </p:nvPr>
        </p:nvSpPr>
        <p:spPr>
          <a:xfrm>
            <a:off x="5307496" y="1564102"/>
            <a:ext cx="4522305" cy="433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8F87E295-8A08-474C-8C45-AB6AA65F8D29}"/>
              </a:ext>
            </a:extLst>
          </p:cNvPr>
          <p:cNvSpPr>
            <a:spLocks noGrp="1"/>
          </p:cNvSpPr>
          <p:nvPr>
            <p:ph sz="quarter" idx="10"/>
          </p:nvPr>
        </p:nvSpPr>
        <p:spPr>
          <a:xfrm>
            <a:off x="407988" y="1563688"/>
            <a:ext cx="4522787"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6312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6C3053-8A98-43F0-9E52-64D600B9ED19}"/>
              </a:ext>
            </a:extLst>
          </p:cNvPr>
          <p:cNvSpPr>
            <a:spLocks noGrp="1"/>
          </p:cNvSpPr>
          <p:nvPr>
            <p:ph type="dt" sz="half" idx="10"/>
          </p:nvPr>
        </p:nvSpPr>
        <p:spPr/>
        <p:txBody>
          <a:bodyPr/>
          <a:lstStyle/>
          <a:p>
            <a:fld id="{B4232797-2695-42B5-AA90-6A74D6276078}" type="datetimeFigureOut">
              <a:rPr lang="en-GB" smtClean="0"/>
              <a:t>28/06/2023</a:t>
            </a:fld>
            <a:endParaRPr lang="en-GB"/>
          </a:p>
        </p:txBody>
      </p:sp>
      <p:sp>
        <p:nvSpPr>
          <p:cNvPr id="3" name="Footer Placeholder 2">
            <a:extLst>
              <a:ext uri="{FF2B5EF4-FFF2-40B4-BE49-F238E27FC236}">
                <a16:creationId xmlns:a16="http://schemas.microsoft.com/office/drawing/2014/main" id="{3ED56123-8FB3-4618-A8D9-93CCA50C97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465153C-1BA9-4C08-9032-C550CF0FB227}"/>
              </a:ext>
            </a:extLst>
          </p:cNvPr>
          <p:cNvSpPr>
            <a:spLocks noGrp="1"/>
          </p:cNvSpPr>
          <p:nvPr>
            <p:ph type="sldNum" sz="quarter" idx="12"/>
          </p:nvPr>
        </p:nvSpPr>
        <p:spPr/>
        <p:txBody>
          <a:bodyPr/>
          <a:lstStyle/>
          <a:p>
            <a:fld id="{BF38C4F5-8395-4A8A-AE33-4DDDC83AA985}" type="slidenum">
              <a:rPr lang="en-GB" smtClean="0"/>
              <a:t>‹#›</a:t>
            </a:fld>
            <a:endParaRPr lang="en-GB"/>
          </a:p>
        </p:txBody>
      </p:sp>
    </p:spTree>
    <p:extLst>
      <p:ext uri="{BB962C8B-B14F-4D97-AF65-F5344CB8AC3E}">
        <p14:creationId xmlns:p14="http://schemas.microsoft.com/office/powerpoint/2010/main" val="3876740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C8FB-F302-4921-A999-B2BDD418DB26}"/>
              </a:ext>
            </a:extLst>
          </p:cNvPr>
          <p:cNvSpPr>
            <a:spLocks noGrp="1"/>
          </p:cNvSpPr>
          <p:nvPr>
            <p:ph type="ctrTitle"/>
          </p:nvPr>
        </p:nvSpPr>
        <p:spPr>
          <a:xfrm>
            <a:off x="1524000" y="1808921"/>
            <a:ext cx="9144000" cy="1938131"/>
          </a:xfrm>
        </p:spPr>
        <p:txBody>
          <a:bodyPr anchor="b" anchorCtr="0">
            <a:normAutofit/>
          </a:bodyPr>
          <a:lstStyle>
            <a:lvl1pPr algn="ctr">
              <a:defRPr sz="66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267882E-659E-4AA2-A011-2F6721C77563}"/>
              </a:ext>
            </a:extLst>
          </p:cNvPr>
          <p:cNvSpPr>
            <a:spLocks noGrp="1"/>
          </p:cNvSpPr>
          <p:nvPr>
            <p:ph type="subTitle" idx="1"/>
          </p:nvPr>
        </p:nvSpPr>
        <p:spPr>
          <a:xfrm>
            <a:off x="1524000" y="3935896"/>
            <a:ext cx="9144000" cy="52677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455565671"/>
      </p:ext>
    </p:extLst>
  </p:cSld>
  <p:clrMapOvr>
    <a:masterClrMapping/>
  </p:clrMapOvr>
  <p:extLst>
    <p:ext uri="{DCECCB84-F9BA-43D5-87BE-67443E8EF086}">
      <p15:sldGuideLst xmlns:p15="http://schemas.microsoft.com/office/powerpoint/2012/main">
        <p15:guide id="2" pos="744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 Wid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4A60-25D6-44CF-8000-465AFA9AFD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457F6C-6052-4D21-92AF-19663BD22F02}"/>
              </a:ext>
            </a:extLst>
          </p:cNvPr>
          <p:cNvSpPr>
            <a:spLocks noGrp="1"/>
          </p:cNvSpPr>
          <p:nvPr>
            <p:ph idx="1"/>
          </p:nvPr>
        </p:nvSpPr>
        <p:spPr>
          <a:xfrm>
            <a:off x="407989" y="1557338"/>
            <a:ext cx="9928707" cy="4296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28867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Tw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FCCB-BBD2-4F92-94C5-8646DA83F229}"/>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CDA4ADF1-7CA4-49C4-9985-A126247B6841}"/>
              </a:ext>
            </a:extLst>
          </p:cNvPr>
          <p:cNvSpPr>
            <a:spLocks noGrp="1"/>
          </p:cNvSpPr>
          <p:nvPr>
            <p:ph sz="half" idx="2"/>
          </p:nvPr>
        </p:nvSpPr>
        <p:spPr>
          <a:xfrm>
            <a:off x="5556458" y="1564102"/>
            <a:ext cx="4780238" cy="433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929F37EC-E1C8-4090-BB08-07712C68A7FC}"/>
              </a:ext>
            </a:extLst>
          </p:cNvPr>
          <p:cNvSpPr>
            <a:spLocks noGrp="1"/>
          </p:cNvSpPr>
          <p:nvPr>
            <p:ph sz="quarter" idx="10"/>
          </p:nvPr>
        </p:nvSpPr>
        <p:spPr>
          <a:xfrm>
            <a:off x="407988" y="1557338"/>
            <a:ext cx="4779962" cy="433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9180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 Wid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4A60-25D6-44CF-8000-465AFA9AFD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457F6C-6052-4D21-92AF-19663BD22F02}"/>
              </a:ext>
            </a:extLst>
          </p:cNvPr>
          <p:cNvSpPr>
            <a:spLocks noGrp="1"/>
          </p:cNvSpPr>
          <p:nvPr>
            <p:ph idx="1"/>
          </p:nvPr>
        </p:nvSpPr>
        <p:spPr>
          <a:xfrm>
            <a:off x="407989" y="1557338"/>
            <a:ext cx="9441689" cy="4296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87915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Twin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FCCB-BBD2-4F92-94C5-8646DA83F229}"/>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CDA4ADF1-7CA4-49C4-9985-A126247B6841}"/>
              </a:ext>
            </a:extLst>
          </p:cNvPr>
          <p:cNvSpPr>
            <a:spLocks noGrp="1"/>
          </p:cNvSpPr>
          <p:nvPr>
            <p:ph sz="half" idx="2"/>
          </p:nvPr>
        </p:nvSpPr>
        <p:spPr>
          <a:xfrm>
            <a:off x="5307496" y="1564102"/>
            <a:ext cx="4522305" cy="433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a:extLst>
              <a:ext uri="{FF2B5EF4-FFF2-40B4-BE49-F238E27FC236}">
                <a16:creationId xmlns:a16="http://schemas.microsoft.com/office/drawing/2014/main" id="{8F87E295-8A08-474C-8C45-AB6AA65F8D29}"/>
              </a:ext>
            </a:extLst>
          </p:cNvPr>
          <p:cNvSpPr>
            <a:spLocks noGrp="1"/>
          </p:cNvSpPr>
          <p:nvPr>
            <p:ph sz="quarter" idx="10"/>
          </p:nvPr>
        </p:nvSpPr>
        <p:spPr>
          <a:xfrm>
            <a:off x="407988" y="1563688"/>
            <a:ext cx="4522787"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23109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Tw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FCCB-BBD2-4F92-94C5-8646DA83F229}"/>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CDA4ADF1-7CA4-49C4-9985-A126247B6841}"/>
              </a:ext>
            </a:extLst>
          </p:cNvPr>
          <p:cNvSpPr>
            <a:spLocks noGrp="1"/>
          </p:cNvSpPr>
          <p:nvPr>
            <p:ph sz="half" idx="2"/>
          </p:nvPr>
        </p:nvSpPr>
        <p:spPr>
          <a:xfrm>
            <a:off x="5556458" y="1564102"/>
            <a:ext cx="4780238"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929F37EC-E1C8-4090-BB08-07712C68A7FC}"/>
              </a:ext>
            </a:extLst>
          </p:cNvPr>
          <p:cNvSpPr>
            <a:spLocks noGrp="1"/>
          </p:cNvSpPr>
          <p:nvPr>
            <p:ph sz="quarter" idx="10"/>
          </p:nvPr>
        </p:nvSpPr>
        <p:spPr>
          <a:xfrm>
            <a:off x="407988" y="1557338"/>
            <a:ext cx="4779962" cy="433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38257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 Wid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4A60-25D6-44CF-8000-465AFA9AFD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457F6C-6052-4D21-92AF-19663BD22F02}"/>
              </a:ext>
            </a:extLst>
          </p:cNvPr>
          <p:cNvSpPr>
            <a:spLocks noGrp="1"/>
          </p:cNvSpPr>
          <p:nvPr>
            <p:ph idx="1"/>
          </p:nvPr>
        </p:nvSpPr>
        <p:spPr>
          <a:xfrm>
            <a:off x="407989" y="1557338"/>
            <a:ext cx="9441689" cy="4296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77600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4B972-01F7-4D14-93DA-E60A7B37418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1908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Tw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FCCB-BBD2-4F92-94C5-8646DA83F229}"/>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CDA4ADF1-7CA4-49C4-9985-A126247B6841}"/>
              </a:ext>
            </a:extLst>
          </p:cNvPr>
          <p:cNvSpPr>
            <a:spLocks noGrp="1"/>
          </p:cNvSpPr>
          <p:nvPr>
            <p:ph sz="half" idx="2"/>
          </p:nvPr>
        </p:nvSpPr>
        <p:spPr>
          <a:xfrm>
            <a:off x="5307496" y="1564102"/>
            <a:ext cx="4522305"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8F87E295-8A08-474C-8C45-AB6AA65F8D29}"/>
              </a:ext>
            </a:extLst>
          </p:cNvPr>
          <p:cNvSpPr>
            <a:spLocks noGrp="1"/>
          </p:cNvSpPr>
          <p:nvPr>
            <p:ph sz="quarter" idx="10"/>
          </p:nvPr>
        </p:nvSpPr>
        <p:spPr>
          <a:xfrm>
            <a:off x="407988" y="1563688"/>
            <a:ext cx="4522787"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46117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16892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ig Mess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290DB1-D60F-45C0-8BCC-4F583CC751F6}"/>
              </a:ext>
            </a:extLst>
          </p:cNvPr>
          <p:cNvSpPr>
            <a:spLocks noGrp="1"/>
          </p:cNvSpPr>
          <p:nvPr>
            <p:ph type="dt" sz="half" idx="10"/>
          </p:nvPr>
        </p:nvSpPr>
        <p:spPr/>
        <p:txBody>
          <a:bodyPr/>
          <a:lstStyle/>
          <a:p>
            <a:fld id="{15A76662-58AF-4F88-B8E1-76190FC9F4F1}" type="datetimeFigureOut">
              <a:rPr lang="en-GB" smtClean="0"/>
              <a:t>28/06/2023</a:t>
            </a:fld>
            <a:endParaRPr lang="en-GB"/>
          </a:p>
        </p:txBody>
      </p:sp>
      <p:sp>
        <p:nvSpPr>
          <p:cNvPr id="5" name="Footer Placeholder 4">
            <a:extLst>
              <a:ext uri="{FF2B5EF4-FFF2-40B4-BE49-F238E27FC236}">
                <a16:creationId xmlns:a16="http://schemas.microsoft.com/office/drawing/2014/main" id="{ECBE9624-401F-4B34-8BED-A428104BA8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A544FF-2F6D-4F0E-9D62-36ADDE82C76C}"/>
              </a:ext>
            </a:extLst>
          </p:cNvPr>
          <p:cNvSpPr>
            <a:spLocks noGrp="1"/>
          </p:cNvSpPr>
          <p:nvPr>
            <p:ph type="sldNum" sz="quarter" idx="12"/>
          </p:nvPr>
        </p:nvSpPr>
        <p:spPr/>
        <p:txBody>
          <a:bodyPr/>
          <a:lstStyle/>
          <a:p>
            <a:fld id="{732DEBED-C0BC-41CA-B6C5-0DD9A805449A}" type="slidenum">
              <a:rPr lang="en-GB" smtClean="0"/>
              <a:t>‹#›</a:t>
            </a:fld>
            <a:endParaRPr lang="en-GB"/>
          </a:p>
        </p:txBody>
      </p:sp>
      <p:sp>
        <p:nvSpPr>
          <p:cNvPr id="7" name="Text Placeholder 9">
            <a:extLst>
              <a:ext uri="{FF2B5EF4-FFF2-40B4-BE49-F238E27FC236}">
                <a16:creationId xmlns:a16="http://schemas.microsoft.com/office/drawing/2014/main" id="{ED584B26-6AB2-4B3F-874C-368CBD31A27F}"/>
              </a:ext>
            </a:extLst>
          </p:cNvPr>
          <p:cNvSpPr>
            <a:spLocks noGrp="1"/>
          </p:cNvSpPr>
          <p:nvPr>
            <p:ph type="body" sz="quarter" idx="13"/>
          </p:nvPr>
        </p:nvSpPr>
        <p:spPr>
          <a:xfrm>
            <a:off x="817034" y="638176"/>
            <a:ext cx="10557933" cy="5330825"/>
          </a:xfrm>
        </p:spPr>
        <p:txBody>
          <a:bodyPr anchor="ctr">
            <a:normAutofit/>
          </a:bodyPr>
          <a:lstStyle>
            <a:lvl1pPr marL="0" indent="0" algn="ctr">
              <a:buNone/>
              <a:defRPr sz="64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58018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ext &amp; Image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7AAD9-FE1A-4E22-8D28-1D2402841040}"/>
              </a:ext>
            </a:extLst>
          </p:cNvPr>
          <p:cNvSpPr>
            <a:spLocks noGrp="1"/>
          </p:cNvSpPr>
          <p:nvPr>
            <p:ph type="title"/>
          </p:nvPr>
        </p:nvSpPr>
        <p:spPr>
          <a:xfrm>
            <a:off x="816001" y="569344"/>
            <a:ext cx="4542367" cy="759125"/>
          </a:xfrm>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B8290DB1-D60F-45C0-8BCC-4F583CC751F6}"/>
              </a:ext>
            </a:extLst>
          </p:cNvPr>
          <p:cNvSpPr>
            <a:spLocks noGrp="1"/>
          </p:cNvSpPr>
          <p:nvPr>
            <p:ph type="dt" sz="half" idx="10"/>
          </p:nvPr>
        </p:nvSpPr>
        <p:spPr/>
        <p:txBody>
          <a:bodyPr/>
          <a:lstStyle/>
          <a:p>
            <a:fld id="{15A76662-58AF-4F88-B8E1-76190FC9F4F1}" type="datetimeFigureOut">
              <a:rPr lang="en-GB" smtClean="0"/>
              <a:t>28/06/2023</a:t>
            </a:fld>
            <a:endParaRPr lang="en-GB"/>
          </a:p>
        </p:txBody>
      </p:sp>
      <p:sp>
        <p:nvSpPr>
          <p:cNvPr id="5" name="Footer Placeholder 4">
            <a:extLst>
              <a:ext uri="{FF2B5EF4-FFF2-40B4-BE49-F238E27FC236}">
                <a16:creationId xmlns:a16="http://schemas.microsoft.com/office/drawing/2014/main" id="{ECBE9624-401F-4B34-8BED-A428104BA8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A544FF-2F6D-4F0E-9D62-36ADDE82C76C}"/>
              </a:ext>
            </a:extLst>
          </p:cNvPr>
          <p:cNvSpPr>
            <a:spLocks noGrp="1"/>
          </p:cNvSpPr>
          <p:nvPr>
            <p:ph type="sldNum" sz="quarter" idx="12"/>
          </p:nvPr>
        </p:nvSpPr>
        <p:spPr/>
        <p:txBody>
          <a:bodyPr/>
          <a:lstStyle/>
          <a:p>
            <a:fld id="{732DEBED-C0BC-41CA-B6C5-0DD9A805449A}" type="slidenum">
              <a:rPr lang="en-GB" smtClean="0"/>
              <a:t>‹#›</a:t>
            </a:fld>
            <a:endParaRPr lang="en-GB"/>
          </a:p>
        </p:txBody>
      </p:sp>
      <p:sp>
        <p:nvSpPr>
          <p:cNvPr id="10" name="Text Placeholder 9">
            <a:extLst>
              <a:ext uri="{FF2B5EF4-FFF2-40B4-BE49-F238E27FC236}">
                <a16:creationId xmlns:a16="http://schemas.microsoft.com/office/drawing/2014/main" id="{025DD7A2-23AE-4767-80E8-204CE626F7B0}"/>
              </a:ext>
            </a:extLst>
          </p:cNvPr>
          <p:cNvSpPr>
            <a:spLocks noGrp="1"/>
          </p:cNvSpPr>
          <p:nvPr>
            <p:ph type="body" sz="quarter" idx="13"/>
          </p:nvPr>
        </p:nvSpPr>
        <p:spPr>
          <a:xfrm>
            <a:off x="817034" y="1524000"/>
            <a:ext cx="4542367" cy="4454106"/>
          </a:xfrm>
        </p:spPr>
        <p:txBody>
          <a:bodyPr/>
          <a:lstStyle>
            <a:lvl1pPr marL="0" indent="0">
              <a:spcAft>
                <a:spcPts val="1800"/>
              </a:spcAft>
              <a:buNone/>
              <a:defRPr sz="1300" b="1"/>
            </a:lvl1pPr>
            <a:lvl2pPr marL="0" indent="0">
              <a:spcAft>
                <a:spcPts val="1500"/>
              </a:spcAft>
              <a:buFont typeface="Arial" panose="020B0604020202020204" pitchFamily="34" charset="0"/>
              <a:buNone/>
              <a:defRPr sz="1300"/>
            </a:lvl2pPr>
            <a:lvl3pPr marL="228600" indent="-228600">
              <a:spcAft>
                <a:spcPts val="600"/>
              </a:spcAft>
              <a:buFont typeface="Arial" panose="020B0604020202020204" pitchFamily="34" charset="0"/>
              <a:buChar char="●"/>
              <a:defRPr sz="1300"/>
            </a:lvl3pPr>
            <a:lvl4pPr marL="590550" indent="-230188">
              <a:spcAft>
                <a:spcPts val="600"/>
              </a:spcAft>
              <a:buFont typeface="Arial" panose="020B0604020202020204" pitchFamily="34" charset="0"/>
              <a:buChar char="●"/>
              <a:defRPr sz="1300"/>
            </a:lvl4pPr>
            <a:lvl5pPr marL="947738" indent="-230188">
              <a:spcAft>
                <a:spcPts val="600"/>
              </a:spcAft>
              <a:buFont typeface="Arial" panose="020B0604020202020204" pitchFamily="34" charset="0"/>
              <a:buChar cha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2E35EFC6-192A-4630-B664-D9F4B2FF5B8E}"/>
              </a:ext>
            </a:extLst>
          </p:cNvPr>
          <p:cNvSpPr>
            <a:spLocks noGrp="1"/>
          </p:cNvSpPr>
          <p:nvPr>
            <p:ph type="pic" sz="quarter" idx="14" hasCustomPrompt="1"/>
          </p:nvPr>
        </p:nvSpPr>
        <p:spPr>
          <a:xfrm>
            <a:off x="6096000" y="1"/>
            <a:ext cx="6096000" cy="6854093"/>
          </a:xfrm>
        </p:spPr>
        <p:txBody>
          <a:bodyPr>
            <a:normAutofit/>
          </a:bodyPr>
          <a:lstStyle>
            <a:lvl1pPr>
              <a:defRPr sz="1300" b="1"/>
            </a:lvl1pPr>
          </a:lstStyle>
          <a:p>
            <a:r>
              <a:rPr lang="en-GB"/>
              <a:t>Click on icon to add image then ‘right-click’ and choose ‘Send to back’</a:t>
            </a:r>
          </a:p>
        </p:txBody>
      </p:sp>
    </p:spTree>
    <p:extLst>
      <p:ext uri="{BB962C8B-B14F-4D97-AF65-F5344CB8AC3E}">
        <p14:creationId xmlns:p14="http://schemas.microsoft.com/office/powerpoint/2010/main" val="222748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3.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4.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FE8CB4-F7BC-4AF0-8744-A265F91AA3A7}"/>
              </a:ext>
            </a:extLst>
          </p:cNvPr>
          <p:cNvSpPr>
            <a:spLocks noGrp="1"/>
          </p:cNvSpPr>
          <p:nvPr>
            <p:ph type="title"/>
          </p:nvPr>
        </p:nvSpPr>
        <p:spPr>
          <a:xfrm>
            <a:off x="407988" y="456930"/>
            <a:ext cx="11376025" cy="954428"/>
          </a:xfrm>
          <a:prstGeom prst="rect">
            <a:avLst/>
          </a:prstGeom>
        </p:spPr>
        <p:txBody>
          <a:bodyPr vert="horz" wrap="square" lIns="91440" tIns="45720" rIns="91440" bIns="45720" rtlCol="0" anchor="t"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23E013-FB14-4695-8801-AB78F9D52594}"/>
              </a:ext>
            </a:extLst>
          </p:cNvPr>
          <p:cNvSpPr>
            <a:spLocks noGrp="1"/>
          </p:cNvSpPr>
          <p:nvPr>
            <p:ph type="body" idx="1"/>
          </p:nvPr>
        </p:nvSpPr>
        <p:spPr>
          <a:xfrm>
            <a:off x="407989" y="1557338"/>
            <a:ext cx="9988342" cy="42968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Box 3">
            <a:extLst>
              <a:ext uri="{FF2B5EF4-FFF2-40B4-BE49-F238E27FC236}">
                <a16:creationId xmlns:a16="http://schemas.microsoft.com/office/drawing/2014/main" id="{3096F12E-3E6E-A0C5-BC9F-066D02BA4CA0}"/>
              </a:ext>
            </a:extLst>
          </p:cNvPr>
          <p:cNvSpPr txBox="1"/>
          <p:nvPr userDrawn="1"/>
        </p:nvSpPr>
        <p:spPr>
          <a:xfrm>
            <a:off x="182218" y="5996608"/>
            <a:ext cx="583095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solidFill>
                  <a:schemeClr val="accent1"/>
                </a:solidFill>
                <a:ea typeface="+mn-lt"/>
                <a:cs typeface="+mn-lt"/>
              </a:rPr>
              <a:t>www.frontlinenetwork.org.uk/funding</a:t>
            </a:r>
            <a:endParaRPr lang="en-US" sz="2400">
              <a:solidFill>
                <a:schemeClr val="accent1"/>
              </a:solidFill>
              <a:cs typeface="Arial"/>
            </a:endParaRPr>
          </a:p>
        </p:txBody>
      </p:sp>
    </p:spTree>
    <p:extLst>
      <p:ext uri="{BB962C8B-B14F-4D97-AF65-F5344CB8AC3E}">
        <p14:creationId xmlns:p14="http://schemas.microsoft.com/office/powerpoint/2010/main" val="4225806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64" r:id="rId5"/>
    <p:sldLayoutId id="2147483657" r:id="rId6"/>
    <p:sldLayoutId id="2147483665" r:id="rId7"/>
    <p:sldLayoutId id="2147483666" r:id="rId8"/>
    <p:sldLayoutId id="2147483667" r:id="rId9"/>
    <p:sldLayoutId id="2147483668" r:id="rId10"/>
    <p:sldLayoutId id="2147483669" r:id="rId11"/>
    <p:sldLayoutId id="2147483670" r:id="rId12"/>
  </p:sldLayoutIdLst>
  <p:txStyles>
    <p:titleStyle>
      <a:lvl1pPr algn="l" defTabSz="914400" rtl="0" eaLnBrk="1" latinLnBrk="0" hangingPunct="1">
        <a:lnSpc>
          <a:spcPct val="90000"/>
        </a:lnSpc>
        <a:spcBef>
          <a:spcPct val="0"/>
        </a:spcBef>
        <a:buNone/>
        <a:defRPr sz="5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userDrawn="1">
          <p15:clr>
            <a:srgbClr val="F26B43"/>
          </p15:clr>
        </p15:guide>
        <p15:guide id="2" pos="7423" userDrawn="1">
          <p15:clr>
            <a:srgbClr val="F26B43"/>
          </p15:clr>
        </p15:guide>
        <p15:guide id="3" orient="horz" pos="278" userDrawn="1">
          <p15:clr>
            <a:srgbClr val="F26B43"/>
          </p15:clr>
        </p15:guide>
        <p15:guide id="4" orient="horz" pos="4042" userDrawn="1">
          <p15:clr>
            <a:srgbClr val="F26B43"/>
          </p15:clr>
        </p15:guide>
        <p15:guide id="5" orient="horz" pos="98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FE8CB4-F7BC-4AF0-8744-A265F91AA3A7}"/>
              </a:ext>
            </a:extLst>
          </p:cNvPr>
          <p:cNvSpPr>
            <a:spLocks noGrp="1"/>
          </p:cNvSpPr>
          <p:nvPr>
            <p:ph type="title"/>
          </p:nvPr>
        </p:nvSpPr>
        <p:spPr>
          <a:xfrm>
            <a:off x="407988" y="456930"/>
            <a:ext cx="11376025" cy="954428"/>
          </a:xfrm>
          <a:prstGeom prst="rect">
            <a:avLst/>
          </a:prstGeom>
        </p:spPr>
        <p:txBody>
          <a:bodyPr vert="horz" wrap="square" lIns="91440" tIns="45720" rIns="91440" bIns="45720" rtlCol="0" anchor="t"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23E013-FB14-4695-8801-AB78F9D52594}"/>
              </a:ext>
            </a:extLst>
          </p:cNvPr>
          <p:cNvSpPr>
            <a:spLocks noGrp="1"/>
          </p:cNvSpPr>
          <p:nvPr>
            <p:ph type="body" idx="1"/>
          </p:nvPr>
        </p:nvSpPr>
        <p:spPr>
          <a:xfrm>
            <a:off x="407989" y="1557338"/>
            <a:ext cx="9988342" cy="42968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2919553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txStyles>
    <p:titleStyle>
      <a:lvl1pPr algn="l" defTabSz="914400" rtl="0" eaLnBrk="1" latinLnBrk="0" hangingPunct="1">
        <a:lnSpc>
          <a:spcPct val="90000"/>
        </a:lnSpc>
        <a:spcBef>
          <a:spcPct val="0"/>
        </a:spcBef>
        <a:buNone/>
        <a:defRPr sz="5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F26B43"/>
          </p15:clr>
        </p15:guide>
        <p15:guide id="2" pos="7423">
          <p15:clr>
            <a:srgbClr val="F26B43"/>
          </p15:clr>
        </p15:guide>
        <p15:guide id="3" orient="horz" pos="278">
          <p15:clr>
            <a:srgbClr val="F26B43"/>
          </p15:clr>
        </p15:guide>
        <p15:guide id="4" orient="horz" pos="4042">
          <p15:clr>
            <a:srgbClr val="F26B43"/>
          </p15:clr>
        </p15:guide>
        <p15:guide id="5" orient="horz" pos="9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FE8CB4-F7BC-4AF0-8744-A265F91AA3A7}"/>
              </a:ext>
            </a:extLst>
          </p:cNvPr>
          <p:cNvSpPr>
            <a:spLocks noGrp="1"/>
          </p:cNvSpPr>
          <p:nvPr>
            <p:ph type="title"/>
          </p:nvPr>
        </p:nvSpPr>
        <p:spPr>
          <a:xfrm>
            <a:off x="407988" y="456930"/>
            <a:ext cx="11376025" cy="954428"/>
          </a:xfrm>
          <a:prstGeom prst="rect">
            <a:avLst/>
          </a:prstGeom>
        </p:spPr>
        <p:txBody>
          <a:bodyPr vert="horz" wrap="square" lIns="91440" tIns="45720" rIns="91440" bIns="45720" rtlCol="0" anchor="t" anchorCtr="0">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123E013-FB14-4695-8801-AB78F9D52594}"/>
              </a:ext>
            </a:extLst>
          </p:cNvPr>
          <p:cNvSpPr>
            <a:spLocks noGrp="1"/>
          </p:cNvSpPr>
          <p:nvPr>
            <p:ph type="body" idx="1"/>
          </p:nvPr>
        </p:nvSpPr>
        <p:spPr>
          <a:xfrm>
            <a:off x="407989" y="1557338"/>
            <a:ext cx="9988342" cy="42968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4998507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p:txStyles>
    <p:titleStyle>
      <a:lvl1pPr algn="l" defTabSz="914400" rtl="0" eaLnBrk="1" latinLnBrk="0" hangingPunct="1">
        <a:lnSpc>
          <a:spcPct val="90000"/>
        </a:lnSpc>
        <a:spcBef>
          <a:spcPct val="0"/>
        </a:spcBef>
        <a:buNone/>
        <a:defRPr sz="5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F26B43"/>
          </p15:clr>
        </p15:guide>
        <p15:guide id="2" pos="7423">
          <p15:clr>
            <a:srgbClr val="F26B43"/>
          </p15:clr>
        </p15:guide>
        <p15:guide id="3" orient="horz" pos="278">
          <p15:clr>
            <a:srgbClr val="F26B43"/>
          </p15:clr>
        </p15:guide>
        <p15:guide id="4" orient="horz" pos="4042">
          <p15:clr>
            <a:srgbClr val="F26B43"/>
          </p15:clr>
        </p15:guide>
        <p15:guide id="5" orient="horz" pos="98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FE8CB4-F7BC-4AF0-8744-A265F91AA3A7}"/>
              </a:ext>
            </a:extLst>
          </p:cNvPr>
          <p:cNvSpPr>
            <a:spLocks noGrp="1"/>
          </p:cNvSpPr>
          <p:nvPr>
            <p:ph type="title"/>
          </p:nvPr>
        </p:nvSpPr>
        <p:spPr>
          <a:xfrm>
            <a:off x="407988" y="456930"/>
            <a:ext cx="11376025" cy="954428"/>
          </a:xfrm>
          <a:prstGeom prst="rect">
            <a:avLst/>
          </a:prstGeom>
        </p:spPr>
        <p:txBody>
          <a:bodyPr vert="horz" wrap="square" lIns="91440" tIns="45720" rIns="91440" bIns="45720" rtlCol="0" anchor="t" anchorCtr="0">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123E013-FB14-4695-8801-AB78F9D52594}"/>
              </a:ext>
            </a:extLst>
          </p:cNvPr>
          <p:cNvSpPr>
            <a:spLocks noGrp="1"/>
          </p:cNvSpPr>
          <p:nvPr>
            <p:ph type="body" idx="1"/>
          </p:nvPr>
        </p:nvSpPr>
        <p:spPr>
          <a:xfrm>
            <a:off x="407989" y="1557338"/>
            <a:ext cx="9988342" cy="42968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7124779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lgn="l" defTabSz="914400" rtl="0" eaLnBrk="1" latinLnBrk="0" hangingPunct="1">
        <a:lnSpc>
          <a:spcPct val="90000"/>
        </a:lnSpc>
        <a:spcBef>
          <a:spcPct val="0"/>
        </a:spcBef>
        <a:buNone/>
        <a:defRPr sz="5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F26B43"/>
          </p15:clr>
        </p15:guide>
        <p15:guide id="2" pos="7423">
          <p15:clr>
            <a:srgbClr val="F26B43"/>
          </p15:clr>
        </p15:guide>
        <p15:guide id="3" orient="horz" pos="278">
          <p15:clr>
            <a:srgbClr val="F26B43"/>
          </p15:clr>
        </p15:guide>
        <p15:guide id="4" orient="horz" pos="4042">
          <p15:clr>
            <a:srgbClr val="F26B43"/>
          </p15:clr>
        </p15:guide>
        <p15:guide id="5" orient="horz" pos="9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hse.gov.uk/research/rrhtm/rr633.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32.emf"/></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7.sv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bgpsych.com/" TargetMode="External"/><Relationship Id="rId2" Type="http://schemas.openxmlformats.org/officeDocument/2006/relationships/hyperlink" Target="mailto:brett@bgpsych.com" TargetMode="External"/><Relationship Id="rId1" Type="http://schemas.openxmlformats.org/officeDocument/2006/relationships/slideLayout" Target="../slideLayouts/slideLayout2.xml"/><Relationship Id="rId6" Type="http://schemas.openxmlformats.org/officeDocument/2006/relationships/hyperlink" Target="mailto:rachel.marshall@stmartinscharity.org.uk" TargetMode="External"/><Relationship Id="rId5" Type="http://schemas.openxmlformats.org/officeDocument/2006/relationships/hyperlink" Target="mailto:olivertownsend@platfform.org" TargetMode="External"/><Relationship Id="rId4" Type="http://schemas.openxmlformats.org/officeDocument/2006/relationships/hyperlink" Target="mailto:kate@justlife.org.u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B99EC-72A4-404F-A363-D5872C8EB5DF}"/>
              </a:ext>
            </a:extLst>
          </p:cNvPr>
          <p:cNvSpPr>
            <a:spLocks noGrp="1"/>
          </p:cNvSpPr>
          <p:nvPr>
            <p:ph type="ctrTitle"/>
          </p:nvPr>
        </p:nvSpPr>
        <p:spPr/>
        <p:txBody>
          <a:bodyPr/>
          <a:lstStyle/>
          <a:p>
            <a:r>
              <a:rPr lang="en-GB"/>
              <a:t>Frontline Network</a:t>
            </a:r>
          </a:p>
        </p:txBody>
      </p:sp>
      <p:sp>
        <p:nvSpPr>
          <p:cNvPr id="4" name="Subtitle 3">
            <a:extLst>
              <a:ext uri="{FF2B5EF4-FFF2-40B4-BE49-F238E27FC236}">
                <a16:creationId xmlns:a16="http://schemas.microsoft.com/office/drawing/2014/main" id="{800819BA-C7B0-47C7-9D9D-E566A8028267}"/>
              </a:ext>
            </a:extLst>
          </p:cNvPr>
          <p:cNvSpPr>
            <a:spLocks noGrp="1"/>
          </p:cNvSpPr>
          <p:nvPr>
            <p:ph type="subTitle" idx="1"/>
          </p:nvPr>
        </p:nvSpPr>
        <p:spPr>
          <a:xfrm>
            <a:off x="1523999" y="3935896"/>
            <a:ext cx="9654073" cy="526774"/>
          </a:xfrm>
        </p:spPr>
        <p:txBody>
          <a:bodyPr>
            <a:normAutofit fontScale="85000" lnSpcReduction="10000"/>
          </a:bodyPr>
          <a:lstStyle/>
          <a:p>
            <a:r>
              <a:rPr lang="en-GB"/>
              <a:t>Roundtable Discussion – Practical Ways to Support the Wellbeing of Frontline Staff </a:t>
            </a:r>
          </a:p>
        </p:txBody>
      </p:sp>
    </p:spTree>
    <p:extLst>
      <p:ext uri="{BB962C8B-B14F-4D97-AF65-F5344CB8AC3E}">
        <p14:creationId xmlns:p14="http://schemas.microsoft.com/office/powerpoint/2010/main" val="2061023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E458-C8B8-B45D-2F1D-2E19AE9813D3}"/>
              </a:ext>
            </a:extLst>
          </p:cNvPr>
          <p:cNvSpPr>
            <a:spLocks noGrp="1"/>
          </p:cNvSpPr>
          <p:nvPr>
            <p:ph type="title"/>
          </p:nvPr>
        </p:nvSpPr>
        <p:spPr>
          <a:xfrm>
            <a:off x="407989" y="456930"/>
            <a:ext cx="10412412" cy="546370"/>
          </a:xfrm>
        </p:spPr>
        <p:txBody>
          <a:bodyPr>
            <a:noAutofit/>
          </a:bodyPr>
          <a:lstStyle/>
          <a:p>
            <a:r>
              <a:rPr lang="en-GB" sz="2400"/>
              <a:t>Summary of NICE (2015) recommendations for management practices</a:t>
            </a:r>
          </a:p>
        </p:txBody>
      </p:sp>
      <p:pic>
        <p:nvPicPr>
          <p:cNvPr id="5" name="Content Placeholder 4" descr="A picture containing text, screenshot, number, font">
            <a:extLst>
              <a:ext uri="{FF2B5EF4-FFF2-40B4-BE49-F238E27FC236}">
                <a16:creationId xmlns:a16="http://schemas.microsoft.com/office/drawing/2014/main" id="{E5D53306-22C1-BB8E-FCDB-A7520E8EBE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0506" y="866123"/>
            <a:ext cx="6411574" cy="4988577"/>
          </a:xfrm>
        </p:spPr>
      </p:pic>
    </p:spTree>
    <p:extLst>
      <p:ext uri="{BB962C8B-B14F-4D97-AF65-F5344CB8AC3E}">
        <p14:creationId xmlns:p14="http://schemas.microsoft.com/office/powerpoint/2010/main" val="4178678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746E6-50E8-5937-2D93-86922A2262E7}"/>
              </a:ext>
            </a:extLst>
          </p:cNvPr>
          <p:cNvSpPr>
            <a:spLocks noGrp="1"/>
          </p:cNvSpPr>
          <p:nvPr>
            <p:ph type="title"/>
          </p:nvPr>
        </p:nvSpPr>
        <p:spPr/>
        <p:txBody>
          <a:bodyPr/>
          <a:lstStyle/>
          <a:p>
            <a:r>
              <a:rPr lang="en-GB"/>
              <a:t>Evaluation examples</a:t>
            </a:r>
          </a:p>
        </p:txBody>
      </p:sp>
      <p:sp>
        <p:nvSpPr>
          <p:cNvPr id="3" name="Content Placeholder 2">
            <a:extLst>
              <a:ext uri="{FF2B5EF4-FFF2-40B4-BE49-F238E27FC236}">
                <a16:creationId xmlns:a16="http://schemas.microsoft.com/office/drawing/2014/main" id="{E77A6AC6-D590-5675-ACC2-C233E613AC45}"/>
              </a:ext>
            </a:extLst>
          </p:cNvPr>
          <p:cNvSpPr>
            <a:spLocks noGrp="1"/>
          </p:cNvSpPr>
          <p:nvPr>
            <p:ph idx="1"/>
          </p:nvPr>
        </p:nvSpPr>
        <p:spPr>
          <a:xfrm>
            <a:off x="407988" y="1603991"/>
            <a:ext cx="9928707" cy="4296809"/>
          </a:xfrm>
        </p:spPr>
        <p:txBody>
          <a:bodyPr/>
          <a:lstStyle/>
          <a:p>
            <a:r>
              <a:rPr lang="en-GB"/>
              <a:t>HSE (2008). Management competencies for preventing and reducing stress at work: Identifying and developing the management behaviours necessary to implement the HSE Management Standards: Available at: </a:t>
            </a:r>
            <a:r>
              <a:rPr lang="en-GB">
                <a:hlinkClick r:id="rId2"/>
              </a:rPr>
              <a:t>http://www.hse.gov.uk/research/rrhtm/rr633.htm</a:t>
            </a:r>
            <a:endParaRPr lang="en-GB"/>
          </a:p>
          <a:p>
            <a:r>
              <a:rPr lang="en-GB"/>
              <a:t>The Warwick-Edinburgh Wellbeing Scale (WEMWBS)</a:t>
            </a:r>
          </a:p>
          <a:p>
            <a:r>
              <a:rPr lang="en-GB"/>
              <a:t>Perceptions of Effective Working Questionnaire</a:t>
            </a:r>
          </a:p>
          <a:p>
            <a:r>
              <a:rPr lang="en-GB"/>
              <a:t>Copenhagen Burnout Inventory (CBI)</a:t>
            </a:r>
          </a:p>
        </p:txBody>
      </p:sp>
    </p:spTree>
    <p:extLst>
      <p:ext uri="{BB962C8B-B14F-4D97-AF65-F5344CB8AC3E}">
        <p14:creationId xmlns:p14="http://schemas.microsoft.com/office/powerpoint/2010/main" val="2865298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1DC8792-9E41-4FC0-CEEC-6BBC36BA4D73}"/>
              </a:ext>
            </a:extLst>
          </p:cNvPr>
          <p:cNvSpPr txBox="1">
            <a:spLocks/>
          </p:cNvSpPr>
          <p:nvPr/>
        </p:nvSpPr>
        <p:spPr>
          <a:xfrm>
            <a:off x="1524000" y="1744121"/>
            <a:ext cx="9144000" cy="1260084"/>
          </a:xfrm>
          <a:prstGeom prst="rect">
            <a:avLst/>
          </a:prstGeom>
        </p:spPr>
        <p:txBody>
          <a:bodyPr vert="horz" wrap="square" lIns="91440" tIns="45720" rIns="91440" bIns="45720" rtlCol="0" anchor="b" anchorCtr="0">
            <a:noAutofit/>
          </a:bodyPr>
          <a:lstStyle>
            <a:lvl1pPr algn="ctr" defTabSz="914400" rtl="0" eaLnBrk="1" latinLnBrk="0" hangingPunct="1">
              <a:lnSpc>
                <a:spcPct val="90000"/>
              </a:lnSpc>
              <a:spcBef>
                <a:spcPct val="0"/>
              </a:spcBef>
              <a:buNone/>
              <a:defRPr sz="66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B30931"/>
                </a:solidFill>
                <a:effectLst/>
                <a:uLnTx/>
                <a:uFillTx/>
                <a:latin typeface="Arial" panose="020B0604020202020204"/>
                <a:ea typeface="+mj-ea"/>
                <a:cs typeface="+mj-cs"/>
              </a:rPr>
              <a:t>Frontline Worker Wellbeing</a:t>
            </a:r>
            <a:endParaRPr kumimoji="0" lang="en-GB" sz="3600" b="1" i="0" u="none" strike="noStrike" kern="1200" cap="none" spc="0" normalizeH="0" baseline="0" noProof="0" dirty="0">
              <a:ln>
                <a:noFill/>
              </a:ln>
              <a:solidFill>
                <a:srgbClr val="B30931"/>
              </a:solidFill>
              <a:effectLst/>
              <a:uLnTx/>
              <a:uFillTx/>
              <a:latin typeface="Arial" panose="020B0604020202020204"/>
              <a:ea typeface="+mj-ea"/>
              <a:cs typeface="Arial"/>
            </a:endParaRPr>
          </a:p>
        </p:txBody>
      </p:sp>
      <p:sp>
        <p:nvSpPr>
          <p:cNvPr id="9" name="Subtitle 2">
            <a:extLst>
              <a:ext uri="{FF2B5EF4-FFF2-40B4-BE49-F238E27FC236}">
                <a16:creationId xmlns:a16="http://schemas.microsoft.com/office/drawing/2014/main" id="{257F1FCA-6CC7-504B-9A44-B54CE4237C3F}"/>
              </a:ext>
            </a:extLst>
          </p:cNvPr>
          <p:cNvSpPr txBox="1">
            <a:spLocks/>
          </p:cNvSpPr>
          <p:nvPr/>
        </p:nvSpPr>
        <p:spPr>
          <a:xfrm>
            <a:off x="1524000" y="3363238"/>
            <a:ext cx="9144000" cy="172232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kumimoji="0" lang="en-GB" sz="3000" b="1" i="0" u="none" strike="noStrike" kern="1200" cap="none" spc="0" normalizeH="0" baseline="0" noProof="0" dirty="0">
                <a:ln>
                  <a:noFill/>
                </a:ln>
                <a:solidFill>
                  <a:srgbClr val="000000"/>
                </a:solidFill>
                <a:effectLst/>
                <a:uLnTx/>
                <a:uFillTx/>
                <a:latin typeface="Arial" panose="020B0604020202020204"/>
                <a:ea typeface="+mn-ea"/>
                <a:cs typeface="+mn-cs"/>
              </a:rPr>
              <a:t>Learning from the latest Frontline Worker Survey</a:t>
            </a:r>
          </a:p>
          <a:p>
            <a:pPr marL="0" marR="0" lvl="0" indent="0" algn="ctr"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endParaRPr kumimoji="0" lang="en-GB" sz="3000" b="1" i="0" u="none" strike="noStrike" kern="1200" cap="none" spc="0" normalizeH="0" baseline="0" noProof="0" dirty="0">
              <a:ln>
                <a:noFill/>
              </a:ln>
              <a:solidFill>
                <a:prstClr val="black"/>
              </a:solidFill>
              <a:effectLst/>
              <a:uLnTx/>
              <a:uFillTx/>
              <a:latin typeface="Arial" panose="020B0604020202020204"/>
              <a:ea typeface="+mn-ea"/>
              <a:cs typeface="Arial"/>
            </a:endParaRPr>
          </a:p>
          <a:p>
            <a:pPr marL="0" marR="0" lvl="0" indent="0" algn="ctr"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a:ea typeface="+mn-ea"/>
                <a:cs typeface="+mn-cs"/>
              </a:rPr>
              <a:t>Rachel Marshall, Policy &amp; Best Practice Manager</a:t>
            </a:r>
            <a:endParaRPr kumimoji="0" lang="en-GB" sz="24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a:ea typeface="+mn-ea"/>
                <a:cs typeface="+mn-cs"/>
              </a:rPr>
              <a:t> at St Martin-in-the-Fields Charity</a:t>
            </a:r>
          </a:p>
        </p:txBody>
      </p:sp>
    </p:spTree>
    <p:extLst>
      <p:ext uri="{BB962C8B-B14F-4D97-AF65-F5344CB8AC3E}">
        <p14:creationId xmlns:p14="http://schemas.microsoft.com/office/powerpoint/2010/main" val="24076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4657-7569-33ED-CA5C-451C2E14D5DB}"/>
              </a:ext>
            </a:extLst>
          </p:cNvPr>
          <p:cNvPicPr>
            <a:picLocks noChangeAspect="1"/>
          </p:cNvPicPr>
          <p:nvPr/>
        </p:nvPicPr>
        <p:blipFill rotWithShape="1">
          <a:blip r:embed="rId2"/>
          <a:srcRect t="12954" r="5951" b="3491"/>
          <a:stretch/>
        </p:blipFill>
        <p:spPr>
          <a:xfrm>
            <a:off x="7229424" y="994961"/>
            <a:ext cx="3476762" cy="3823570"/>
          </a:xfrm>
          <a:prstGeom prst="rect">
            <a:avLst/>
          </a:prstGeom>
        </p:spPr>
      </p:pic>
      <p:sp>
        <p:nvSpPr>
          <p:cNvPr id="5" name="Title 4">
            <a:extLst>
              <a:ext uri="{FF2B5EF4-FFF2-40B4-BE49-F238E27FC236}">
                <a16:creationId xmlns:a16="http://schemas.microsoft.com/office/drawing/2014/main" id="{3C29362D-F6FE-4007-AC66-CA2E16FB78FB}"/>
              </a:ext>
            </a:extLst>
          </p:cNvPr>
          <p:cNvSpPr>
            <a:spLocks noGrp="1"/>
          </p:cNvSpPr>
          <p:nvPr>
            <p:ph type="title"/>
          </p:nvPr>
        </p:nvSpPr>
        <p:spPr>
          <a:xfrm>
            <a:off x="407987" y="456930"/>
            <a:ext cx="11376025" cy="954428"/>
          </a:xfrm>
        </p:spPr>
        <p:txBody>
          <a:bodyPr>
            <a:normAutofit/>
          </a:bodyPr>
          <a:lstStyle/>
          <a:p>
            <a:r>
              <a:rPr lang="en-GB" dirty="0"/>
              <a:t>Methodology </a:t>
            </a:r>
          </a:p>
        </p:txBody>
      </p:sp>
      <p:sp>
        <p:nvSpPr>
          <p:cNvPr id="6" name="Content Placeholder 2">
            <a:extLst>
              <a:ext uri="{FF2B5EF4-FFF2-40B4-BE49-F238E27FC236}">
                <a16:creationId xmlns:a16="http://schemas.microsoft.com/office/drawing/2014/main" id="{0A843950-4F04-B105-9E12-7CE373E6BE1D}"/>
              </a:ext>
            </a:extLst>
          </p:cNvPr>
          <p:cNvSpPr txBox="1">
            <a:spLocks/>
          </p:cNvSpPr>
          <p:nvPr/>
        </p:nvSpPr>
        <p:spPr>
          <a:xfrm>
            <a:off x="407987" y="1603332"/>
            <a:ext cx="6644165" cy="43841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Our most recent survey was undertaken in </a:t>
            </a:r>
            <a:r>
              <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rPr>
              <a:t>November - December 2022 </a:t>
            </a: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and we received responses from </a:t>
            </a:r>
            <a:r>
              <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rPr>
              <a:t>1,182 frontline workers</a:t>
            </a: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 Overall, 80% were based in England, 9% in Scotland, 8% in Wales and 3% in Northern Ireland.</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We define a frontline worker as </a:t>
            </a:r>
            <a:r>
              <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rPr>
              <a:t>anyone directly supporting people experiencing homelessness</a:t>
            </a: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 This includes those working in the public, statutory and voluntary sectors.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Approximately </a:t>
            </a:r>
            <a:r>
              <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rPr>
              <a:t>1 in 5 (22%) of frontline workers had also previously or currently used homelessness services </a:t>
            </a: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themselves.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2">
            <a:extLst>
              <a:ext uri="{FF2B5EF4-FFF2-40B4-BE49-F238E27FC236}">
                <a16:creationId xmlns:a16="http://schemas.microsoft.com/office/drawing/2014/main" id="{A11629DF-59B1-3750-CA2E-BF9EB2E7D894}"/>
              </a:ext>
            </a:extLst>
          </p:cNvPr>
          <p:cNvSpPr txBox="1">
            <a:spLocks/>
          </p:cNvSpPr>
          <p:nvPr/>
        </p:nvSpPr>
        <p:spPr>
          <a:xfrm>
            <a:off x="6846823" y="578563"/>
            <a:ext cx="4561409" cy="8327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600" b="0" i="1" u="none" strike="noStrike" kern="1200" cap="none" spc="0" normalizeH="0" baseline="0" noProof="0" dirty="0">
                <a:ln>
                  <a:noFill/>
                </a:ln>
                <a:solidFill>
                  <a:prstClr val="black"/>
                </a:solidFill>
                <a:effectLst/>
                <a:uLnTx/>
                <a:uFillTx/>
                <a:latin typeface="Arial" panose="020B0604020202020204"/>
                <a:ea typeface="+mn-ea"/>
                <a:cs typeface="+mn-cs"/>
              </a:rPr>
              <a:t>Top 10 types of service frontline staff worked in: </a:t>
            </a:r>
          </a:p>
        </p:txBody>
      </p:sp>
    </p:spTree>
    <p:extLst>
      <p:ext uri="{BB962C8B-B14F-4D97-AF65-F5344CB8AC3E}">
        <p14:creationId xmlns:p14="http://schemas.microsoft.com/office/powerpoint/2010/main" val="2012337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26E168-2D0B-9951-8F6F-6E7CB0E546B4}"/>
              </a:ext>
            </a:extLst>
          </p:cNvPr>
          <p:cNvPicPr>
            <a:picLocks noChangeAspect="1"/>
          </p:cNvPicPr>
          <p:nvPr/>
        </p:nvPicPr>
        <p:blipFill rotWithShape="1">
          <a:blip r:embed="rId2">
            <a:extLst>
              <a:ext uri="{28A0092B-C50C-407E-A947-70E740481C1C}">
                <a14:useLocalDpi xmlns:a14="http://schemas.microsoft.com/office/drawing/2010/main" val="0"/>
              </a:ext>
            </a:extLst>
          </a:blip>
          <a:srcRect l="-4456" t="3392" r="4456" b="20832"/>
          <a:stretch/>
        </p:blipFill>
        <p:spPr>
          <a:xfrm>
            <a:off x="2915455" y="10"/>
            <a:ext cx="9276545"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p:spPr>
      </p:pic>
      <p:sp>
        <p:nvSpPr>
          <p:cNvPr id="5" name="Title 4">
            <a:extLst>
              <a:ext uri="{FF2B5EF4-FFF2-40B4-BE49-F238E27FC236}">
                <a16:creationId xmlns:a16="http://schemas.microsoft.com/office/drawing/2014/main" id="{3C29362D-F6FE-4007-AC66-CA2E16FB78FB}"/>
              </a:ext>
            </a:extLst>
          </p:cNvPr>
          <p:cNvSpPr>
            <a:spLocks noGrp="1"/>
          </p:cNvSpPr>
          <p:nvPr>
            <p:ph type="title"/>
          </p:nvPr>
        </p:nvSpPr>
        <p:spPr>
          <a:xfrm>
            <a:off x="834566" y="3429000"/>
            <a:ext cx="3161940" cy="2640247"/>
          </a:xfrm>
        </p:spPr>
        <p:txBody>
          <a:bodyPr vert="horz" lIns="91440" tIns="45720" rIns="91440" bIns="45720" rtlCol="0" anchor="b">
            <a:normAutofit/>
          </a:bodyPr>
          <a:lstStyle/>
          <a:p>
            <a:r>
              <a:rPr lang="en-GB" sz="3200" dirty="0">
                <a:solidFill>
                  <a:schemeClr val="bg1"/>
                </a:solidFill>
              </a:rPr>
              <a:t>Experiences of frontline homelessness work</a:t>
            </a:r>
            <a:endParaRPr lang="en-US" sz="3200" dirty="0">
              <a:solidFill>
                <a:schemeClr val="bg1"/>
              </a:solidFill>
            </a:endParaRPr>
          </a:p>
        </p:txBody>
      </p:sp>
    </p:spTree>
    <p:extLst>
      <p:ext uri="{BB962C8B-B14F-4D97-AF65-F5344CB8AC3E}">
        <p14:creationId xmlns:p14="http://schemas.microsoft.com/office/powerpoint/2010/main" val="51169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BE4B1-886E-D781-A613-6B9C5F57B3EC}"/>
              </a:ext>
            </a:extLst>
          </p:cNvPr>
          <p:cNvSpPr>
            <a:spLocks noGrp="1"/>
          </p:cNvSpPr>
          <p:nvPr>
            <p:ph type="title"/>
          </p:nvPr>
        </p:nvSpPr>
        <p:spPr/>
        <p:txBody>
          <a:bodyPr>
            <a:noAutofit/>
          </a:bodyPr>
          <a:lstStyle/>
          <a:p>
            <a:r>
              <a:rPr lang="en-GB" sz="3200" dirty="0"/>
              <a:t>Frontline staff are working under extremely challenging conditions.</a:t>
            </a:r>
          </a:p>
        </p:txBody>
      </p:sp>
      <p:sp>
        <p:nvSpPr>
          <p:cNvPr id="3" name="Content Placeholder 2">
            <a:extLst>
              <a:ext uri="{FF2B5EF4-FFF2-40B4-BE49-F238E27FC236}">
                <a16:creationId xmlns:a16="http://schemas.microsoft.com/office/drawing/2014/main" id="{CF692BAE-A709-DED4-BCFD-E4C958819911}"/>
              </a:ext>
            </a:extLst>
          </p:cNvPr>
          <p:cNvSpPr>
            <a:spLocks noGrp="1"/>
          </p:cNvSpPr>
          <p:nvPr>
            <p:ph idx="1"/>
          </p:nvPr>
        </p:nvSpPr>
        <p:spPr>
          <a:xfrm>
            <a:off x="8378665" y="1569303"/>
            <a:ext cx="2808792" cy="2445263"/>
          </a:xfrm>
        </p:spPr>
        <p:txBody>
          <a:bodyPr vert="horz" lIns="91440" tIns="45720" rIns="91440" bIns="45720" rtlCol="0" anchor="t">
            <a:noAutofit/>
          </a:bodyPr>
          <a:lstStyle/>
          <a:p>
            <a:pPr marL="0" indent="0">
              <a:buNone/>
            </a:pPr>
            <a:endParaRPr lang="en-GB" sz="500" i="1" dirty="0">
              <a:solidFill>
                <a:schemeClr val="tx2"/>
              </a:solidFill>
              <a:cs typeface="Arial" panose="020B0604020202020204"/>
            </a:endParaRPr>
          </a:p>
          <a:p>
            <a:pPr marL="0" indent="0">
              <a:buNone/>
            </a:pPr>
            <a:r>
              <a:rPr lang="en-GB" sz="2000" i="1" dirty="0">
                <a:solidFill>
                  <a:schemeClr val="tx2"/>
                </a:solidFill>
              </a:rPr>
              <a:t>"[We] seem to be firefighting all the time due to poor funding, staff shortages and lack of affordable accommodation.”</a:t>
            </a:r>
          </a:p>
          <a:p>
            <a:pPr marL="0" indent="0">
              <a:buNone/>
            </a:pPr>
            <a:endParaRPr lang="en-GB" sz="800" i="1" dirty="0">
              <a:solidFill>
                <a:schemeClr val="tx2"/>
              </a:solidFill>
            </a:endParaRPr>
          </a:p>
          <a:p>
            <a:pPr marL="0" indent="0">
              <a:spcBef>
                <a:spcPts val="0"/>
              </a:spcBef>
              <a:buNone/>
            </a:pPr>
            <a:r>
              <a:rPr lang="en-GB" sz="1800" dirty="0">
                <a:solidFill>
                  <a:schemeClr val="tx2"/>
                </a:solidFill>
              </a:rPr>
              <a:t>Frontline worker, </a:t>
            </a:r>
          </a:p>
          <a:p>
            <a:pPr marL="0" indent="0">
              <a:spcBef>
                <a:spcPts val="0"/>
              </a:spcBef>
              <a:buNone/>
            </a:pPr>
            <a:endParaRPr lang="en-GB" sz="700" dirty="0">
              <a:solidFill>
                <a:schemeClr val="tx2"/>
              </a:solidFill>
            </a:endParaRPr>
          </a:p>
          <a:p>
            <a:pPr marL="0" indent="0">
              <a:spcBef>
                <a:spcPts val="0"/>
              </a:spcBef>
              <a:buNone/>
            </a:pPr>
            <a:r>
              <a:rPr lang="en-GB" sz="1800" dirty="0">
                <a:solidFill>
                  <a:schemeClr val="tx2"/>
                </a:solidFill>
              </a:rPr>
              <a:t>South East England</a:t>
            </a:r>
            <a:endParaRPr lang="en-GB" sz="1800" dirty="0">
              <a:solidFill>
                <a:schemeClr val="tx2"/>
              </a:solidFill>
              <a:cs typeface="Arial"/>
            </a:endParaRPr>
          </a:p>
          <a:p>
            <a:pPr marL="0" indent="0">
              <a:buNone/>
            </a:pPr>
            <a:endParaRPr lang="en-GB" sz="1800" dirty="0">
              <a:solidFill>
                <a:schemeClr val="tx2"/>
              </a:solidFill>
            </a:endParaRPr>
          </a:p>
          <a:p>
            <a:pPr marL="0" indent="0">
              <a:buNone/>
            </a:pPr>
            <a:endParaRPr lang="en-GB" sz="1800" dirty="0">
              <a:solidFill>
                <a:schemeClr val="tx2"/>
              </a:solidFill>
            </a:endParaRPr>
          </a:p>
        </p:txBody>
      </p:sp>
      <p:graphicFrame>
        <p:nvGraphicFramePr>
          <p:cNvPr id="7" name="Diagram 6">
            <a:extLst>
              <a:ext uri="{FF2B5EF4-FFF2-40B4-BE49-F238E27FC236}">
                <a16:creationId xmlns:a16="http://schemas.microsoft.com/office/drawing/2014/main" id="{D9270017-512B-875E-80A6-6C8BDAFF52E7}"/>
              </a:ext>
            </a:extLst>
          </p:cNvPr>
          <p:cNvGraphicFramePr/>
          <p:nvPr/>
        </p:nvGraphicFramePr>
        <p:xfrm>
          <a:off x="613774" y="1665962"/>
          <a:ext cx="6989525" cy="4208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472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BE4B1-886E-D781-A613-6B9C5F57B3EC}"/>
              </a:ext>
            </a:extLst>
          </p:cNvPr>
          <p:cNvSpPr>
            <a:spLocks noGrp="1"/>
          </p:cNvSpPr>
          <p:nvPr>
            <p:ph type="title"/>
          </p:nvPr>
        </p:nvSpPr>
        <p:spPr/>
        <p:txBody>
          <a:bodyPr>
            <a:noAutofit/>
          </a:bodyPr>
          <a:lstStyle/>
          <a:p>
            <a:r>
              <a:rPr lang="en-GB" sz="3200" dirty="0"/>
              <a:t>This is having a significant impact on staff wellbeing, and threatens to force frontline workers to leave the sector.</a:t>
            </a:r>
          </a:p>
        </p:txBody>
      </p:sp>
      <p:sp>
        <p:nvSpPr>
          <p:cNvPr id="3" name="Content Placeholder 2">
            <a:extLst>
              <a:ext uri="{FF2B5EF4-FFF2-40B4-BE49-F238E27FC236}">
                <a16:creationId xmlns:a16="http://schemas.microsoft.com/office/drawing/2014/main" id="{CF692BAE-A709-DED4-BCFD-E4C958819911}"/>
              </a:ext>
            </a:extLst>
          </p:cNvPr>
          <p:cNvSpPr>
            <a:spLocks noGrp="1"/>
          </p:cNvSpPr>
          <p:nvPr>
            <p:ph idx="1"/>
          </p:nvPr>
        </p:nvSpPr>
        <p:spPr>
          <a:xfrm>
            <a:off x="407988" y="1579165"/>
            <a:ext cx="10903014" cy="3699670"/>
          </a:xfrm>
        </p:spPr>
        <p:txBody>
          <a:bodyPr>
            <a:normAutofit/>
          </a:bodyPr>
          <a:lstStyle/>
          <a:p>
            <a:pPr marL="0" indent="0">
              <a:buNone/>
            </a:pPr>
            <a:r>
              <a:rPr lang="en-GB" dirty="0"/>
              <a:t>The majority (58%) of frontline staff felt that their role had a </a:t>
            </a:r>
            <a:r>
              <a:rPr lang="en-GB" b="1" dirty="0"/>
              <a:t>negative impact on their wellbeing. </a:t>
            </a:r>
          </a:p>
          <a:p>
            <a:pPr marL="0" indent="0">
              <a:buNone/>
            </a:pPr>
            <a:r>
              <a:rPr lang="en-GB" dirty="0"/>
              <a:t>Whilst most (68%) frontline workers thought it was ‘very likely’ or ‘likely’ they would continue working in the homelessness sector long-term, the </a:t>
            </a:r>
            <a:r>
              <a:rPr lang="en-GB" b="1" dirty="0"/>
              <a:t>rising cost of living was contributing to increasing uncertainty:</a:t>
            </a:r>
          </a:p>
          <a:p>
            <a:endParaRPr lang="en-GB" dirty="0"/>
          </a:p>
        </p:txBody>
      </p:sp>
      <p:sp>
        <p:nvSpPr>
          <p:cNvPr id="5" name="TextBox 4">
            <a:extLst>
              <a:ext uri="{FF2B5EF4-FFF2-40B4-BE49-F238E27FC236}">
                <a16:creationId xmlns:a16="http://schemas.microsoft.com/office/drawing/2014/main" id="{64FB802F-869B-1CD5-1DAD-CA3FE02B219D}"/>
              </a:ext>
            </a:extLst>
          </p:cNvPr>
          <p:cNvSpPr txBox="1"/>
          <p:nvPr/>
        </p:nvSpPr>
        <p:spPr>
          <a:xfrm>
            <a:off x="407988" y="3895265"/>
            <a:ext cx="9370110" cy="16773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1" u="none" strike="noStrike" kern="1200" cap="none" spc="0" normalizeH="0" baseline="0" noProof="0" dirty="0">
                <a:ln>
                  <a:noFill/>
                </a:ln>
                <a:solidFill>
                  <a:srgbClr val="B30931"/>
                </a:solidFill>
                <a:effectLst/>
                <a:uLnTx/>
                <a:uFillTx/>
                <a:latin typeface="Arial" panose="020B0604020202020204"/>
                <a:ea typeface="+mn-ea"/>
                <a:cs typeface="+mn-cs"/>
              </a:rPr>
              <a:t>“I love what I do and would love to be able to carry on doing it but unfortunately need to be making decisions for my own benefit - it’s hard to support people when you’re also struggling to keep the wolf from the door. I want to have stable accommodation and this income doesn’t provide that.”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B30931"/>
                </a:solidFill>
                <a:effectLst/>
                <a:uLnTx/>
                <a:uFillTx/>
                <a:latin typeface="Arial" panose="020B0604020202020204"/>
                <a:ea typeface="+mn-ea"/>
                <a:cs typeface="+mn-cs"/>
              </a:rPr>
              <a:t>Frontline worker, South West England</a:t>
            </a:r>
          </a:p>
        </p:txBody>
      </p:sp>
    </p:spTree>
    <p:extLst>
      <p:ext uri="{BB962C8B-B14F-4D97-AF65-F5344CB8AC3E}">
        <p14:creationId xmlns:p14="http://schemas.microsoft.com/office/powerpoint/2010/main" val="4211314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26E168-2D0B-9951-8F6F-6E7CB0E546B4}"/>
              </a:ext>
            </a:extLst>
          </p:cNvPr>
          <p:cNvPicPr>
            <a:picLocks noChangeAspect="1"/>
          </p:cNvPicPr>
          <p:nvPr/>
        </p:nvPicPr>
        <p:blipFill>
          <a:blip r:embed="rId2">
            <a:extLst>
              <a:ext uri="{28A0092B-C50C-407E-A947-70E740481C1C}">
                <a14:useLocalDpi xmlns:a14="http://schemas.microsoft.com/office/drawing/2010/main" val="0"/>
              </a:ext>
            </a:extLst>
          </a:blip>
          <a:srcRect t="2540" b="2540"/>
          <a:stretch/>
        </p:blipFill>
        <p:spPr>
          <a:xfrm>
            <a:off x="2915455" y="10"/>
            <a:ext cx="9276545"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p:spPr>
      </p:pic>
      <p:sp>
        <p:nvSpPr>
          <p:cNvPr id="5" name="Title 4">
            <a:extLst>
              <a:ext uri="{FF2B5EF4-FFF2-40B4-BE49-F238E27FC236}">
                <a16:creationId xmlns:a16="http://schemas.microsoft.com/office/drawing/2014/main" id="{3C29362D-F6FE-4007-AC66-CA2E16FB78FB}"/>
              </a:ext>
            </a:extLst>
          </p:cNvPr>
          <p:cNvSpPr>
            <a:spLocks noGrp="1"/>
          </p:cNvSpPr>
          <p:nvPr>
            <p:ph type="title"/>
          </p:nvPr>
        </p:nvSpPr>
        <p:spPr>
          <a:xfrm>
            <a:off x="849806" y="3265740"/>
            <a:ext cx="3161940" cy="2640247"/>
          </a:xfrm>
        </p:spPr>
        <p:txBody>
          <a:bodyPr vert="horz" lIns="91440" tIns="45720" rIns="91440" bIns="45720" rtlCol="0" anchor="b">
            <a:normAutofit/>
          </a:bodyPr>
          <a:lstStyle/>
          <a:p>
            <a:r>
              <a:rPr lang="en-US" sz="3600" dirty="0">
                <a:solidFill>
                  <a:schemeClr val="bg1"/>
                </a:solidFill>
              </a:rPr>
              <a:t>What action do frontline workers recommend?</a:t>
            </a:r>
            <a:endParaRPr lang="en-GB" sz="3600">
              <a:solidFill>
                <a:schemeClr val="bg1"/>
              </a:solidFill>
              <a:cs typeface="Arial"/>
            </a:endParaRPr>
          </a:p>
        </p:txBody>
      </p:sp>
    </p:spTree>
    <p:extLst>
      <p:ext uri="{BB962C8B-B14F-4D97-AF65-F5344CB8AC3E}">
        <p14:creationId xmlns:p14="http://schemas.microsoft.com/office/powerpoint/2010/main" val="2890841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BE4B1-886E-D781-A613-6B9C5F57B3EC}"/>
              </a:ext>
            </a:extLst>
          </p:cNvPr>
          <p:cNvSpPr>
            <a:spLocks noGrp="1"/>
          </p:cNvSpPr>
          <p:nvPr>
            <p:ph type="title"/>
          </p:nvPr>
        </p:nvSpPr>
        <p:spPr>
          <a:xfrm>
            <a:off x="407988" y="419352"/>
            <a:ext cx="11376025" cy="954428"/>
          </a:xfrm>
        </p:spPr>
        <p:txBody>
          <a:bodyPr>
            <a:noAutofit/>
          </a:bodyPr>
          <a:lstStyle/>
          <a:p>
            <a:r>
              <a:rPr lang="en-GB" sz="3200" dirty="0"/>
              <a:t>We need to act now to support frontline services through this cost-of-living crisis.</a:t>
            </a:r>
          </a:p>
        </p:txBody>
      </p:sp>
      <p:sp>
        <p:nvSpPr>
          <p:cNvPr id="3" name="Content Placeholder 2">
            <a:extLst>
              <a:ext uri="{FF2B5EF4-FFF2-40B4-BE49-F238E27FC236}">
                <a16:creationId xmlns:a16="http://schemas.microsoft.com/office/drawing/2014/main" id="{CF692BAE-A709-DED4-BCFD-E4C958819911}"/>
              </a:ext>
            </a:extLst>
          </p:cNvPr>
          <p:cNvSpPr>
            <a:spLocks noGrp="1"/>
          </p:cNvSpPr>
          <p:nvPr>
            <p:ph idx="1"/>
          </p:nvPr>
        </p:nvSpPr>
        <p:spPr>
          <a:xfrm>
            <a:off x="518143" y="1836523"/>
            <a:ext cx="10953656" cy="3870543"/>
          </a:xfrm>
        </p:spPr>
        <p:txBody>
          <a:bodyPr>
            <a:normAutofit/>
          </a:bodyPr>
          <a:lstStyle/>
          <a:p>
            <a:pPr marL="0" indent="0">
              <a:buNone/>
            </a:pPr>
            <a:r>
              <a:rPr lang="en-GB" b="1" dirty="0"/>
              <a:t>86% </a:t>
            </a:r>
            <a:r>
              <a:rPr lang="en-GB" dirty="0"/>
              <a:t>of frontline workers thought </a:t>
            </a:r>
            <a:r>
              <a:rPr lang="en-GB" b="1" dirty="0"/>
              <a:t>services needed additional support </a:t>
            </a:r>
            <a:r>
              <a:rPr lang="en-GB" dirty="0"/>
              <a:t>to help with the rising cost of living.</a:t>
            </a:r>
          </a:p>
          <a:p>
            <a:pPr marL="0" indent="0">
              <a:buNone/>
            </a:pPr>
            <a:endParaRPr lang="en-GB" dirty="0"/>
          </a:p>
          <a:p>
            <a:pPr marL="0" indent="0">
              <a:buNone/>
            </a:pPr>
            <a:endParaRPr lang="en-GB" dirty="0"/>
          </a:p>
          <a:p>
            <a:pPr marL="0" indent="0">
              <a:buNone/>
            </a:pPr>
            <a:endParaRPr lang="en-GB" sz="1100" dirty="0"/>
          </a:p>
          <a:p>
            <a:pPr marL="0" indent="0">
              <a:buFont typeface="Arial" panose="020B0604020202020204" pitchFamily="34" charset="0"/>
              <a:buNone/>
            </a:pPr>
            <a:endParaRPr lang="en-GB" sz="900" dirty="0">
              <a:solidFill>
                <a:schemeClr val="tx2"/>
              </a:solidFill>
            </a:endParaRPr>
          </a:p>
          <a:p>
            <a:endParaRPr lang="en-GB" dirty="0"/>
          </a:p>
        </p:txBody>
      </p:sp>
      <p:sp>
        <p:nvSpPr>
          <p:cNvPr id="13" name="TextBox 12">
            <a:extLst>
              <a:ext uri="{FF2B5EF4-FFF2-40B4-BE49-F238E27FC236}">
                <a16:creationId xmlns:a16="http://schemas.microsoft.com/office/drawing/2014/main" id="{C4AF50D4-9F5E-03E6-7936-06106856F213}"/>
              </a:ext>
            </a:extLst>
          </p:cNvPr>
          <p:cNvSpPr txBox="1"/>
          <p:nvPr/>
        </p:nvSpPr>
        <p:spPr>
          <a:xfrm>
            <a:off x="720201" y="2966217"/>
            <a:ext cx="9471811" cy="260071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B30931"/>
                </a:solidFill>
                <a:effectLst/>
                <a:uLnTx/>
                <a:uFillTx/>
                <a:latin typeface="Arial" panose="020B0604020202020204"/>
                <a:ea typeface="+mn-ea"/>
                <a:cs typeface="+mn-cs"/>
              </a:rPr>
              <a:t>“Our service delivery is at risk of reduction due to increase in utility, salary uplifts and other costs which impact on a set funding pot which has not changed for 5 years and is not planned to change in the next 18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 b="0" i="1" u="none" strike="noStrike" kern="1200" cap="none" spc="0" normalizeH="0" baseline="0" noProof="0" dirty="0">
              <a:ln>
                <a:noFill/>
              </a:ln>
              <a:solidFill>
                <a:srgbClr val="B30931"/>
              </a:solidFill>
              <a:effectLst/>
              <a:uLnTx/>
              <a:uFillTx/>
              <a:latin typeface="Arial" panose="020B0604020202020204"/>
              <a:ea typeface="+mn-ea"/>
              <a:cs typeface="+mn-cs"/>
            </a:endParaRPr>
          </a:p>
          <a:p>
            <a:pPr marL="2743200" marR="0" lvl="6" indent="0" algn="l" defTabSz="914400" rtl="0" eaLnBrk="1" fontAlgn="auto" latinLnBrk="0" hangingPunct="1">
              <a:lnSpc>
                <a:spcPct val="100000"/>
              </a:lnSpc>
              <a:spcBef>
                <a:spcPts val="0"/>
              </a:spcBef>
              <a:spcAft>
                <a:spcPts val="0"/>
              </a:spcAft>
              <a:buClrTx/>
              <a:buSzTx/>
              <a:buFontTx/>
              <a:buNone/>
              <a:tabLst/>
              <a:defRPr/>
            </a:pPr>
            <a:endParaRPr kumimoji="0" lang="en-GB" sz="100" b="0" i="1" u="none" strike="noStrike" kern="1200" cap="none" spc="0" normalizeH="0" baseline="0" noProof="0" dirty="0">
              <a:ln>
                <a:noFill/>
              </a:ln>
              <a:solidFill>
                <a:srgbClr val="B30931"/>
              </a:solidFill>
              <a:effectLst/>
              <a:uLnTx/>
              <a:uFillTx/>
              <a:latin typeface="Arial" panose="020B0604020202020204"/>
              <a:ea typeface="+mn-ea"/>
              <a:cs typeface="+mn-cs"/>
            </a:endParaRPr>
          </a:p>
          <a:p>
            <a:pPr marL="2743200" marR="0" lvl="6" indent="0" algn="l" defTabSz="914400" rtl="0" eaLnBrk="1" fontAlgn="auto" latinLnBrk="0" hangingPunct="1">
              <a:lnSpc>
                <a:spcPct val="100000"/>
              </a:lnSpc>
              <a:spcBef>
                <a:spcPts val="0"/>
              </a:spcBef>
              <a:spcAft>
                <a:spcPts val="0"/>
              </a:spcAft>
              <a:buClrTx/>
              <a:buSzTx/>
              <a:buFontTx/>
              <a:buNone/>
              <a:tabLst/>
              <a:defRPr/>
            </a:pPr>
            <a:endParaRPr kumimoji="0" lang="en-GB" sz="100" b="0" i="1" u="none" strike="noStrike" kern="1200" cap="none" spc="0" normalizeH="0" baseline="0" noProof="0" dirty="0">
              <a:ln>
                <a:noFill/>
              </a:ln>
              <a:solidFill>
                <a:srgbClr val="B3093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B30931"/>
                </a:solidFill>
                <a:effectLst/>
                <a:uLnTx/>
                <a:uFillTx/>
                <a:latin typeface="Arial" panose="020B0604020202020204"/>
                <a:ea typeface="+mn-ea"/>
                <a:cs typeface="+mn-cs"/>
              </a:rPr>
              <a:t>Frontline worker, West Midlands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B3093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B30931"/>
                </a:solidFill>
                <a:effectLst/>
                <a:uLnTx/>
                <a:uFillTx/>
                <a:latin typeface="Arial" panose="020B0604020202020204"/>
                <a:ea typeface="+mn-ea"/>
                <a:cs typeface="+mn-cs"/>
              </a:rPr>
              <a:t>“We are covering some costs, like fuel, that we should be paid, and we are even personally buying food and other items for people in need.”</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800" b="0" i="0" u="none" strike="noStrike" kern="1200" cap="none" spc="0" normalizeH="0" baseline="0" noProof="0" dirty="0">
                <a:ln>
                  <a:noFill/>
                </a:ln>
                <a:solidFill>
                  <a:srgbClr val="B30931"/>
                </a:solidFill>
                <a:effectLst/>
                <a:uLnTx/>
                <a:uFillTx/>
                <a:latin typeface="Arial" panose="020B0604020202020204"/>
                <a:ea typeface="+mn-ea"/>
                <a:cs typeface="+mn-cs"/>
              </a:rPr>
              <a:t>Frontline worker, Yorkshire and Humberside</a:t>
            </a:r>
          </a:p>
        </p:txBody>
      </p:sp>
    </p:spTree>
    <p:extLst>
      <p:ext uri="{BB962C8B-B14F-4D97-AF65-F5344CB8AC3E}">
        <p14:creationId xmlns:p14="http://schemas.microsoft.com/office/powerpoint/2010/main" val="705975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BE4B1-886E-D781-A613-6B9C5F57B3EC}"/>
              </a:ext>
            </a:extLst>
          </p:cNvPr>
          <p:cNvSpPr>
            <a:spLocks noGrp="1"/>
          </p:cNvSpPr>
          <p:nvPr>
            <p:ph type="title"/>
          </p:nvPr>
        </p:nvSpPr>
        <p:spPr/>
        <p:txBody>
          <a:bodyPr>
            <a:noAutofit/>
          </a:bodyPr>
          <a:lstStyle/>
          <a:p>
            <a:r>
              <a:rPr lang="en-GB" sz="3200" dirty="0"/>
              <a:t>We need to act now to equip frontline workers with the tools they need to do their jobs effectively.</a:t>
            </a:r>
          </a:p>
        </p:txBody>
      </p:sp>
      <p:sp>
        <p:nvSpPr>
          <p:cNvPr id="3" name="Content Placeholder 2">
            <a:extLst>
              <a:ext uri="{FF2B5EF4-FFF2-40B4-BE49-F238E27FC236}">
                <a16:creationId xmlns:a16="http://schemas.microsoft.com/office/drawing/2014/main" id="{CF692BAE-A709-DED4-BCFD-E4C958819911}"/>
              </a:ext>
            </a:extLst>
          </p:cNvPr>
          <p:cNvSpPr>
            <a:spLocks noGrp="1"/>
          </p:cNvSpPr>
          <p:nvPr>
            <p:ph idx="1"/>
          </p:nvPr>
        </p:nvSpPr>
        <p:spPr>
          <a:xfrm>
            <a:off x="518143" y="1804117"/>
            <a:ext cx="10953656" cy="3870543"/>
          </a:xfrm>
        </p:spPr>
        <p:txBody>
          <a:bodyPr>
            <a:normAutofit/>
          </a:bodyPr>
          <a:lstStyle/>
          <a:p>
            <a:pPr marL="0" indent="0">
              <a:buNone/>
            </a:pPr>
            <a:r>
              <a:rPr lang="en-GB" sz="2400" dirty="0"/>
              <a:t>Wider recommendations from staff included improving </a:t>
            </a:r>
            <a:r>
              <a:rPr lang="en-GB" sz="2400" b="1" dirty="0"/>
              <a:t>working conditions</a:t>
            </a:r>
            <a:r>
              <a:rPr lang="en-GB" sz="2400" dirty="0"/>
              <a:t>, providing more opportunities for </a:t>
            </a:r>
            <a:r>
              <a:rPr lang="en-GB" sz="2400" b="1" dirty="0"/>
              <a:t>training</a:t>
            </a:r>
            <a:r>
              <a:rPr lang="en-GB" sz="2400" dirty="0"/>
              <a:t>, and </a:t>
            </a:r>
            <a:r>
              <a:rPr lang="en-GB" sz="2400" b="1" dirty="0"/>
              <a:t>implementing reforms and policy changes to prevent homelessness. </a:t>
            </a:r>
            <a:endParaRPr lang="en-GB" sz="2400" dirty="0"/>
          </a:p>
          <a:p>
            <a:pPr marL="0" indent="0">
              <a:buNone/>
            </a:pPr>
            <a:endParaRPr lang="en-GB" sz="1100" dirty="0"/>
          </a:p>
          <a:p>
            <a:pPr marL="0" indent="0">
              <a:buFont typeface="Arial" panose="020B0604020202020204" pitchFamily="34" charset="0"/>
              <a:buNone/>
            </a:pPr>
            <a:endParaRPr lang="en-GB" sz="900" dirty="0">
              <a:solidFill>
                <a:schemeClr val="tx2"/>
              </a:solidFill>
            </a:endParaRPr>
          </a:p>
          <a:p>
            <a:endParaRPr lang="en-GB" dirty="0"/>
          </a:p>
        </p:txBody>
      </p:sp>
      <p:sp>
        <p:nvSpPr>
          <p:cNvPr id="13" name="TextBox 12">
            <a:extLst>
              <a:ext uri="{FF2B5EF4-FFF2-40B4-BE49-F238E27FC236}">
                <a16:creationId xmlns:a16="http://schemas.microsoft.com/office/drawing/2014/main" id="{C4AF50D4-9F5E-03E6-7936-06106856F213}"/>
              </a:ext>
            </a:extLst>
          </p:cNvPr>
          <p:cNvSpPr txBox="1"/>
          <p:nvPr/>
        </p:nvSpPr>
        <p:spPr>
          <a:xfrm>
            <a:off x="2356217" y="3528176"/>
            <a:ext cx="7743139" cy="316144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b="0" i="0" u="none" strike="noStrike" kern="1200" cap="none" spc="0" normalizeH="0" baseline="0" noProof="0" dirty="0">
                <a:ln>
                  <a:noFill/>
                </a:ln>
                <a:solidFill>
                  <a:srgbClr val="3C3C3B"/>
                </a:solidFill>
                <a:effectLst/>
                <a:uLnTx/>
                <a:uFillTx/>
                <a:latin typeface="Arial" panose="020B0604020202020204"/>
                <a:ea typeface="+mn-ea"/>
                <a:cs typeface="+mn-cs"/>
              </a:rPr>
              <a:t> </a:t>
            </a:r>
            <a:r>
              <a:rPr kumimoji="0" lang="en-GB" sz="2000" b="0" i="1" u="none" strike="noStrike" kern="1200" cap="none" spc="0" normalizeH="0" baseline="0" noProof="0" dirty="0">
                <a:ln>
                  <a:noFill/>
                </a:ln>
                <a:solidFill>
                  <a:srgbClr val="B30931"/>
                </a:solidFill>
                <a:effectLst/>
                <a:uLnTx/>
                <a:uFillTx/>
                <a:latin typeface="Arial" panose="020B0604020202020204"/>
                <a:ea typeface="+mn-ea"/>
                <a:cs typeface="+mn-cs"/>
              </a:rPr>
              <a:t>"More investment into the staff here and a full staff/ management team would mean less churn which </a:t>
            </a:r>
            <a:r>
              <a:rPr kumimoji="0" lang="en-GB" sz="2000" b="0" i="1" u="none" strike="noStrike" kern="1200" cap="none" spc="0" normalizeH="0" baseline="0" noProof="0" dirty="0">
                <a:ln>
                  <a:noFill/>
                </a:ln>
                <a:solidFill>
                  <a:srgbClr val="B30931"/>
                </a:solidFill>
                <a:effectLst/>
                <a:uLnTx/>
                <a:uFillTx/>
                <a:latin typeface="Arial" panose="020B0604020202020204"/>
                <a:ea typeface="Arial" panose="020B0604020202020204" pitchFamily="34" charset="0"/>
                <a:cs typeface="+mn-cs"/>
              </a:rPr>
              <a:t>would equal a more stable and productive service. Then we could actually look at improving our offer to service users and doing more rather than </a:t>
            </a:r>
            <a:r>
              <a:rPr kumimoji="0" lang="en-GB" sz="2000" b="0" i="1" u="none" strike="noStrike" kern="1200" cap="none" spc="0" normalizeH="0" baseline="0" noProof="0" dirty="0">
                <a:ln>
                  <a:noFill/>
                </a:ln>
                <a:solidFill>
                  <a:srgbClr val="B30931"/>
                </a:solidFill>
                <a:effectLst/>
                <a:uLnTx/>
                <a:uFillTx/>
                <a:latin typeface="Arial" panose="020B0604020202020204"/>
                <a:ea typeface="+mn-ea"/>
                <a:cs typeface="+mn-cs"/>
              </a:rPr>
              <a:t>constantly keeping our head just above water...”</a:t>
            </a:r>
            <a:r>
              <a:rPr kumimoji="0" lang="en-GB" sz="2000" b="0" i="0" u="none" strike="noStrike" kern="1200" cap="none" spc="0" normalizeH="0" baseline="0" noProof="0" dirty="0">
                <a:ln>
                  <a:noFill/>
                </a:ln>
                <a:solidFill>
                  <a:srgbClr val="B30931"/>
                </a:solidFill>
                <a:effectLst/>
                <a:uLnTx/>
                <a:uFillTx/>
                <a:latin typeface="Arial" panose="020B0604020202020204"/>
                <a:ea typeface="+mn-ea"/>
                <a:cs typeface="+mn-cs"/>
              </a:rPr>
              <a:t> </a:t>
            </a:r>
            <a:endParaRPr kumimoji="0" lang="en-US" sz="2000" b="0" i="0" u="none" strike="noStrike" kern="1200" cap="none" spc="0" normalizeH="0" baseline="0" noProof="0" dirty="0">
              <a:ln>
                <a:noFill/>
              </a:ln>
              <a:solidFill>
                <a:srgbClr val="B30931"/>
              </a:solidFill>
              <a:effectLst/>
              <a:uLnTx/>
              <a:uFillTx/>
              <a:latin typeface="Arial" panose="020B0604020202020204"/>
              <a:ea typeface="Arial" panose="020B0604020202020204" pitchFamily="34" charset="0"/>
              <a:cs typeface="Arial"/>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srgbClr val="B30931"/>
                </a:solidFill>
                <a:effectLst/>
                <a:uLnTx/>
                <a:uFillTx/>
                <a:latin typeface="Arial" panose="020B0604020202020204"/>
                <a:ea typeface="Arial" panose="020B0604020202020204" pitchFamily="34" charset="0"/>
                <a:cs typeface="+mn-cs"/>
              </a:rPr>
              <a:t>Frontline worker, </a:t>
            </a:r>
            <a:r>
              <a:rPr kumimoji="0" lang="en-GB" sz="1800" b="0" i="0" u="none" strike="noStrike" kern="1200" cap="none" spc="0" normalizeH="0" baseline="0" noProof="0" dirty="0">
                <a:ln>
                  <a:noFill/>
                </a:ln>
                <a:solidFill>
                  <a:srgbClr val="B30931"/>
                </a:solidFill>
                <a:effectLst/>
                <a:uLnTx/>
                <a:uFillTx/>
                <a:latin typeface="Arial" panose="020B0604020202020204"/>
                <a:ea typeface="+mn-ea"/>
                <a:cs typeface="+mn-cs"/>
              </a:rPr>
              <a:t>West Midlands</a:t>
            </a:r>
            <a:endParaRPr kumimoji="0" lang="en-GB" sz="1800" b="0" i="0" u="none" strike="noStrike" kern="1200" cap="none" spc="0" normalizeH="0" baseline="0" noProof="0" dirty="0">
              <a:ln>
                <a:noFill/>
              </a:ln>
              <a:solidFill>
                <a:srgbClr val="B30931"/>
              </a:solidFill>
              <a:effectLst/>
              <a:uLnTx/>
              <a:uFillTx/>
              <a:latin typeface="Arial" panose="020B0604020202020204"/>
              <a:ea typeface="Arial" panose="020B0604020202020204" pitchFamily="34" charset="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B30931"/>
              </a:solidFill>
              <a:effectLst/>
              <a:uLnTx/>
              <a:uFillTx/>
              <a:latin typeface="Arial" panose="020B0604020202020204"/>
              <a:ea typeface="Arial" panose="020B0604020202020204" pitchFamily="34" charset="0"/>
              <a:cs typeface="Arial"/>
            </a:endParaRPr>
          </a:p>
          <a:p>
            <a:pPr marL="2743200" marR="0" lvl="6"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B30931"/>
              </a:solidFill>
              <a:effectLst/>
              <a:uLnTx/>
              <a:uFillTx/>
              <a:latin typeface="Arial" panose="020B0604020202020204"/>
              <a:ea typeface="+mn-ea"/>
              <a:cs typeface="Arial"/>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2000" b="0" i="1" u="none" strike="noStrike" kern="1200" cap="none" spc="0" normalizeH="0" baseline="0" noProof="0" dirty="0">
              <a:ln>
                <a:noFill/>
              </a:ln>
              <a:solidFill>
                <a:srgbClr val="B30931"/>
              </a:solidFill>
              <a:effectLst/>
              <a:uLnTx/>
              <a:uFillTx/>
              <a:latin typeface="Arial" panose="020B0604020202020204"/>
              <a:ea typeface="+mn-ea"/>
              <a:cs typeface="Arial"/>
            </a:endParaRPr>
          </a:p>
        </p:txBody>
      </p:sp>
      <p:pic>
        <p:nvPicPr>
          <p:cNvPr id="4" name="Picture 3" descr="Icon&#10;&#10;Description automatically generated">
            <a:extLst>
              <a:ext uri="{FF2B5EF4-FFF2-40B4-BE49-F238E27FC236}">
                <a16:creationId xmlns:a16="http://schemas.microsoft.com/office/drawing/2014/main" id="{8C177A8F-DFD3-FBAD-D8E2-248BC2A2E2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805" y="3741094"/>
            <a:ext cx="1396653" cy="1396653"/>
          </a:xfrm>
          <a:prstGeom prst="rect">
            <a:avLst/>
          </a:prstGeom>
        </p:spPr>
      </p:pic>
    </p:spTree>
    <p:extLst>
      <p:ext uri="{BB962C8B-B14F-4D97-AF65-F5344CB8AC3E}">
        <p14:creationId xmlns:p14="http://schemas.microsoft.com/office/powerpoint/2010/main" val="3679389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logos on a black background&#10;&#10;Description automatically generated with medium confidence">
            <a:extLst>
              <a:ext uri="{FF2B5EF4-FFF2-40B4-BE49-F238E27FC236}">
                <a16:creationId xmlns:a16="http://schemas.microsoft.com/office/drawing/2014/main" id="{C93C3666-9188-0DCF-14C9-F9385A80EC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5457" y="681514"/>
            <a:ext cx="5829388" cy="5034701"/>
          </a:xfrm>
          <a:prstGeom prst="rect">
            <a:avLst/>
          </a:prstGeom>
        </p:spPr>
      </p:pic>
      <p:sp>
        <p:nvSpPr>
          <p:cNvPr id="3" name="Content Placeholder 2">
            <a:extLst>
              <a:ext uri="{FF2B5EF4-FFF2-40B4-BE49-F238E27FC236}">
                <a16:creationId xmlns:a16="http://schemas.microsoft.com/office/drawing/2014/main" id="{05A0FC0F-C67F-A7A7-E344-863DC39631D0}"/>
              </a:ext>
            </a:extLst>
          </p:cNvPr>
          <p:cNvSpPr>
            <a:spLocks noGrp="1"/>
          </p:cNvSpPr>
          <p:nvPr>
            <p:ph idx="1"/>
          </p:nvPr>
        </p:nvSpPr>
        <p:spPr>
          <a:xfrm>
            <a:off x="473303" y="893310"/>
            <a:ext cx="9441689" cy="4604282"/>
          </a:xfrm>
        </p:spPr>
        <p:txBody>
          <a:bodyPr vert="horz" lIns="91440" tIns="45720" rIns="91440" bIns="45720" rtlCol="0" anchor="t">
            <a:normAutofit/>
          </a:bodyPr>
          <a:lstStyle/>
          <a:p>
            <a:r>
              <a:rPr lang="en-US" sz="3200" dirty="0">
                <a:cs typeface="Arial"/>
              </a:rPr>
              <a:t>Dr Brett Grellier</a:t>
            </a:r>
            <a:endParaRPr lang="en-US" dirty="0">
              <a:cs typeface="Arial"/>
            </a:endParaRPr>
          </a:p>
          <a:p>
            <a:endParaRPr lang="en-US" sz="3200" dirty="0">
              <a:cs typeface="Arial"/>
            </a:endParaRPr>
          </a:p>
          <a:p>
            <a:r>
              <a:rPr lang="en-US" sz="3200" dirty="0">
                <a:cs typeface="Arial"/>
              </a:rPr>
              <a:t>Rachel Marshall </a:t>
            </a:r>
          </a:p>
          <a:p>
            <a:endParaRPr lang="en-US" sz="3200" dirty="0">
              <a:cs typeface="Arial"/>
            </a:endParaRPr>
          </a:p>
          <a:p>
            <a:r>
              <a:rPr lang="en-US" sz="3200" dirty="0">
                <a:cs typeface="Arial"/>
              </a:rPr>
              <a:t>Kate Standing </a:t>
            </a:r>
            <a:endParaRPr lang="en-US" dirty="0"/>
          </a:p>
          <a:p>
            <a:endParaRPr lang="en-US" sz="3200" dirty="0">
              <a:cs typeface="Arial"/>
            </a:endParaRPr>
          </a:p>
          <a:p>
            <a:r>
              <a:rPr lang="en-US" sz="3200" dirty="0">
                <a:cs typeface="Arial"/>
              </a:rPr>
              <a:t>Oliver Townsend </a:t>
            </a:r>
            <a:endParaRPr lang="en-US" dirty="0"/>
          </a:p>
        </p:txBody>
      </p:sp>
      <p:pic>
        <p:nvPicPr>
          <p:cNvPr id="4" name="Picture 4" descr="Logo&#10;&#10;Description automatically generated">
            <a:extLst>
              <a:ext uri="{FF2B5EF4-FFF2-40B4-BE49-F238E27FC236}">
                <a16:creationId xmlns:a16="http://schemas.microsoft.com/office/drawing/2014/main" id="{58737142-DA66-36F4-0104-5F087EBDB1B9}"/>
              </a:ext>
            </a:extLst>
          </p:cNvPr>
          <p:cNvPicPr>
            <a:picLocks noChangeAspect="1"/>
          </p:cNvPicPr>
          <p:nvPr/>
        </p:nvPicPr>
        <p:blipFill>
          <a:blip r:embed="rId3"/>
          <a:stretch>
            <a:fillRect/>
          </a:stretch>
        </p:blipFill>
        <p:spPr>
          <a:xfrm>
            <a:off x="5948949" y="618669"/>
            <a:ext cx="4039935" cy="1439403"/>
          </a:xfrm>
          <a:prstGeom prst="rect">
            <a:avLst/>
          </a:prstGeom>
        </p:spPr>
      </p:pic>
      <p:pic>
        <p:nvPicPr>
          <p:cNvPr id="6" name="Picture 2" descr="Home - Platfform">
            <a:extLst>
              <a:ext uri="{FF2B5EF4-FFF2-40B4-BE49-F238E27FC236}">
                <a16:creationId xmlns:a16="http://schemas.microsoft.com/office/drawing/2014/main" id="{ECE72BBE-8A35-BE46-EC01-1880568F6D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7001" y="4217316"/>
            <a:ext cx="4615395" cy="1940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27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6D6068-295B-D26A-0221-2D4CAD08227B}"/>
              </a:ext>
            </a:extLst>
          </p:cNvPr>
          <p:cNvSpPr>
            <a:spLocks noGrp="1"/>
          </p:cNvSpPr>
          <p:nvPr>
            <p:ph type="title"/>
          </p:nvPr>
        </p:nvSpPr>
        <p:spPr>
          <a:xfrm>
            <a:off x="735477" y="1591721"/>
            <a:ext cx="11376025" cy="954428"/>
          </a:xfrm>
        </p:spPr>
        <p:txBody>
          <a:bodyPr>
            <a:normAutofit fontScale="90000"/>
          </a:bodyPr>
          <a:lstStyle/>
          <a:p>
            <a:r>
              <a:rPr lang="en-GB" sz="3600" dirty="0"/>
              <a:t>Read more on our website…</a:t>
            </a:r>
            <a:br>
              <a:rPr lang="en-GB" sz="3600" dirty="0">
                <a:cs typeface="Arial"/>
              </a:rPr>
            </a:br>
            <a:br>
              <a:rPr lang="en-GB" sz="3600" dirty="0">
                <a:cs typeface="Arial"/>
              </a:rPr>
            </a:br>
            <a:r>
              <a:rPr lang="en-GB" sz="3600" b="0" dirty="0">
                <a:ea typeface="+mj-lt"/>
                <a:cs typeface="+mj-lt"/>
              </a:rPr>
              <a:t>www.frontlinenetwork.org.uk/resources/research</a:t>
            </a:r>
            <a:endParaRPr lang="en-GB" sz="3600" dirty="0">
              <a:ea typeface="+mj-lt"/>
              <a:cs typeface="+mj-lt"/>
            </a:endParaRPr>
          </a:p>
        </p:txBody>
      </p:sp>
    </p:spTree>
    <p:extLst>
      <p:ext uri="{BB962C8B-B14F-4D97-AF65-F5344CB8AC3E}">
        <p14:creationId xmlns:p14="http://schemas.microsoft.com/office/powerpoint/2010/main" val="4225142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FFA579CC-A9D4-B885-E1C6-21A57CC7C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843" y="637266"/>
            <a:ext cx="6810961" cy="4475062"/>
          </a:xfrm>
          <a:prstGeom prst="rect">
            <a:avLst/>
          </a:prstGeom>
        </p:spPr>
      </p:pic>
      <p:pic>
        <p:nvPicPr>
          <p:cNvPr id="1026" name="Picture 2" descr="Home - Platfform">
            <a:extLst>
              <a:ext uri="{FF2B5EF4-FFF2-40B4-BE49-F238E27FC236}">
                <a16:creationId xmlns:a16="http://schemas.microsoft.com/office/drawing/2014/main" id="{30591FC6-3CA5-2092-2056-ED45048A78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3670" y="5487457"/>
            <a:ext cx="2971081" cy="12181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2766C1D-5064-B3BA-356E-95A0E80F0899}"/>
              </a:ext>
            </a:extLst>
          </p:cNvPr>
          <p:cNvPicPr>
            <a:picLocks/>
          </p:cNvPicPr>
          <p:nvPr/>
        </p:nvPicPr>
        <p:blipFill rotWithShape="1">
          <a:blip r:embed="rId5"/>
          <a:srcRect l="31981" r="39077"/>
          <a:stretch/>
        </p:blipFill>
        <p:spPr>
          <a:xfrm>
            <a:off x="891414" y="-2"/>
            <a:ext cx="277509" cy="5472000"/>
          </a:xfrm>
          <a:prstGeom prst="rect">
            <a:avLst/>
          </a:prstGeom>
        </p:spPr>
      </p:pic>
    </p:spTree>
    <p:extLst>
      <p:ext uri="{BB962C8B-B14F-4D97-AF65-F5344CB8AC3E}">
        <p14:creationId xmlns:p14="http://schemas.microsoft.com/office/powerpoint/2010/main" val="3941515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 logo&#10;&#10;Description automatically generated">
            <a:extLst>
              <a:ext uri="{FF2B5EF4-FFF2-40B4-BE49-F238E27FC236}">
                <a16:creationId xmlns:a16="http://schemas.microsoft.com/office/drawing/2014/main" id="{B0372551-3385-FCD4-0F67-840B7E69C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2" y="8819"/>
            <a:ext cx="3851601" cy="1604372"/>
          </a:xfrm>
          <a:prstGeom prst="rect">
            <a:avLst/>
          </a:prstGeom>
        </p:spPr>
      </p:pic>
      <p:sp>
        <p:nvSpPr>
          <p:cNvPr id="5" name="Content Placeholder 4">
            <a:extLst>
              <a:ext uri="{FF2B5EF4-FFF2-40B4-BE49-F238E27FC236}">
                <a16:creationId xmlns:a16="http://schemas.microsoft.com/office/drawing/2014/main" id="{2CB0CA4C-9FBA-49AB-8B49-349A2893076F}"/>
              </a:ext>
            </a:extLst>
          </p:cNvPr>
          <p:cNvSpPr>
            <a:spLocks noGrp="1"/>
          </p:cNvSpPr>
          <p:nvPr>
            <p:ph idx="1"/>
          </p:nvPr>
        </p:nvSpPr>
        <p:spPr>
          <a:xfrm>
            <a:off x="838200" y="1622427"/>
            <a:ext cx="10515600" cy="4351338"/>
          </a:xfrm>
        </p:spPr>
        <p:txBody>
          <a:bodyPr>
            <a:normAutofit/>
          </a:bodyPr>
          <a:lstStyle/>
          <a:p>
            <a:r>
              <a:rPr lang="en-GB">
                <a:latin typeface="Arial" panose="020B0604020202020204" pitchFamily="34" charset="0"/>
                <a:cs typeface="Arial" panose="020B0604020202020204" pitchFamily="34" charset="0"/>
              </a:rPr>
              <a:t>Platfform </a:t>
            </a:r>
            <a:r>
              <a:rPr lang="en-GB" b="0">
                <a:latin typeface="Arial" panose="020B0604020202020204" pitchFamily="34" charset="0"/>
                <a:cs typeface="Arial" panose="020B0604020202020204" pitchFamily="34" charset="0"/>
              </a:rPr>
              <a:t>is the charit</a:t>
            </a:r>
            <a:r>
              <a:rPr lang="en-GB">
                <a:latin typeface="Arial" panose="020B0604020202020204" pitchFamily="34" charset="0"/>
                <a:cs typeface="Arial" panose="020B0604020202020204" pitchFamily="34" charset="0"/>
              </a:rPr>
              <a:t>y for mental health and social change</a:t>
            </a:r>
            <a:r>
              <a:rPr lang="en-GB" b="0">
                <a:latin typeface="Arial" panose="020B0604020202020204" pitchFamily="34" charset="0"/>
                <a:cs typeface="Arial" panose="020B0604020202020204" pitchFamily="34" charset="0"/>
              </a:rPr>
              <a:t>.</a:t>
            </a:r>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First established as </a:t>
            </a:r>
            <a:r>
              <a:rPr lang="en-GB" err="1">
                <a:latin typeface="Arial" panose="020B0604020202020204" pitchFamily="34" charset="0"/>
                <a:cs typeface="Arial" panose="020B0604020202020204" pitchFamily="34" charset="0"/>
              </a:rPr>
              <a:t>Gofal</a:t>
            </a:r>
            <a:r>
              <a:rPr lang="en-GB">
                <a:latin typeface="Arial" panose="020B0604020202020204" pitchFamily="34" charset="0"/>
                <a:cs typeface="Arial" panose="020B0604020202020204" pitchFamily="34" charset="0"/>
              </a:rPr>
              <a:t>, a mental health charity, in 1990. </a:t>
            </a:r>
          </a:p>
          <a:p>
            <a:r>
              <a:rPr lang="en-GB">
                <a:latin typeface="Arial" panose="020B0604020202020204" pitchFamily="34" charset="0"/>
                <a:cs typeface="Arial" panose="020B0604020202020204" pitchFamily="34" charset="0"/>
              </a:rPr>
              <a:t>Our vision is </a:t>
            </a:r>
            <a:r>
              <a:rPr lang="en-GB" b="1">
                <a:latin typeface="Arial" panose="020B0604020202020204" pitchFamily="34" charset="0"/>
                <a:cs typeface="Arial" panose="020B0604020202020204" pitchFamily="34" charset="0"/>
              </a:rPr>
              <a:t>sustainable wellbeing for all</a:t>
            </a:r>
            <a:r>
              <a:rPr lang="en-GB">
                <a:latin typeface="Arial" panose="020B0604020202020204" pitchFamily="34" charset="0"/>
                <a:cs typeface="Arial" panose="020B0604020202020204" pitchFamily="34" charset="0"/>
              </a:rPr>
              <a:t>: </a:t>
            </a:r>
          </a:p>
          <a:p>
            <a:r>
              <a:rPr lang="en-GB">
                <a:latin typeface="Arial" panose="020B0604020202020204" pitchFamily="34" charset="0"/>
                <a:cs typeface="Arial" panose="020B0604020202020204" pitchFamily="34" charset="0"/>
              </a:rPr>
              <a:t>Wellbeing meaning a sense of purpose, optimism, hope, agency, and direction </a:t>
            </a:r>
          </a:p>
          <a:p>
            <a:r>
              <a:rPr lang="en-GB">
                <a:latin typeface="Arial" panose="020B0604020202020204" pitchFamily="34" charset="0"/>
                <a:cs typeface="Arial" panose="020B0604020202020204" pitchFamily="34" charset="0"/>
              </a:rPr>
              <a:t>All meaning us, our community, the people we work with and beside, humankind, animals and nature  </a:t>
            </a:r>
          </a:p>
          <a:p>
            <a:r>
              <a:rPr lang="en-GB">
                <a:latin typeface="Arial" panose="020B0604020202020204" pitchFamily="34" charset="0"/>
                <a:cs typeface="Arial" panose="020B0604020202020204" pitchFamily="34" charset="0"/>
              </a:rPr>
              <a:t>Everything we do is underpinned by our values: </a:t>
            </a:r>
          </a:p>
          <a:p>
            <a:pPr lvl="1"/>
            <a:r>
              <a:rPr lang="en-GB" b="1">
                <a:latin typeface="Arial" panose="020B0604020202020204" pitchFamily="34" charset="0"/>
                <a:cs typeface="Arial" panose="020B0604020202020204" pitchFamily="34" charset="0"/>
              </a:rPr>
              <a:t>connected</a:t>
            </a:r>
            <a:r>
              <a:rPr lang="en-GB">
                <a:latin typeface="Arial" panose="020B0604020202020204" pitchFamily="34" charset="0"/>
                <a:cs typeface="Arial" panose="020B0604020202020204" pitchFamily="34" charset="0"/>
              </a:rPr>
              <a:t>, </a:t>
            </a:r>
            <a:r>
              <a:rPr lang="en-GB" b="1">
                <a:latin typeface="Arial" panose="020B0604020202020204" pitchFamily="34" charset="0"/>
                <a:cs typeface="Arial" panose="020B0604020202020204" pitchFamily="34" charset="0"/>
              </a:rPr>
              <a:t>compassionate</a:t>
            </a:r>
            <a:r>
              <a:rPr lang="en-GB">
                <a:latin typeface="Arial" panose="020B0604020202020204" pitchFamily="34" charset="0"/>
                <a:cs typeface="Arial" panose="020B0604020202020204" pitchFamily="34" charset="0"/>
              </a:rPr>
              <a:t>, </a:t>
            </a:r>
            <a:r>
              <a:rPr lang="en-GB" b="1">
                <a:latin typeface="Arial" panose="020B0604020202020204" pitchFamily="34" charset="0"/>
                <a:cs typeface="Arial" panose="020B0604020202020204" pitchFamily="34" charset="0"/>
              </a:rPr>
              <a:t>curious</a:t>
            </a:r>
            <a:r>
              <a:rPr lang="en-GB">
                <a:latin typeface="Arial" panose="020B0604020202020204" pitchFamily="34" charset="0"/>
                <a:cs typeface="Arial" panose="020B0604020202020204" pitchFamily="34" charset="0"/>
              </a:rPr>
              <a:t> and </a:t>
            </a:r>
            <a:r>
              <a:rPr lang="en-GB" b="1">
                <a:latin typeface="Arial" panose="020B0604020202020204" pitchFamily="34" charset="0"/>
                <a:cs typeface="Arial" panose="020B0604020202020204" pitchFamily="34" charset="0"/>
              </a:rPr>
              <a:t>brave</a:t>
            </a:r>
            <a:r>
              <a:rPr lang="en-GB">
                <a:latin typeface="Arial" panose="020B0604020202020204" pitchFamily="34" charset="0"/>
                <a:cs typeface="Arial" panose="020B0604020202020204" pitchFamily="34" charset="0"/>
              </a:rPr>
              <a:t>.</a:t>
            </a:r>
          </a:p>
          <a:p>
            <a:pPr lvl="1"/>
            <a:endParaRPr lang="en-US"/>
          </a:p>
        </p:txBody>
      </p:sp>
      <p:pic>
        <p:nvPicPr>
          <p:cNvPr id="3" name="Picture 2" descr="Home - Platfform">
            <a:extLst>
              <a:ext uri="{FF2B5EF4-FFF2-40B4-BE49-F238E27FC236}">
                <a16:creationId xmlns:a16="http://schemas.microsoft.com/office/drawing/2014/main" id="{205E4669-4631-AB77-D8CF-B72A45B677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3670" y="5487457"/>
            <a:ext cx="2971081" cy="1218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66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logo&#10;&#10;Description automatically generated">
            <a:extLst>
              <a:ext uri="{FF2B5EF4-FFF2-40B4-BE49-F238E27FC236}">
                <a16:creationId xmlns:a16="http://schemas.microsoft.com/office/drawing/2014/main" id="{6AADCC1C-5E7A-7C6D-B04B-6BB02CA25A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345443" cy="1604372"/>
          </a:xfrm>
          <a:prstGeom prst="rect">
            <a:avLst/>
          </a:prstGeom>
        </p:spPr>
      </p:pic>
      <p:sp>
        <p:nvSpPr>
          <p:cNvPr id="4" name="Text Placeholder 3">
            <a:extLst>
              <a:ext uri="{FF2B5EF4-FFF2-40B4-BE49-F238E27FC236}">
                <a16:creationId xmlns:a16="http://schemas.microsoft.com/office/drawing/2014/main" id="{059C36BF-875A-4207-937F-3B55B0799C86}"/>
              </a:ext>
            </a:extLst>
          </p:cNvPr>
          <p:cNvSpPr txBox="1">
            <a:spLocks noGrp="1"/>
          </p:cNvSpPr>
          <p:nvPr>
            <p:ph type="body" sz="quarter" idx="13"/>
          </p:nvPr>
        </p:nvSpPr>
        <p:spPr>
          <a:xfrm>
            <a:off x="1184447" y="1445274"/>
            <a:ext cx="9283528" cy="4310411"/>
          </a:xfrm>
          <a:prstGeom prst="rect">
            <a:avLst/>
          </a:prstGeom>
          <a:noFill/>
        </p:spPr>
        <p:txBody>
          <a:bodyPr wrap="square">
            <a:spAutoFit/>
          </a:bodyPr>
          <a:lstStyle/>
          <a:p>
            <a:pPr algn="l"/>
            <a:r>
              <a:rPr lang="en-GB" sz="2000" b="0">
                <a:latin typeface="Arial" panose="020B0604020202020204" pitchFamily="34" charset="0"/>
                <a:cs typeface="Arial" panose="020B0604020202020204" pitchFamily="34" charset="0"/>
              </a:rPr>
              <a:t>We support people of all ages, across urban and rural communities, in people’s homes and alongside other services. </a:t>
            </a:r>
          </a:p>
          <a:p>
            <a:pPr algn="l"/>
            <a:r>
              <a:rPr lang="en-GB" sz="2000" b="0">
                <a:latin typeface="Arial" panose="020B0604020202020204" pitchFamily="34" charset="0"/>
                <a:cs typeface="Arial" panose="020B0604020202020204" pitchFamily="34" charset="0"/>
              </a:rPr>
              <a:t>Our work spans inpatient settings, crisis services, community wellbeing, supported housing and homelessness, businesses, employment, counselling, schools and youth centres. </a:t>
            </a:r>
          </a:p>
          <a:p>
            <a:pPr algn="l"/>
            <a:r>
              <a:rPr lang="en-GB" sz="2000" b="0">
                <a:latin typeface="Arial" panose="020B0604020202020204" pitchFamily="34" charset="0"/>
                <a:cs typeface="Arial" panose="020B0604020202020204" pitchFamily="34" charset="0"/>
              </a:rPr>
              <a:t>Through decades of working across housing and mental health, we gained real insight into the reality of mental health in society, the impact of trauma, and the causes of distress. </a:t>
            </a:r>
          </a:p>
          <a:p>
            <a:pPr algn="l"/>
            <a:r>
              <a:rPr lang="en-GB" sz="2000" b="0">
                <a:latin typeface="Arial" panose="020B0604020202020204" pitchFamily="34" charset="0"/>
                <a:cs typeface="Arial" panose="020B0604020202020204" pitchFamily="34" charset="0"/>
              </a:rPr>
              <a:t>After seeing thousands of people experiencing similar challenges, we know things have to change.</a:t>
            </a:r>
          </a:p>
          <a:p>
            <a:pPr algn="l"/>
            <a:r>
              <a:rPr lang="en-GB" sz="2000" b="0">
                <a:latin typeface="Arial" panose="020B0604020202020204" pitchFamily="34" charset="0"/>
                <a:cs typeface="Arial" panose="020B0604020202020204" pitchFamily="34" charset="0"/>
              </a:rPr>
              <a:t>This led us to become Platfform and publish a Manifesto for Change.</a:t>
            </a:r>
          </a:p>
          <a:p>
            <a:pPr algn="l"/>
            <a:endParaRPr lang="en-GB" sz="1800" b="0"/>
          </a:p>
          <a:p>
            <a:pPr marL="214313" indent="-214313" algn="l">
              <a:buFont typeface="Arial" panose="020B0604020202020204" pitchFamily="34" charset="0"/>
              <a:buChar char="•"/>
            </a:pPr>
            <a:endParaRPr lang="en-GB" sz="1100"/>
          </a:p>
        </p:txBody>
      </p:sp>
      <p:pic>
        <p:nvPicPr>
          <p:cNvPr id="3" name="Picture 2">
            <a:extLst>
              <a:ext uri="{FF2B5EF4-FFF2-40B4-BE49-F238E27FC236}">
                <a16:creationId xmlns:a16="http://schemas.microsoft.com/office/drawing/2014/main" id="{18F90881-7CD0-CEEB-CB31-8B91CA1066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731" y="6129900"/>
            <a:ext cx="10850249" cy="521269"/>
          </a:xfrm>
          <a:prstGeom prst="rect">
            <a:avLst/>
          </a:prstGeom>
        </p:spPr>
      </p:pic>
    </p:spTree>
    <p:extLst>
      <p:ext uri="{BB962C8B-B14F-4D97-AF65-F5344CB8AC3E}">
        <p14:creationId xmlns:p14="http://schemas.microsoft.com/office/powerpoint/2010/main" val="380772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with medium confidence">
            <a:extLst>
              <a:ext uri="{FF2B5EF4-FFF2-40B4-BE49-F238E27FC236}">
                <a16:creationId xmlns:a16="http://schemas.microsoft.com/office/drawing/2014/main" id="{5E71C880-32E9-3B72-2FAB-9BFC5B335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3" y="-79931"/>
            <a:ext cx="6060037" cy="1604372"/>
          </a:xfrm>
          <a:prstGeom prst="rect">
            <a:avLst/>
          </a:prstGeom>
        </p:spPr>
      </p:pic>
      <p:sp>
        <p:nvSpPr>
          <p:cNvPr id="3" name="Text Placeholder 2">
            <a:extLst>
              <a:ext uri="{FF2B5EF4-FFF2-40B4-BE49-F238E27FC236}">
                <a16:creationId xmlns:a16="http://schemas.microsoft.com/office/drawing/2014/main" id="{8360A373-E3F5-73F7-DB27-7897706B3D2A}"/>
              </a:ext>
            </a:extLst>
          </p:cNvPr>
          <p:cNvSpPr>
            <a:spLocks noGrp="1"/>
          </p:cNvSpPr>
          <p:nvPr>
            <p:ph type="body" sz="quarter" idx="13"/>
          </p:nvPr>
        </p:nvSpPr>
        <p:spPr>
          <a:xfrm>
            <a:off x="419100" y="1165108"/>
            <a:ext cx="5337987" cy="5281194"/>
          </a:xfrm>
        </p:spPr>
        <p:txBody>
          <a:bodyPr>
            <a:normAutofit/>
          </a:bodyPr>
          <a:lstStyle/>
          <a:p>
            <a:pPr>
              <a:lnSpc>
                <a:spcPct val="107000"/>
              </a:lnSpc>
              <a:buClr>
                <a:srgbClr val="985CA1"/>
              </a:buClr>
            </a:pPr>
            <a:r>
              <a:rPr lang="en-GB" sz="1600">
                <a:solidFill>
                  <a:srgbClr val="EF4858"/>
                </a:solidFill>
                <a:latin typeface="Arial" panose="020B0604020202020204" pitchFamily="34" charset="0"/>
                <a:ea typeface="Calibri" panose="020F0502020204030204" pitchFamily="34" charset="0"/>
                <a:cs typeface="Arial" panose="020B0604020202020204" pitchFamily="34" charset="0"/>
              </a:rPr>
              <a:t>To change the dominant narrative around mental health </a:t>
            </a:r>
            <a:endParaRPr lang="en-GB" sz="1600" b="0">
              <a:solidFill>
                <a:srgbClr val="EF4858"/>
              </a:solidFill>
              <a:latin typeface="Arial" panose="020B0604020202020204" pitchFamily="34" charset="0"/>
              <a:ea typeface="Calibri" panose="020F0502020204030204" pitchFamily="34" charset="0"/>
              <a:cs typeface="Arial" panose="020B0604020202020204" pitchFamily="34" charset="0"/>
            </a:endParaRPr>
          </a:p>
          <a:p>
            <a:pPr marL="1014413" lvl="3" indent="-571500">
              <a:lnSpc>
                <a:spcPct val="107000"/>
              </a:lnSpc>
              <a:buClr>
                <a:srgbClr val="EF4858"/>
              </a:buClr>
              <a:buFont typeface="Wingdings" panose="05000000000000000000" pitchFamily="2" charset="2"/>
              <a:buChar char="§"/>
            </a:pPr>
            <a:r>
              <a:rPr lang="en-GB" sz="1600">
                <a:solidFill>
                  <a:srgbClr val="1A2630"/>
                </a:solidFill>
                <a:latin typeface="Arial" panose="020B0604020202020204" pitchFamily="34" charset="0"/>
                <a:ea typeface="Calibri" panose="020F0502020204030204" pitchFamily="34" charset="0"/>
                <a:cs typeface="Arial" panose="020B0604020202020204" pitchFamily="34" charset="0"/>
              </a:rPr>
              <a:t>By advocating for the role that trauma, life experiences and socio-economic circumstances have on our mental health + ability to heal. </a:t>
            </a:r>
          </a:p>
          <a:p>
            <a:pPr marL="1014413" lvl="3" indent="-571500">
              <a:lnSpc>
                <a:spcPct val="107000"/>
              </a:lnSpc>
              <a:buClr>
                <a:srgbClr val="EF4858"/>
              </a:buClr>
              <a:buFont typeface="Wingdings" panose="05000000000000000000" pitchFamily="2" charset="2"/>
              <a:buChar char="§"/>
            </a:pPr>
            <a:r>
              <a:rPr lang="en-GB" sz="1600">
                <a:solidFill>
                  <a:srgbClr val="1A2630"/>
                </a:solidFill>
                <a:latin typeface="Arial" panose="020B0604020202020204" pitchFamily="34" charset="0"/>
                <a:ea typeface="Calibri" panose="020F0502020204030204" pitchFamily="34" charset="0"/>
                <a:cs typeface="Arial" panose="020B0604020202020204" pitchFamily="34" charset="0"/>
              </a:rPr>
              <a:t>By making the evidence for this accessible to help shift public perceptions.</a:t>
            </a:r>
            <a:br>
              <a:rPr lang="en-GB" sz="1600">
                <a:solidFill>
                  <a:srgbClr val="1A2630"/>
                </a:solidFill>
                <a:latin typeface="Arial" panose="020B0604020202020204" pitchFamily="34" charset="0"/>
                <a:ea typeface="Calibri" panose="020F0502020204030204" pitchFamily="34" charset="0"/>
                <a:cs typeface="Arial" panose="020B0604020202020204" pitchFamily="34" charset="0"/>
              </a:rPr>
            </a:br>
            <a:endParaRPr lang="en-GB" sz="1600" b="0">
              <a:solidFill>
                <a:srgbClr val="1A2630"/>
              </a:solidFill>
              <a:latin typeface="Arial" panose="020B0604020202020204" pitchFamily="34" charset="0"/>
              <a:ea typeface="Calibri" panose="020F0502020204030204" pitchFamily="34" charset="0"/>
              <a:cs typeface="Arial" panose="020B0604020202020204" pitchFamily="34" charset="0"/>
            </a:endParaRPr>
          </a:p>
          <a:p>
            <a:pPr>
              <a:lnSpc>
                <a:spcPct val="107000"/>
              </a:lnSpc>
              <a:buClr>
                <a:srgbClr val="985CA1"/>
              </a:buClr>
            </a:pPr>
            <a:r>
              <a:rPr lang="en-GB" sz="1600">
                <a:solidFill>
                  <a:srgbClr val="EF4858"/>
                </a:solidFill>
                <a:latin typeface="Arial" panose="020B0604020202020204" pitchFamily="34" charset="0"/>
                <a:ea typeface="Calibri" panose="020F0502020204030204" pitchFamily="34" charset="0"/>
                <a:cs typeface="Arial" panose="020B0604020202020204" pitchFamily="34" charset="0"/>
              </a:rPr>
              <a:t>To make our 'helping systems' work better for people </a:t>
            </a:r>
            <a:endParaRPr lang="en-GB" sz="1600" b="0">
              <a:solidFill>
                <a:srgbClr val="EF4858"/>
              </a:solidFill>
              <a:latin typeface="Arial" panose="020B0604020202020204" pitchFamily="34" charset="0"/>
              <a:ea typeface="Calibri" panose="020F0502020204030204" pitchFamily="34" charset="0"/>
              <a:cs typeface="Arial" panose="020B0604020202020204" pitchFamily="34" charset="0"/>
            </a:endParaRPr>
          </a:p>
          <a:p>
            <a:pPr marL="1014413" lvl="3" indent="-571500">
              <a:lnSpc>
                <a:spcPct val="107000"/>
              </a:lnSpc>
              <a:buClr>
                <a:srgbClr val="EF4858"/>
              </a:buClr>
              <a:buFont typeface="Wingdings" panose="05000000000000000000" pitchFamily="2" charset="2"/>
              <a:buChar char="§"/>
            </a:pPr>
            <a:r>
              <a:rPr lang="en-GB" sz="1600">
                <a:solidFill>
                  <a:srgbClr val="1A2630"/>
                </a:solidFill>
                <a:latin typeface="Arial" panose="020B0604020202020204" pitchFamily="34" charset="0"/>
                <a:ea typeface="Calibri" panose="020F0502020204030204" pitchFamily="34" charset="0"/>
                <a:cs typeface="Arial" panose="020B0604020202020204" pitchFamily="34" charset="0"/>
              </a:rPr>
              <a:t>By changing how we provide services to people in distress.</a:t>
            </a:r>
          </a:p>
          <a:p>
            <a:pPr marL="1014413" lvl="3" indent="-571500">
              <a:lnSpc>
                <a:spcPct val="107000"/>
              </a:lnSpc>
              <a:buClr>
                <a:srgbClr val="EF4858"/>
              </a:buClr>
              <a:buFont typeface="Wingdings" panose="05000000000000000000" pitchFamily="2" charset="2"/>
              <a:buChar char="§"/>
            </a:pPr>
            <a:r>
              <a:rPr lang="en-GB" sz="1600">
                <a:solidFill>
                  <a:srgbClr val="1A2630"/>
                </a:solidFill>
                <a:latin typeface="Arial" panose="020B0604020202020204" pitchFamily="34" charset="0"/>
                <a:ea typeface="Calibri" panose="020F0502020204030204" pitchFamily="34" charset="0"/>
                <a:cs typeface="Arial" panose="020B0604020202020204" pitchFamily="34" charset="0"/>
              </a:rPr>
              <a:t>Focus first on the mental health, housing, homelessness, and young people's systems we interact with. </a:t>
            </a:r>
            <a:endParaRPr lang="en-US" sz="1600">
              <a:solidFill>
                <a:srgbClr val="1A2630"/>
              </a:solidFill>
              <a:latin typeface="Arial" panose="020B0604020202020204" pitchFamily="34" charset="0"/>
              <a:cs typeface="Arial" panose="020B0604020202020204" pitchFamily="34" charset="0"/>
            </a:endParaRPr>
          </a:p>
          <a:p>
            <a:endParaRPr lang="en-US" sz="1600">
              <a:latin typeface="Arial" panose="020B0604020202020204" pitchFamily="34" charset="0"/>
              <a:cs typeface="Arial" panose="020B0604020202020204" pitchFamily="34" charset="0"/>
            </a:endParaRPr>
          </a:p>
        </p:txBody>
      </p:sp>
      <p:pic>
        <p:nvPicPr>
          <p:cNvPr id="6" name="Picture Placeholder 5" descr="A picture containing text, graffiti&#10;&#10;Description automatically generated">
            <a:extLst>
              <a:ext uri="{FF2B5EF4-FFF2-40B4-BE49-F238E27FC236}">
                <a16:creationId xmlns:a16="http://schemas.microsoft.com/office/drawing/2014/main" id="{94F73C8A-7E22-26E9-024A-2F72564E2BE5}"/>
              </a:ext>
            </a:extLst>
          </p:cNvPr>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1325" t="7362" r="8179" b="1197"/>
          <a:stretch/>
        </p:blipFill>
        <p:spPr>
          <a:xfrm>
            <a:off x="5892799" y="3907"/>
            <a:ext cx="6313715" cy="6910501"/>
          </a:xfrm>
        </p:spPr>
      </p:pic>
      <p:sp>
        <p:nvSpPr>
          <p:cNvPr id="8" name="Date Placeholder 2">
            <a:extLst>
              <a:ext uri="{FF2B5EF4-FFF2-40B4-BE49-F238E27FC236}">
                <a16:creationId xmlns:a16="http://schemas.microsoft.com/office/drawing/2014/main" id="{2A84064E-28BA-C48E-C775-75F02F6AFB98}"/>
              </a:ext>
            </a:extLst>
          </p:cNvPr>
          <p:cNvSpPr txBox="1">
            <a:spLocks/>
          </p:cNvSpPr>
          <p:nvPr/>
        </p:nvSpPr>
        <p:spPr>
          <a:xfrm>
            <a:off x="7880803" y="6405640"/>
            <a:ext cx="2057400" cy="156774"/>
          </a:xfrm>
          <a:prstGeom prst="rect">
            <a:avLst/>
          </a:prstGeom>
        </p:spPr>
        <p:txBody>
          <a:bodyPr vert="horz" lIns="0" tIns="0" rIns="0" bIns="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FFC189-3A8E-2D4C-B7D2-5B4C41F6FA1B}" type="slidenum">
              <a:rPr lang="en-GB"/>
              <a:t>24</a:t>
            </a:fld>
            <a:endParaRPr lang="en-GB"/>
          </a:p>
        </p:txBody>
      </p:sp>
    </p:spTree>
    <p:extLst>
      <p:ext uri="{BB962C8B-B14F-4D97-AF65-F5344CB8AC3E}">
        <p14:creationId xmlns:p14="http://schemas.microsoft.com/office/powerpoint/2010/main" val="31141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533B56-66F5-4CE3-9203-25711FB204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7082" y="915128"/>
            <a:ext cx="4650374" cy="46503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a:extLst>
              <a:ext uri="{FF2B5EF4-FFF2-40B4-BE49-F238E27FC236}">
                <a16:creationId xmlns:a16="http://schemas.microsoft.com/office/drawing/2014/main" id="{18E6CB80-2CF2-7888-BBB5-695F8A0373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731" y="6129900"/>
            <a:ext cx="10850249" cy="521269"/>
          </a:xfrm>
          <a:prstGeom prst="rect">
            <a:avLst/>
          </a:prstGeom>
        </p:spPr>
      </p:pic>
    </p:spTree>
    <p:extLst>
      <p:ext uri="{BB962C8B-B14F-4D97-AF65-F5344CB8AC3E}">
        <p14:creationId xmlns:p14="http://schemas.microsoft.com/office/powerpoint/2010/main" val="52216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F2339F-3A10-438F-9EF4-5D60160CCD6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456575" y="666725"/>
            <a:ext cx="10094520" cy="5143776"/>
          </a:xfrm>
          <a:prstGeom prst="rect">
            <a:avLst/>
          </a:prstGeom>
        </p:spPr>
      </p:pic>
    </p:spTree>
    <p:extLst>
      <p:ext uri="{BB962C8B-B14F-4D97-AF65-F5344CB8AC3E}">
        <p14:creationId xmlns:p14="http://schemas.microsoft.com/office/powerpoint/2010/main" val="165618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9FB72DC-859A-4EA0-8873-E8CE19566D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2578" y="-100223"/>
            <a:ext cx="7521439" cy="5961644"/>
          </a:xfrm>
          <a:prstGeom prst="rect">
            <a:avLst/>
          </a:prstGeom>
        </p:spPr>
      </p:pic>
    </p:spTree>
    <p:extLst>
      <p:ext uri="{BB962C8B-B14F-4D97-AF65-F5344CB8AC3E}">
        <p14:creationId xmlns:p14="http://schemas.microsoft.com/office/powerpoint/2010/main" val="150986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7C02A9-79AC-47A7-A00C-52351C4ED8E7}"/>
              </a:ext>
            </a:extLst>
          </p:cNvPr>
          <p:cNvPicPr>
            <a:picLocks noChangeAspect="1"/>
          </p:cNvPicPr>
          <p:nvPr/>
        </p:nvPicPr>
        <p:blipFill rotWithShape="1">
          <a:blip r:embed="rId3"/>
          <a:srcRect t="18336"/>
          <a:stretch/>
        </p:blipFill>
        <p:spPr>
          <a:xfrm>
            <a:off x="115614" y="0"/>
            <a:ext cx="11410553" cy="7205448"/>
          </a:xfrm>
          <a:prstGeom prst="rect">
            <a:avLst/>
          </a:prstGeom>
        </p:spPr>
      </p:pic>
    </p:spTree>
    <p:extLst>
      <p:ext uri="{BB962C8B-B14F-4D97-AF65-F5344CB8AC3E}">
        <p14:creationId xmlns:p14="http://schemas.microsoft.com/office/powerpoint/2010/main" val="252639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CEBF470-8560-D845-4BAB-D5DF3D5F2F62}"/>
              </a:ext>
            </a:extLst>
          </p:cNvPr>
          <p:cNvPicPr>
            <a:picLocks noChangeAspect="1"/>
          </p:cNvPicPr>
          <p:nvPr/>
        </p:nvPicPr>
        <p:blipFill rotWithShape="1">
          <a:blip r:embed="rId2"/>
          <a:srcRect l="16190"/>
          <a:stretch/>
        </p:blipFill>
        <p:spPr>
          <a:xfrm>
            <a:off x="-3" y="3992846"/>
            <a:ext cx="10218059" cy="2431353"/>
          </a:xfrm>
          <a:prstGeom prst="rect">
            <a:avLst/>
          </a:prstGeom>
        </p:spPr>
      </p:pic>
      <p:pic>
        <p:nvPicPr>
          <p:cNvPr id="6" name="Picture 5">
            <a:extLst>
              <a:ext uri="{FF2B5EF4-FFF2-40B4-BE49-F238E27FC236}">
                <a16:creationId xmlns:a16="http://schemas.microsoft.com/office/drawing/2014/main" id="{7C1E2CCB-DB71-B219-645E-3D996679BE40}"/>
              </a:ext>
            </a:extLst>
          </p:cNvPr>
          <p:cNvPicPr>
            <a:picLocks noChangeAspect="1"/>
          </p:cNvPicPr>
          <p:nvPr/>
        </p:nvPicPr>
        <p:blipFill>
          <a:blip r:embed="rId3"/>
          <a:stretch>
            <a:fillRect/>
          </a:stretch>
        </p:blipFill>
        <p:spPr>
          <a:xfrm>
            <a:off x="7903173" y="240938"/>
            <a:ext cx="4052888" cy="3537460"/>
          </a:xfrm>
          <a:prstGeom prst="rect">
            <a:avLst/>
          </a:prstGeom>
        </p:spPr>
      </p:pic>
      <p:pic>
        <p:nvPicPr>
          <p:cNvPr id="2" name="Picture 1" descr="Diagram&#10;&#10;Description automatically generated">
            <a:extLst>
              <a:ext uri="{FF2B5EF4-FFF2-40B4-BE49-F238E27FC236}">
                <a16:creationId xmlns:a16="http://schemas.microsoft.com/office/drawing/2014/main" id="{637E1671-E459-6F4E-8299-5A50EF3481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293" y="240938"/>
            <a:ext cx="5485655" cy="5485655"/>
          </a:xfrm>
          <a:prstGeom prst="rect">
            <a:avLst/>
          </a:prstGeom>
        </p:spPr>
      </p:pic>
    </p:spTree>
    <p:extLst>
      <p:ext uri="{BB962C8B-B14F-4D97-AF65-F5344CB8AC3E}">
        <p14:creationId xmlns:p14="http://schemas.microsoft.com/office/powerpoint/2010/main" val="414862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99A8E6-1AF9-4999-97AB-C834CF5E6252}"/>
              </a:ext>
            </a:extLst>
          </p:cNvPr>
          <p:cNvSpPr>
            <a:spLocks noGrp="1"/>
          </p:cNvSpPr>
          <p:nvPr>
            <p:ph type="title"/>
          </p:nvPr>
        </p:nvSpPr>
        <p:spPr>
          <a:xfrm>
            <a:off x="7842211" y="1501261"/>
            <a:ext cx="3326531" cy="3248611"/>
          </a:xfrm>
        </p:spPr>
        <p:txBody>
          <a:bodyPr>
            <a:normAutofit fontScale="90000"/>
          </a:bodyPr>
          <a:lstStyle/>
          <a:p>
            <a:pPr algn="ctr"/>
            <a:r>
              <a:rPr lang="en-US">
                <a:solidFill>
                  <a:schemeClr val="tx1"/>
                </a:solidFill>
              </a:rPr>
              <a:t>Elements of Wellbeing</a:t>
            </a:r>
            <a:r>
              <a:rPr lang="en-US">
                <a:solidFill>
                  <a:schemeClr val="bg1">
                    <a:lumMod val="50000"/>
                    <a:lumOff val="50000"/>
                  </a:schemeClr>
                </a:solidFill>
              </a:rPr>
              <a:t> wellbeing</a:t>
            </a:r>
            <a:endParaRPr lang="en-GB">
              <a:solidFill>
                <a:schemeClr val="bg1">
                  <a:lumMod val="50000"/>
                  <a:lumOff val="50000"/>
                </a:schemeClr>
              </a:solidFill>
            </a:endParaRPr>
          </a:p>
        </p:txBody>
      </p:sp>
      <p:graphicFrame>
        <p:nvGraphicFramePr>
          <p:cNvPr id="8" name="Content Placeholder 5">
            <a:extLst>
              <a:ext uri="{FF2B5EF4-FFF2-40B4-BE49-F238E27FC236}">
                <a16:creationId xmlns:a16="http://schemas.microsoft.com/office/drawing/2014/main" id="{7808ED1F-C081-4304-9266-03A14CFC3ACA}"/>
              </a:ext>
            </a:extLst>
          </p:cNvPr>
          <p:cNvGraphicFramePr>
            <a:graphicFrameLocks noGrp="1"/>
          </p:cNvGraphicFramePr>
          <p:nvPr>
            <p:ph idx="1"/>
          </p:nvPr>
        </p:nvGraphicFramePr>
        <p:xfrm>
          <a:off x="940645" y="941424"/>
          <a:ext cx="6190459" cy="4768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9918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44959F41-BF4B-EBAD-AFD3-66E01F2AD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947" y="933293"/>
            <a:ext cx="6464550" cy="2768165"/>
          </a:xfrm>
          <a:prstGeom prst="rect">
            <a:avLst/>
          </a:prstGeom>
        </p:spPr>
      </p:pic>
      <p:pic>
        <p:nvPicPr>
          <p:cNvPr id="4" name="Picture 3"/>
          <p:cNvPicPr>
            <a:picLocks noChangeAspect="1"/>
          </p:cNvPicPr>
          <p:nvPr/>
        </p:nvPicPr>
        <p:blipFill rotWithShape="1">
          <a:blip r:embed="rId3"/>
          <a:srcRect l="34382" t="19026" r="35618" b="9364"/>
          <a:stretch/>
        </p:blipFill>
        <p:spPr>
          <a:xfrm>
            <a:off x="7017006" y="50552"/>
            <a:ext cx="5069982" cy="6807448"/>
          </a:xfrm>
          <a:prstGeom prst="rect">
            <a:avLst/>
          </a:prstGeom>
        </p:spPr>
      </p:pic>
      <p:pic>
        <p:nvPicPr>
          <p:cNvPr id="5" name="Picture 4">
            <a:extLst>
              <a:ext uri="{FF2B5EF4-FFF2-40B4-BE49-F238E27FC236}">
                <a16:creationId xmlns:a16="http://schemas.microsoft.com/office/drawing/2014/main" id="{64C31FFA-AF1E-1746-A110-1959F32EFD20}"/>
              </a:ext>
            </a:extLst>
          </p:cNvPr>
          <p:cNvPicPr>
            <a:picLocks noChangeAspect="1"/>
          </p:cNvPicPr>
          <p:nvPr/>
        </p:nvPicPr>
        <p:blipFill rotWithShape="1">
          <a:blip r:embed="rId4"/>
          <a:srcRect l="31981" r="39077"/>
          <a:stretch/>
        </p:blipFill>
        <p:spPr>
          <a:xfrm>
            <a:off x="206449" y="0"/>
            <a:ext cx="277509" cy="5105400"/>
          </a:xfrm>
          <a:prstGeom prst="rect">
            <a:avLst/>
          </a:prstGeom>
        </p:spPr>
      </p:pic>
    </p:spTree>
    <p:extLst>
      <p:ext uri="{BB962C8B-B14F-4D97-AF65-F5344CB8AC3E}">
        <p14:creationId xmlns:p14="http://schemas.microsoft.com/office/powerpoint/2010/main" val="422175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8C389236-C545-DBF1-BF98-0A993546D054}"/>
              </a:ext>
            </a:extLst>
          </p:cNvPr>
          <p:cNvSpPr>
            <a:spLocks noGrp="1"/>
          </p:cNvSpPr>
          <p:nvPr>
            <p:ph type="title"/>
          </p:nvPr>
        </p:nvSpPr>
        <p:spPr>
          <a:xfrm>
            <a:off x="7437748" y="266319"/>
            <a:ext cx="4323553" cy="696279"/>
          </a:xfrm>
        </p:spPr>
        <p:txBody>
          <a:bodyPr>
            <a:normAutofit fontScale="90000"/>
          </a:bodyPr>
          <a:lstStyle/>
          <a:p>
            <a:r>
              <a:rPr lang="en-GB" sz="4000">
                <a:solidFill>
                  <a:srgbClr val="1A2630"/>
                </a:solidFill>
                <a:latin typeface="Franklin Gothic Std ExtraCond" panose="020B0706030702030204" pitchFamily="34" charset="0"/>
                <a:cs typeface="Arial" panose="020B0604020202020204" pitchFamily="34" charset="0"/>
              </a:rPr>
              <a:t>PSYCHOSOCIAL HEALTH</a:t>
            </a:r>
          </a:p>
        </p:txBody>
      </p:sp>
      <p:pic>
        <p:nvPicPr>
          <p:cNvPr id="5" name="Picture 4">
            <a:extLst>
              <a:ext uri="{FF2B5EF4-FFF2-40B4-BE49-F238E27FC236}">
                <a16:creationId xmlns:a16="http://schemas.microsoft.com/office/drawing/2014/main" id="{9F1893CE-4CA1-4E2B-9936-EAE650D85706}"/>
              </a:ext>
            </a:extLst>
          </p:cNvPr>
          <p:cNvPicPr>
            <a:picLocks noChangeAspect="1"/>
          </p:cNvPicPr>
          <p:nvPr/>
        </p:nvPicPr>
        <p:blipFill rotWithShape="1">
          <a:blip r:embed="rId3"/>
          <a:srcRect l="22697" t="22795" r="41430" b="13737"/>
          <a:stretch/>
        </p:blipFill>
        <p:spPr>
          <a:xfrm>
            <a:off x="1" y="0"/>
            <a:ext cx="6890994" cy="6858000"/>
          </a:xfrm>
          <a:prstGeom prst="rect">
            <a:avLst/>
          </a:prstGeom>
        </p:spPr>
      </p:pic>
      <p:pic>
        <p:nvPicPr>
          <p:cNvPr id="4" name="Picture 3">
            <a:extLst>
              <a:ext uri="{FF2B5EF4-FFF2-40B4-BE49-F238E27FC236}">
                <a16:creationId xmlns:a16="http://schemas.microsoft.com/office/drawing/2014/main" id="{BD9DE476-4F04-4EC1-BF1F-3F1D0D4E9BFD}"/>
              </a:ext>
            </a:extLst>
          </p:cNvPr>
          <p:cNvPicPr>
            <a:picLocks noChangeAspect="1"/>
          </p:cNvPicPr>
          <p:nvPr/>
        </p:nvPicPr>
        <p:blipFill rotWithShape="1">
          <a:blip r:embed="rId3"/>
          <a:srcRect l="59297" t="30283" r="13750" b="13737"/>
          <a:stretch/>
        </p:blipFill>
        <p:spPr>
          <a:xfrm>
            <a:off x="7277493" y="1206631"/>
            <a:ext cx="4421162" cy="5165140"/>
          </a:xfrm>
          <a:prstGeom prst="rect">
            <a:avLst/>
          </a:prstGeom>
        </p:spPr>
      </p:pic>
      <p:sp>
        <p:nvSpPr>
          <p:cNvPr id="3" name="Rectangle 2">
            <a:extLst>
              <a:ext uri="{FF2B5EF4-FFF2-40B4-BE49-F238E27FC236}">
                <a16:creationId xmlns:a16="http://schemas.microsoft.com/office/drawing/2014/main" id="{54DA1469-573F-4108-9749-92AF0242CBF8}"/>
              </a:ext>
            </a:extLst>
          </p:cNvPr>
          <p:cNvSpPr/>
          <p:nvPr/>
        </p:nvSpPr>
        <p:spPr>
          <a:xfrm>
            <a:off x="6890995" y="5929460"/>
            <a:ext cx="546753" cy="77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Tree>
    <p:extLst>
      <p:ext uri="{BB962C8B-B14F-4D97-AF65-F5344CB8AC3E}">
        <p14:creationId xmlns:p14="http://schemas.microsoft.com/office/powerpoint/2010/main" val="767651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58FDA0F4-41EF-C8E1-C676-98ECD8CA9F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741" y="927781"/>
            <a:ext cx="10396552" cy="4095443"/>
          </a:xfrm>
          <a:prstGeom prst="rect">
            <a:avLst/>
          </a:prstGeom>
        </p:spPr>
      </p:pic>
      <p:pic>
        <p:nvPicPr>
          <p:cNvPr id="7" name="Picture 6">
            <a:extLst>
              <a:ext uri="{FF2B5EF4-FFF2-40B4-BE49-F238E27FC236}">
                <a16:creationId xmlns:a16="http://schemas.microsoft.com/office/drawing/2014/main" id="{28D5B35F-169F-A49A-D6B6-6460C3A8DD81}"/>
              </a:ext>
            </a:extLst>
          </p:cNvPr>
          <p:cNvPicPr>
            <a:picLocks noChangeAspect="1"/>
          </p:cNvPicPr>
          <p:nvPr/>
        </p:nvPicPr>
        <p:blipFill rotWithShape="1">
          <a:blip r:embed="rId4"/>
          <a:srcRect l="31981" r="39077"/>
          <a:stretch/>
        </p:blipFill>
        <p:spPr>
          <a:xfrm>
            <a:off x="206449" y="-1"/>
            <a:ext cx="321887" cy="5921829"/>
          </a:xfrm>
          <a:prstGeom prst="rect">
            <a:avLst/>
          </a:prstGeom>
        </p:spPr>
      </p:pic>
    </p:spTree>
    <p:extLst>
      <p:ext uri="{BB962C8B-B14F-4D97-AF65-F5344CB8AC3E}">
        <p14:creationId xmlns:p14="http://schemas.microsoft.com/office/powerpoint/2010/main" val="387941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0A7498B-B31B-4C09-8011-C367EB5E639D}"/>
              </a:ext>
            </a:extLst>
          </p:cNvPr>
          <p:cNvGraphicFramePr/>
          <p:nvPr/>
        </p:nvGraphicFramePr>
        <p:xfrm>
          <a:off x="542318" y="5160989"/>
          <a:ext cx="11316673" cy="610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D7DDCFE5-BCE6-48C9-B283-3EC628F46C92}"/>
              </a:ext>
            </a:extLst>
          </p:cNvPr>
          <p:cNvGrpSpPr/>
          <p:nvPr/>
        </p:nvGrpSpPr>
        <p:grpSpPr>
          <a:xfrm>
            <a:off x="413425" y="386023"/>
            <a:ext cx="11469913" cy="4376068"/>
            <a:chOff x="6153853" y="3251398"/>
            <a:chExt cx="5740948" cy="2371170"/>
          </a:xfrm>
        </p:grpSpPr>
        <p:sp>
          <p:nvSpPr>
            <p:cNvPr id="6" name="Arrow: Left-Right 5">
              <a:extLst>
                <a:ext uri="{FF2B5EF4-FFF2-40B4-BE49-F238E27FC236}">
                  <a16:creationId xmlns:a16="http://schemas.microsoft.com/office/drawing/2014/main" id="{9A4A36C8-90DB-45FD-9E07-43255AAD2122}"/>
                </a:ext>
              </a:extLst>
            </p:cNvPr>
            <p:cNvSpPr/>
            <p:nvPr/>
          </p:nvSpPr>
          <p:spPr>
            <a:xfrm>
              <a:off x="6218439" y="3825703"/>
              <a:ext cx="5511303" cy="646331"/>
            </a:xfrm>
            <a:prstGeom prst="leftRightArrow">
              <a:avLst/>
            </a:prstGeom>
            <a:gradFill flip="none" rotWithShape="1">
              <a:gsLst>
                <a:gs pos="55500">
                  <a:schemeClr val="accent4"/>
                </a:gs>
                <a:gs pos="37000">
                  <a:schemeClr val="accent4">
                    <a:lumMod val="75000"/>
                  </a:schemeClr>
                </a:gs>
                <a:gs pos="0">
                  <a:srgbClr val="C00000"/>
                </a:gs>
                <a:gs pos="100000">
                  <a:srgbClr val="00B05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E76C4482-8B7E-4F2B-A38F-AD5A44D980E3}"/>
                </a:ext>
              </a:extLst>
            </p:cNvPr>
            <p:cNvSpPr txBox="1"/>
            <p:nvPr/>
          </p:nvSpPr>
          <p:spPr>
            <a:xfrm>
              <a:off x="6333539" y="4523721"/>
              <a:ext cx="1613778" cy="450275"/>
            </a:xfrm>
            <a:prstGeom prst="rect">
              <a:avLst/>
            </a:prstGeom>
            <a:noFill/>
          </p:spPr>
          <p:txBody>
            <a:bodyPr wrap="square" rtlCol="0">
              <a:spAutoFit/>
            </a:bodyPr>
            <a:lstStyle/>
            <a:p>
              <a:pPr algn="ctr"/>
              <a:r>
                <a:rPr lang="en-GB" sz="2400" b="1">
                  <a:latin typeface="Arial" panose="020B0604020202020204" pitchFamily="34" charset="0"/>
                  <a:cs typeface="Arial" panose="020B0604020202020204" pitchFamily="34" charset="0"/>
                </a:rPr>
                <a:t>Psychosocially Healthy</a:t>
              </a:r>
            </a:p>
          </p:txBody>
        </p:sp>
        <p:sp>
          <p:nvSpPr>
            <p:cNvPr id="8" name="TextBox 7">
              <a:extLst>
                <a:ext uri="{FF2B5EF4-FFF2-40B4-BE49-F238E27FC236}">
                  <a16:creationId xmlns:a16="http://schemas.microsoft.com/office/drawing/2014/main" id="{D01F7FC3-453B-4950-BFB1-C2603634D347}"/>
                </a:ext>
              </a:extLst>
            </p:cNvPr>
            <p:cNvSpPr txBox="1"/>
            <p:nvPr/>
          </p:nvSpPr>
          <p:spPr>
            <a:xfrm>
              <a:off x="10115964" y="4512276"/>
              <a:ext cx="1613778" cy="450275"/>
            </a:xfrm>
            <a:prstGeom prst="rect">
              <a:avLst/>
            </a:prstGeom>
            <a:noFill/>
          </p:spPr>
          <p:txBody>
            <a:bodyPr wrap="square" rtlCol="0">
              <a:spAutoFit/>
            </a:bodyPr>
            <a:lstStyle/>
            <a:p>
              <a:pPr algn="ctr"/>
              <a:r>
                <a:rPr lang="en-GB" sz="2400" b="1">
                  <a:latin typeface="Arial" panose="020B0604020202020204" pitchFamily="34" charset="0"/>
                  <a:cs typeface="Arial" panose="020B0604020202020204" pitchFamily="34" charset="0"/>
                </a:rPr>
                <a:t>Traumatised + surviving</a:t>
              </a:r>
            </a:p>
          </p:txBody>
        </p:sp>
        <p:sp>
          <p:nvSpPr>
            <p:cNvPr id="9" name="TextBox 8">
              <a:extLst>
                <a:ext uri="{FF2B5EF4-FFF2-40B4-BE49-F238E27FC236}">
                  <a16:creationId xmlns:a16="http://schemas.microsoft.com/office/drawing/2014/main" id="{CFB828B0-271F-402B-A246-392F8B2438BB}"/>
                </a:ext>
              </a:extLst>
            </p:cNvPr>
            <p:cNvSpPr txBox="1"/>
            <p:nvPr/>
          </p:nvSpPr>
          <p:spPr>
            <a:xfrm>
              <a:off x="6153853" y="4959506"/>
              <a:ext cx="1973149" cy="500306"/>
            </a:xfrm>
            <a:prstGeom prst="rect">
              <a:avLst/>
            </a:prstGeom>
            <a:noFill/>
          </p:spPr>
          <p:txBody>
            <a:bodyPr wrap="square" rtlCol="0">
              <a:spAutoFit/>
            </a:bodyPr>
            <a:lstStyle/>
            <a:p>
              <a:pPr algn="ctr"/>
              <a:r>
                <a:rPr lang="en-GB">
                  <a:latin typeface="Arial" panose="020B0604020202020204" pitchFamily="34" charset="0"/>
                  <a:cs typeface="Arial" panose="020B0604020202020204" pitchFamily="34" charset="0"/>
                </a:rPr>
                <a:t>Circumstances a person can thrive in based on agency, security, connection, meaning + trust</a:t>
              </a:r>
            </a:p>
          </p:txBody>
        </p:sp>
        <p:sp>
          <p:nvSpPr>
            <p:cNvPr id="10" name="TextBox 9">
              <a:extLst>
                <a:ext uri="{FF2B5EF4-FFF2-40B4-BE49-F238E27FC236}">
                  <a16:creationId xmlns:a16="http://schemas.microsoft.com/office/drawing/2014/main" id="{709AE0D2-DD56-4076-98EF-348E2604AA04}"/>
                </a:ext>
              </a:extLst>
            </p:cNvPr>
            <p:cNvSpPr txBox="1"/>
            <p:nvPr/>
          </p:nvSpPr>
          <p:spPr>
            <a:xfrm>
              <a:off x="9804925" y="4972171"/>
              <a:ext cx="2089876" cy="650397"/>
            </a:xfrm>
            <a:prstGeom prst="rect">
              <a:avLst/>
            </a:prstGeom>
            <a:noFill/>
          </p:spPr>
          <p:txBody>
            <a:bodyPr wrap="square" rtlCol="0">
              <a:spAutoFit/>
            </a:bodyPr>
            <a:lstStyle/>
            <a:p>
              <a:pPr algn="ctr"/>
              <a:r>
                <a:rPr lang="en-GB">
                  <a:latin typeface="Arial" panose="020B0604020202020204" pitchFamily="34" charset="0"/>
                  <a:cs typeface="Arial" panose="020B0604020202020204" pitchFamily="34" charset="0"/>
                </a:rPr>
                <a:t>Circumstances that harm a person fully of humiliation, shame, fear, isolation, loneliness, feeling trapped and powerless</a:t>
              </a:r>
            </a:p>
          </p:txBody>
        </p:sp>
        <p:sp>
          <p:nvSpPr>
            <p:cNvPr id="11" name="TextBox 10">
              <a:extLst>
                <a:ext uri="{FF2B5EF4-FFF2-40B4-BE49-F238E27FC236}">
                  <a16:creationId xmlns:a16="http://schemas.microsoft.com/office/drawing/2014/main" id="{DDAEEEED-F746-4850-937B-9DABD6ABA300}"/>
                </a:ext>
              </a:extLst>
            </p:cNvPr>
            <p:cNvSpPr txBox="1"/>
            <p:nvPr/>
          </p:nvSpPr>
          <p:spPr>
            <a:xfrm>
              <a:off x="6218367" y="3251398"/>
              <a:ext cx="5559483" cy="383568"/>
            </a:xfrm>
            <a:prstGeom prst="rect">
              <a:avLst/>
            </a:prstGeom>
            <a:noFill/>
          </p:spPr>
          <p:txBody>
            <a:bodyPr wrap="square" rtlCol="0">
              <a:spAutoFit/>
            </a:bodyPr>
            <a:lstStyle/>
            <a:p>
              <a:r>
                <a:rPr lang="en-GB" sz="4000">
                  <a:solidFill>
                    <a:srgbClr val="EF4858"/>
                  </a:solidFill>
                  <a:latin typeface="Franklin Gothic Std ExtraCond" panose="020B0706030702030204" pitchFamily="34" charset="0"/>
                </a:rPr>
                <a:t>CONTINUUM OF RELATIONAL HEALTH</a:t>
              </a:r>
            </a:p>
          </p:txBody>
        </p:sp>
      </p:grpSp>
      <p:sp>
        <p:nvSpPr>
          <p:cNvPr id="2" name="TextBox 1">
            <a:extLst>
              <a:ext uri="{FF2B5EF4-FFF2-40B4-BE49-F238E27FC236}">
                <a16:creationId xmlns:a16="http://schemas.microsoft.com/office/drawing/2014/main" id="{7F3DADAF-5AC9-BD38-8EC6-37A7927026AC}"/>
              </a:ext>
            </a:extLst>
          </p:cNvPr>
          <p:cNvSpPr txBox="1"/>
          <p:nvPr/>
        </p:nvSpPr>
        <p:spPr>
          <a:xfrm>
            <a:off x="878646" y="1706545"/>
            <a:ext cx="3942179" cy="646331"/>
          </a:xfrm>
          <a:prstGeom prst="rect">
            <a:avLst/>
          </a:prstGeom>
          <a:noFill/>
        </p:spPr>
        <p:txBody>
          <a:bodyPr wrap="square" rtlCol="0">
            <a:spAutoFit/>
          </a:bodyPr>
          <a:lstStyle/>
          <a:p>
            <a:pPr algn="ctr"/>
            <a:r>
              <a:rPr lang="en-GB" b="1">
                <a:solidFill>
                  <a:schemeClr val="bg1"/>
                </a:solidFill>
              </a:rPr>
              <a:t>Nervous system regulation</a:t>
            </a:r>
          </a:p>
          <a:p>
            <a:pPr algn="ctr"/>
            <a:r>
              <a:rPr lang="en-GB" b="1">
                <a:solidFill>
                  <a:schemeClr val="bg1"/>
                </a:solidFill>
              </a:rPr>
              <a:t>+ connection</a:t>
            </a:r>
          </a:p>
        </p:txBody>
      </p:sp>
      <p:sp>
        <p:nvSpPr>
          <p:cNvPr id="3" name="TextBox 2">
            <a:extLst>
              <a:ext uri="{FF2B5EF4-FFF2-40B4-BE49-F238E27FC236}">
                <a16:creationId xmlns:a16="http://schemas.microsoft.com/office/drawing/2014/main" id="{E69252BF-0341-2939-F5BD-EC8112CDEF83}"/>
              </a:ext>
            </a:extLst>
          </p:cNvPr>
          <p:cNvSpPr txBox="1"/>
          <p:nvPr/>
        </p:nvSpPr>
        <p:spPr>
          <a:xfrm>
            <a:off x="7371177" y="1693992"/>
            <a:ext cx="3942179" cy="646331"/>
          </a:xfrm>
          <a:prstGeom prst="rect">
            <a:avLst/>
          </a:prstGeom>
          <a:noFill/>
        </p:spPr>
        <p:txBody>
          <a:bodyPr wrap="square" rtlCol="0">
            <a:spAutoFit/>
          </a:bodyPr>
          <a:lstStyle/>
          <a:p>
            <a:pPr algn="ctr"/>
            <a:r>
              <a:rPr lang="en-GB" b="1">
                <a:solidFill>
                  <a:schemeClr val="bg1"/>
                </a:solidFill>
              </a:rPr>
              <a:t>Nervous system dysregulation (overwhelm) + loss of connection</a:t>
            </a:r>
          </a:p>
        </p:txBody>
      </p:sp>
      <p:sp>
        <p:nvSpPr>
          <p:cNvPr id="13" name="TextBox 12">
            <a:extLst>
              <a:ext uri="{FF2B5EF4-FFF2-40B4-BE49-F238E27FC236}">
                <a16:creationId xmlns:a16="http://schemas.microsoft.com/office/drawing/2014/main" id="{F5A95FC0-B2CB-4919-A0B7-5833A60C2248}"/>
              </a:ext>
            </a:extLst>
          </p:cNvPr>
          <p:cNvSpPr txBox="1"/>
          <p:nvPr/>
        </p:nvSpPr>
        <p:spPr>
          <a:xfrm>
            <a:off x="10498738" y="5494722"/>
            <a:ext cx="1928891" cy="276999"/>
          </a:xfrm>
          <a:prstGeom prst="rect">
            <a:avLst/>
          </a:prstGeom>
          <a:noFill/>
        </p:spPr>
        <p:txBody>
          <a:bodyPr wrap="square" rtlCol="0">
            <a:spAutoFit/>
          </a:bodyPr>
          <a:lstStyle/>
          <a:p>
            <a:r>
              <a:rPr lang="en-GB" sz="1200" b="1">
                <a:solidFill>
                  <a:schemeClr val="bg1"/>
                </a:solidFill>
              </a:rPr>
              <a:t>(Daffin, 2022)</a:t>
            </a:r>
          </a:p>
        </p:txBody>
      </p:sp>
    </p:spTree>
    <p:extLst>
      <p:ext uri="{BB962C8B-B14F-4D97-AF65-F5344CB8AC3E}">
        <p14:creationId xmlns:p14="http://schemas.microsoft.com/office/powerpoint/2010/main" val="141027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7C02A9-79AC-47A7-A00C-52351C4ED8E7}"/>
              </a:ext>
            </a:extLst>
          </p:cNvPr>
          <p:cNvPicPr>
            <a:picLocks noChangeAspect="1"/>
          </p:cNvPicPr>
          <p:nvPr/>
        </p:nvPicPr>
        <p:blipFill rotWithShape="1">
          <a:blip r:embed="rId3"/>
          <a:srcRect t="18336"/>
          <a:stretch/>
        </p:blipFill>
        <p:spPr>
          <a:xfrm>
            <a:off x="189186" y="-1"/>
            <a:ext cx="11698014" cy="7158989"/>
          </a:xfrm>
          <a:prstGeom prst="rect">
            <a:avLst/>
          </a:prstGeom>
        </p:spPr>
      </p:pic>
    </p:spTree>
    <p:extLst>
      <p:ext uri="{BB962C8B-B14F-4D97-AF65-F5344CB8AC3E}">
        <p14:creationId xmlns:p14="http://schemas.microsoft.com/office/powerpoint/2010/main" val="260094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0B7A5BB-189C-350A-D9A4-F9908AE82C13}"/>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874" r="6356"/>
          <a:stretch/>
        </p:blipFill>
        <p:spPr bwMode="auto">
          <a:xfrm>
            <a:off x="2152650" y="572634"/>
            <a:ext cx="7886700" cy="51720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636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92FBE8-9B56-4E49-CDCC-7A0E3A11F81A}"/>
              </a:ext>
            </a:extLst>
          </p:cNvPr>
          <p:cNvPicPr>
            <a:picLocks noChangeAspect="1"/>
          </p:cNvPicPr>
          <p:nvPr/>
        </p:nvPicPr>
        <p:blipFill rotWithShape="1">
          <a:blip r:embed="rId3"/>
          <a:srcRect l="29923" t="18556" r="15335" b="9278"/>
          <a:stretch/>
        </p:blipFill>
        <p:spPr>
          <a:xfrm>
            <a:off x="-65988" y="-876693"/>
            <a:ext cx="12192000" cy="9040679"/>
          </a:xfrm>
          <a:prstGeom prst="rect">
            <a:avLst/>
          </a:prstGeom>
        </p:spPr>
      </p:pic>
    </p:spTree>
    <p:extLst>
      <p:ext uri="{BB962C8B-B14F-4D97-AF65-F5344CB8AC3E}">
        <p14:creationId xmlns:p14="http://schemas.microsoft.com/office/powerpoint/2010/main" val="159296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021A1BFF-0A4F-25C5-6460-8B10D795F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47" y="2038074"/>
            <a:ext cx="4835283" cy="2136392"/>
          </a:xfrm>
          <a:prstGeom prst="rect">
            <a:avLst/>
          </a:prstGeom>
        </p:spPr>
      </p:pic>
      <p:pic>
        <p:nvPicPr>
          <p:cNvPr id="7" name="Picture 6">
            <a:extLst>
              <a:ext uri="{FF2B5EF4-FFF2-40B4-BE49-F238E27FC236}">
                <a16:creationId xmlns:a16="http://schemas.microsoft.com/office/drawing/2014/main" id="{E6509EC7-6450-CE87-E0BF-91C216C6293A}"/>
              </a:ext>
            </a:extLst>
          </p:cNvPr>
          <p:cNvPicPr>
            <a:picLocks noChangeAspect="1"/>
          </p:cNvPicPr>
          <p:nvPr/>
        </p:nvPicPr>
        <p:blipFill rotWithShape="1">
          <a:blip r:embed="rId3"/>
          <a:srcRect l="31981" r="39077"/>
          <a:stretch/>
        </p:blipFill>
        <p:spPr>
          <a:xfrm>
            <a:off x="206449" y="-1"/>
            <a:ext cx="321887" cy="5921829"/>
          </a:xfrm>
          <a:prstGeom prst="rect">
            <a:avLst/>
          </a:prstGeom>
        </p:spPr>
      </p:pic>
      <p:pic>
        <p:nvPicPr>
          <p:cNvPr id="2" name="Picture 2" descr="Home - Platfform">
            <a:extLst>
              <a:ext uri="{FF2B5EF4-FFF2-40B4-BE49-F238E27FC236}">
                <a16:creationId xmlns:a16="http://schemas.microsoft.com/office/drawing/2014/main" id="{6919883B-791E-98F1-E19F-9A91565374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3670" y="5487457"/>
            <a:ext cx="2971081" cy="1218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43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509EC7-6450-CE87-E0BF-91C216C6293A}"/>
              </a:ext>
            </a:extLst>
          </p:cNvPr>
          <p:cNvPicPr>
            <a:picLocks noChangeAspect="1"/>
          </p:cNvPicPr>
          <p:nvPr/>
        </p:nvPicPr>
        <p:blipFill rotWithShape="1">
          <a:blip r:embed="rId2"/>
          <a:srcRect l="31981" r="39077"/>
          <a:stretch/>
        </p:blipFill>
        <p:spPr>
          <a:xfrm>
            <a:off x="206449" y="-1"/>
            <a:ext cx="321887" cy="5921829"/>
          </a:xfrm>
          <a:prstGeom prst="rect">
            <a:avLst/>
          </a:prstGeom>
        </p:spPr>
      </p:pic>
      <p:pic>
        <p:nvPicPr>
          <p:cNvPr id="2" name="Picture 2" descr="Home - Platfform">
            <a:extLst>
              <a:ext uri="{FF2B5EF4-FFF2-40B4-BE49-F238E27FC236}">
                <a16:creationId xmlns:a16="http://schemas.microsoft.com/office/drawing/2014/main" id="{6919883B-791E-98F1-E19F-9A91565374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632" y="607841"/>
            <a:ext cx="2971081" cy="12181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rovided by Bing Places for Business">
            <a:extLst>
              <a:ext uri="{FF2B5EF4-FFF2-40B4-BE49-F238E27FC236}">
                <a16:creationId xmlns:a16="http://schemas.microsoft.com/office/drawing/2014/main" id="{FA784E03-0F76-F289-818A-C935A60FAF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7307" y="2903801"/>
            <a:ext cx="2405406" cy="240540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2">
            <a:extLst>
              <a:ext uri="{FF2B5EF4-FFF2-40B4-BE49-F238E27FC236}">
                <a16:creationId xmlns:a16="http://schemas.microsoft.com/office/drawing/2014/main" id="{DE7DB2EC-EDC4-FE6B-87C8-C1B61FD11CEE}"/>
              </a:ext>
            </a:extLst>
          </p:cNvPr>
          <p:cNvSpPr>
            <a:spLocks noGrp="1"/>
          </p:cNvSpPr>
          <p:nvPr>
            <p:ph idx="1"/>
          </p:nvPr>
        </p:nvSpPr>
        <p:spPr>
          <a:xfrm>
            <a:off x="888743" y="693397"/>
            <a:ext cx="10560000" cy="1047030"/>
          </a:xfrm>
        </p:spPr>
        <p:txBody>
          <a:bodyPr vert="horz" lIns="91440" tIns="45720" rIns="91440" bIns="45720" rtlCol="0" anchor="t">
            <a:noAutofit/>
          </a:bodyPr>
          <a:lstStyle/>
          <a:p>
            <a:pPr marL="0" indent="0">
              <a:buNone/>
            </a:pPr>
            <a:r>
              <a:rPr lang="en-GB" sz="2000" b="1">
                <a:solidFill>
                  <a:srgbClr val="EF4858"/>
                </a:solidFill>
                <a:latin typeface="Arial" panose="020B0604020202020204" pitchFamily="34" charset="0"/>
                <a:cs typeface="Arial" panose="020B0604020202020204" pitchFamily="34" charset="0"/>
              </a:rPr>
              <a:t>For enquiries about manifesto, partnerships and more:</a:t>
            </a:r>
          </a:p>
          <a:p>
            <a:pPr marL="0" indent="0">
              <a:buNone/>
            </a:pPr>
            <a:r>
              <a:rPr lang="en-GB" sz="2000" b="1">
                <a:latin typeface="Arial" panose="020B0604020202020204" pitchFamily="34" charset="0"/>
                <a:cs typeface="Arial" panose="020B0604020202020204" pitchFamily="34" charset="0"/>
              </a:rPr>
              <a:t>Oliver Townsend</a:t>
            </a:r>
          </a:p>
          <a:p>
            <a:pPr marL="0" indent="0">
              <a:buNone/>
            </a:pPr>
            <a:r>
              <a:rPr lang="en-GB" sz="1600" b="1">
                <a:latin typeface="Arial" panose="020B0604020202020204" pitchFamily="34" charset="0"/>
                <a:cs typeface="Arial" panose="020B0604020202020204" pitchFamily="34" charset="0"/>
              </a:rPr>
              <a:t>Head of Connection and Change, Platfform</a:t>
            </a:r>
          </a:p>
          <a:p>
            <a:pPr marL="0" indent="0">
              <a:buNone/>
            </a:pPr>
            <a:r>
              <a:rPr lang="en-GB" sz="1600" b="1">
                <a:latin typeface="Arial" panose="020B0604020202020204" pitchFamily="34" charset="0"/>
                <a:cs typeface="Arial" panose="020B0604020202020204" pitchFamily="34" charset="0"/>
              </a:rPr>
              <a:t>olivertownsend@platfform.org</a:t>
            </a:r>
          </a:p>
          <a:p>
            <a:pPr marL="0" indent="0">
              <a:buNone/>
            </a:pPr>
            <a:endParaRPr lang="en-GB" sz="1600" b="1">
              <a:cs typeface="Calibri"/>
            </a:endParaRPr>
          </a:p>
        </p:txBody>
      </p:sp>
      <p:sp>
        <p:nvSpPr>
          <p:cNvPr id="8" name="Content Placeholder 32">
            <a:extLst>
              <a:ext uri="{FF2B5EF4-FFF2-40B4-BE49-F238E27FC236}">
                <a16:creationId xmlns:a16="http://schemas.microsoft.com/office/drawing/2014/main" id="{0293DCE1-8FEF-CABA-1EF4-8C1F85D86F36}"/>
              </a:ext>
            </a:extLst>
          </p:cNvPr>
          <p:cNvSpPr txBox="1">
            <a:spLocks/>
          </p:cNvSpPr>
          <p:nvPr/>
        </p:nvSpPr>
        <p:spPr>
          <a:xfrm>
            <a:off x="888743" y="3500818"/>
            <a:ext cx="7532881" cy="10470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a:solidFill>
                  <a:srgbClr val="EF4858"/>
                </a:solidFill>
                <a:latin typeface="Arial" panose="020B0604020202020204" pitchFamily="34" charset="0"/>
                <a:cs typeface="Arial" panose="020B0604020202020204" pitchFamily="34" charset="0"/>
              </a:rPr>
              <a:t>For enquiries about Platfform Wellbeing support:</a:t>
            </a:r>
          </a:p>
          <a:p>
            <a:pPr marL="0" indent="0">
              <a:buFont typeface="Arial" panose="020B0604020202020204" pitchFamily="34" charset="0"/>
              <a:buNone/>
            </a:pPr>
            <a:r>
              <a:rPr lang="en-GB" sz="2000" b="1">
                <a:latin typeface="Arial" panose="020B0604020202020204" pitchFamily="34" charset="0"/>
                <a:cs typeface="Arial" panose="020B0604020202020204" pitchFamily="34" charset="0"/>
              </a:rPr>
              <a:t>Mary Rogers</a:t>
            </a:r>
          </a:p>
          <a:p>
            <a:pPr marL="0" indent="0">
              <a:buFont typeface="Arial" panose="020B0604020202020204" pitchFamily="34" charset="0"/>
              <a:buNone/>
            </a:pPr>
            <a:r>
              <a:rPr lang="en-GB" sz="1600" b="1">
                <a:latin typeface="Arial" panose="020B0604020202020204" pitchFamily="34" charset="0"/>
                <a:cs typeface="Arial" panose="020B0604020202020204" pitchFamily="34" charset="0"/>
              </a:rPr>
              <a:t>Business Development Manager, Platfform Wellbeing</a:t>
            </a:r>
          </a:p>
          <a:p>
            <a:pPr marL="0" indent="0">
              <a:buFont typeface="Arial" panose="020B0604020202020204" pitchFamily="34" charset="0"/>
              <a:buNone/>
            </a:pPr>
            <a:r>
              <a:rPr lang="en-GB" sz="1600" b="1">
                <a:latin typeface="Arial" panose="020B0604020202020204" pitchFamily="34" charset="0"/>
                <a:cs typeface="Arial" panose="020B0604020202020204" pitchFamily="34" charset="0"/>
              </a:rPr>
              <a:t>maryrogers@platfform.org</a:t>
            </a:r>
          </a:p>
          <a:p>
            <a:pPr marL="0" indent="0">
              <a:buFont typeface="Arial" panose="020B0604020202020204" pitchFamily="34" charset="0"/>
              <a:buNone/>
            </a:pPr>
            <a:endParaRPr lang="en-GB" sz="1600" b="1">
              <a:cs typeface="Calibri"/>
            </a:endParaRPr>
          </a:p>
        </p:txBody>
      </p:sp>
    </p:spTree>
    <p:extLst>
      <p:ext uri="{BB962C8B-B14F-4D97-AF65-F5344CB8AC3E}">
        <p14:creationId xmlns:p14="http://schemas.microsoft.com/office/powerpoint/2010/main" val="219732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B99EC-72A4-404F-A363-D5872C8EB5DF}"/>
              </a:ext>
            </a:extLst>
          </p:cNvPr>
          <p:cNvSpPr>
            <a:spLocks noGrp="1"/>
          </p:cNvSpPr>
          <p:nvPr>
            <p:ph type="ctrTitle"/>
          </p:nvPr>
        </p:nvSpPr>
        <p:spPr>
          <a:xfrm>
            <a:off x="752345" y="4464549"/>
            <a:ext cx="9323294" cy="2204458"/>
          </a:xfrm>
        </p:spPr>
        <p:txBody>
          <a:bodyPr>
            <a:noAutofit/>
          </a:bodyPr>
          <a:lstStyle/>
          <a:p>
            <a:pPr algn="l"/>
            <a:br>
              <a:rPr lang="en-GB" sz="4000"/>
            </a:br>
            <a:br>
              <a:rPr lang="en-GB" sz="4000"/>
            </a:br>
            <a:r>
              <a:rPr lang="en-GB" sz="3200" b="0"/>
              <a:t>Kate Standing</a:t>
            </a:r>
            <a:br>
              <a:rPr lang="en-GB" sz="3200"/>
            </a:br>
            <a:r>
              <a:rPr lang="en-GB" sz="3200" b="0"/>
              <a:t>Networks Manager, </a:t>
            </a:r>
            <a:r>
              <a:rPr lang="en-GB" sz="3200" b="0" err="1"/>
              <a:t>Justlife</a:t>
            </a:r>
            <a:br>
              <a:rPr lang="en-GB" sz="3200" b="0"/>
            </a:br>
            <a:r>
              <a:rPr lang="en-GB" sz="3200" b="0"/>
              <a:t>Brighton &amp; Hove Frontline Network</a:t>
            </a:r>
            <a:br>
              <a:rPr lang="en-GB" sz="4000"/>
            </a:br>
            <a:endParaRPr lang="en-GB" sz="4000"/>
          </a:p>
        </p:txBody>
      </p:sp>
      <p:sp>
        <p:nvSpPr>
          <p:cNvPr id="4" name="Subtitle 3">
            <a:extLst>
              <a:ext uri="{FF2B5EF4-FFF2-40B4-BE49-F238E27FC236}">
                <a16:creationId xmlns:a16="http://schemas.microsoft.com/office/drawing/2014/main" id="{800819BA-C7B0-47C7-9D9D-E566A8028267}"/>
              </a:ext>
            </a:extLst>
          </p:cNvPr>
          <p:cNvSpPr>
            <a:spLocks noGrp="1"/>
          </p:cNvSpPr>
          <p:nvPr>
            <p:ph type="subTitle" idx="1"/>
          </p:nvPr>
        </p:nvSpPr>
        <p:spPr>
          <a:xfrm>
            <a:off x="1670654" y="2389361"/>
            <a:ext cx="9144000" cy="526774"/>
          </a:xfrm>
        </p:spPr>
        <p:txBody>
          <a:bodyPr vert="horz" lIns="91440" tIns="45720" rIns="91440" bIns="45720" rtlCol="0" anchor="t">
            <a:noAutofit/>
          </a:bodyPr>
          <a:lstStyle/>
          <a:p>
            <a:r>
              <a:rPr lang="en-GB" sz="5400" b="0">
                <a:solidFill>
                  <a:schemeClr val="tx1">
                    <a:lumMod val="50000"/>
                    <a:lumOff val="50000"/>
                  </a:schemeClr>
                </a:solidFill>
              </a:rPr>
              <a:t>Becoming Psychologically &amp; Trauma Informed </a:t>
            </a:r>
            <a:r>
              <a:rPr lang="en-GB" sz="5400">
                <a:solidFill>
                  <a:schemeClr val="tx1">
                    <a:lumMod val="50000"/>
                    <a:lumOff val="50000"/>
                  </a:schemeClr>
                </a:solidFill>
              </a:rPr>
              <a:t>from the Ground Up</a:t>
            </a:r>
            <a:endParaRPr lang="en-US" sz="5400"/>
          </a:p>
        </p:txBody>
      </p:sp>
      <p:sp>
        <p:nvSpPr>
          <p:cNvPr id="12" name="Rectangle 11">
            <a:extLst>
              <a:ext uri="{FF2B5EF4-FFF2-40B4-BE49-F238E27FC236}">
                <a16:creationId xmlns:a16="http://schemas.microsoft.com/office/drawing/2014/main" id="{D9DD0268-8A7A-53AB-7516-B0D6F1CD6886}"/>
              </a:ext>
            </a:extLst>
          </p:cNvPr>
          <p:cNvSpPr/>
          <p:nvPr/>
        </p:nvSpPr>
        <p:spPr>
          <a:xfrm>
            <a:off x="337930" y="248478"/>
            <a:ext cx="3309731" cy="1262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group of logos on a black background&#10;&#10;Description automatically generated with medium confidence">
            <a:extLst>
              <a:ext uri="{FF2B5EF4-FFF2-40B4-BE49-F238E27FC236}">
                <a16:creationId xmlns:a16="http://schemas.microsoft.com/office/drawing/2014/main" id="{E6D44652-94D3-6926-8897-46C7BD7C6D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78" y="-1711433"/>
            <a:ext cx="6390861" cy="5529332"/>
          </a:xfrm>
          <a:prstGeom prst="rect">
            <a:avLst/>
          </a:prstGeom>
        </p:spPr>
      </p:pic>
    </p:spTree>
    <p:extLst>
      <p:ext uri="{BB962C8B-B14F-4D97-AF65-F5344CB8AC3E}">
        <p14:creationId xmlns:p14="http://schemas.microsoft.com/office/powerpoint/2010/main" val="121723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2036035E-3627-4B6A-AD4C-4B56DA1FA603}"/>
              </a:ext>
            </a:extLst>
          </p:cNvPr>
          <p:cNvPicPr>
            <a:picLocks noChangeAspect="1"/>
          </p:cNvPicPr>
          <p:nvPr/>
        </p:nvPicPr>
        <p:blipFill>
          <a:blip r:embed="rId2"/>
          <a:stretch>
            <a:fillRect/>
          </a:stretch>
        </p:blipFill>
        <p:spPr>
          <a:xfrm>
            <a:off x="1335444" y="0"/>
            <a:ext cx="8230835" cy="6018245"/>
          </a:xfrm>
          <a:prstGeom prst="rect">
            <a:avLst/>
          </a:prstGeom>
        </p:spPr>
      </p:pic>
    </p:spTree>
    <p:extLst>
      <p:ext uri="{BB962C8B-B14F-4D97-AF65-F5344CB8AC3E}">
        <p14:creationId xmlns:p14="http://schemas.microsoft.com/office/powerpoint/2010/main" val="9846963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90812C-2314-4448-BDDC-F2C7589FFB20}"/>
              </a:ext>
            </a:extLst>
          </p:cNvPr>
          <p:cNvSpPr>
            <a:spLocks noGrp="1"/>
          </p:cNvSpPr>
          <p:nvPr>
            <p:ph type="title"/>
          </p:nvPr>
        </p:nvSpPr>
        <p:spPr/>
        <p:txBody>
          <a:bodyPr>
            <a:normAutofit fontScale="90000"/>
          </a:bodyPr>
          <a:lstStyle/>
          <a:p>
            <a:r>
              <a:rPr lang="en-GB"/>
              <a:t>Brighton &amp; Hove Frontline Network</a:t>
            </a:r>
          </a:p>
        </p:txBody>
      </p:sp>
      <p:sp>
        <p:nvSpPr>
          <p:cNvPr id="6" name="Content Placeholder 5">
            <a:extLst>
              <a:ext uri="{FF2B5EF4-FFF2-40B4-BE49-F238E27FC236}">
                <a16:creationId xmlns:a16="http://schemas.microsoft.com/office/drawing/2014/main" id="{2D7B9D75-CD85-4DB4-8D75-BA0C81D385A9}"/>
              </a:ext>
            </a:extLst>
          </p:cNvPr>
          <p:cNvSpPr>
            <a:spLocks noGrp="1"/>
          </p:cNvSpPr>
          <p:nvPr>
            <p:ph idx="1"/>
          </p:nvPr>
        </p:nvSpPr>
        <p:spPr>
          <a:xfrm>
            <a:off x="477575" y="927983"/>
            <a:ext cx="11376024" cy="954428"/>
          </a:xfrm>
        </p:spPr>
        <p:txBody>
          <a:bodyPr>
            <a:normAutofit lnSpcReduction="10000"/>
          </a:bodyPr>
          <a:lstStyle/>
          <a:p>
            <a:pPr marL="457200" lvl="1" indent="0">
              <a:buNone/>
            </a:pPr>
            <a:endParaRPr lang="en-GB" sz="2800" dirty="0"/>
          </a:p>
          <a:p>
            <a:pPr lvl="1">
              <a:buFont typeface="Courier New" panose="02070309020205020404" pitchFamily="49" charset="0"/>
              <a:buChar char="o"/>
            </a:pPr>
            <a:r>
              <a:rPr lang="en-GB" sz="3500" dirty="0"/>
              <a:t> </a:t>
            </a:r>
            <a:r>
              <a:rPr lang="en-GB" sz="3200" dirty="0"/>
              <a:t>Running since 2017</a:t>
            </a:r>
          </a:p>
          <a:p>
            <a:pPr lvl="1"/>
            <a:endParaRPr lang="en-GB" sz="2800" dirty="0"/>
          </a:p>
          <a:p>
            <a:pPr marL="457200" lvl="1" indent="0">
              <a:buNone/>
            </a:pPr>
            <a:endParaRPr lang="en-GB" sz="1200" dirty="0"/>
          </a:p>
          <a:p>
            <a:endParaRPr lang="en-GB" dirty="0"/>
          </a:p>
        </p:txBody>
      </p:sp>
      <p:sp>
        <p:nvSpPr>
          <p:cNvPr id="7" name="TextBox 6">
            <a:extLst>
              <a:ext uri="{FF2B5EF4-FFF2-40B4-BE49-F238E27FC236}">
                <a16:creationId xmlns:a16="http://schemas.microsoft.com/office/drawing/2014/main" id="{D0044D10-814B-E954-EB9E-90649D6CC654}"/>
              </a:ext>
            </a:extLst>
          </p:cNvPr>
          <p:cNvSpPr txBox="1"/>
          <p:nvPr/>
        </p:nvSpPr>
        <p:spPr>
          <a:xfrm>
            <a:off x="477575" y="2470016"/>
            <a:ext cx="10431430" cy="584775"/>
          </a:xfrm>
          <a:prstGeom prst="rect">
            <a:avLst/>
          </a:prstGeom>
          <a:noFill/>
        </p:spPr>
        <p:txBody>
          <a:bodyPr wrap="square">
            <a:spAutoFit/>
          </a:bodyPr>
          <a:lstStyle/>
          <a:p>
            <a:pPr marL="914400" lvl="1" indent="-457200">
              <a:buFont typeface="Courier New" panose="02070309020205020404" pitchFamily="49" charset="0"/>
              <a:buChar char="o"/>
            </a:pPr>
            <a:r>
              <a:rPr lang="en-GB" sz="3200" dirty="0"/>
              <a:t>Workers across whole city. </a:t>
            </a:r>
            <a:r>
              <a:rPr lang="en-GB" sz="2800" dirty="0"/>
              <a:t>Including… </a:t>
            </a:r>
            <a:endParaRPr lang="en-GB" sz="3200" dirty="0"/>
          </a:p>
        </p:txBody>
      </p:sp>
      <p:sp>
        <p:nvSpPr>
          <p:cNvPr id="9" name="TextBox 8">
            <a:extLst>
              <a:ext uri="{FF2B5EF4-FFF2-40B4-BE49-F238E27FC236}">
                <a16:creationId xmlns:a16="http://schemas.microsoft.com/office/drawing/2014/main" id="{C9740839-5270-3140-AFA2-F7AD43DB4245}"/>
              </a:ext>
            </a:extLst>
          </p:cNvPr>
          <p:cNvSpPr txBox="1"/>
          <p:nvPr/>
        </p:nvSpPr>
        <p:spPr>
          <a:xfrm>
            <a:off x="728330" y="2988236"/>
            <a:ext cx="7501270" cy="1569660"/>
          </a:xfrm>
          <a:prstGeom prst="rect">
            <a:avLst/>
          </a:prstGeom>
          <a:noFill/>
        </p:spPr>
        <p:txBody>
          <a:bodyPr wrap="square">
            <a:spAutoFit/>
          </a:bodyPr>
          <a:lstStyle/>
          <a:p>
            <a:pPr marL="1371600" lvl="2" indent="-457200">
              <a:buFont typeface="Arial" panose="020B0604020202020204" pitchFamily="34" charset="0"/>
              <a:buChar char="•"/>
            </a:pPr>
            <a:r>
              <a:rPr lang="en-GB" sz="2400" dirty="0">
                <a:solidFill>
                  <a:schemeClr val="bg1"/>
                </a:solidFill>
              </a:rPr>
              <a:t>VCSE organisations – large and small</a:t>
            </a:r>
          </a:p>
          <a:p>
            <a:pPr marL="1371600" lvl="2" indent="-457200">
              <a:buFont typeface="Arial" panose="020B0604020202020204" pitchFamily="34" charset="0"/>
              <a:buChar char="•"/>
            </a:pPr>
            <a:r>
              <a:rPr lang="en-GB" sz="2400" dirty="0"/>
              <a:t>Housing Department</a:t>
            </a:r>
          </a:p>
          <a:p>
            <a:pPr marL="1371600" lvl="2" indent="-457200">
              <a:buFont typeface="Arial" panose="020B0604020202020204" pitchFamily="34" charset="0"/>
              <a:buChar char="•"/>
            </a:pPr>
            <a:r>
              <a:rPr lang="en-GB" sz="2400" dirty="0"/>
              <a:t>Health</a:t>
            </a:r>
          </a:p>
          <a:p>
            <a:pPr marL="1371600" lvl="2" indent="-457200">
              <a:buFont typeface="Arial" panose="020B0604020202020204" pitchFamily="34" charset="0"/>
              <a:buChar char="•"/>
            </a:pPr>
            <a:r>
              <a:rPr lang="en-GB" sz="2400" dirty="0"/>
              <a:t>DWP</a:t>
            </a:r>
          </a:p>
        </p:txBody>
      </p:sp>
      <p:sp>
        <p:nvSpPr>
          <p:cNvPr id="11" name="TextBox 10">
            <a:extLst>
              <a:ext uri="{FF2B5EF4-FFF2-40B4-BE49-F238E27FC236}">
                <a16:creationId xmlns:a16="http://schemas.microsoft.com/office/drawing/2014/main" id="{2FE071A5-FD15-3D13-096E-8A5E791D8E9D}"/>
              </a:ext>
            </a:extLst>
          </p:cNvPr>
          <p:cNvSpPr txBox="1"/>
          <p:nvPr/>
        </p:nvSpPr>
        <p:spPr>
          <a:xfrm>
            <a:off x="407988" y="4631669"/>
            <a:ext cx="9820533" cy="1077218"/>
          </a:xfrm>
          <a:prstGeom prst="rect">
            <a:avLst/>
          </a:prstGeom>
          <a:noFill/>
        </p:spPr>
        <p:txBody>
          <a:bodyPr wrap="square">
            <a:spAutoFit/>
          </a:bodyPr>
          <a:lstStyle/>
          <a:p>
            <a:pPr marL="914400" lvl="1" indent="-457200">
              <a:buFont typeface="Courier New" panose="02070309020205020404" pitchFamily="49" charset="0"/>
              <a:buChar char="o"/>
            </a:pPr>
            <a:r>
              <a:rPr lang="en-GB" sz="3200" dirty="0"/>
              <a:t>Not just homelessness and housing – part of wider landscape of supp</a:t>
            </a:r>
            <a:r>
              <a:rPr lang="en-GB" sz="3200" dirty="0">
                <a:solidFill>
                  <a:schemeClr val="bg1"/>
                </a:solidFill>
              </a:rPr>
              <a:t>ort</a:t>
            </a:r>
          </a:p>
        </p:txBody>
      </p:sp>
      <p:sp>
        <p:nvSpPr>
          <p:cNvPr id="13" name="TextBox 12">
            <a:extLst>
              <a:ext uri="{FF2B5EF4-FFF2-40B4-BE49-F238E27FC236}">
                <a16:creationId xmlns:a16="http://schemas.microsoft.com/office/drawing/2014/main" id="{F2D69066-CC10-3D4D-392F-B29485EAFB8B}"/>
              </a:ext>
            </a:extLst>
          </p:cNvPr>
          <p:cNvSpPr txBox="1"/>
          <p:nvPr/>
        </p:nvSpPr>
        <p:spPr>
          <a:xfrm>
            <a:off x="407988" y="5728700"/>
            <a:ext cx="9820532" cy="584775"/>
          </a:xfrm>
          <a:prstGeom prst="rect">
            <a:avLst/>
          </a:prstGeom>
          <a:noFill/>
        </p:spPr>
        <p:txBody>
          <a:bodyPr wrap="square">
            <a:spAutoFit/>
          </a:bodyPr>
          <a:lstStyle/>
          <a:p>
            <a:pPr marL="914400" lvl="1" indent="-457200">
              <a:buFont typeface="Courier New" panose="02070309020205020404" pitchFamily="49" charset="0"/>
              <a:buChar char="o"/>
            </a:pPr>
            <a:r>
              <a:rPr lang="en-GB" sz="3200">
                <a:solidFill>
                  <a:schemeClr val="bg1"/>
                </a:solidFill>
              </a:rPr>
              <a:t>Workers tell us what they want us to focus on</a:t>
            </a:r>
          </a:p>
        </p:txBody>
      </p:sp>
      <p:sp>
        <p:nvSpPr>
          <p:cNvPr id="15" name="TextBox 14">
            <a:extLst>
              <a:ext uri="{FF2B5EF4-FFF2-40B4-BE49-F238E27FC236}">
                <a16:creationId xmlns:a16="http://schemas.microsoft.com/office/drawing/2014/main" id="{7D044B33-2BDF-9C0E-DD24-E7F668FE2B5B}"/>
              </a:ext>
            </a:extLst>
          </p:cNvPr>
          <p:cNvSpPr txBox="1"/>
          <p:nvPr/>
        </p:nvSpPr>
        <p:spPr>
          <a:xfrm>
            <a:off x="477575" y="1850701"/>
            <a:ext cx="10011920" cy="584775"/>
          </a:xfrm>
          <a:prstGeom prst="rect">
            <a:avLst/>
          </a:prstGeom>
          <a:noFill/>
        </p:spPr>
        <p:txBody>
          <a:bodyPr wrap="square">
            <a:spAutoFit/>
          </a:bodyPr>
          <a:lstStyle/>
          <a:p>
            <a:pPr marL="914400" lvl="1" indent="-457200">
              <a:buFont typeface="Courier New" panose="02070309020205020404" pitchFamily="49" charset="0"/>
              <a:buChar char="o"/>
            </a:pPr>
            <a:r>
              <a:rPr lang="en-GB" sz="3200" dirty="0"/>
              <a:t>Regular events and monthly </a:t>
            </a:r>
            <a:r>
              <a:rPr lang="en-GB" sz="3200" dirty="0">
                <a:solidFill>
                  <a:schemeClr val="bg1"/>
                </a:solidFill>
              </a:rPr>
              <a:t>newsletters</a:t>
            </a:r>
          </a:p>
        </p:txBody>
      </p:sp>
    </p:spTree>
    <p:extLst>
      <p:ext uri="{BB962C8B-B14F-4D97-AF65-F5344CB8AC3E}">
        <p14:creationId xmlns:p14="http://schemas.microsoft.com/office/powerpoint/2010/main" val="15794250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C7C0A-052F-4759-9350-EDA53DDFF64D}"/>
              </a:ext>
            </a:extLst>
          </p:cNvPr>
          <p:cNvSpPr>
            <a:spLocks noGrp="1"/>
          </p:cNvSpPr>
          <p:nvPr>
            <p:ph type="title"/>
          </p:nvPr>
        </p:nvSpPr>
        <p:spPr>
          <a:xfrm>
            <a:off x="407987" y="307843"/>
            <a:ext cx="11376025" cy="954428"/>
          </a:xfrm>
        </p:spPr>
        <p:txBody>
          <a:bodyPr>
            <a:normAutofit/>
          </a:bodyPr>
          <a:lstStyle/>
          <a:p>
            <a:pPr algn="r"/>
            <a:r>
              <a:rPr lang="en-GB"/>
              <a:t>Key themes? </a:t>
            </a:r>
          </a:p>
        </p:txBody>
      </p:sp>
      <p:sp>
        <p:nvSpPr>
          <p:cNvPr id="3" name="Content Placeholder 2">
            <a:extLst>
              <a:ext uri="{FF2B5EF4-FFF2-40B4-BE49-F238E27FC236}">
                <a16:creationId xmlns:a16="http://schemas.microsoft.com/office/drawing/2014/main" id="{DCE281EE-0560-4867-A362-F0B8865E4035}"/>
              </a:ext>
            </a:extLst>
          </p:cNvPr>
          <p:cNvSpPr>
            <a:spLocks noGrp="1"/>
          </p:cNvSpPr>
          <p:nvPr>
            <p:ph idx="1"/>
          </p:nvPr>
        </p:nvSpPr>
        <p:spPr>
          <a:xfrm>
            <a:off x="5943600" y="1729409"/>
            <a:ext cx="5840412" cy="2892287"/>
          </a:xfrm>
        </p:spPr>
        <p:txBody>
          <a:bodyPr>
            <a:normAutofit/>
          </a:bodyPr>
          <a:lstStyle/>
          <a:p>
            <a:pPr marL="457200" lvl="1" indent="0">
              <a:buClr>
                <a:schemeClr val="accent1"/>
              </a:buClr>
              <a:buNone/>
            </a:pPr>
            <a:endParaRPr lang="en-GB" sz="5000"/>
          </a:p>
          <a:p>
            <a:endParaRPr lang="en-GB"/>
          </a:p>
        </p:txBody>
      </p:sp>
      <p:sp>
        <p:nvSpPr>
          <p:cNvPr id="4" name="TextBox 3">
            <a:extLst>
              <a:ext uri="{FF2B5EF4-FFF2-40B4-BE49-F238E27FC236}">
                <a16:creationId xmlns:a16="http://schemas.microsoft.com/office/drawing/2014/main" id="{754800DA-780A-8972-64F5-7A65E3DAD3B3}"/>
              </a:ext>
            </a:extLst>
          </p:cNvPr>
          <p:cNvSpPr txBox="1"/>
          <p:nvPr/>
        </p:nvSpPr>
        <p:spPr>
          <a:xfrm>
            <a:off x="1060713" y="1532513"/>
            <a:ext cx="8593650" cy="584775"/>
          </a:xfrm>
          <a:prstGeom prst="rect">
            <a:avLst/>
          </a:prstGeom>
          <a:noFill/>
        </p:spPr>
        <p:txBody>
          <a:bodyPr wrap="square" rtlCol="0">
            <a:spAutoFit/>
          </a:bodyPr>
          <a:lstStyle/>
          <a:p>
            <a:pPr>
              <a:buClr>
                <a:schemeClr val="accent1"/>
              </a:buClr>
            </a:pPr>
            <a:r>
              <a:rPr lang="en-US" sz="3200"/>
              <a:t>PIE </a:t>
            </a:r>
            <a:r>
              <a:rPr lang="en-US" sz="2400"/>
              <a:t>(psychologically informed environments)</a:t>
            </a:r>
          </a:p>
        </p:txBody>
      </p:sp>
      <p:sp>
        <p:nvSpPr>
          <p:cNvPr id="5" name="TextBox 4">
            <a:extLst>
              <a:ext uri="{FF2B5EF4-FFF2-40B4-BE49-F238E27FC236}">
                <a16:creationId xmlns:a16="http://schemas.microsoft.com/office/drawing/2014/main" id="{F873F794-E36C-EA50-38D2-3A1A0FABE7C3}"/>
              </a:ext>
            </a:extLst>
          </p:cNvPr>
          <p:cNvSpPr txBox="1"/>
          <p:nvPr/>
        </p:nvSpPr>
        <p:spPr>
          <a:xfrm>
            <a:off x="1007550" y="765673"/>
            <a:ext cx="6350883" cy="584775"/>
          </a:xfrm>
          <a:prstGeom prst="rect">
            <a:avLst/>
          </a:prstGeom>
          <a:noFill/>
        </p:spPr>
        <p:txBody>
          <a:bodyPr wrap="square" rtlCol="0">
            <a:spAutoFit/>
          </a:bodyPr>
          <a:lstStyle/>
          <a:p>
            <a:pPr>
              <a:buClr>
                <a:schemeClr val="accent1"/>
              </a:buClr>
            </a:pPr>
            <a:r>
              <a:rPr lang="en-US" sz="3200"/>
              <a:t>Trauma informed Care</a:t>
            </a:r>
          </a:p>
        </p:txBody>
      </p:sp>
      <p:sp>
        <p:nvSpPr>
          <p:cNvPr id="6" name="TextBox 5">
            <a:extLst>
              <a:ext uri="{FF2B5EF4-FFF2-40B4-BE49-F238E27FC236}">
                <a16:creationId xmlns:a16="http://schemas.microsoft.com/office/drawing/2014/main" id="{0B137FCA-CD2F-F248-39CB-14D459AD16D2}"/>
              </a:ext>
            </a:extLst>
          </p:cNvPr>
          <p:cNvSpPr txBox="1"/>
          <p:nvPr/>
        </p:nvSpPr>
        <p:spPr>
          <a:xfrm>
            <a:off x="965366" y="4571111"/>
            <a:ext cx="3727174" cy="584775"/>
          </a:xfrm>
          <a:prstGeom prst="rect">
            <a:avLst/>
          </a:prstGeom>
          <a:noFill/>
        </p:spPr>
        <p:txBody>
          <a:bodyPr wrap="square" rtlCol="0">
            <a:spAutoFit/>
          </a:bodyPr>
          <a:lstStyle/>
          <a:p>
            <a:pPr>
              <a:buClr>
                <a:schemeClr val="accent1"/>
              </a:buClr>
            </a:pPr>
            <a:r>
              <a:rPr lang="en-US" sz="3200"/>
              <a:t>Reflective Practice</a:t>
            </a:r>
          </a:p>
        </p:txBody>
      </p:sp>
      <p:sp>
        <p:nvSpPr>
          <p:cNvPr id="7" name="TextBox 6">
            <a:extLst>
              <a:ext uri="{FF2B5EF4-FFF2-40B4-BE49-F238E27FC236}">
                <a16:creationId xmlns:a16="http://schemas.microsoft.com/office/drawing/2014/main" id="{3590A98D-50EE-BEA9-94F8-A8E06C3BC067}"/>
              </a:ext>
            </a:extLst>
          </p:cNvPr>
          <p:cNvSpPr txBox="1"/>
          <p:nvPr/>
        </p:nvSpPr>
        <p:spPr>
          <a:xfrm>
            <a:off x="965366" y="5338580"/>
            <a:ext cx="4847444" cy="584775"/>
          </a:xfrm>
          <a:prstGeom prst="rect">
            <a:avLst/>
          </a:prstGeom>
          <a:noFill/>
        </p:spPr>
        <p:txBody>
          <a:bodyPr wrap="square" rtlCol="0">
            <a:spAutoFit/>
          </a:bodyPr>
          <a:lstStyle/>
          <a:p>
            <a:pPr>
              <a:buClr>
                <a:schemeClr val="accent1"/>
              </a:buClr>
            </a:pPr>
            <a:r>
              <a:rPr lang="en-US" sz="3200"/>
              <a:t>Strengths Based Practice</a:t>
            </a:r>
          </a:p>
        </p:txBody>
      </p:sp>
      <p:sp>
        <p:nvSpPr>
          <p:cNvPr id="9" name="TextBox 8">
            <a:extLst>
              <a:ext uri="{FF2B5EF4-FFF2-40B4-BE49-F238E27FC236}">
                <a16:creationId xmlns:a16="http://schemas.microsoft.com/office/drawing/2014/main" id="{037164D5-256B-1DAB-F765-389B182EF3D9}"/>
              </a:ext>
            </a:extLst>
          </p:cNvPr>
          <p:cNvSpPr txBox="1"/>
          <p:nvPr/>
        </p:nvSpPr>
        <p:spPr>
          <a:xfrm>
            <a:off x="965366" y="3793989"/>
            <a:ext cx="6092456" cy="584775"/>
          </a:xfrm>
          <a:prstGeom prst="rect">
            <a:avLst/>
          </a:prstGeom>
          <a:noFill/>
        </p:spPr>
        <p:txBody>
          <a:bodyPr wrap="square">
            <a:spAutoFit/>
          </a:bodyPr>
          <a:lstStyle/>
          <a:p>
            <a:pPr>
              <a:buClr>
                <a:schemeClr val="accent1"/>
              </a:buClr>
            </a:pPr>
            <a:r>
              <a:rPr lang="en-US" sz="3200"/>
              <a:t>Staff Wellbeing</a:t>
            </a:r>
          </a:p>
        </p:txBody>
      </p:sp>
      <p:sp>
        <p:nvSpPr>
          <p:cNvPr id="11" name="TextBox 10">
            <a:extLst>
              <a:ext uri="{FF2B5EF4-FFF2-40B4-BE49-F238E27FC236}">
                <a16:creationId xmlns:a16="http://schemas.microsoft.com/office/drawing/2014/main" id="{13AC721C-0BC5-3859-BF31-EF879E6911B3}"/>
              </a:ext>
            </a:extLst>
          </p:cNvPr>
          <p:cNvSpPr txBox="1"/>
          <p:nvPr/>
        </p:nvSpPr>
        <p:spPr>
          <a:xfrm>
            <a:off x="1007550" y="2310264"/>
            <a:ext cx="5840412" cy="584775"/>
          </a:xfrm>
          <a:prstGeom prst="rect">
            <a:avLst/>
          </a:prstGeom>
          <a:noFill/>
        </p:spPr>
        <p:txBody>
          <a:bodyPr wrap="square">
            <a:spAutoFit/>
          </a:bodyPr>
          <a:lstStyle/>
          <a:p>
            <a:r>
              <a:rPr lang="en-US" sz="3200"/>
              <a:t>Co-Production</a:t>
            </a:r>
          </a:p>
        </p:txBody>
      </p:sp>
      <p:sp>
        <p:nvSpPr>
          <p:cNvPr id="12" name="TextBox 11">
            <a:extLst>
              <a:ext uri="{FF2B5EF4-FFF2-40B4-BE49-F238E27FC236}">
                <a16:creationId xmlns:a16="http://schemas.microsoft.com/office/drawing/2014/main" id="{3736C30C-DFFF-2693-A1F9-C8DEEACA5621}"/>
              </a:ext>
            </a:extLst>
          </p:cNvPr>
          <p:cNvSpPr txBox="1"/>
          <p:nvPr/>
        </p:nvSpPr>
        <p:spPr>
          <a:xfrm>
            <a:off x="1007550" y="3069789"/>
            <a:ext cx="6092456" cy="584775"/>
          </a:xfrm>
          <a:prstGeom prst="rect">
            <a:avLst/>
          </a:prstGeom>
          <a:noFill/>
        </p:spPr>
        <p:txBody>
          <a:bodyPr wrap="square">
            <a:spAutoFit/>
          </a:bodyPr>
          <a:lstStyle/>
          <a:p>
            <a:r>
              <a:rPr lang="en-US" sz="3200"/>
              <a:t>Lived Experience</a:t>
            </a:r>
          </a:p>
        </p:txBody>
      </p:sp>
    </p:spTree>
    <p:extLst>
      <p:ext uri="{BB962C8B-B14F-4D97-AF65-F5344CB8AC3E}">
        <p14:creationId xmlns:p14="http://schemas.microsoft.com/office/powerpoint/2010/main" val="3869610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C7C0A-052F-4759-9350-EDA53DDFF64D}"/>
              </a:ext>
            </a:extLst>
          </p:cNvPr>
          <p:cNvSpPr>
            <a:spLocks noGrp="1"/>
          </p:cNvSpPr>
          <p:nvPr>
            <p:ph type="title"/>
          </p:nvPr>
        </p:nvSpPr>
        <p:spPr/>
        <p:txBody>
          <a:bodyPr/>
          <a:lstStyle/>
          <a:p>
            <a:r>
              <a:rPr lang="en-GB"/>
              <a:t>How?</a:t>
            </a:r>
          </a:p>
        </p:txBody>
      </p:sp>
      <p:sp>
        <p:nvSpPr>
          <p:cNvPr id="3" name="TextBox 2">
            <a:extLst>
              <a:ext uri="{FF2B5EF4-FFF2-40B4-BE49-F238E27FC236}">
                <a16:creationId xmlns:a16="http://schemas.microsoft.com/office/drawing/2014/main" id="{40BE5FF6-A116-88F7-62D8-450A3FD8E320}"/>
              </a:ext>
            </a:extLst>
          </p:cNvPr>
          <p:cNvSpPr txBox="1"/>
          <p:nvPr/>
        </p:nvSpPr>
        <p:spPr>
          <a:xfrm>
            <a:off x="786503" y="2317975"/>
            <a:ext cx="6092456" cy="584775"/>
          </a:xfrm>
          <a:prstGeom prst="rect">
            <a:avLst/>
          </a:prstGeom>
          <a:noFill/>
        </p:spPr>
        <p:txBody>
          <a:bodyPr wrap="square">
            <a:spAutoFit/>
          </a:bodyPr>
          <a:lstStyle/>
          <a:p>
            <a:r>
              <a:rPr lang="en-US" sz="3200"/>
              <a:t>Training – be creative</a:t>
            </a:r>
          </a:p>
        </p:txBody>
      </p:sp>
      <p:sp>
        <p:nvSpPr>
          <p:cNvPr id="5" name="TextBox 4">
            <a:extLst>
              <a:ext uri="{FF2B5EF4-FFF2-40B4-BE49-F238E27FC236}">
                <a16:creationId xmlns:a16="http://schemas.microsoft.com/office/drawing/2014/main" id="{8553A39E-C3F6-19C5-54AD-9D0978CA8A43}"/>
              </a:ext>
            </a:extLst>
          </p:cNvPr>
          <p:cNvSpPr txBox="1"/>
          <p:nvPr/>
        </p:nvSpPr>
        <p:spPr>
          <a:xfrm>
            <a:off x="786503" y="3807300"/>
            <a:ext cx="8506353" cy="584775"/>
          </a:xfrm>
          <a:prstGeom prst="rect">
            <a:avLst/>
          </a:prstGeom>
          <a:noFill/>
        </p:spPr>
        <p:txBody>
          <a:bodyPr wrap="square">
            <a:spAutoFit/>
          </a:bodyPr>
          <a:lstStyle/>
          <a:p>
            <a:r>
              <a:rPr lang="en-US" sz="3200"/>
              <a:t>Loads of 1-2-1 email conversations</a:t>
            </a:r>
          </a:p>
        </p:txBody>
      </p:sp>
      <p:sp>
        <p:nvSpPr>
          <p:cNvPr id="6" name="TextBox 5">
            <a:extLst>
              <a:ext uri="{FF2B5EF4-FFF2-40B4-BE49-F238E27FC236}">
                <a16:creationId xmlns:a16="http://schemas.microsoft.com/office/drawing/2014/main" id="{06DCBF7A-95D9-4F6C-A833-920FEF552398}"/>
              </a:ext>
            </a:extLst>
          </p:cNvPr>
          <p:cNvSpPr txBox="1"/>
          <p:nvPr/>
        </p:nvSpPr>
        <p:spPr>
          <a:xfrm>
            <a:off x="786503" y="3027895"/>
            <a:ext cx="8676474" cy="584775"/>
          </a:xfrm>
          <a:prstGeom prst="rect">
            <a:avLst/>
          </a:prstGeom>
          <a:noFill/>
        </p:spPr>
        <p:txBody>
          <a:bodyPr wrap="square">
            <a:spAutoFit/>
          </a:bodyPr>
          <a:lstStyle/>
          <a:p>
            <a:r>
              <a:rPr lang="en-US" sz="3200"/>
              <a:t>Newsletters – be brief and focused</a:t>
            </a:r>
          </a:p>
        </p:txBody>
      </p:sp>
      <p:sp>
        <p:nvSpPr>
          <p:cNvPr id="7" name="TextBox 6">
            <a:extLst>
              <a:ext uri="{FF2B5EF4-FFF2-40B4-BE49-F238E27FC236}">
                <a16:creationId xmlns:a16="http://schemas.microsoft.com/office/drawing/2014/main" id="{33F9B2A6-35E2-B79F-02CD-5A30DD6A920D}"/>
              </a:ext>
            </a:extLst>
          </p:cNvPr>
          <p:cNvSpPr txBox="1"/>
          <p:nvPr/>
        </p:nvSpPr>
        <p:spPr>
          <a:xfrm>
            <a:off x="786503" y="1584385"/>
            <a:ext cx="9296604" cy="584775"/>
          </a:xfrm>
          <a:prstGeom prst="rect">
            <a:avLst/>
          </a:prstGeom>
          <a:noFill/>
        </p:spPr>
        <p:txBody>
          <a:bodyPr wrap="square">
            <a:spAutoFit/>
          </a:bodyPr>
          <a:lstStyle/>
          <a:p>
            <a:r>
              <a:rPr lang="en-US" sz="3200"/>
              <a:t>Events – workshops/spaces to share experience</a:t>
            </a:r>
          </a:p>
        </p:txBody>
      </p:sp>
      <p:sp>
        <p:nvSpPr>
          <p:cNvPr id="10" name="TextBox 9">
            <a:extLst>
              <a:ext uri="{FF2B5EF4-FFF2-40B4-BE49-F238E27FC236}">
                <a16:creationId xmlns:a16="http://schemas.microsoft.com/office/drawing/2014/main" id="{A1907A26-B7BF-CE5B-5E94-4FA90174C17C}"/>
              </a:ext>
            </a:extLst>
          </p:cNvPr>
          <p:cNvSpPr txBox="1"/>
          <p:nvPr/>
        </p:nvSpPr>
        <p:spPr>
          <a:xfrm>
            <a:off x="786503" y="4646744"/>
            <a:ext cx="9629809" cy="1077218"/>
          </a:xfrm>
          <a:prstGeom prst="rect">
            <a:avLst/>
          </a:prstGeom>
          <a:noFill/>
        </p:spPr>
        <p:txBody>
          <a:bodyPr wrap="square">
            <a:spAutoFit/>
          </a:bodyPr>
          <a:lstStyle/>
          <a:p>
            <a:r>
              <a:rPr lang="en-US" sz="3200"/>
              <a:t>Connect in with other networks and conversations locally and nationally</a:t>
            </a:r>
          </a:p>
        </p:txBody>
      </p:sp>
    </p:spTree>
    <p:extLst>
      <p:ext uri="{BB962C8B-B14F-4D97-AF65-F5344CB8AC3E}">
        <p14:creationId xmlns:p14="http://schemas.microsoft.com/office/powerpoint/2010/main" val="3426777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C7C0A-052F-4759-9350-EDA53DDFF64D}"/>
              </a:ext>
            </a:extLst>
          </p:cNvPr>
          <p:cNvSpPr>
            <a:spLocks noGrp="1"/>
          </p:cNvSpPr>
          <p:nvPr>
            <p:ph type="title"/>
          </p:nvPr>
        </p:nvSpPr>
        <p:spPr/>
        <p:txBody>
          <a:bodyPr/>
          <a:lstStyle/>
          <a:p>
            <a:r>
              <a:rPr lang="en-GB"/>
              <a:t>Who?</a:t>
            </a:r>
          </a:p>
        </p:txBody>
      </p:sp>
      <p:sp>
        <p:nvSpPr>
          <p:cNvPr id="3" name="TextBox 2">
            <a:extLst>
              <a:ext uri="{FF2B5EF4-FFF2-40B4-BE49-F238E27FC236}">
                <a16:creationId xmlns:a16="http://schemas.microsoft.com/office/drawing/2014/main" id="{40BE5FF6-A116-88F7-62D8-450A3FD8E320}"/>
              </a:ext>
            </a:extLst>
          </p:cNvPr>
          <p:cNvSpPr txBox="1"/>
          <p:nvPr/>
        </p:nvSpPr>
        <p:spPr>
          <a:xfrm>
            <a:off x="687112" y="2702809"/>
            <a:ext cx="10037442" cy="1077218"/>
          </a:xfrm>
          <a:prstGeom prst="rect">
            <a:avLst/>
          </a:prstGeom>
          <a:noFill/>
        </p:spPr>
        <p:txBody>
          <a:bodyPr wrap="square">
            <a:spAutoFit/>
          </a:bodyPr>
          <a:lstStyle/>
          <a:p>
            <a:pPr marL="457200" indent="-457200">
              <a:buClr>
                <a:schemeClr val="accent1"/>
              </a:buClr>
              <a:buFont typeface="Courier New" panose="02070309020205020404" pitchFamily="49" charset="0"/>
              <a:buChar char="o"/>
            </a:pPr>
            <a:r>
              <a:rPr lang="en-US" sz="3200"/>
              <a:t>Local </a:t>
            </a:r>
            <a:r>
              <a:rPr lang="en-US" sz="3200" err="1"/>
              <a:t>Programmes</a:t>
            </a:r>
            <a:r>
              <a:rPr lang="en-US" sz="3200"/>
              <a:t> – </a:t>
            </a:r>
            <a:r>
              <a:rPr lang="en-US" sz="3200" i="1"/>
              <a:t>Changing Futures, Fulfilling Lives, Common Ambition</a:t>
            </a:r>
          </a:p>
        </p:txBody>
      </p:sp>
      <p:sp>
        <p:nvSpPr>
          <p:cNvPr id="5" name="TextBox 4">
            <a:extLst>
              <a:ext uri="{FF2B5EF4-FFF2-40B4-BE49-F238E27FC236}">
                <a16:creationId xmlns:a16="http://schemas.microsoft.com/office/drawing/2014/main" id="{8553A39E-C3F6-19C5-54AD-9D0978CA8A43}"/>
              </a:ext>
            </a:extLst>
          </p:cNvPr>
          <p:cNvSpPr txBox="1"/>
          <p:nvPr/>
        </p:nvSpPr>
        <p:spPr>
          <a:xfrm>
            <a:off x="687112" y="3797882"/>
            <a:ext cx="10420213" cy="584775"/>
          </a:xfrm>
          <a:prstGeom prst="rect">
            <a:avLst/>
          </a:prstGeom>
          <a:noFill/>
        </p:spPr>
        <p:txBody>
          <a:bodyPr wrap="square">
            <a:spAutoFit/>
          </a:bodyPr>
          <a:lstStyle/>
          <a:p>
            <a:pPr marL="457200" indent="-457200">
              <a:buClr>
                <a:schemeClr val="accent1"/>
              </a:buClr>
              <a:buFont typeface="Courier New" panose="02070309020205020404" pitchFamily="49" charset="0"/>
              <a:buChar char="o"/>
            </a:pPr>
            <a:r>
              <a:rPr lang="en-US" sz="3200"/>
              <a:t>Interagency meetings – ground and strategic level</a:t>
            </a:r>
          </a:p>
        </p:txBody>
      </p:sp>
      <p:sp>
        <p:nvSpPr>
          <p:cNvPr id="6" name="TextBox 5">
            <a:extLst>
              <a:ext uri="{FF2B5EF4-FFF2-40B4-BE49-F238E27FC236}">
                <a16:creationId xmlns:a16="http://schemas.microsoft.com/office/drawing/2014/main" id="{06DCBF7A-95D9-4F6C-A833-920FEF552398}"/>
              </a:ext>
            </a:extLst>
          </p:cNvPr>
          <p:cNvSpPr txBox="1"/>
          <p:nvPr/>
        </p:nvSpPr>
        <p:spPr>
          <a:xfrm>
            <a:off x="687112" y="5504448"/>
            <a:ext cx="8676474" cy="584775"/>
          </a:xfrm>
          <a:prstGeom prst="rect">
            <a:avLst/>
          </a:prstGeom>
          <a:noFill/>
        </p:spPr>
        <p:txBody>
          <a:bodyPr wrap="square">
            <a:spAutoFit/>
          </a:bodyPr>
          <a:lstStyle/>
          <a:p>
            <a:pPr marL="457200" indent="-457200">
              <a:buClr>
                <a:schemeClr val="accent1"/>
              </a:buClr>
              <a:buFont typeface="Courier New" panose="02070309020205020404" pitchFamily="49" charset="0"/>
              <a:buChar char="o"/>
            </a:pPr>
            <a:r>
              <a:rPr lang="en-US" sz="3200" b="1" i="1"/>
              <a:t>Find the allies</a:t>
            </a:r>
          </a:p>
        </p:txBody>
      </p:sp>
      <p:sp>
        <p:nvSpPr>
          <p:cNvPr id="7" name="TextBox 6">
            <a:extLst>
              <a:ext uri="{FF2B5EF4-FFF2-40B4-BE49-F238E27FC236}">
                <a16:creationId xmlns:a16="http://schemas.microsoft.com/office/drawing/2014/main" id="{33F9B2A6-35E2-B79F-02CD-5A30DD6A920D}"/>
              </a:ext>
            </a:extLst>
          </p:cNvPr>
          <p:cNvSpPr txBox="1"/>
          <p:nvPr/>
        </p:nvSpPr>
        <p:spPr>
          <a:xfrm>
            <a:off x="687112" y="1477430"/>
            <a:ext cx="10618994" cy="1077218"/>
          </a:xfrm>
          <a:prstGeom prst="rect">
            <a:avLst/>
          </a:prstGeom>
          <a:noFill/>
        </p:spPr>
        <p:txBody>
          <a:bodyPr wrap="square">
            <a:spAutoFit/>
          </a:bodyPr>
          <a:lstStyle/>
          <a:p>
            <a:pPr marL="457200" indent="-457200">
              <a:buClr>
                <a:schemeClr val="tx2"/>
              </a:buClr>
              <a:buFont typeface="Courier New" panose="02070309020205020404" pitchFamily="49" charset="0"/>
              <a:buChar char="o"/>
            </a:pPr>
            <a:r>
              <a:rPr lang="en-US" sz="3200"/>
              <a:t>Other local networks – </a:t>
            </a:r>
            <a:r>
              <a:rPr lang="en-US" sz="3200" i="1"/>
              <a:t>Digital Inclusion, Mental Health, food security</a:t>
            </a:r>
          </a:p>
        </p:txBody>
      </p:sp>
      <p:sp>
        <p:nvSpPr>
          <p:cNvPr id="10" name="TextBox 9">
            <a:extLst>
              <a:ext uri="{FF2B5EF4-FFF2-40B4-BE49-F238E27FC236}">
                <a16:creationId xmlns:a16="http://schemas.microsoft.com/office/drawing/2014/main" id="{A1907A26-B7BF-CE5B-5E94-4FA90174C17C}"/>
              </a:ext>
            </a:extLst>
          </p:cNvPr>
          <p:cNvSpPr txBox="1"/>
          <p:nvPr/>
        </p:nvSpPr>
        <p:spPr>
          <a:xfrm>
            <a:off x="687112" y="4427230"/>
            <a:ext cx="9629809" cy="1077218"/>
          </a:xfrm>
          <a:prstGeom prst="rect">
            <a:avLst/>
          </a:prstGeom>
          <a:noFill/>
        </p:spPr>
        <p:txBody>
          <a:bodyPr wrap="square">
            <a:spAutoFit/>
          </a:bodyPr>
          <a:lstStyle/>
          <a:p>
            <a:pPr marL="457200" indent="-457200">
              <a:buClr>
                <a:schemeClr val="accent1"/>
              </a:buClr>
              <a:buFont typeface="Courier New" panose="02070309020205020404" pitchFamily="49" charset="0"/>
              <a:buChar char="o"/>
            </a:pPr>
            <a:r>
              <a:rPr lang="en-US" sz="3200"/>
              <a:t>Connect in with other networks and conversations locally and nationally</a:t>
            </a:r>
          </a:p>
        </p:txBody>
      </p:sp>
    </p:spTree>
    <p:extLst>
      <p:ext uri="{BB962C8B-B14F-4D97-AF65-F5344CB8AC3E}">
        <p14:creationId xmlns:p14="http://schemas.microsoft.com/office/powerpoint/2010/main" val="13507650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29362D-F6FE-4007-AC66-CA2E16FB78FB}"/>
              </a:ext>
            </a:extLst>
          </p:cNvPr>
          <p:cNvSpPr>
            <a:spLocks noGrp="1"/>
          </p:cNvSpPr>
          <p:nvPr>
            <p:ph type="title"/>
          </p:nvPr>
        </p:nvSpPr>
        <p:spPr/>
        <p:txBody>
          <a:bodyPr/>
          <a:lstStyle/>
          <a:p>
            <a:r>
              <a:rPr lang="en-GB"/>
              <a:t>It’s a journey… </a:t>
            </a:r>
          </a:p>
        </p:txBody>
      </p:sp>
      <p:sp>
        <p:nvSpPr>
          <p:cNvPr id="4" name="TextBox 3">
            <a:extLst>
              <a:ext uri="{FF2B5EF4-FFF2-40B4-BE49-F238E27FC236}">
                <a16:creationId xmlns:a16="http://schemas.microsoft.com/office/drawing/2014/main" id="{A3276774-8CF1-E563-46C4-2B31A3BF51BA}"/>
              </a:ext>
            </a:extLst>
          </p:cNvPr>
          <p:cNvSpPr txBox="1"/>
          <p:nvPr/>
        </p:nvSpPr>
        <p:spPr>
          <a:xfrm>
            <a:off x="663169" y="1652670"/>
            <a:ext cx="10054450" cy="4401205"/>
          </a:xfrm>
          <a:prstGeom prst="rect">
            <a:avLst/>
          </a:prstGeom>
          <a:noFill/>
        </p:spPr>
        <p:txBody>
          <a:bodyPr wrap="square" rtlCol="0">
            <a:spAutoFit/>
          </a:bodyPr>
          <a:lstStyle/>
          <a:p>
            <a:pPr marL="285750" indent="-285750">
              <a:buClr>
                <a:schemeClr val="accent1"/>
              </a:buClr>
              <a:buFont typeface="Courier New" panose="02070309020205020404" pitchFamily="49" charset="0"/>
              <a:buChar char="o"/>
            </a:pPr>
            <a:r>
              <a:rPr lang="en-US" sz="3200" b="1"/>
              <a:t>Opportunities</a:t>
            </a:r>
            <a:r>
              <a:rPr lang="en-US" sz="3200"/>
              <a:t> for conversations and learning, not just training.</a:t>
            </a:r>
          </a:p>
          <a:p>
            <a:pPr marL="285750" indent="-285750">
              <a:buClr>
                <a:schemeClr val="accent1"/>
              </a:buClr>
              <a:buFont typeface="Courier New" panose="02070309020205020404" pitchFamily="49" charset="0"/>
              <a:buChar char="o"/>
            </a:pPr>
            <a:endParaRPr lang="en-US" sz="3200"/>
          </a:p>
          <a:p>
            <a:pPr marL="285750" indent="-285750">
              <a:buClr>
                <a:schemeClr val="accent1"/>
              </a:buClr>
              <a:buFont typeface="Courier New" panose="02070309020205020404" pitchFamily="49" charset="0"/>
              <a:buChar char="o"/>
            </a:pPr>
            <a:r>
              <a:rPr lang="en-US" sz="3200"/>
              <a:t>Facilitating </a:t>
            </a:r>
            <a:r>
              <a:rPr lang="en-US" sz="3200" b="1"/>
              <a:t>spaces</a:t>
            </a:r>
            <a:r>
              <a:rPr lang="en-US" sz="3200"/>
              <a:t> to build </a:t>
            </a:r>
            <a:r>
              <a:rPr lang="en-US" sz="3200" b="1"/>
              <a:t>networks</a:t>
            </a:r>
            <a:r>
              <a:rPr lang="en-US" sz="3200"/>
              <a:t>, </a:t>
            </a:r>
            <a:r>
              <a:rPr lang="en-US" sz="3200" b="1"/>
              <a:t>trust </a:t>
            </a:r>
            <a:r>
              <a:rPr lang="en-US" sz="3200"/>
              <a:t>and </a:t>
            </a:r>
            <a:r>
              <a:rPr lang="en-US" sz="3200" b="1"/>
              <a:t>understanding</a:t>
            </a:r>
            <a:r>
              <a:rPr lang="en-US" sz="3200"/>
              <a:t>.</a:t>
            </a:r>
          </a:p>
          <a:p>
            <a:pPr marL="285750" indent="-285750">
              <a:buClr>
                <a:schemeClr val="accent1"/>
              </a:buClr>
              <a:buFont typeface="Courier New" panose="02070309020205020404" pitchFamily="49" charset="0"/>
              <a:buChar char="o"/>
            </a:pPr>
            <a:endParaRPr lang="en-US" sz="3200"/>
          </a:p>
          <a:p>
            <a:pPr marL="285750" indent="-285750">
              <a:buClr>
                <a:schemeClr val="accent1"/>
              </a:buClr>
              <a:buFont typeface="Courier New" panose="02070309020205020404" pitchFamily="49" charset="0"/>
              <a:buChar char="o"/>
            </a:pPr>
            <a:r>
              <a:rPr lang="en-US" sz="3200" b="1"/>
              <a:t>Different approaches </a:t>
            </a:r>
            <a:r>
              <a:rPr lang="en-US" sz="3200"/>
              <a:t>and </a:t>
            </a:r>
            <a:r>
              <a:rPr lang="en-US" sz="3200" b="1"/>
              <a:t>different points of contact </a:t>
            </a:r>
            <a:r>
              <a:rPr lang="en-US" sz="3200"/>
              <a:t>to reach the widest number.</a:t>
            </a:r>
          </a:p>
          <a:p>
            <a:pPr marL="285750" indent="-285750">
              <a:buClr>
                <a:schemeClr val="accent1"/>
              </a:buClr>
              <a:buFont typeface="Courier New" panose="02070309020205020404" pitchFamily="49" charset="0"/>
              <a:buChar char="o"/>
            </a:pPr>
            <a:endParaRPr lang="en-US" sz="2400"/>
          </a:p>
        </p:txBody>
      </p:sp>
    </p:spTree>
    <p:extLst>
      <p:ext uri="{BB962C8B-B14F-4D97-AF65-F5344CB8AC3E}">
        <p14:creationId xmlns:p14="http://schemas.microsoft.com/office/powerpoint/2010/main" val="13768221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FD8B2-1C7F-E7D2-5A34-EC81C669F036}"/>
              </a:ext>
            </a:extLst>
          </p:cNvPr>
          <p:cNvSpPr>
            <a:spLocks noGrp="1"/>
          </p:cNvSpPr>
          <p:nvPr>
            <p:ph type="title"/>
          </p:nvPr>
        </p:nvSpPr>
        <p:spPr/>
        <p:txBody>
          <a:bodyPr/>
          <a:lstStyle/>
          <a:p>
            <a:r>
              <a:rPr lang="en-GB"/>
              <a:t>Questions for Leaders</a:t>
            </a:r>
          </a:p>
        </p:txBody>
      </p:sp>
      <p:sp>
        <p:nvSpPr>
          <p:cNvPr id="3" name="Content Placeholder 2">
            <a:extLst>
              <a:ext uri="{FF2B5EF4-FFF2-40B4-BE49-F238E27FC236}">
                <a16:creationId xmlns:a16="http://schemas.microsoft.com/office/drawing/2014/main" id="{9185D1E2-723F-4896-5CCA-82447D1D1F0F}"/>
              </a:ext>
            </a:extLst>
          </p:cNvPr>
          <p:cNvSpPr>
            <a:spLocks noGrp="1"/>
          </p:cNvSpPr>
          <p:nvPr>
            <p:ph idx="1"/>
          </p:nvPr>
        </p:nvSpPr>
        <p:spPr/>
        <p:txBody>
          <a:bodyPr/>
          <a:lstStyle/>
          <a:p>
            <a:r>
              <a:rPr lang="en-GB"/>
              <a:t>How do we create opportunities to foster elements of positive wellbeing?</a:t>
            </a:r>
          </a:p>
          <a:p>
            <a:r>
              <a:rPr lang="en-GB"/>
              <a:t>How do we support staff to process difficult experiences and emotions?</a:t>
            </a:r>
          </a:p>
          <a:p>
            <a:r>
              <a:rPr lang="en-GB"/>
              <a:t>How do we create a sense of agency/control and predictability for staff members? </a:t>
            </a:r>
          </a:p>
          <a:p>
            <a:r>
              <a:rPr lang="en-GB"/>
              <a:t>What should we be doing and not doing to support staff wellbeing? </a:t>
            </a:r>
          </a:p>
          <a:p>
            <a:r>
              <a:rPr lang="en-GB"/>
              <a:t>How can we evaluate whether our interventions have a positive impact on wellbeing? </a:t>
            </a:r>
          </a:p>
        </p:txBody>
      </p:sp>
    </p:spTree>
    <p:extLst>
      <p:ext uri="{BB962C8B-B14F-4D97-AF65-F5344CB8AC3E}">
        <p14:creationId xmlns:p14="http://schemas.microsoft.com/office/powerpoint/2010/main" val="22330355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94B2F-57FC-B7EB-43C9-608A7DE5A71B}"/>
              </a:ext>
            </a:extLst>
          </p:cNvPr>
          <p:cNvSpPr>
            <a:spLocks noGrp="1"/>
          </p:cNvSpPr>
          <p:nvPr>
            <p:ph type="title"/>
          </p:nvPr>
        </p:nvSpPr>
        <p:spPr>
          <a:xfrm>
            <a:off x="205484" y="73378"/>
            <a:ext cx="4771178" cy="1160110"/>
          </a:xfrm>
        </p:spPr>
        <p:txBody>
          <a:bodyPr>
            <a:normAutofit/>
          </a:bodyPr>
          <a:lstStyle/>
          <a:p>
            <a:r>
              <a:rPr lang="en-GB" dirty="0"/>
              <a:t>Contacts</a:t>
            </a:r>
          </a:p>
        </p:txBody>
      </p:sp>
      <p:sp>
        <p:nvSpPr>
          <p:cNvPr id="3" name="Content Placeholder 2">
            <a:extLst>
              <a:ext uri="{FF2B5EF4-FFF2-40B4-BE49-F238E27FC236}">
                <a16:creationId xmlns:a16="http://schemas.microsoft.com/office/drawing/2014/main" id="{5F595A67-7354-143D-5899-109B66751AE2}"/>
              </a:ext>
            </a:extLst>
          </p:cNvPr>
          <p:cNvSpPr>
            <a:spLocks noGrp="1"/>
          </p:cNvSpPr>
          <p:nvPr>
            <p:ph idx="1"/>
          </p:nvPr>
        </p:nvSpPr>
        <p:spPr>
          <a:xfrm>
            <a:off x="423199" y="1362105"/>
            <a:ext cx="5053855" cy="2379264"/>
          </a:xfrm>
        </p:spPr>
        <p:txBody>
          <a:bodyPr vert="horz" lIns="91440" tIns="45720" rIns="91440" bIns="45720" rtlCol="0" anchor="t">
            <a:normAutofit/>
          </a:bodyPr>
          <a:lstStyle/>
          <a:p>
            <a:pPr marL="0" indent="0">
              <a:buNone/>
            </a:pPr>
            <a:r>
              <a:rPr lang="en-GB" b="1" dirty="0"/>
              <a:t>Dr Brett Grellier </a:t>
            </a:r>
            <a:br>
              <a:rPr lang="en-GB" sz="2000" dirty="0"/>
            </a:br>
            <a:r>
              <a:rPr lang="en-GB" dirty="0"/>
              <a:t>Brett Grellier Psychological Services</a:t>
            </a:r>
            <a:endParaRPr lang="en-GB">
              <a:cs typeface="Arial"/>
            </a:endParaRPr>
          </a:p>
          <a:p>
            <a:pPr marL="0" indent="0">
              <a:buNone/>
            </a:pPr>
            <a:r>
              <a:rPr lang="en-GB" sz="2000" dirty="0">
                <a:hlinkClick r:id="rId2"/>
              </a:rPr>
              <a:t>brett@bgpsych.com</a:t>
            </a:r>
            <a:endParaRPr lang="en-GB" sz="2000">
              <a:cs typeface="Arial"/>
            </a:endParaRPr>
          </a:p>
          <a:p>
            <a:pPr marL="0" indent="0">
              <a:buNone/>
            </a:pPr>
            <a:r>
              <a:rPr lang="en-GB" sz="2000" dirty="0">
                <a:hlinkClick r:id="rId3"/>
              </a:rPr>
              <a:t>www.bgpsych.com</a:t>
            </a:r>
            <a:endParaRPr lang="en-GB" sz="2000">
              <a:cs typeface="Arial"/>
            </a:endParaRPr>
          </a:p>
          <a:p>
            <a:pPr marL="0" indent="0">
              <a:buNone/>
            </a:pPr>
            <a:r>
              <a:rPr lang="en-GB" sz="2000" dirty="0"/>
              <a:t>07970 974 424</a:t>
            </a:r>
            <a:endParaRPr lang="en-GB" sz="2000" dirty="0">
              <a:cs typeface="Arial"/>
            </a:endParaRPr>
          </a:p>
          <a:p>
            <a:endParaRPr lang="en-GB" sz="2800"/>
          </a:p>
          <a:p>
            <a:endParaRPr lang="en-GB" sz="2800" dirty="0">
              <a:cs typeface="Arial"/>
            </a:endParaRPr>
          </a:p>
          <a:p>
            <a:pPr marL="0" indent="0">
              <a:buNone/>
            </a:pPr>
            <a:endParaRPr lang="en-GB" sz="2800">
              <a:cs typeface="Arial" panose="020B0604020202020204"/>
            </a:endParaRPr>
          </a:p>
        </p:txBody>
      </p:sp>
      <p:sp>
        <p:nvSpPr>
          <p:cNvPr id="4" name="TextBox 3">
            <a:extLst>
              <a:ext uri="{FF2B5EF4-FFF2-40B4-BE49-F238E27FC236}">
                <a16:creationId xmlns:a16="http://schemas.microsoft.com/office/drawing/2014/main" id="{AD513CD4-DA7D-90E1-F1CA-569C24FB6FA8}"/>
              </a:ext>
            </a:extLst>
          </p:cNvPr>
          <p:cNvSpPr txBox="1"/>
          <p:nvPr/>
        </p:nvSpPr>
        <p:spPr>
          <a:xfrm>
            <a:off x="424542" y="3912713"/>
            <a:ext cx="382632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cs typeface="Arial"/>
              </a:rPr>
              <a:t>Kate Standing</a:t>
            </a:r>
          </a:p>
          <a:p>
            <a:r>
              <a:rPr lang="en-GB" sz="2400" dirty="0">
                <a:cs typeface="Arial"/>
              </a:rPr>
              <a:t>Networks Manager</a:t>
            </a:r>
            <a:endParaRPr lang="en-GB" sz="2000" dirty="0">
              <a:cs typeface="Arial"/>
            </a:endParaRPr>
          </a:p>
          <a:p>
            <a:r>
              <a:rPr lang="en-US" sz="2400" dirty="0" err="1">
                <a:cs typeface="Arial"/>
              </a:rPr>
              <a:t>Justlife</a:t>
            </a:r>
            <a:r>
              <a:rPr lang="en-US" sz="2400" dirty="0">
                <a:cs typeface="Arial"/>
              </a:rPr>
              <a:t>, Brighton and Hove Frontline Network</a:t>
            </a:r>
          </a:p>
          <a:p>
            <a:r>
              <a:rPr lang="en-US" sz="2400" u="sng" dirty="0">
                <a:cs typeface="Arial"/>
                <a:hlinkClick r:id="rId4"/>
              </a:rPr>
              <a:t>kate@justlife.org.uk</a:t>
            </a:r>
            <a:endParaRPr lang="en-US" sz="2400" dirty="0">
              <a:cs typeface="Arial"/>
            </a:endParaRPr>
          </a:p>
        </p:txBody>
      </p:sp>
      <p:sp>
        <p:nvSpPr>
          <p:cNvPr id="6" name="TextBox 5">
            <a:extLst>
              <a:ext uri="{FF2B5EF4-FFF2-40B4-BE49-F238E27FC236}">
                <a16:creationId xmlns:a16="http://schemas.microsoft.com/office/drawing/2014/main" id="{B151DFCA-391E-D9B9-FDDD-C0F76ED45E8B}"/>
              </a:ext>
            </a:extLst>
          </p:cNvPr>
          <p:cNvSpPr txBox="1"/>
          <p:nvPr/>
        </p:nvSpPr>
        <p:spPr>
          <a:xfrm>
            <a:off x="5334000" y="1364225"/>
            <a:ext cx="5756484" cy="16784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GB" sz="2400" b="1" dirty="0">
                <a:cs typeface="Arial"/>
              </a:rPr>
              <a:t>Oliver Townsend</a:t>
            </a:r>
            <a:endParaRPr lang="en-US" sz="2400">
              <a:cs typeface="Arial"/>
            </a:endParaRPr>
          </a:p>
          <a:p>
            <a:pPr>
              <a:lnSpc>
                <a:spcPct val="90000"/>
              </a:lnSpc>
              <a:spcBef>
                <a:spcPts val="1000"/>
              </a:spcBef>
            </a:pPr>
            <a:r>
              <a:rPr lang="en-GB" sz="2400" dirty="0">
                <a:cs typeface="Arial"/>
              </a:rPr>
              <a:t>Head of Connection and Change, </a:t>
            </a:r>
            <a:r>
              <a:rPr lang="en-GB" sz="2400" err="1">
                <a:cs typeface="Arial"/>
              </a:rPr>
              <a:t>Platfform</a:t>
            </a:r>
            <a:endParaRPr lang="en-US" sz="2400">
              <a:cs typeface="Arial"/>
            </a:endParaRPr>
          </a:p>
          <a:p>
            <a:pPr algn="l">
              <a:lnSpc>
                <a:spcPct val="90000"/>
              </a:lnSpc>
              <a:spcBef>
                <a:spcPts val="1000"/>
              </a:spcBef>
            </a:pPr>
            <a:r>
              <a:rPr lang="en-GB" sz="2400" dirty="0">
                <a:cs typeface="Arial"/>
                <a:hlinkClick r:id="rId5"/>
              </a:rPr>
              <a:t>olivertownsend@platfform.org</a:t>
            </a:r>
            <a:endParaRPr lang="en-US" sz="2400"/>
          </a:p>
        </p:txBody>
      </p:sp>
      <p:sp>
        <p:nvSpPr>
          <p:cNvPr id="7" name="TextBox 6">
            <a:extLst>
              <a:ext uri="{FF2B5EF4-FFF2-40B4-BE49-F238E27FC236}">
                <a16:creationId xmlns:a16="http://schemas.microsoft.com/office/drawing/2014/main" id="{67D0267C-3FA6-BCE4-FEF9-A1525E98C5C4}"/>
              </a:ext>
            </a:extLst>
          </p:cNvPr>
          <p:cNvSpPr txBox="1"/>
          <p:nvPr/>
        </p:nvSpPr>
        <p:spPr>
          <a:xfrm>
            <a:off x="4708487" y="3866277"/>
            <a:ext cx="5870892" cy="18774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latin typeface="Arial"/>
              </a:rPr>
              <a:t>Rachel Marshall </a:t>
            </a:r>
            <a:br>
              <a:rPr lang="en-GB" sz="2400" dirty="0">
                <a:latin typeface="Arial"/>
              </a:rPr>
            </a:br>
            <a:r>
              <a:rPr lang="en-GB" sz="2400" dirty="0">
                <a:latin typeface="Arial"/>
              </a:rPr>
              <a:t>Policy</a:t>
            </a:r>
            <a:r>
              <a:rPr lang="en-GB" sz="2400" kern="1200" dirty="0">
                <a:latin typeface="Arial"/>
                <a:ea typeface="+mn-ea"/>
                <a:cs typeface="+mn-cs"/>
              </a:rPr>
              <a:t> &amp; Best Practice Manager</a:t>
            </a:r>
            <a:r>
              <a:rPr lang="en-GB" sz="2400" dirty="0">
                <a:latin typeface="Arial"/>
              </a:rPr>
              <a:t>, </a:t>
            </a:r>
            <a:r>
              <a:rPr lang="en-GB" sz="2400" kern="1200" dirty="0">
                <a:latin typeface="Arial"/>
                <a:ea typeface="+mn-ea"/>
                <a:cs typeface="+mn-cs"/>
              </a:rPr>
              <a:t>St Martin-in-the-Fields Charity</a:t>
            </a:r>
            <a:br>
              <a:rPr lang="en-GB" sz="2400" dirty="0">
                <a:latin typeface="Arial"/>
              </a:rPr>
            </a:br>
            <a:r>
              <a:rPr lang="en-GB" sz="2400" dirty="0">
                <a:solidFill>
                  <a:srgbClr val="C00000"/>
                </a:solidFill>
                <a:cs typeface="Arial"/>
                <a:hlinkClick r:id="rId6">
                  <a:extLst>
                    <a:ext uri="{A12FA001-AC4F-418D-AE19-62706E023703}">
                      <ahyp:hlinkClr xmlns:ahyp="http://schemas.microsoft.com/office/drawing/2018/hyperlinkcolor" val="tx"/>
                    </a:ext>
                  </a:extLst>
                </a:hlinkClick>
              </a:rPr>
              <a:t>rachel.marshall@stmartinscharity.org.uk </a:t>
            </a:r>
            <a:endParaRPr lang="en-US" sz="2400" dirty="0">
              <a:solidFill>
                <a:srgbClr val="C00000"/>
              </a:solidFill>
              <a:cs typeface="Arial"/>
              <a:hlinkClick r:id="" action="ppaction://noaction">
                <a:extLst>
                  <a:ext uri="{A12FA001-AC4F-418D-AE19-62706E023703}">
                    <ahyp:hlinkClr xmlns:ahyp="http://schemas.microsoft.com/office/drawing/2018/hyperlinkcolor" val="tx"/>
                  </a:ext>
                </a:extLst>
              </a:hlinkClick>
            </a:endParaRPr>
          </a:p>
          <a:p>
            <a:endParaRPr lang="en-GB" sz="2000" dirty="0">
              <a:cs typeface="Arial"/>
            </a:endParaRPr>
          </a:p>
        </p:txBody>
      </p:sp>
    </p:spTree>
    <p:extLst>
      <p:ext uri="{BB962C8B-B14F-4D97-AF65-F5344CB8AC3E}">
        <p14:creationId xmlns:p14="http://schemas.microsoft.com/office/powerpoint/2010/main" val="3426090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65982-82EA-3C36-BC66-BB23D45831BD}"/>
              </a:ext>
            </a:extLst>
          </p:cNvPr>
          <p:cNvSpPr>
            <a:spLocks noGrp="1"/>
          </p:cNvSpPr>
          <p:nvPr>
            <p:ph type="title"/>
          </p:nvPr>
        </p:nvSpPr>
        <p:spPr/>
        <p:txBody>
          <a:bodyPr/>
          <a:lstStyle/>
          <a:p>
            <a:r>
              <a:rPr lang="en-GB"/>
              <a:t>Systemic Betrayal &amp; Moral Injury</a:t>
            </a:r>
          </a:p>
        </p:txBody>
      </p:sp>
      <p:sp>
        <p:nvSpPr>
          <p:cNvPr id="3" name="Content Placeholder 2">
            <a:extLst>
              <a:ext uri="{FF2B5EF4-FFF2-40B4-BE49-F238E27FC236}">
                <a16:creationId xmlns:a16="http://schemas.microsoft.com/office/drawing/2014/main" id="{B9658748-9893-BFF0-5F44-1CC41F64F80A}"/>
              </a:ext>
            </a:extLst>
          </p:cNvPr>
          <p:cNvSpPr>
            <a:spLocks noGrp="1"/>
          </p:cNvSpPr>
          <p:nvPr>
            <p:ph idx="1"/>
          </p:nvPr>
        </p:nvSpPr>
        <p:spPr/>
        <p:txBody>
          <a:bodyPr/>
          <a:lstStyle/>
          <a:p>
            <a:r>
              <a:rPr lang="en-GB"/>
              <a:t>Systemic betrayal occurs when an individual is within a system that they can’t remove themselves from (e.g., school, work, social systems), and experiences a trauma that isn’t addressed or acknowledged. This breaks the perceived social contract and betrays trust.</a:t>
            </a:r>
          </a:p>
          <a:p>
            <a:r>
              <a:rPr lang="en-GB"/>
              <a:t>Systemic betrayal can lead to moral injury. Systemic betrayal often leads to more externalised anger and resentment, while moral injury can lead to more internalised guilt.</a:t>
            </a:r>
          </a:p>
          <a:p>
            <a:r>
              <a:rPr lang="en-GB"/>
              <a:t>Moral injury is defined as perpetrating, failing to prevent, or witnessing acts that transgress deeply held moral beliefs and expectations (</a:t>
            </a:r>
            <a:r>
              <a:rPr lang="en-GB" err="1"/>
              <a:t>Litz</a:t>
            </a:r>
            <a:r>
              <a:rPr lang="en-GB"/>
              <a:t> et al., 2009), as well as betrayal by a leader or trusted authority (Shay, 2014). </a:t>
            </a:r>
          </a:p>
          <a:p>
            <a:endParaRPr lang="en-GB"/>
          </a:p>
        </p:txBody>
      </p:sp>
    </p:spTree>
    <p:extLst>
      <p:ext uri="{BB962C8B-B14F-4D97-AF65-F5344CB8AC3E}">
        <p14:creationId xmlns:p14="http://schemas.microsoft.com/office/powerpoint/2010/main" val="579659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0AF7D-44CB-9EBA-F92C-E994D6CE6387}"/>
              </a:ext>
            </a:extLst>
          </p:cNvPr>
          <p:cNvSpPr>
            <a:spLocks noGrp="1"/>
          </p:cNvSpPr>
          <p:nvPr>
            <p:ph type="title"/>
          </p:nvPr>
        </p:nvSpPr>
        <p:spPr/>
        <p:txBody>
          <a:bodyPr>
            <a:normAutofit fontScale="90000"/>
          </a:bodyPr>
          <a:lstStyle/>
          <a:p>
            <a:r>
              <a:rPr lang="en-GB" sz="4400"/>
              <a:t>Impact of Managers on Staff Mental Health </a:t>
            </a:r>
            <a:r>
              <a:rPr lang="en-GB" sz="2700"/>
              <a:t>Workforce Institute @UKG (2023)</a:t>
            </a:r>
          </a:p>
        </p:txBody>
      </p:sp>
      <p:sp>
        <p:nvSpPr>
          <p:cNvPr id="3" name="Content Placeholder 2">
            <a:extLst>
              <a:ext uri="{FF2B5EF4-FFF2-40B4-BE49-F238E27FC236}">
                <a16:creationId xmlns:a16="http://schemas.microsoft.com/office/drawing/2014/main" id="{626B85BF-5115-4A26-4C39-91289142E2ED}"/>
              </a:ext>
            </a:extLst>
          </p:cNvPr>
          <p:cNvSpPr>
            <a:spLocks noGrp="1"/>
          </p:cNvSpPr>
          <p:nvPr>
            <p:ph idx="1"/>
          </p:nvPr>
        </p:nvSpPr>
        <p:spPr/>
        <p:txBody>
          <a:bodyPr/>
          <a:lstStyle/>
          <a:p>
            <a:endParaRPr lang="en-GB"/>
          </a:p>
          <a:p>
            <a:r>
              <a:rPr lang="en-GB"/>
              <a:t>Sixty percent of employees worldwide say their job is the biggest factor influencing their mental health.</a:t>
            </a:r>
          </a:p>
          <a:p>
            <a:r>
              <a:rPr lang="en-GB"/>
              <a:t>Managers have just as much of an impact on people’s mental health as their spouse (both 69%) — and even more of an impact than their doctor (51%) or therapist (41%).</a:t>
            </a:r>
          </a:p>
          <a:p>
            <a:r>
              <a:rPr lang="en-GB"/>
              <a:t>Eighty-one percent of employees worldwide would prioritize good </a:t>
            </a:r>
          </a:p>
          <a:p>
            <a:r>
              <a:rPr lang="en-GB"/>
              <a:t>mental health over a high-paying job.</a:t>
            </a:r>
          </a:p>
        </p:txBody>
      </p:sp>
    </p:spTree>
    <p:extLst>
      <p:ext uri="{BB962C8B-B14F-4D97-AF65-F5344CB8AC3E}">
        <p14:creationId xmlns:p14="http://schemas.microsoft.com/office/powerpoint/2010/main" val="2948176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15E5-65ED-4F74-B174-1AE20E4E15C0}"/>
              </a:ext>
            </a:extLst>
          </p:cNvPr>
          <p:cNvSpPr>
            <a:spLocks noGrp="1"/>
          </p:cNvSpPr>
          <p:nvPr>
            <p:ph type="title"/>
          </p:nvPr>
        </p:nvSpPr>
        <p:spPr/>
        <p:txBody>
          <a:bodyPr>
            <a:normAutofit fontScale="90000"/>
          </a:bodyPr>
          <a:lstStyle/>
          <a:p>
            <a:r>
              <a:rPr lang="en-GB"/>
              <a:t>Compassion in the workplace model </a:t>
            </a:r>
            <a:r>
              <a:rPr lang="en-GB" sz="2200"/>
              <a:t>(Roffey Park Institute, 2016)</a:t>
            </a:r>
          </a:p>
        </p:txBody>
      </p:sp>
      <p:graphicFrame>
        <p:nvGraphicFramePr>
          <p:cNvPr id="4" name="Content Placeholder 3">
            <a:extLst>
              <a:ext uri="{FF2B5EF4-FFF2-40B4-BE49-F238E27FC236}">
                <a16:creationId xmlns:a16="http://schemas.microsoft.com/office/drawing/2014/main" id="{FD0EC14A-FBD8-4EE2-8DCE-09917F07420E}"/>
              </a:ext>
            </a:extLst>
          </p:cNvPr>
          <p:cNvGraphicFramePr>
            <a:graphicFrameLocks noGrp="1"/>
          </p:cNvGraphicFramePr>
          <p:nvPr>
            <p:ph idx="1"/>
          </p:nvPr>
        </p:nvGraphicFramePr>
        <p:xfrm>
          <a:off x="1835054" y="1411359"/>
          <a:ext cx="9697584" cy="4989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2731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29362D-F6FE-4007-AC66-CA2E16FB78FB}"/>
              </a:ext>
            </a:extLst>
          </p:cNvPr>
          <p:cNvSpPr>
            <a:spLocks noGrp="1"/>
          </p:cNvSpPr>
          <p:nvPr>
            <p:ph type="title"/>
          </p:nvPr>
        </p:nvSpPr>
        <p:spPr/>
        <p:txBody>
          <a:bodyPr>
            <a:normAutofit fontScale="90000"/>
          </a:bodyPr>
          <a:lstStyle/>
          <a:p>
            <a:r>
              <a:rPr lang="en-GB"/>
              <a:t>Compassionate Leadership </a:t>
            </a:r>
            <a:br>
              <a:rPr lang="en-GB"/>
            </a:br>
            <a:r>
              <a:rPr lang="en-GB" sz="2000"/>
              <a:t>Michael West – The Kings Fund</a:t>
            </a:r>
          </a:p>
        </p:txBody>
      </p:sp>
      <p:sp>
        <p:nvSpPr>
          <p:cNvPr id="6" name="Content Placeholder 5">
            <a:extLst>
              <a:ext uri="{FF2B5EF4-FFF2-40B4-BE49-F238E27FC236}">
                <a16:creationId xmlns:a16="http://schemas.microsoft.com/office/drawing/2014/main" id="{3E1521C9-AE4D-44C2-A7B1-46108C0E317C}"/>
              </a:ext>
            </a:extLst>
          </p:cNvPr>
          <p:cNvSpPr>
            <a:spLocks noGrp="1"/>
          </p:cNvSpPr>
          <p:nvPr>
            <p:ph idx="1"/>
          </p:nvPr>
        </p:nvSpPr>
        <p:spPr/>
        <p:txBody>
          <a:bodyPr/>
          <a:lstStyle/>
          <a:p>
            <a:r>
              <a:rPr lang="en-GB"/>
              <a:t>Evidence shows that the most predictive factor for patient satisfaction and care quality, is staff wellbeing and satisfaction </a:t>
            </a:r>
          </a:p>
          <a:p>
            <a:r>
              <a:rPr lang="en-GB"/>
              <a:t>Poor staff wellbeing leads to increased errors and reduced quality of service</a:t>
            </a:r>
          </a:p>
          <a:p>
            <a:r>
              <a:rPr lang="en-GB"/>
              <a:t>Culture (how and why we do things the way we do) is the most powerful influence on our behaviour in work settings</a:t>
            </a:r>
          </a:p>
          <a:p>
            <a:r>
              <a:rPr lang="en-GB"/>
              <a:t>Leaders shape the culture. Leader behaviour shows what is valued in practice</a:t>
            </a:r>
          </a:p>
          <a:p>
            <a:r>
              <a:rPr lang="en-GB"/>
              <a:t>A large dataset of questionnaires shows that desired leader behaviour includes authentic, open, honest, humble, curious, optimistic, appreciative, compassionate.</a:t>
            </a:r>
          </a:p>
          <a:p>
            <a:endParaRPr lang="en-GB"/>
          </a:p>
        </p:txBody>
      </p:sp>
    </p:spTree>
    <p:extLst>
      <p:ext uri="{BB962C8B-B14F-4D97-AF65-F5344CB8AC3E}">
        <p14:creationId xmlns:p14="http://schemas.microsoft.com/office/powerpoint/2010/main" val="1781786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5832C-9B12-A551-FB53-26AA3357ED12}"/>
              </a:ext>
            </a:extLst>
          </p:cNvPr>
          <p:cNvSpPr>
            <a:spLocks noGrp="1"/>
          </p:cNvSpPr>
          <p:nvPr>
            <p:ph type="title"/>
          </p:nvPr>
        </p:nvSpPr>
        <p:spPr/>
        <p:txBody>
          <a:bodyPr>
            <a:normAutofit/>
          </a:bodyPr>
          <a:lstStyle/>
          <a:p>
            <a:r>
              <a:rPr lang="en-GB" sz="4800"/>
              <a:t>Benefits of compassionate leadership</a:t>
            </a:r>
          </a:p>
        </p:txBody>
      </p:sp>
      <p:sp>
        <p:nvSpPr>
          <p:cNvPr id="3" name="Content Placeholder 2">
            <a:extLst>
              <a:ext uri="{FF2B5EF4-FFF2-40B4-BE49-F238E27FC236}">
                <a16:creationId xmlns:a16="http://schemas.microsoft.com/office/drawing/2014/main" id="{71625EEB-11E9-4C22-3BD0-04CAB030D3DF}"/>
              </a:ext>
            </a:extLst>
          </p:cNvPr>
          <p:cNvSpPr>
            <a:spLocks noGrp="1"/>
          </p:cNvSpPr>
          <p:nvPr>
            <p:ph idx="1"/>
          </p:nvPr>
        </p:nvSpPr>
        <p:spPr>
          <a:xfrm>
            <a:off x="407988" y="1575999"/>
            <a:ext cx="9928707" cy="4296809"/>
          </a:xfrm>
        </p:spPr>
        <p:txBody>
          <a:bodyPr/>
          <a:lstStyle/>
          <a:p>
            <a:r>
              <a:rPr lang="en-GB"/>
              <a:t>Benefits clients and employees (those who witness the compassion act and those who are involved in the actual act of compassion) and the organisation (Frost et al., 2000; Goetz et al., 2010; Lilius et al., 2011). </a:t>
            </a:r>
          </a:p>
          <a:p>
            <a:r>
              <a:rPr lang="en-GB"/>
              <a:t>Improves employee engagement and retention (Fryer, 2013; Lilius et al., 2011) and reduces absenteeism and presenteeism. Protects against burnout and compassion-fatigue.</a:t>
            </a:r>
          </a:p>
          <a:p>
            <a:r>
              <a:rPr lang="en-GB"/>
              <a:t>Enables people to experience positive emotions which, boosts productivity (Lilius et al., 2011). Lowers heart rate and blood pressure and strengthen the immune system (Friedrickson et al., 2000). Results in positive customer service (Figley, 1995; Goetz et al., 2010)</a:t>
            </a:r>
          </a:p>
          <a:p>
            <a:pPr marL="0" indent="0">
              <a:buNone/>
            </a:pPr>
            <a:endParaRPr lang="en-GB"/>
          </a:p>
        </p:txBody>
      </p:sp>
    </p:spTree>
    <p:extLst>
      <p:ext uri="{BB962C8B-B14F-4D97-AF65-F5344CB8AC3E}">
        <p14:creationId xmlns:p14="http://schemas.microsoft.com/office/powerpoint/2010/main" val="1352566066"/>
      </p:ext>
    </p:extLst>
  </p:cSld>
  <p:clrMapOvr>
    <a:masterClrMapping/>
  </p:clrMapOvr>
</p:sld>
</file>

<file path=ppt/theme/theme1.xml><?xml version="1.0" encoding="utf-8"?>
<a:theme xmlns:a="http://schemas.openxmlformats.org/drawingml/2006/main" name="Office Theme">
  <a:themeElements>
    <a:clrScheme name="SMT brand colours">
      <a:dk1>
        <a:sysClr val="windowText" lastClr="000000"/>
      </a:dk1>
      <a:lt1>
        <a:sysClr val="window" lastClr="FFFFFF"/>
      </a:lt1>
      <a:dk2>
        <a:srgbClr val="B30931"/>
      </a:dk2>
      <a:lt2>
        <a:srgbClr val="E9E4E0"/>
      </a:lt2>
      <a:accent1>
        <a:srgbClr val="B30931"/>
      </a:accent1>
      <a:accent2>
        <a:srgbClr val="A1AE9E"/>
      </a:accent2>
      <a:accent3>
        <a:srgbClr val="4B3A58"/>
      </a:accent3>
      <a:accent4>
        <a:srgbClr val="F56136"/>
      </a:accent4>
      <a:accent5>
        <a:srgbClr val="3C3C3B"/>
      </a:accent5>
      <a:accent6>
        <a:srgbClr val="A1AE9E"/>
      </a:accent6>
      <a:hlink>
        <a:srgbClr val="B30931"/>
      </a:hlink>
      <a:folHlink>
        <a:srgbClr val="A1A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SMT brand colours">
      <a:dk1>
        <a:sysClr val="windowText" lastClr="000000"/>
      </a:dk1>
      <a:lt1>
        <a:sysClr val="window" lastClr="FFFFFF"/>
      </a:lt1>
      <a:dk2>
        <a:srgbClr val="B30931"/>
      </a:dk2>
      <a:lt2>
        <a:srgbClr val="E9E4E0"/>
      </a:lt2>
      <a:accent1>
        <a:srgbClr val="B30931"/>
      </a:accent1>
      <a:accent2>
        <a:srgbClr val="A1AE9E"/>
      </a:accent2>
      <a:accent3>
        <a:srgbClr val="4B3A58"/>
      </a:accent3>
      <a:accent4>
        <a:srgbClr val="F56136"/>
      </a:accent4>
      <a:accent5>
        <a:srgbClr val="3C3C3B"/>
      </a:accent5>
      <a:accent6>
        <a:srgbClr val="A1AE9E"/>
      </a:accent6>
      <a:hlink>
        <a:srgbClr val="B30931"/>
      </a:hlink>
      <a:folHlink>
        <a:srgbClr val="A1A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SMT brand colours">
      <a:dk1>
        <a:sysClr val="windowText" lastClr="000000"/>
      </a:dk1>
      <a:lt1>
        <a:sysClr val="window" lastClr="FFFFFF"/>
      </a:lt1>
      <a:dk2>
        <a:srgbClr val="B30931"/>
      </a:dk2>
      <a:lt2>
        <a:srgbClr val="E9E4E0"/>
      </a:lt2>
      <a:accent1>
        <a:srgbClr val="B30931"/>
      </a:accent1>
      <a:accent2>
        <a:srgbClr val="A1AE9E"/>
      </a:accent2>
      <a:accent3>
        <a:srgbClr val="4B3A58"/>
      </a:accent3>
      <a:accent4>
        <a:srgbClr val="F56136"/>
      </a:accent4>
      <a:accent5>
        <a:srgbClr val="3C3C3B"/>
      </a:accent5>
      <a:accent6>
        <a:srgbClr val="A1AE9E"/>
      </a:accent6>
      <a:hlink>
        <a:srgbClr val="B30931"/>
      </a:hlink>
      <a:folHlink>
        <a:srgbClr val="A1A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SMT brand colours">
      <a:dk1>
        <a:sysClr val="windowText" lastClr="000000"/>
      </a:dk1>
      <a:lt1>
        <a:sysClr val="window" lastClr="FFFFFF"/>
      </a:lt1>
      <a:dk2>
        <a:srgbClr val="B30931"/>
      </a:dk2>
      <a:lt2>
        <a:srgbClr val="E9E4E0"/>
      </a:lt2>
      <a:accent1>
        <a:srgbClr val="B30931"/>
      </a:accent1>
      <a:accent2>
        <a:srgbClr val="A1AE9E"/>
      </a:accent2>
      <a:accent3>
        <a:srgbClr val="4B3A58"/>
      </a:accent3>
      <a:accent4>
        <a:srgbClr val="F56136"/>
      </a:accent4>
      <a:accent5>
        <a:srgbClr val="3C3C3B"/>
      </a:accent5>
      <a:accent6>
        <a:srgbClr val="A1AE9E"/>
      </a:accent6>
      <a:hlink>
        <a:srgbClr val="B30931"/>
      </a:hlink>
      <a:folHlink>
        <a:srgbClr val="A1A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ca9822e-211d-4723-85f2-b3c70f22749b" xsi:nil="true"/>
    <lcf76f155ced4ddcb4097134ff3c332f xmlns="6abd0293-66e8-4e95-bff5-8937d5f62b9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415335806E4B419E597C9D35B855D2" ma:contentTypeVersion="13" ma:contentTypeDescription="Create a new document." ma:contentTypeScope="" ma:versionID="8e6abb4d2e0b6f188b527e8dc17fd05a">
  <xsd:schema xmlns:xsd="http://www.w3.org/2001/XMLSchema" xmlns:xs="http://www.w3.org/2001/XMLSchema" xmlns:p="http://schemas.microsoft.com/office/2006/metadata/properties" xmlns:ns2="6abd0293-66e8-4e95-bff5-8937d5f62b99" xmlns:ns3="bca9822e-211d-4723-85f2-b3c70f22749b" targetNamespace="http://schemas.microsoft.com/office/2006/metadata/properties" ma:root="true" ma:fieldsID="db2c4af5af380c7d4ae872f75bb26607" ns2:_="" ns3:_="">
    <xsd:import namespace="6abd0293-66e8-4e95-bff5-8937d5f62b99"/>
    <xsd:import namespace="bca9822e-211d-4723-85f2-b3c70f22749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bd0293-66e8-4e95-bff5-8937d5f62b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f43f032-56bb-40c6-bb6e-407f91632bf3"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a9822e-211d-4723-85f2-b3c70f22749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1026a81-d9d5-4fbb-8e6d-0b2192053e50}" ma:internalName="TaxCatchAll" ma:showField="CatchAllData" ma:web="bca9822e-211d-4723-85f2-b3c70f2274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0CCD3B-FE13-4082-8D90-96AC00F695C0}">
  <ds:schemaRefs>
    <ds:schemaRef ds:uri="3b557957-13a2-406a-9353-9d69d3c57766"/>
    <ds:schemaRef ds:uri="bca9822e-211d-4723-85f2-b3c70f22749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458BDD6-555A-46C0-B5EF-8BB123E3F214}">
  <ds:schemaRefs>
    <ds:schemaRef ds:uri="http://schemas.microsoft.com/sharepoint/v3/contenttype/forms"/>
  </ds:schemaRefs>
</ds:datastoreItem>
</file>

<file path=customXml/itemProps3.xml><?xml version="1.0" encoding="utf-8"?>
<ds:datastoreItem xmlns:ds="http://schemas.openxmlformats.org/officeDocument/2006/customXml" ds:itemID="{2DD2828B-AA6D-423B-8E89-C389011A6E0D}"/>
</file>

<file path=docProps/app.xml><?xml version="1.0" encoding="utf-8"?>
<Properties xmlns="http://schemas.openxmlformats.org/officeDocument/2006/extended-properties" xmlns:vt="http://schemas.openxmlformats.org/officeDocument/2006/docPropsVTypes">
  <TotalTime>1</TotalTime>
  <Words>2342</Words>
  <Application>Microsoft Office PowerPoint</Application>
  <PresentationFormat>Widescreen</PresentationFormat>
  <Paragraphs>247</Paragraphs>
  <Slides>46</Slides>
  <Notes>26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46</vt:i4>
      </vt:variant>
    </vt:vector>
  </HeadingPairs>
  <TitlesOfParts>
    <vt:vector size="55" baseType="lpstr">
      <vt:lpstr>Arial</vt:lpstr>
      <vt:lpstr>Calibri</vt:lpstr>
      <vt:lpstr>Courier New</vt:lpstr>
      <vt:lpstr>Franklin Gothic Std ExtraCond</vt:lpstr>
      <vt:lpstr>Wingdings</vt:lpstr>
      <vt:lpstr>Office Theme</vt:lpstr>
      <vt:lpstr>1_Office Theme</vt:lpstr>
      <vt:lpstr>2_Office Theme</vt:lpstr>
      <vt:lpstr>3_Office Theme</vt:lpstr>
      <vt:lpstr>Frontline Network</vt:lpstr>
      <vt:lpstr>PowerPoint Presentation</vt:lpstr>
      <vt:lpstr>Elements of Wellbeing wellbeing</vt:lpstr>
      <vt:lpstr>PowerPoint Presentation</vt:lpstr>
      <vt:lpstr>Systemic Betrayal &amp; Moral Injury</vt:lpstr>
      <vt:lpstr>Impact of Managers on Staff Mental Health Workforce Institute @UKG (2023)</vt:lpstr>
      <vt:lpstr>Compassion in the workplace model (Roffey Park Institute, 2016)</vt:lpstr>
      <vt:lpstr>Compassionate Leadership  Michael West – The Kings Fund</vt:lpstr>
      <vt:lpstr>Benefits of compassionate leadership</vt:lpstr>
      <vt:lpstr>Summary of NICE (2015) recommendations for management practices</vt:lpstr>
      <vt:lpstr>Evaluation examples</vt:lpstr>
      <vt:lpstr>PowerPoint Presentation</vt:lpstr>
      <vt:lpstr>Methodology </vt:lpstr>
      <vt:lpstr>Experiences of frontline homelessness work</vt:lpstr>
      <vt:lpstr>Frontline staff are working under extremely challenging conditions.</vt:lpstr>
      <vt:lpstr>This is having a significant impact on staff wellbeing, and threatens to force frontline workers to leave the sector.</vt:lpstr>
      <vt:lpstr>What action do frontline workers recommend?</vt:lpstr>
      <vt:lpstr>We need to act now to support frontline services through this cost-of-living crisis.</vt:lpstr>
      <vt:lpstr>We need to act now to equip frontline workers with the tools they need to do their jobs effectively.</vt:lpstr>
      <vt:lpstr>Read more on our website…  www.frontlinenetwork.org.uk/resources/research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PSYCHOSOCIAL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Kate Standing Networks Manager, Justlife Brighton &amp; Hove Frontline Network </vt:lpstr>
      <vt:lpstr>Brighton &amp; Hove Frontline Network</vt:lpstr>
      <vt:lpstr>Key themes? </vt:lpstr>
      <vt:lpstr>How?</vt:lpstr>
      <vt:lpstr>Who?</vt:lpstr>
      <vt:lpstr>It’s a journey… </vt:lpstr>
      <vt:lpstr>Questions for Leaders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Bacon</dc:creator>
  <cp:lastModifiedBy>Naomi Trenear</cp:lastModifiedBy>
  <cp:revision>101</cp:revision>
  <dcterms:created xsi:type="dcterms:W3CDTF">2019-09-26T12:41:08Z</dcterms:created>
  <dcterms:modified xsi:type="dcterms:W3CDTF">2023-06-28T15:49:34Z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0x0101003C415335806E4B419E597C9D35B855D2</vt:lpwstr>
  </property>
  <property fmtid="{D5CDD505-2E9C-101B-9397-08002B2CF9AE}" pid="3" name="MediaServiceImageTags">
    <vt:lpwstr/>
  </property>
</Properties>
</file>