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8" r:id="rId5"/>
  </p:sldMasterIdLst>
  <p:notesMasterIdLst>
    <p:notesMasterId r:id="rId30"/>
  </p:notesMasterIdLst>
  <p:sldIdLst>
    <p:sldId id="350" r:id="rId6"/>
    <p:sldId id="257" r:id="rId7"/>
    <p:sldId id="259" r:id="rId8"/>
    <p:sldId id="261" r:id="rId9"/>
    <p:sldId id="262" r:id="rId10"/>
    <p:sldId id="268" r:id="rId11"/>
    <p:sldId id="351" r:id="rId12"/>
    <p:sldId id="352" r:id="rId13"/>
    <p:sldId id="353" r:id="rId14"/>
    <p:sldId id="269" r:id="rId15"/>
    <p:sldId id="270" r:id="rId16"/>
    <p:sldId id="271" r:id="rId17"/>
    <p:sldId id="275" r:id="rId18"/>
    <p:sldId id="272" r:id="rId19"/>
    <p:sldId id="273" r:id="rId20"/>
    <p:sldId id="274" r:id="rId21"/>
    <p:sldId id="276" r:id="rId22"/>
    <p:sldId id="277" r:id="rId23"/>
    <p:sldId id="359" r:id="rId24"/>
    <p:sldId id="354" r:id="rId25"/>
    <p:sldId id="357" r:id="rId26"/>
    <p:sldId id="360" r:id="rId27"/>
    <p:sldId id="361" r:id="rId28"/>
    <p:sldId id="35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8444EA-D1C6-4EB0-81DA-EC21DD19A1CF}" v="1" dt="2023-06-28T14:55:24.8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53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omi Trenear" userId="fd45857f-0b73-43e9-a009-6ec4c35b2a6a" providerId="ADAL" clId="{018444EA-D1C6-4EB0-81DA-EC21DD19A1CF}"/>
    <pc:docChg chg="addSld modSld sldOrd">
      <pc:chgData name="Naomi Trenear" userId="fd45857f-0b73-43e9-a009-6ec4c35b2a6a" providerId="ADAL" clId="{018444EA-D1C6-4EB0-81DA-EC21DD19A1CF}" dt="2023-06-28T14:58:15.413" v="28"/>
      <pc:docMkLst>
        <pc:docMk/>
      </pc:docMkLst>
      <pc:sldChg chg="modSp mod">
        <pc:chgData name="Naomi Trenear" userId="fd45857f-0b73-43e9-a009-6ec4c35b2a6a" providerId="ADAL" clId="{018444EA-D1C6-4EB0-81DA-EC21DD19A1CF}" dt="2023-06-27T14:40:44.454" v="21" actId="20577"/>
        <pc:sldMkLst>
          <pc:docMk/>
          <pc:sldMk cId="1515363678" sldId="262"/>
        </pc:sldMkLst>
        <pc:spChg chg="mod">
          <ac:chgData name="Naomi Trenear" userId="fd45857f-0b73-43e9-a009-6ec4c35b2a6a" providerId="ADAL" clId="{018444EA-D1C6-4EB0-81DA-EC21DD19A1CF}" dt="2023-06-27T14:40:44.454" v="21" actId="20577"/>
          <ac:spMkLst>
            <pc:docMk/>
            <pc:sldMk cId="1515363678" sldId="262"/>
            <ac:spMk id="4" creationId="{6DC879EB-0893-41F9-99B0-34B7537ACD80}"/>
          </ac:spMkLst>
        </pc:spChg>
      </pc:sldChg>
      <pc:sldChg chg="addSp modSp mod">
        <pc:chgData name="Naomi Trenear" userId="fd45857f-0b73-43e9-a009-6ec4c35b2a6a" providerId="ADAL" clId="{018444EA-D1C6-4EB0-81DA-EC21DD19A1CF}" dt="2023-06-27T14:40:36.072" v="20" actId="20577"/>
        <pc:sldMkLst>
          <pc:docMk/>
          <pc:sldMk cId="2160978345" sldId="354"/>
        </pc:sldMkLst>
        <pc:spChg chg="add mod">
          <ac:chgData name="Naomi Trenear" userId="fd45857f-0b73-43e9-a009-6ec4c35b2a6a" providerId="ADAL" clId="{018444EA-D1C6-4EB0-81DA-EC21DD19A1CF}" dt="2023-06-27T14:40:36.072" v="20" actId="20577"/>
          <ac:spMkLst>
            <pc:docMk/>
            <pc:sldMk cId="2160978345" sldId="354"/>
            <ac:spMk id="3" creationId="{025CF346-5BB8-3EB6-EAA4-10AB88618A4B}"/>
          </ac:spMkLst>
        </pc:spChg>
        <pc:spChg chg="mod">
          <ac:chgData name="Naomi Trenear" userId="fd45857f-0b73-43e9-a009-6ec4c35b2a6a" providerId="ADAL" clId="{018444EA-D1C6-4EB0-81DA-EC21DD19A1CF}" dt="2023-06-27T14:26:19.668" v="4" actId="20577"/>
          <ac:spMkLst>
            <pc:docMk/>
            <pc:sldMk cId="2160978345" sldId="354"/>
            <ac:spMk id="5" creationId="{34BE22A7-1E17-22AC-6FA2-561FE54BA257}"/>
          </ac:spMkLst>
        </pc:spChg>
      </pc:sldChg>
      <pc:sldChg chg="modSp mod">
        <pc:chgData name="Naomi Trenear" userId="fd45857f-0b73-43e9-a009-6ec4c35b2a6a" providerId="ADAL" clId="{018444EA-D1C6-4EB0-81DA-EC21DD19A1CF}" dt="2023-06-27T14:26:50.222" v="16" actId="207"/>
        <pc:sldMkLst>
          <pc:docMk/>
          <pc:sldMk cId="2888514838" sldId="357"/>
        </pc:sldMkLst>
        <pc:spChg chg="mod">
          <ac:chgData name="Naomi Trenear" userId="fd45857f-0b73-43e9-a009-6ec4c35b2a6a" providerId="ADAL" clId="{018444EA-D1C6-4EB0-81DA-EC21DD19A1CF}" dt="2023-06-27T14:26:50.222" v="16" actId="207"/>
          <ac:spMkLst>
            <pc:docMk/>
            <pc:sldMk cId="2888514838" sldId="357"/>
            <ac:spMk id="5" creationId="{34BE22A7-1E17-22AC-6FA2-561FE54BA257}"/>
          </ac:spMkLst>
        </pc:spChg>
      </pc:sldChg>
      <pc:sldChg chg="modSp mod">
        <pc:chgData name="Naomi Trenear" userId="fd45857f-0b73-43e9-a009-6ec4c35b2a6a" providerId="ADAL" clId="{018444EA-D1C6-4EB0-81DA-EC21DD19A1CF}" dt="2023-06-27T14:27:03.491" v="19" actId="20577"/>
        <pc:sldMkLst>
          <pc:docMk/>
          <pc:sldMk cId="2165560064" sldId="358"/>
        </pc:sldMkLst>
        <pc:spChg chg="mod">
          <ac:chgData name="Naomi Trenear" userId="fd45857f-0b73-43e9-a009-6ec4c35b2a6a" providerId="ADAL" clId="{018444EA-D1C6-4EB0-81DA-EC21DD19A1CF}" dt="2023-06-27T14:27:03.491" v="19" actId="20577"/>
          <ac:spMkLst>
            <pc:docMk/>
            <pc:sldMk cId="2165560064" sldId="358"/>
            <ac:spMk id="5" creationId="{34BE22A7-1E17-22AC-6FA2-561FE54BA257}"/>
          </ac:spMkLst>
        </pc:spChg>
      </pc:sldChg>
      <pc:sldChg chg="add ord">
        <pc:chgData name="Naomi Trenear" userId="fd45857f-0b73-43e9-a009-6ec4c35b2a6a" providerId="ADAL" clId="{018444EA-D1C6-4EB0-81DA-EC21DD19A1CF}" dt="2023-06-28T14:58:15.413" v="28"/>
        <pc:sldMkLst>
          <pc:docMk/>
          <pc:sldMk cId="3455464137" sldId="3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F613B-0D19-4737-AF89-E4200803F150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6C14F-C9AC-40E0-A5A3-45F447E43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039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D60B4D-2F01-43A2-BC41-578208806E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243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FC8FB-F302-4921-A999-B2BDD418D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8921"/>
            <a:ext cx="9144000" cy="1938131"/>
          </a:xfrm>
        </p:spPr>
        <p:txBody>
          <a:bodyPr anchor="b" anchorCtr="0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67882E-659E-4AA2-A011-2F6721C77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5896"/>
            <a:ext cx="9144000" cy="52677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760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44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74A60-25D6-44CF-8000-465AFA9A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57F6C-6052-4D21-92AF-19663BD22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57338"/>
            <a:ext cx="9441689" cy="42968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213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w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EFCCB-BBD2-4F92-94C5-8646DA83F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4ADF1-7CA4-49C4-9985-A126247B6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7496" y="1564102"/>
            <a:ext cx="4522305" cy="43307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87E295-8A08-474C-8C45-AB6AA65F8D2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988" y="1563688"/>
            <a:ext cx="4522787" cy="4330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91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74A60-25D6-44CF-8000-465AFA9A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57F6C-6052-4D21-92AF-19663BD22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57338"/>
            <a:ext cx="9928707" cy="42968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75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w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EFCCB-BBD2-4F92-94C5-8646DA83F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4ADF1-7CA4-49C4-9985-A126247B6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6458" y="1564102"/>
            <a:ext cx="4780238" cy="43307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9F37EC-E1C8-4090-BB08-07712C68A7F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988" y="1557338"/>
            <a:ext cx="4779962" cy="4337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5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74A60-25D6-44CF-8000-465AFA9A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57F6C-6052-4D21-92AF-19663BD22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57338"/>
            <a:ext cx="9441689" cy="42968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60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4B972-01F7-4D14-93DA-E60A7B374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908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w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EFCCB-BBD2-4F92-94C5-8646DA83F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4ADF1-7CA4-49C4-9985-A126247B6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7496" y="1564102"/>
            <a:ext cx="4522305" cy="43307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87E295-8A08-474C-8C45-AB6AA65F8D2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988" y="1563688"/>
            <a:ext cx="4522787" cy="4330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11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FC8FB-F302-4921-A999-B2BDD418D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8921"/>
            <a:ext cx="9144000" cy="1938131"/>
          </a:xfrm>
        </p:spPr>
        <p:txBody>
          <a:bodyPr anchor="b" anchorCtr="0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67882E-659E-4AA2-A011-2F6721C77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5896"/>
            <a:ext cx="9144000" cy="52677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973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44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74A60-25D6-44CF-8000-465AFA9A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57F6C-6052-4D21-92AF-19663BD22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57338"/>
            <a:ext cx="9928707" cy="42968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63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w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EFCCB-BBD2-4F92-94C5-8646DA83F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4ADF1-7CA4-49C4-9985-A126247B6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6458" y="1564102"/>
            <a:ext cx="4780238" cy="43307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9F37EC-E1C8-4090-BB08-07712C68A7F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988" y="1557338"/>
            <a:ext cx="4779962" cy="4337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90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FE8CB4-F7BC-4AF0-8744-A265F91A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56930"/>
            <a:ext cx="11376025" cy="95442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3E013-FB14-4695-8801-AB78F9D52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1557338"/>
            <a:ext cx="9988342" cy="4296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96F12E-3E6E-A0C5-BC9F-066D02BA4CA0}"/>
              </a:ext>
            </a:extLst>
          </p:cNvPr>
          <p:cNvSpPr txBox="1"/>
          <p:nvPr userDrawn="1"/>
        </p:nvSpPr>
        <p:spPr>
          <a:xfrm>
            <a:off x="182218" y="5996608"/>
            <a:ext cx="58309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  <a:ea typeface="+mn-lt"/>
                <a:cs typeface="+mn-lt"/>
              </a:rPr>
              <a:t>www.frontlinenetwork.org.uk/funding</a:t>
            </a:r>
            <a:endParaRPr lang="en-US" sz="2400" dirty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580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64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 userDrawn="1">
          <p15:clr>
            <a:srgbClr val="F26B43"/>
          </p15:clr>
        </p15:guide>
        <p15:guide id="2" pos="7423" userDrawn="1">
          <p15:clr>
            <a:srgbClr val="F26B43"/>
          </p15:clr>
        </p15:guide>
        <p15:guide id="3" orient="horz" pos="278" userDrawn="1">
          <p15:clr>
            <a:srgbClr val="F26B43"/>
          </p15:clr>
        </p15:guide>
        <p15:guide id="4" orient="horz" pos="4042" userDrawn="1">
          <p15:clr>
            <a:srgbClr val="F26B43"/>
          </p15:clr>
        </p15:guide>
        <p15:guide id="5" orient="horz" pos="98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FE8CB4-F7BC-4AF0-8744-A265F91A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56930"/>
            <a:ext cx="11376025" cy="95442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3E013-FB14-4695-8801-AB78F9D52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1557338"/>
            <a:ext cx="9988342" cy="4296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19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F26B43"/>
          </p15:clr>
        </p15:guide>
        <p15:guide id="2" pos="7423">
          <p15:clr>
            <a:srgbClr val="F26B43"/>
          </p15:clr>
        </p15:guide>
        <p15:guide id="3" orient="horz" pos="278">
          <p15:clr>
            <a:srgbClr val="F26B43"/>
          </p15:clr>
        </p15:guide>
        <p15:guide id="4" orient="horz" pos="4042">
          <p15:clr>
            <a:srgbClr val="F26B43"/>
          </p15:clr>
        </p15:guide>
        <p15:guide id="5" orient="horz" pos="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rontlinenetwork.org.uk/frontline-account-management/register/" TargetMode="External"/><Relationship Id="rId2" Type="http://schemas.openxmlformats.org/officeDocument/2006/relationships/hyperlink" Target="mailto:Ztitchener@Coventrycab.org.uk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frontlinenetwork.org.uk/funding/training-fund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64C15-C02B-0483-A3CB-47F7C907D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4875" y="1122363"/>
            <a:ext cx="10506075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/>
                <a:ea typeface="Calibri Light"/>
                <a:cs typeface="Calibri Light"/>
              </a:rPr>
              <a:t>Accessing support and resources for people living in Temporary Accommodation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3C323-0F45-7222-4474-0D844762C7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Zoë Titchener – Coventry Frontline Network</a:t>
            </a:r>
            <a:endParaRPr lang="en-US" sz="2000" dirty="0"/>
          </a:p>
          <a:p>
            <a:r>
              <a:rPr lang="en-US" dirty="0">
                <a:latin typeface="Arial"/>
                <a:cs typeface="Arial"/>
              </a:rPr>
              <a:t>Claire Donovan – End Furniture Poverty</a:t>
            </a:r>
          </a:p>
          <a:p>
            <a:r>
              <a:rPr lang="en-US" dirty="0">
                <a:latin typeface="Arial"/>
                <a:cs typeface="Arial"/>
              </a:rPr>
              <a:t>Christa Maciver – </a:t>
            </a:r>
            <a:r>
              <a:rPr lang="en-US" dirty="0" err="1">
                <a:latin typeface="Arial"/>
                <a:cs typeface="Arial"/>
              </a:rPr>
              <a:t>Justlife</a:t>
            </a:r>
            <a:r>
              <a:rPr lang="en-US" dirty="0">
                <a:latin typeface="Arial"/>
                <a:cs typeface="Arial"/>
              </a:rPr>
              <a:t> Foundation</a:t>
            </a:r>
          </a:p>
        </p:txBody>
      </p:sp>
    </p:spTree>
    <p:extLst>
      <p:ext uri="{BB962C8B-B14F-4D97-AF65-F5344CB8AC3E}">
        <p14:creationId xmlns:p14="http://schemas.microsoft.com/office/powerpoint/2010/main" val="549466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C7C0A-052F-4759-9350-EDA53DDF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Extent of Furniture Poverty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281EE-0560-4867-A362-F0B8865E4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GB" dirty="0"/>
              <a:t>9% of UK adults missing at least one essential furniture item</a:t>
            </a:r>
          </a:p>
          <a:p>
            <a:pPr marL="285750" indent="-285750"/>
            <a:r>
              <a:rPr lang="en-GB" dirty="0"/>
              <a:t>6m people in the UK experiencing Furniture Poverty</a:t>
            </a:r>
          </a:p>
          <a:p>
            <a:pPr marL="285750" indent="-285750"/>
            <a:r>
              <a:rPr lang="en-GB" dirty="0"/>
              <a:t>Over 1m adults in ‘deep furniture poverty’ – missing three or more items</a:t>
            </a:r>
          </a:p>
          <a:p>
            <a:pPr marL="285750" indent="-285750"/>
            <a:r>
              <a:rPr lang="en-GB" dirty="0"/>
              <a:t>Over 9 million individual items missing from British homes in 2022</a:t>
            </a:r>
          </a:p>
          <a:p>
            <a:pPr marL="285750" indent="-285750"/>
            <a:r>
              <a:rPr lang="en-GB" dirty="0"/>
              <a:t>In that snapshot, it would cost £2.25bn to End Furniture Poverty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FC8166-3DB2-B542-C2AB-647CB9977581}"/>
              </a:ext>
            </a:extLst>
          </p:cNvPr>
          <p:cNvSpPr txBox="1"/>
          <p:nvPr/>
        </p:nvSpPr>
        <p:spPr>
          <a:xfrm>
            <a:off x="182218" y="5996608"/>
            <a:ext cx="58309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  <a:ea typeface="+mn-lt"/>
                <a:cs typeface="+mn-lt"/>
              </a:rPr>
              <a:t>www.frontlinenetwork.org.uk/funding</a:t>
            </a:r>
            <a:endParaRPr lang="en-US" sz="2400" dirty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0672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C7C0A-052F-4759-9350-EDA53DDF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Solutions to Furniture Poverty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281EE-0560-4867-A362-F0B8865E4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GB" dirty="0"/>
              <a:t>Local Welfare Assistance Schemes - LWAS</a:t>
            </a:r>
          </a:p>
          <a:p>
            <a:pPr marL="285750" indent="-285750"/>
            <a:r>
              <a:rPr lang="en-GB" dirty="0"/>
              <a:t>Furnished Tenancies</a:t>
            </a:r>
          </a:p>
          <a:p>
            <a:pPr marL="285750" indent="-285750"/>
            <a:r>
              <a:rPr lang="en-GB" dirty="0"/>
              <a:t>Pre-loved furniture</a:t>
            </a:r>
          </a:p>
          <a:p>
            <a:pPr marL="285750" indent="-285750"/>
            <a:r>
              <a:rPr lang="en-GB" dirty="0"/>
              <a:t>Charitable grants and funds</a:t>
            </a:r>
          </a:p>
          <a:p>
            <a:pPr marL="285750" indent="-285750"/>
            <a:r>
              <a:rPr lang="en-GB" dirty="0"/>
              <a:t>Affordable borrowing – e.g. credit unions, Fair For You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FC8166-3DB2-B542-C2AB-647CB9977581}"/>
              </a:ext>
            </a:extLst>
          </p:cNvPr>
          <p:cNvSpPr txBox="1"/>
          <p:nvPr/>
        </p:nvSpPr>
        <p:spPr>
          <a:xfrm>
            <a:off x="182218" y="5996608"/>
            <a:ext cx="58309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  <a:ea typeface="+mn-lt"/>
                <a:cs typeface="+mn-lt"/>
              </a:rPr>
              <a:t>www.frontlinenetwork.org.uk/funding</a:t>
            </a:r>
            <a:endParaRPr lang="en-US" sz="2400" dirty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2679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C7C0A-052F-4759-9350-EDA53DDF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 Welfare Schemes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281EE-0560-4867-A362-F0B8865E4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GB" dirty="0"/>
              <a:t>EFP has published 3 Local Welfare reports</a:t>
            </a:r>
          </a:p>
          <a:p>
            <a:pPr marL="285750" indent="-285750"/>
            <a:r>
              <a:rPr lang="en-GB" dirty="0"/>
              <a:t>Local Welfare Scheme finder on our website</a:t>
            </a:r>
          </a:p>
          <a:p>
            <a:pPr marL="285750" indent="-285750"/>
            <a:r>
              <a:rPr lang="en-GB" dirty="0"/>
              <a:t>35 English local authorities without a scheme</a:t>
            </a:r>
          </a:p>
          <a:p>
            <a:pPr marL="285750" indent="-285750"/>
            <a:r>
              <a:rPr lang="en-GB" dirty="0"/>
              <a:t>Not all offer furniture and/or appliances</a:t>
            </a:r>
          </a:p>
          <a:p>
            <a:pPr marL="285750" indent="-285750"/>
            <a:r>
              <a:rPr lang="en-GB" dirty="0"/>
              <a:t>Better picture in the devolved nations</a:t>
            </a:r>
          </a:p>
          <a:p>
            <a:pPr marL="742950" lvl="1" indent="-285750"/>
            <a:r>
              <a:rPr lang="en-GB" dirty="0"/>
              <a:t>Centralised schemes</a:t>
            </a:r>
          </a:p>
          <a:p>
            <a:pPr marL="742950" lvl="1" indent="-285750"/>
            <a:r>
              <a:rPr lang="en-GB" dirty="0"/>
              <a:t>All offer furniture and appliances, and flooring</a:t>
            </a:r>
          </a:p>
          <a:p>
            <a:pPr marL="742950" lvl="1" indent="-285750"/>
            <a:r>
              <a:rPr lang="en-GB" dirty="0"/>
              <a:t>Much higher spends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FC8166-3DB2-B542-C2AB-647CB9977581}"/>
              </a:ext>
            </a:extLst>
          </p:cNvPr>
          <p:cNvSpPr txBox="1"/>
          <p:nvPr/>
        </p:nvSpPr>
        <p:spPr>
          <a:xfrm>
            <a:off x="182218" y="5996608"/>
            <a:ext cx="58309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  <a:ea typeface="+mn-lt"/>
                <a:cs typeface="+mn-lt"/>
              </a:rPr>
              <a:t>www.frontlinenetwork.org.uk/funding</a:t>
            </a:r>
            <a:endParaRPr lang="en-US" sz="2400" dirty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7098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C7C0A-052F-4759-9350-EDA53DDF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Household Support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281EE-0560-4867-A362-F0B8865E4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GB" dirty="0"/>
              <a:t>A fragmented picture</a:t>
            </a:r>
          </a:p>
          <a:p>
            <a:pPr marL="285750" indent="-285750"/>
            <a:r>
              <a:rPr lang="en-GB" dirty="0"/>
              <a:t>Mainly used for food and fuel or cash vouchers</a:t>
            </a:r>
          </a:p>
          <a:p>
            <a:pPr marL="285750" indent="-285750"/>
            <a:r>
              <a:rPr lang="en-GB" dirty="0"/>
              <a:t>The vast majority of HSF distributed as direct grants</a:t>
            </a:r>
          </a:p>
          <a:p>
            <a:pPr marL="285750" indent="-285750"/>
            <a:r>
              <a:rPr lang="en-GB" dirty="0"/>
              <a:t>Small portion nationally available for self referral</a:t>
            </a:r>
          </a:p>
          <a:p>
            <a:pPr marL="285750" indent="-285750"/>
            <a:r>
              <a:rPr lang="en-GB" dirty="0"/>
              <a:t>Small minority providing furniture and appliances</a:t>
            </a:r>
          </a:p>
          <a:p>
            <a:pPr marL="285750" indent="-285750"/>
            <a:r>
              <a:rPr lang="en-GB" dirty="0"/>
              <a:t>All local authorities have to publicise what they do with HSF</a:t>
            </a:r>
          </a:p>
          <a:p>
            <a:pPr marL="285750" indent="-285750"/>
            <a:r>
              <a:rPr lang="en-GB" dirty="0"/>
              <a:t>Check local authority websites to see what’s available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FC8166-3DB2-B542-C2AB-647CB9977581}"/>
              </a:ext>
            </a:extLst>
          </p:cNvPr>
          <p:cNvSpPr txBox="1"/>
          <p:nvPr/>
        </p:nvSpPr>
        <p:spPr>
          <a:xfrm>
            <a:off x="182218" y="5996608"/>
            <a:ext cx="58309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  <a:ea typeface="+mn-lt"/>
                <a:cs typeface="+mn-lt"/>
              </a:rPr>
              <a:t>www.frontlinenetwork.org.uk/funding</a:t>
            </a:r>
            <a:endParaRPr lang="en-US" sz="2400" dirty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253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C7C0A-052F-4759-9350-EDA53DDF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Landlord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281EE-0560-4867-A362-F0B8865E4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GB" dirty="0"/>
              <a:t>Furnished tenancies</a:t>
            </a:r>
          </a:p>
          <a:p>
            <a:pPr marL="742950" lvl="1" indent="-285750"/>
            <a:r>
              <a:rPr lang="en-GB" dirty="0"/>
              <a:t>Benefits for landlord and tenant</a:t>
            </a:r>
          </a:p>
          <a:p>
            <a:pPr marL="742950" lvl="1" indent="-285750"/>
            <a:r>
              <a:rPr lang="en-GB" dirty="0"/>
              <a:t>Furniture covered through service charge on benefits</a:t>
            </a:r>
          </a:p>
          <a:p>
            <a:pPr marL="742950" lvl="1" indent="-285750"/>
            <a:r>
              <a:rPr lang="en-GB" dirty="0"/>
              <a:t>Ideal for tenants with nothing</a:t>
            </a:r>
          </a:p>
          <a:p>
            <a:pPr marL="742950" lvl="1" indent="-285750"/>
            <a:r>
              <a:rPr lang="en-GB" dirty="0"/>
              <a:t>EFP’s Blueprint for Furniture Provision full of advice</a:t>
            </a:r>
          </a:p>
          <a:p>
            <a:pPr marL="742950" lvl="1" indent="-285750"/>
            <a:r>
              <a:rPr lang="en-GB" dirty="0"/>
              <a:t>EFP always happy to support landlords with creating schemes</a:t>
            </a:r>
          </a:p>
          <a:p>
            <a:pPr marL="285750" indent="-285750"/>
            <a:r>
              <a:rPr lang="en-GB" dirty="0"/>
              <a:t>Hardship and gifting programmes</a:t>
            </a:r>
          </a:p>
          <a:p>
            <a:pPr marL="742950" lvl="1" indent="-285750"/>
            <a:r>
              <a:rPr lang="en-GB" dirty="0"/>
              <a:t>Best for tenants who need one or two items, or not on benefits</a:t>
            </a:r>
          </a:p>
          <a:p>
            <a:pPr marL="285750" indent="-285750"/>
            <a:r>
              <a:rPr lang="en-GB" dirty="0"/>
              <a:t>Reuse Schemes</a:t>
            </a:r>
          </a:p>
          <a:p>
            <a:pPr marL="742950" lvl="1" indent="-285750"/>
            <a:r>
              <a:rPr lang="en-GB" dirty="0"/>
              <a:t>Can provide decent furniture, again ideal for tenants who need few items</a:t>
            </a:r>
          </a:p>
          <a:p>
            <a:pPr marL="742950" lvl="1" indent="-285750"/>
            <a:r>
              <a:rPr lang="en-GB" dirty="0"/>
              <a:t>Can also provide training and employment for tenants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FC8166-3DB2-B542-C2AB-647CB9977581}"/>
              </a:ext>
            </a:extLst>
          </p:cNvPr>
          <p:cNvSpPr txBox="1"/>
          <p:nvPr/>
        </p:nvSpPr>
        <p:spPr>
          <a:xfrm>
            <a:off x="182218" y="5996608"/>
            <a:ext cx="58309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  <a:ea typeface="+mn-lt"/>
                <a:cs typeface="+mn-lt"/>
              </a:rPr>
              <a:t>www.frontlinenetwork.org.uk/funding</a:t>
            </a:r>
            <a:endParaRPr lang="en-US" sz="2400" dirty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4654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C7C0A-052F-4759-9350-EDA53DDF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Charitable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281EE-0560-4867-A362-F0B8865E4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GB" dirty="0"/>
              <a:t>Lots of grant making charities out there</a:t>
            </a:r>
          </a:p>
          <a:p>
            <a:pPr marL="285750" indent="-285750"/>
            <a:r>
              <a:rPr lang="en-GB" dirty="0"/>
              <a:t>Often require a referral partner to make the application</a:t>
            </a:r>
          </a:p>
          <a:p>
            <a:pPr marL="285750" indent="-285750"/>
            <a:r>
              <a:rPr lang="en-GB" dirty="0"/>
              <a:t>Many are reassessing their grants due to overwhelming demand</a:t>
            </a:r>
          </a:p>
          <a:p>
            <a:pPr marL="285750" indent="-285750"/>
            <a:r>
              <a:rPr lang="en-GB" dirty="0"/>
              <a:t>Look for occupational charities – can be hard to find but some struggle to spend their money</a:t>
            </a:r>
          </a:p>
          <a:p>
            <a:pPr marL="285750" indent="-285750"/>
            <a:r>
              <a:rPr lang="en-GB" dirty="0"/>
              <a:t>Lightning Reach Digital Grants portal – lots of support in one place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FC8166-3DB2-B542-C2AB-647CB9977581}"/>
              </a:ext>
            </a:extLst>
          </p:cNvPr>
          <p:cNvSpPr txBox="1"/>
          <p:nvPr/>
        </p:nvSpPr>
        <p:spPr>
          <a:xfrm>
            <a:off x="182218" y="5996608"/>
            <a:ext cx="58309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  <a:ea typeface="+mn-lt"/>
                <a:cs typeface="+mn-lt"/>
              </a:rPr>
              <a:t>www.frontlinenetwork.org.uk/funding</a:t>
            </a:r>
            <a:endParaRPr lang="en-US" sz="2400" dirty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4823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C7C0A-052F-4759-9350-EDA53DDF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Furniture Reuse Charities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281EE-0560-4867-A362-F0B8865E4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Reuse Network website can help you find a furniture reuse charity</a:t>
            </a:r>
          </a:p>
          <a:p>
            <a:r>
              <a:rPr lang="en-GB" dirty="0"/>
              <a:t>Provides a wide range of furniture and appliances at low cost</a:t>
            </a:r>
          </a:p>
          <a:p>
            <a:r>
              <a:rPr lang="en-GB" dirty="0"/>
              <a:t>Some reuse charities are there to End Furniture Poverty – so may have crisis schemes and free items</a:t>
            </a:r>
          </a:p>
          <a:p>
            <a:r>
              <a:rPr lang="en-GB" dirty="0"/>
              <a:t>Also look at local websites: Gumtree, Freecycle, Facebook Marketplace</a:t>
            </a:r>
          </a:p>
          <a:p>
            <a:r>
              <a:rPr lang="en-GB" dirty="0"/>
              <a:t>We know transport is often an issue but can still be much cheaper than trying to acquire new items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FC8166-3DB2-B542-C2AB-647CB9977581}"/>
              </a:ext>
            </a:extLst>
          </p:cNvPr>
          <p:cNvSpPr txBox="1"/>
          <p:nvPr/>
        </p:nvSpPr>
        <p:spPr>
          <a:xfrm>
            <a:off x="182218" y="5996608"/>
            <a:ext cx="58309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  <a:ea typeface="+mn-lt"/>
                <a:cs typeface="+mn-lt"/>
              </a:rPr>
              <a:t>www.frontlinenetwork.org.uk/funding</a:t>
            </a:r>
            <a:endParaRPr lang="en-US" sz="2400" dirty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6240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C7C0A-052F-4759-9350-EDA53DDF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Affordable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281EE-0560-4867-A362-F0B8865E4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a small minority, affordable credit can be a last resort</a:t>
            </a:r>
          </a:p>
          <a:p>
            <a:r>
              <a:rPr lang="en-GB" dirty="0"/>
              <a:t>Can help to build up a better credit rating too</a:t>
            </a:r>
          </a:p>
          <a:p>
            <a:r>
              <a:rPr lang="en-GB" dirty="0"/>
              <a:t>Use the Find Your Credit Union tool</a:t>
            </a:r>
          </a:p>
          <a:p>
            <a:r>
              <a:rPr lang="en-GB" dirty="0"/>
              <a:t>Fair for You – affordable loans for household items	</a:t>
            </a:r>
          </a:p>
          <a:p>
            <a:r>
              <a:rPr lang="en-GB" dirty="0"/>
              <a:t>Smarter Buys – works with social landlords to provide responsible, affordable finance for household items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FC8166-3DB2-B542-C2AB-647CB9977581}"/>
              </a:ext>
            </a:extLst>
          </p:cNvPr>
          <p:cNvSpPr txBox="1"/>
          <p:nvPr/>
        </p:nvSpPr>
        <p:spPr>
          <a:xfrm>
            <a:off x="182218" y="5996608"/>
            <a:ext cx="58309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  <a:ea typeface="+mn-lt"/>
                <a:cs typeface="+mn-lt"/>
              </a:rPr>
              <a:t>www.frontlinenetwork.org.uk/funding</a:t>
            </a:r>
            <a:endParaRPr lang="en-US" sz="2400" dirty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3130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281EE-0560-4867-A362-F0B8865E4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cs typeface="Arial" pitchFamily="34" charset="0"/>
              </a:rPr>
              <a:t>Finding Furniture Guides, reports and more information about the campaign:</a:t>
            </a:r>
            <a:br>
              <a:rPr lang="en-GB" dirty="0">
                <a:cs typeface="Arial" pitchFamily="34" charset="0"/>
              </a:rPr>
            </a:br>
            <a:r>
              <a:rPr lang="en-GB" sz="3600" dirty="0">
                <a:cs typeface="Arial" pitchFamily="34" charset="0"/>
              </a:rPr>
              <a:t>www.endfurniturepoverty.org</a:t>
            </a:r>
            <a:br>
              <a:rPr lang="en-GB" dirty="0">
                <a:cs typeface="Arial" pitchFamily="34" charset="0"/>
              </a:rPr>
            </a:br>
            <a:br>
              <a:rPr lang="en-GB" dirty="0">
                <a:cs typeface="Arial" pitchFamily="34" charset="0"/>
              </a:rPr>
            </a:br>
            <a:r>
              <a:rPr lang="en-GB" dirty="0">
                <a:solidFill>
                  <a:srgbClr val="EC6B1C"/>
                </a:solidFill>
                <a:cs typeface="Arial" pitchFamily="34" charset="0"/>
              </a:rPr>
              <a:t>Claire.Donovan@EndFurniturePoverty.org</a:t>
            </a:r>
            <a:br>
              <a:rPr lang="en-GB" dirty="0">
                <a:solidFill>
                  <a:srgbClr val="EC6B1C"/>
                </a:solidFill>
                <a:cs typeface="Arial" pitchFamily="34" charset="0"/>
              </a:rPr>
            </a:br>
            <a:r>
              <a:rPr lang="en-GB" dirty="0"/>
              <a:t>07714 521 062</a:t>
            </a:r>
            <a:endParaRPr lang="en-GB" dirty="0"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rgbClr val="EC6B1C"/>
                </a:solidFill>
                <a:cs typeface="Arial" pitchFamily="34" charset="0"/>
              </a:rPr>
              <a:t>@</a:t>
            </a:r>
            <a:r>
              <a:rPr lang="en-GB" dirty="0" err="1">
                <a:solidFill>
                  <a:srgbClr val="EC6B1C"/>
                </a:solidFill>
                <a:cs typeface="Arial" pitchFamily="34" charset="0"/>
              </a:rPr>
              <a:t>EndFurniturePov</a:t>
            </a:r>
            <a:endParaRPr lang="en-GB" dirty="0">
              <a:solidFill>
                <a:srgbClr val="EC6B1C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FC8166-3DB2-B542-C2AB-647CB9977581}"/>
              </a:ext>
            </a:extLst>
          </p:cNvPr>
          <p:cNvSpPr txBox="1"/>
          <p:nvPr/>
        </p:nvSpPr>
        <p:spPr>
          <a:xfrm>
            <a:off x="182218" y="5996608"/>
            <a:ext cx="58309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  <a:ea typeface="+mn-lt"/>
                <a:cs typeface="+mn-lt"/>
              </a:rPr>
              <a:t>www.frontlinenetwork.org.uk/funding</a:t>
            </a:r>
            <a:endParaRPr lang="en-US" sz="2400" dirty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6103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BE22A7-1E17-22AC-6FA2-561FE54BA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400" b="1" dirty="0">
                <a:latin typeface="Arial"/>
                <a:ea typeface="Calibri Light"/>
                <a:cs typeface="Calibri Light"/>
              </a:rPr>
              <a:t>End Furniture Poverty</a:t>
            </a:r>
            <a:endParaRPr lang="en-US" dirty="0" err="1"/>
          </a:p>
          <a:p>
            <a:pPr marL="0" indent="0">
              <a:buNone/>
            </a:pPr>
            <a:r>
              <a:rPr lang="en-US" sz="4000" dirty="0">
                <a:latin typeface="Arial"/>
                <a:cs typeface="Calibri Light"/>
              </a:rPr>
              <a:t>Q&amp;A</a:t>
            </a:r>
            <a:endParaRPr lang="en-US" dirty="0"/>
          </a:p>
          <a:p>
            <a:endParaRPr lang="en-US" dirty="0"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4363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C7C0A-052F-4759-9350-EDA53DDF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 Martin’s Frontline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281EE-0560-4867-A362-F0B8865E4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Arial"/>
                <a:cs typeface="Arial"/>
              </a:rPr>
              <a:t>The Frontline Network</a:t>
            </a:r>
            <a:r>
              <a:rPr lang="en-US" dirty="0">
                <a:latin typeface="Arial"/>
                <a:cs typeface="Arial"/>
              </a:rPr>
              <a:t> supports workers from the </a:t>
            </a:r>
            <a:r>
              <a:rPr lang="en-US" b="1" dirty="0">
                <a:latin typeface="Arial"/>
                <a:cs typeface="Arial"/>
              </a:rPr>
              <a:t>public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b="1" dirty="0">
                <a:latin typeface="Arial"/>
                <a:cs typeface="Arial"/>
              </a:rPr>
              <a:t>statutory </a:t>
            </a:r>
            <a:r>
              <a:rPr lang="en-US" dirty="0">
                <a:latin typeface="Arial"/>
                <a:cs typeface="Arial"/>
              </a:rPr>
              <a:t>and </a:t>
            </a:r>
            <a:r>
              <a:rPr lang="en-US" b="1" dirty="0">
                <a:latin typeface="Arial"/>
                <a:cs typeface="Arial"/>
              </a:rPr>
              <a:t>voluntary </a:t>
            </a:r>
            <a:r>
              <a:rPr lang="en-US" dirty="0">
                <a:latin typeface="Arial"/>
                <a:cs typeface="Arial"/>
              </a:rPr>
              <a:t>sectors working on the frontline with people experiencing homelessness.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000" dirty="0"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Arial"/>
                <a:cs typeface="Arial"/>
              </a:rPr>
              <a:t>We work with your ideas and expertise, finding ways to help you and your work. We offer funding, community and resources.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Arial"/>
                <a:cs typeface="Arial"/>
              </a:rPr>
              <a:t>The network is free to join.</a:t>
            </a:r>
            <a:endParaRPr lang="en-GB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FC8166-3DB2-B542-C2AB-647CB9977581}"/>
              </a:ext>
            </a:extLst>
          </p:cNvPr>
          <p:cNvSpPr txBox="1"/>
          <p:nvPr/>
        </p:nvSpPr>
        <p:spPr>
          <a:xfrm>
            <a:off x="182218" y="5996608"/>
            <a:ext cx="58309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  <a:ea typeface="+mn-lt"/>
                <a:cs typeface="+mn-lt"/>
              </a:rPr>
              <a:t>www.frontlinenetwork.org.uk/funding</a:t>
            </a:r>
            <a:endParaRPr lang="en-US" sz="2400" dirty="0">
              <a:solidFill>
                <a:schemeClr val="accent1"/>
              </a:solidFill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0F6E14-C3E6-D7DB-4019-541F7E3D52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174" y="5328510"/>
            <a:ext cx="4721007" cy="95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74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BE22A7-1E17-22AC-6FA2-561FE54BA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400" b="1" dirty="0">
                <a:latin typeface="Arial"/>
                <a:ea typeface="Calibri Light"/>
                <a:cs typeface="Calibri Light"/>
              </a:rPr>
              <a:t>Your experiences with Temporary Accommodation</a:t>
            </a:r>
            <a:endParaRPr lang="en-US" dirty="0">
              <a:latin typeface="Arial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5CF346-5BB8-3EB6-EAA4-10AB88618A4B}"/>
              </a:ext>
            </a:extLst>
          </p:cNvPr>
          <p:cNvSpPr txBox="1"/>
          <p:nvPr/>
        </p:nvSpPr>
        <p:spPr>
          <a:xfrm>
            <a:off x="530942" y="562586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"/>
                <a:ea typeface="Calibri Light"/>
                <a:cs typeface="Calibri Light"/>
              </a:rPr>
              <a:t>Polls </a:t>
            </a:r>
            <a:endParaRPr lang="en-GB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78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BE22A7-1E17-22AC-6FA2-561FE54BA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400" b="1" dirty="0" err="1">
                <a:solidFill>
                  <a:srgbClr val="C00000"/>
                </a:solidFill>
                <a:latin typeface="Arial"/>
                <a:ea typeface="Calibri Light"/>
                <a:cs typeface="Calibri Light"/>
              </a:rPr>
              <a:t>Justlife</a:t>
            </a:r>
            <a:r>
              <a:rPr lang="en-US" sz="4400" b="1" dirty="0">
                <a:solidFill>
                  <a:srgbClr val="C00000"/>
                </a:solidFill>
                <a:latin typeface="Arial"/>
                <a:ea typeface="Calibri Light"/>
                <a:cs typeface="Calibri Light"/>
              </a:rPr>
              <a:t> Foundation</a:t>
            </a:r>
            <a:endParaRPr lang="en-US" dirty="0" err="1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4000" dirty="0">
                <a:latin typeface="Arial"/>
                <a:ea typeface="Calibri Light"/>
                <a:cs typeface="Calibri Light"/>
              </a:rPr>
              <a:t>Christa Maciver</a:t>
            </a:r>
          </a:p>
          <a:p>
            <a:endParaRPr lang="en-US" dirty="0"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8514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BE22A7-1E17-22AC-6FA2-561FE54BA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400" b="1" dirty="0" err="1">
                <a:latin typeface="Arial"/>
                <a:ea typeface="Calibri Light"/>
                <a:cs typeface="Calibri Light"/>
              </a:rPr>
              <a:t>Justlife</a:t>
            </a:r>
            <a:r>
              <a:rPr lang="en-US" sz="4400" b="1" dirty="0">
                <a:latin typeface="Arial"/>
                <a:ea typeface="Calibri Light"/>
                <a:cs typeface="Calibri Light"/>
              </a:rPr>
              <a:t> Foundation</a:t>
            </a:r>
            <a:endParaRPr lang="en-US" dirty="0" err="1"/>
          </a:p>
          <a:p>
            <a:pPr marL="0" indent="0">
              <a:buNone/>
            </a:pPr>
            <a:r>
              <a:rPr lang="en-US" sz="4000" dirty="0">
                <a:latin typeface="Arial"/>
                <a:ea typeface="Calibri Light"/>
                <a:cs typeface="Calibri Light"/>
              </a:rPr>
              <a:t>Q&amp;A</a:t>
            </a:r>
          </a:p>
          <a:p>
            <a:endParaRPr lang="en-US" dirty="0"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9180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1A92-A1A6-AA3D-59A9-4B12C425D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889" y="790328"/>
            <a:ext cx="6576393" cy="864948"/>
          </a:xfrm>
        </p:spPr>
        <p:txBody>
          <a:bodyPr>
            <a:noAutofit/>
          </a:bodyPr>
          <a:lstStyle/>
          <a:p>
            <a:r>
              <a:rPr lang="en-US" sz="3200" b="0" dirty="0"/>
              <a:t>Use the QR code and jump to </a:t>
            </a:r>
            <a:r>
              <a:rPr lang="en-US" sz="3200" b="0" dirty="0" err="1"/>
              <a:t>Justlife’s</a:t>
            </a:r>
            <a:r>
              <a:rPr lang="en-US" sz="3200" b="0" dirty="0"/>
              <a:t> ‘National Work’ webpage and find links to all our research, resources and information discussed today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ACEC0A-2C46-A3DD-B3A0-1C71BAF43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13" y="1222802"/>
            <a:ext cx="3779547" cy="3779547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6AC8057-F8E8-ACD3-633F-7811966C2D9D}"/>
              </a:ext>
            </a:extLst>
          </p:cNvPr>
          <p:cNvSpPr txBox="1">
            <a:spLocks/>
          </p:cNvSpPr>
          <p:nvPr/>
        </p:nvSpPr>
        <p:spPr>
          <a:xfrm>
            <a:off x="5022889" y="4137401"/>
            <a:ext cx="6576393" cy="86494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/>
              <a:t>Feel free to get in touch!</a:t>
            </a:r>
          </a:p>
          <a:p>
            <a:endParaRPr lang="en-US" sz="3200" b="0" dirty="0"/>
          </a:p>
          <a:p>
            <a:r>
              <a:rPr lang="en-US" sz="3200" b="0" dirty="0" err="1"/>
              <a:t>christa@justlife.org.uk</a:t>
            </a: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3455464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BE22A7-1E17-22AC-6FA2-561FE54BA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776748"/>
            <a:ext cx="9928707" cy="50773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C00000"/>
                </a:solidFill>
                <a:latin typeface="Arial"/>
                <a:ea typeface="Calibri Light"/>
                <a:cs typeface="Calibri Light"/>
              </a:rPr>
              <a:t>Group discussion, Q&amp;A and summary </a:t>
            </a:r>
          </a:p>
          <a:p>
            <a:pPr marL="0" indent="0">
              <a:buNone/>
            </a:pPr>
            <a:endParaRPr lang="en-US" sz="4400" b="1" dirty="0">
              <a:solidFill>
                <a:srgbClr val="C00000"/>
              </a:solidFill>
              <a:latin typeface="Arial"/>
              <a:ea typeface="Calibri Light"/>
              <a:cs typeface="Calibri Light"/>
            </a:endParaRPr>
          </a:p>
          <a:p>
            <a:pPr marL="571500" indent="-571500"/>
            <a:r>
              <a:rPr lang="en-US" sz="4000" dirty="0">
                <a:latin typeface="Arial"/>
                <a:ea typeface="Calibri Light"/>
                <a:cs typeface="Calibri Light"/>
              </a:rPr>
              <a:t>Resources</a:t>
            </a:r>
          </a:p>
          <a:p>
            <a:pPr marL="571500" indent="-571500"/>
            <a:r>
              <a:rPr lang="en-US" sz="4000" dirty="0">
                <a:latin typeface="Arial"/>
                <a:ea typeface="Calibri Light"/>
                <a:cs typeface="Calibri Light"/>
              </a:rPr>
              <a:t>Support</a:t>
            </a:r>
          </a:p>
          <a:p>
            <a:pPr marL="571500" indent="-571500"/>
            <a:r>
              <a:rPr lang="en-US" sz="4000" dirty="0">
                <a:latin typeface="Arial"/>
                <a:ea typeface="Calibri Light"/>
                <a:cs typeface="Calibri Light"/>
              </a:rPr>
              <a:t>Opportunities for change</a:t>
            </a: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556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E87C60B-4177-4A54-A52A-2764B620E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Coventry Frontline Network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9832A8-E32B-EEB0-C228-F0FC87EE6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8" y="1564102"/>
            <a:ext cx="9928708" cy="43307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Based at Coventry Citizens Advice; open to all in the midlands.</a:t>
            </a:r>
          </a:p>
          <a:p>
            <a:pPr lvl="1" indent="0">
              <a:buNone/>
            </a:pPr>
            <a:endParaRPr lang="en-GB" dirty="0">
              <a:latin typeface="Arial"/>
              <a:cs typeface="Arial"/>
            </a:endParaRPr>
          </a:p>
          <a:p>
            <a:pPr marL="1028700" lvl="1" indent="-342900"/>
            <a:r>
              <a:rPr lang="en-GB" dirty="0">
                <a:latin typeface="Arial"/>
                <a:cs typeface="Arial"/>
              </a:rPr>
              <a:t>Contact Zoë on </a:t>
            </a:r>
            <a:r>
              <a:rPr lang="en-GB" dirty="0">
                <a:solidFill>
                  <a:srgbClr val="0563C1"/>
                </a:solidFill>
                <a:latin typeface="Arial"/>
                <a:cs typeface="Arial"/>
                <a:hlinkClick r:id="rId2"/>
              </a:rPr>
              <a:t>ZTitchener@coventrycab.org.uk</a:t>
            </a:r>
            <a:r>
              <a:rPr lang="en-GB" dirty="0">
                <a:latin typeface="Arial"/>
                <a:cs typeface="Arial"/>
              </a:rPr>
              <a:t> / 02476 252 616</a:t>
            </a:r>
            <a:endParaRPr lang="en-GB" sz="2000" dirty="0">
              <a:latin typeface="Arial"/>
              <a:cs typeface="Arial"/>
            </a:endParaRPr>
          </a:p>
          <a:p>
            <a:pPr marL="914400" lvl="1"/>
            <a:r>
              <a:rPr lang="en-GB" dirty="0">
                <a:latin typeface="Arial"/>
                <a:cs typeface="Arial"/>
              </a:rPr>
              <a:t>  In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 the midlands? </a:t>
            </a:r>
            <a:r>
              <a:rPr lang="en-GB" dirty="0">
                <a:solidFill>
                  <a:srgbClr val="0563C1"/>
                </a:solidFill>
                <a:latin typeface="Arial"/>
                <a:cs typeface="Arial"/>
              </a:rPr>
              <a:t>Join the Coventry Frontline Network.</a:t>
            </a:r>
            <a:endParaRPr lang="en-GB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028700" lvl="1" indent="-342900"/>
            <a:r>
              <a:rPr lang="en-GB" dirty="0">
                <a:solidFill>
                  <a:srgbClr val="0563C1"/>
                </a:solidFill>
                <a:latin typeface="Arial"/>
                <a:cs typeface="Arial"/>
                <a:hlinkClick r:id="rId3"/>
              </a:rPr>
              <a:t>Register with the national St Martin’s Frontline Network</a:t>
            </a:r>
            <a:r>
              <a:rPr lang="en-GB" dirty="0">
                <a:latin typeface="Arial"/>
                <a:cs typeface="Arial"/>
              </a:rPr>
              <a:t> to  access funding and other resources</a:t>
            </a:r>
          </a:p>
          <a:p>
            <a:pPr lvl="1" indent="0">
              <a:buNone/>
            </a:pPr>
            <a:endParaRPr lang="en-US" dirty="0">
              <a:latin typeface="Arial"/>
              <a:cs typeface="Arial"/>
            </a:endParaRPr>
          </a:p>
          <a:p>
            <a:pPr marL="457200" indent="-457200"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Here to connect people in the sector, share useful information, amplify your views, and support frontline wellbeing.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0A6F1A-7D67-1742-C262-B2D440E75B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174" y="5088548"/>
            <a:ext cx="4721007" cy="95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54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29362D-F6FE-4007-AC66-CA2E16FB7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Coventry Frontline Network and CAB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1521C9-AE4D-44C2-A7B1-46108C0E3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57338"/>
            <a:ext cx="11105585" cy="42968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Arial"/>
                <a:cs typeface="Arial"/>
              </a:rPr>
              <a:t>Local Citizens Advice offices across England and Wales.</a:t>
            </a:r>
          </a:p>
          <a:p>
            <a:pPr marL="0" indent="0">
              <a:buNone/>
            </a:pPr>
            <a:r>
              <a:rPr lang="en-GB" dirty="0">
                <a:latin typeface="Arial"/>
                <a:cs typeface="Arial"/>
              </a:rPr>
              <a:t>All independent charities working differently but furnishing and flooring is a common theme especially with Cost-of-Living pressures.</a:t>
            </a:r>
          </a:p>
          <a:p>
            <a:pPr marL="0" indent="0">
              <a:buNone/>
            </a:pPr>
            <a:endParaRPr lang="en-GB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dirty="0">
                <a:latin typeface="Arial"/>
                <a:cs typeface="Arial"/>
              </a:rPr>
              <a:t>Income maximisation – estimated £19 billion of benefits unclaimed</a:t>
            </a:r>
            <a:br>
              <a:rPr lang="en-GB" dirty="0">
                <a:latin typeface="Arial"/>
                <a:cs typeface="Arial"/>
              </a:rPr>
            </a:br>
            <a:endParaRPr lang="en-GB" dirty="0">
              <a:latin typeface="Calibri"/>
              <a:ea typeface="Calibri"/>
              <a:cs typeface="Calibri"/>
            </a:endParaRPr>
          </a:p>
          <a:p>
            <a:pPr marL="514350" indent="-514350"/>
            <a:r>
              <a:rPr lang="en-GB" sz="3200" dirty="0">
                <a:latin typeface="Arial"/>
                <a:ea typeface="Calibri"/>
                <a:cs typeface="Arial"/>
              </a:rPr>
              <a:t>Need benefits training but no budget? </a:t>
            </a:r>
            <a:r>
              <a:rPr lang="en-GB" sz="3200" dirty="0">
                <a:latin typeface="Arial"/>
                <a:ea typeface="Calibri"/>
                <a:cs typeface="Arial"/>
                <a:hlinkClick r:id="rId2"/>
              </a:rPr>
              <a:t>Frontline Network Training Fund</a:t>
            </a:r>
            <a:endParaRPr lang="en-GB" sz="3200" dirty="0">
              <a:latin typeface="Arial"/>
              <a:ea typeface="Calibri"/>
              <a:cs typeface="Arial"/>
            </a:endParaRPr>
          </a:p>
          <a:p>
            <a:pPr marL="0" indent="0">
              <a:buNone/>
            </a:pPr>
            <a:endParaRPr lang="en-GB" sz="280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GB" dirty="0">
                <a:latin typeface="Arial"/>
                <a:ea typeface="Calibri"/>
                <a:cs typeface="Arial"/>
              </a:rPr>
              <a:t>Reduce expenditure; debt management.</a:t>
            </a:r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01A34C-0401-1358-9369-B084F998A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38" y="5442072"/>
            <a:ext cx="4721007" cy="95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37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C879EB-0893-41F9-99B0-34B7537AC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Polls</a:t>
            </a:r>
            <a:r>
              <a:rPr lang="en-GB" dirty="0"/>
              <a:t>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D8393A-F3DD-4354-AEED-73DB42717EF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988" y="1563688"/>
            <a:ext cx="11007264" cy="4330700"/>
          </a:xfrm>
        </p:spPr>
        <p:txBody>
          <a:bodyPr>
            <a:normAutofit/>
          </a:bodyPr>
          <a:lstStyle/>
          <a:p>
            <a:r>
              <a:rPr lang="en-GB" sz="3600" dirty="0"/>
              <a:t>Your experiences of accessing provision</a:t>
            </a:r>
          </a:p>
        </p:txBody>
      </p:sp>
    </p:spTree>
    <p:extLst>
      <p:ext uri="{BB962C8B-B14F-4D97-AF65-F5344CB8AC3E}">
        <p14:creationId xmlns:p14="http://schemas.microsoft.com/office/powerpoint/2010/main" val="1515363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B99EC-72A4-404F-A363-D5872C8EB5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Frontline Network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00819BA-C7B0-47C7-9D9D-E566A80282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Finding Furniture – End Furniture Poverty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1E4231-EF72-4748-9E8D-4CEE4714F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000" y="473986"/>
            <a:ext cx="4095999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23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C7C0A-052F-4759-9350-EDA53DDF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we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281EE-0560-4867-A362-F0B8865E4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/>
              <a:t>Campaigning arm of FRC Group, former Social Enterprise of the Year, created 35 years ago</a:t>
            </a:r>
          </a:p>
          <a:p>
            <a:pPr marL="285750" indent="-285750"/>
            <a:r>
              <a:rPr lang="en-US" dirty="0"/>
              <a:t>Group of registered charities and 100% not-for-profit social enterprises</a:t>
            </a:r>
          </a:p>
          <a:p>
            <a:pPr marL="285750" indent="-285750"/>
            <a:r>
              <a:rPr lang="en-US" dirty="0"/>
              <a:t>FRC launched End Furniture Poverty in 2015</a:t>
            </a:r>
          </a:p>
          <a:p>
            <a:pPr marL="285750" indent="-285750"/>
            <a:r>
              <a:rPr lang="en-GB" dirty="0"/>
              <a:t>EFP works to:</a:t>
            </a:r>
          </a:p>
          <a:p>
            <a:pPr marL="742950" lvl="1" indent="-285750"/>
            <a:r>
              <a:rPr lang="en-GB" sz="2400" dirty="0"/>
              <a:t>improve our understanding of Furniture Poverty</a:t>
            </a:r>
          </a:p>
          <a:p>
            <a:pPr marL="742950" lvl="1" indent="-285750"/>
            <a:r>
              <a:rPr lang="en-GB" sz="2400" dirty="0"/>
              <a:t>raise awareness of, and to promote solutions to, Furniture Poverty</a:t>
            </a:r>
          </a:p>
          <a:p>
            <a:pPr marL="742950" lvl="1" indent="-285750"/>
            <a:r>
              <a:rPr lang="en-GB" sz="2400" dirty="0"/>
              <a:t>to ensure that everyone has access to the essential items they need to lead a secure life</a:t>
            </a:r>
            <a:endParaRPr lang="en-US" sz="2400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FC8166-3DB2-B542-C2AB-647CB9977581}"/>
              </a:ext>
            </a:extLst>
          </p:cNvPr>
          <p:cNvSpPr txBox="1"/>
          <p:nvPr/>
        </p:nvSpPr>
        <p:spPr>
          <a:xfrm>
            <a:off x="182218" y="5996608"/>
            <a:ext cx="58309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  <a:ea typeface="+mn-lt"/>
                <a:cs typeface="+mn-lt"/>
              </a:rPr>
              <a:t>www.frontlinenetwork.org.uk/funding</a:t>
            </a:r>
            <a:endParaRPr lang="en-US" sz="2400" dirty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2119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29362D-F6FE-4007-AC66-CA2E16FB7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Furniture Poverty?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1521C9-AE4D-44C2-A7B1-46108C0E3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inability to afford or access basic furniture, </a:t>
            </a:r>
            <a:br>
              <a:rPr lang="en-GB" dirty="0"/>
            </a:br>
            <a:r>
              <a:rPr lang="en-GB" dirty="0"/>
              <a:t>appliances and furnishings that provide a household </a:t>
            </a:r>
            <a:br>
              <a:rPr lang="en-GB" dirty="0"/>
            </a:br>
            <a:r>
              <a:rPr lang="en-GB" dirty="0"/>
              <a:t>with a socially acceptable standard of living</a:t>
            </a:r>
            <a:endParaRPr lang="en-GB" dirty="0">
              <a:latin typeface="Figtree Light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F4A71C"/>
                </a:solidFill>
              </a:rPr>
              <a:t>Furniture insecurity</a:t>
            </a:r>
          </a:p>
          <a:p>
            <a:pPr marL="742950" lvl="1" indent="-285750">
              <a:lnSpc>
                <a:spcPct val="100000"/>
              </a:lnSpc>
            </a:pPr>
            <a:r>
              <a:rPr lang="en-GB" dirty="0"/>
              <a:t>A household has the items they need for now</a:t>
            </a:r>
          </a:p>
          <a:p>
            <a:pPr marL="742950" lvl="1" indent="-285750">
              <a:lnSpc>
                <a:spcPct val="100000"/>
              </a:lnSpc>
            </a:pPr>
            <a:r>
              <a:rPr lang="en-GB" dirty="0"/>
              <a:t>But if something essential breaks or needs replacing, they will </a:t>
            </a:r>
            <a:br>
              <a:rPr lang="en-GB" dirty="0"/>
            </a:br>
            <a:r>
              <a:rPr lang="en-GB" dirty="0"/>
              <a:t>not have the savings to do so</a:t>
            </a:r>
          </a:p>
          <a:p>
            <a:pPr marL="742950" lvl="1" indent="-285750">
              <a:lnSpc>
                <a:spcPct val="100000"/>
              </a:lnSpc>
            </a:pPr>
            <a:r>
              <a:rPr lang="en-GB" dirty="0"/>
              <a:t>Often moving from one crisis situation to another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F36C22"/>
                </a:solidFill>
              </a:rPr>
              <a:t>Furniture destitution</a:t>
            </a:r>
          </a:p>
          <a:p>
            <a:pPr marL="742950" lvl="1" indent="-285750">
              <a:lnSpc>
                <a:spcPct val="100000"/>
              </a:lnSpc>
            </a:pPr>
            <a:r>
              <a:rPr lang="en-GB" dirty="0"/>
              <a:t>A household has none or very few of the items needed</a:t>
            </a:r>
          </a:p>
          <a:p>
            <a:pPr marL="742950" lvl="1" indent="-285750">
              <a:lnSpc>
                <a:spcPct val="100000"/>
              </a:lnSpc>
            </a:pPr>
            <a:r>
              <a:rPr lang="en-GB" dirty="0"/>
              <a:t>In long-term chronic situation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969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A8B387-6858-47C2-BDF0-DD921B1DBC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/>
            <a:r>
              <a:rPr lang="en-GB" dirty="0"/>
              <a:t>Window coverings</a:t>
            </a:r>
          </a:p>
          <a:p>
            <a:pPr marL="285750" indent="-285750"/>
            <a:r>
              <a:rPr lang="en-GB" dirty="0"/>
              <a:t>Washing machine</a:t>
            </a:r>
          </a:p>
          <a:p>
            <a:pPr marL="285750" indent="-285750"/>
            <a:r>
              <a:rPr lang="en-GB" dirty="0"/>
              <a:t>Refrigerator and freezer</a:t>
            </a:r>
          </a:p>
          <a:p>
            <a:pPr marL="285750" indent="-285750"/>
            <a:r>
              <a:rPr lang="en-GB" dirty="0"/>
              <a:t>Cooker/oven </a:t>
            </a:r>
          </a:p>
          <a:p>
            <a:pPr marL="285750" indent="-285750"/>
            <a:r>
              <a:rPr lang="en-GB" dirty="0"/>
              <a:t>TV</a:t>
            </a:r>
          </a:p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2ACDA9-4957-4E23-83BA-D31279F8957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/>
            <a:r>
              <a:rPr lang="en-GB" dirty="0"/>
              <a:t>Bed, bedding and mattress	</a:t>
            </a:r>
          </a:p>
          <a:p>
            <a:pPr marL="285750" indent="-285750"/>
            <a:r>
              <a:rPr lang="en-GB" dirty="0"/>
              <a:t>Table and chairs 		</a:t>
            </a:r>
          </a:p>
          <a:p>
            <a:pPr marL="285750" indent="-285750"/>
            <a:r>
              <a:rPr lang="en-GB" dirty="0"/>
              <a:t>Sofa and/or easy chairs	</a:t>
            </a:r>
          </a:p>
          <a:p>
            <a:pPr marL="285750" indent="-285750"/>
            <a:r>
              <a:rPr lang="en-GB" dirty="0"/>
              <a:t>Wardrobe/drawers 		</a:t>
            </a:r>
          </a:p>
          <a:p>
            <a:pPr marL="285750" indent="-285750"/>
            <a:r>
              <a:rPr lang="en-GB" dirty="0"/>
              <a:t>Floor coverings</a:t>
            </a:r>
            <a:r>
              <a:rPr lang="en-GB" dirty="0">
                <a:solidFill>
                  <a:srgbClr val="F4A819"/>
                </a:solidFill>
                <a:latin typeface="Figtree Light" pitchFamily="2" charset="0"/>
              </a:rPr>
              <a:t>	</a:t>
            </a:r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E87C60B-4177-4A54-A52A-2764B620E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Essential Furniture Items</a:t>
            </a:r>
          </a:p>
        </p:txBody>
      </p:sp>
    </p:spTree>
    <p:extLst>
      <p:ext uri="{BB962C8B-B14F-4D97-AF65-F5344CB8AC3E}">
        <p14:creationId xmlns:p14="http://schemas.microsoft.com/office/powerpoint/2010/main" val="527422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MT brand colours">
      <a:dk1>
        <a:sysClr val="windowText" lastClr="000000"/>
      </a:dk1>
      <a:lt1>
        <a:sysClr val="window" lastClr="FFFFFF"/>
      </a:lt1>
      <a:dk2>
        <a:srgbClr val="B30931"/>
      </a:dk2>
      <a:lt2>
        <a:srgbClr val="E9E4E0"/>
      </a:lt2>
      <a:accent1>
        <a:srgbClr val="B30931"/>
      </a:accent1>
      <a:accent2>
        <a:srgbClr val="A1AE9E"/>
      </a:accent2>
      <a:accent3>
        <a:srgbClr val="4B3A58"/>
      </a:accent3>
      <a:accent4>
        <a:srgbClr val="F56136"/>
      </a:accent4>
      <a:accent5>
        <a:srgbClr val="3C3C3B"/>
      </a:accent5>
      <a:accent6>
        <a:srgbClr val="A1AE9E"/>
      </a:accent6>
      <a:hlink>
        <a:srgbClr val="B30931"/>
      </a:hlink>
      <a:folHlink>
        <a:srgbClr val="A1AE9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SMT brand colours">
      <a:dk1>
        <a:sysClr val="windowText" lastClr="000000"/>
      </a:dk1>
      <a:lt1>
        <a:sysClr val="window" lastClr="FFFFFF"/>
      </a:lt1>
      <a:dk2>
        <a:srgbClr val="B30931"/>
      </a:dk2>
      <a:lt2>
        <a:srgbClr val="E9E4E0"/>
      </a:lt2>
      <a:accent1>
        <a:srgbClr val="B30931"/>
      </a:accent1>
      <a:accent2>
        <a:srgbClr val="A1AE9E"/>
      </a:accent2>
      <a:accent3>
        <a:srgbClr val="4B3A58"/>
      </a:accent3>
      <a:accent4>
        <a:srgbClr val="F56136"/>
      </a:accent4>
      <a:accent5>
        <a:srgbClr val="3C3C3B"/>
      </a:accent5>
      <a:accent6>
        <a:srgbClr val="A1AE9E"/>
      </a:accent6>
      <a:hlink>
        <a:srgbClr val="B30931"/>
      </a:hlink>
      <a:folHlink>
        <a:srgbClr val="A1AE9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415335806E4B419E597C9D35B855D2" ma:contentTypeVersion="13" ma:contentTypeDescription="Create a new document." ma:contentTypeScope="" ma:versionID="8e6abb4d2e0b6f188b527e8dc17fd05a">
  <xsd:schema xmlns:xsd="http://www.w3.org/2001/XMLSchema" xmlns:xs="http://www.w3.org/2001/XMLSchema" xmlns:p="http://schemas.microsoft.com/office/2006/metadata/properties" xmlns:ns2="6abd0293-66e8-4e95-bff5-8937d5f62b99" xmlns:ns3="bca9822e-211d-4723-85f2-b3c70f22749b" targetNamespace="http://schemas.microsoft.com/office/2006/metadata/properties" ma:root="true" ma:fieldsID="db2c4af5af380c7d4ae872f75bb26607" ns2:_="" ns3:_="">
    <xsd:import namespace="6abd0293-66e8-4e95-bff5-8937d5f62b99"/>
    <xsd:import namespace="bca9822e-211d-4723-85f2-b3c70f2274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d0293-66e8-4e95-bff5-8937d5f62b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f43f032-56bb-40c6-bb6e-407f91632b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9822e-211d-4723-85f2-b3c70f22749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1026a81-d9d5-4fbb-8e6d-0b2192053e50}" ma:internalName="TaxCatchAll" ma:showField="CatchAllData" ma:web="bca9822e-211d-4723-85f2-b3c70f2274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a9822e-211d-4723-85f2-b3c70f22749b" xsi:nil="true"/>
    <lcf76f155ced4ddcb4097134ff3c332f xmlns="6abd0293-66e8-4e95-bff5-8937d5f62b9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682369-1FAE-450A-A338-353FA9CC8314}"/>
</file>

<file path=customXml/itemProps2.xml><?xml version="1.0" encoding="utf-8"?>
<ds:datastoreItem xmlns:ds="http://schemas.openxmlformats.org/officeDocument/2006/customXml" ds:itemID="{2458BDD6-555A-46C0-B5EF-8BB123E3F2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0CCD3B-FE13-4082-8D90-96AC00F695C0}">
  <ds:schemaRefs>
    <ds:schemaRef ds:uri="http://purl.org/dc/terms/"/>
    <ds:schemaRef ds:uri="bca9822e-211d-4723-85f2-b3c70f22749b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3b557957-13a2-406a-9353-9d69d3c57766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1113</Words>
  <Application>Microsoft Office PowerPoint</Application>
  <PresentationFormat>Widescreen</PresentationFormat>
  <Paragraphs>147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Figtree Light</vt:lpstr>
      <vt:lpstr>Office Theme</vt:lpstr>
      <vt:lpstr>1_Office Theme</vt:lpstr>
      <vt:lpstr>Accessing support and resources for people living in Temporary Accommodation</vt:lpstr>
      <vt:lpstr>St Martin’s Frontline Network</vt:lpstr>
      <vt:lpstr>Coventry Frontline Network</vt:lpstr>
      <vt:lpstr>Coventry Frontline Network and CAB</vt:lpstr>
      <vt:lpstr>Polls </vt:lpstr>
      <vt:lpstr>Frontline Network</vt:lpstr>
      <vt:lpstr>Who we are</vt:lpstr>
      <vt:lpstr>What is Furniture Poverty?</vt:lpstr>
      <vt:lpstr>The Essential Furniture Items</vt:lpstr>
      <vt:lpstr>Extent of Furniture Poverty</vt:lpstr>
      <vt:lpstr>Solutions to Furniture Poverty</vt:lpstr>
      <vt:lpstr>Local Welfare Schemes</vt:lpstr>
      <vt:lpstr>Household Support Fund</vt:lpstr>
      <vt:lpstr>Social Landlord Support</vt:lpstr>
      <vt:lpstr>Charitable Grants</vt:lpstr>
      <vt:lpstr>Furniture Reuse Charities</vt:lpstr>
      <vt:lpstr>Affordable Credit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the QR code and jump to Justlife’s ‘National Work’ webpage and find links to all our research, resources and information discussed today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Bacon</dc:creator>
  <cp:lastModifiedBy>Naomi Trenear</cp:lastModifiedBy>
  <cp:revision>43</cp:revision>
  <dcterms:created xsi:type="dcterms:W3CDTF">2019-09-26T12:41:08Z</dcterms:created>
  <dcterms:modified xsi:type="dcterms:W3CDTF">2023-06-28T14:58:22Z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0x0101003C415335806E4B419E597C9D35B855D2</vt:lpwstr>
  </property>
  <property fmtid="{D5CDD505-2E9C-101B-9397-08002B2CF9AE}" pid="3" name="MediaServiceImageTags">
    <vt:lpwstr/>
  </property>
</Properties>
</file>