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16"/>
  </p:notesMasterIdLst>
  <p:sldIdLst>
    <p:sldId id="268" r:id="rId6"/>
    <p:sldId id="257" r:id="rId7"/>
    <p:sldId id="259" r:id="rId8"/>
    <p:sldId id="261" r:id="rId9"/>
    <p:sldId id="262"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022" autoAdjust="0"/>
    <p:restoredTop sz="94660"/>
  </p:normalViewPr>
  <p:slideViewPr>
    <p:cSldViewPr snapToGrid="0" showGuides="1">
      <p:cViewPr varScale="1">
        <p:scale>
          <a:sx n="70" d="100"/>
          <a:sy n="70" d="100"/>
        </p:scale>
        <p:origin x="312" y="72"/>
      </p:cViewPr>
      <p:guideLst>
        <p:guide orient="horz" pos="2160"/>
        <p:guide pos="3840"/>
      </p:guideLst>
    </p:cSldViewPr>
  </p:slideViewPr>
  <p:notesTextViewPr>
    <p:cViewPr>
      <p:scale>
        <a:sx n="1" d="1"/>
        <a:sy n="1" d="1"/>
      </p:scale>
      <p:origin x="0" y="0"/>
    </p:cViewPr>
  </p:notesTextViewPr>
  <p:sorterViewPr>
    <p:cViewPr>
      <p:scale>
        <a:sx n="100" d="100"/>
        <a:sy n="100" d="100"/>
      </p:scale>
      <p:origin x="0" y="-1828"/>
    </p:cViewPr>
  </p:sorterViewPr>
  <p:notesViewPr>
    <p:cSldViewPr snapToGrid="0" showGuides="1">
      <p:cViewPr varScale="1">
        <p:scale>
          <a:sx n="53" d="100"/>
          <a:sy n="53" d="100"/>
        </p:scale>
        <p:origin x="2580"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F613B-0D19-4737-AF89-E4200803F150}" type="datetimeFigureOut">
              <a:rPr lang="en-GB" smtClean="0"/>
              <a:t>27/06/2023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6C14F-C9AC-40E0-A5A3-45F447E43E10}" type="slidenum">
              <a:rPr lang="en-GB" smtClean="0"/>
              <a:t>‹#›</a:t>
            </a:fld>
            <a:endParaRPr lang="en-GB"/>
          </a:p>
        </p:txBody>
      </p:sp>
    </p:spTree>
    <p:extLst>
      <p:ext uri="{BB962C8B-B14F-4D97-AF65-F5344CB8AC3E}">
        <p14:creationId xmlns:p14="http://schemas.microsoft.com/office/powerpoint/2010/main" val="32220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60B4D-2F01-43A2-BC41-578208806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4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C6C14F-C9AC-40E0-A5A3-45F447E43E10}" type="slidenum">
              <a:rPr lang="en-GB" smtClean="0"/>
              <a:t>10</a:t>
            </a:fld>
            <a:endParaRPr lang="en-GB"/>
          </a:p>
        </p:txBody>
      </p:sp>
    </p:spTree>
    <p:extLst>
      <p:ext uri="{BB962C8B-B14F-4D97-AF65-F5344CB8AC3E}">
        <p14:creationId xmlns:p14="http://schemas.microsoft.com/office/powerpoint/2010/main" val="290047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C6C14F-C9AC-40E0-A5A3-45F447E43E10}" type="slidenum">
              <a:rPr lang="en-GB" smtClean="0"/>
              <a:t>2</a:t>
            </a:fld>
            <a:endParaRPr lang="en-GB"/>
          </a:p>
        </p:txBody>
      </p:sp>
    </p:spTree>
    <p:extLst>
      <p:ext uri="{BB962C8B-B14F-4D97-AF65-F5344CB8AC3E}">
        <p14:creationId xmlns:p14="http://schemas.microsoft.com/office/powerpoint/2010/main" val="106268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C6C14F-C9AC-40E0-A5A3-45F447E43E10}" type="slidenum">
              <a:rPr lang="en-GB" smtClean="0"/>
              <a:t>3</a:t>
            </a:fld>
            <a:endParaRPr lang="en-GB"/>
          </a:p>
        </p:txBody>
      </p:sp>
    </p:spTree>
    <p:extLst>
      <p:ext uri="{BB962C8B-B14F-4D97-AF65-F5344CB8AC3E}">
        <p14:creationId xmlns:p14="http://schemas.microsoft.com/office/powerpoint/2010/main" val="260233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p>
        </p:txBody>
      </p:sp>
      <p:sp>
        <p:nvSpPr>
          <p:cNvPr id="4" name="Slide Number Placeholder 3"/>
          <p:cNvSpPr>
            <a:spLocks noGrp="1"/>
          </p:cNvSpPr>
          <p:nvPr>
            <p:ph type="sldNum" sz="quarter" idx="5"/>
          </p:nvPr>
        </p:nvSpPr>
        <p:spPr/>
        <p:txBody>
          <a:bodyPr/>
          <a:lstStyle/>
          <a:p>
            <a:fld id="{FFC6C14F-C9AC-40E0-A5A3-45F447E43E10}" type="slidenum">
              <a:rPr lang="en-GB" smtClean="0"/>
              <a:t>4</a:t>
            </a:fld>
            <a:endParaRPr lang="en-GB"/>
          </a:p>
        </p:txBody>
      </p:sp>
    </p:spTree>
    <p:extLst>
      <p:ext uri="{BB962C8B-B14F-4D97-AF65-F5344CB8AC3E}">
        <p14:creationId xmlns:p14="http://schemas.microsoft.com/office/powerpoint/2010/main" val="219498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21074"/>
          </a:xfrm>
        </p:spPr>
        <p:txBody>
          <a:bodyPr/>
          <a:lstStyle/>
          <a:p>
            <a:endParaRPr lang="en-GB" dirty="0"/>
          </a:p>
        </p:txBody>
      </p:sp>
      <p:sp>
        <p:nvSpPr>
          <p:cNvPr id="4" name="Slide Number Placeholder 3"/>
          <p:cNvSpPr>
            <a:spLocks noGrp="1"/>
          </p:cNvSpPr>
          <p:nvPr>
            <p:ph type="sldNum" sz="quarter" idx="5"/>
          </p:nvPr>
        </p:nvSpPr>
        <p:spPr/>
        <p:txBody>
          <a:bodyPr/>
          <a:lstStyle/>
          <a:p>
            <a:fld id="{FFC6C14F-C9AC-40E0-A5A3-45F447E43E10}" type="slidenum">
              <a:rPr lang="en-GB" smtClean="0"/>
              <a:t>5</a:t>
            </a:fld>
            <a:endParaRPr lang="en-GB"/>
          </a:p>
        </p:txBody>
      </p:sp>
    </p:spTree>
    <p:extLst>
      <p:ext uri="{BB962C8B-B14F-4D97-AF65-F5344CB8AC3E}">
        <p14:creationId xmlns:p14="http://schemas.microsoft.com/office/powerpoint/2010/main" val="4509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FFC6C14F-C9AC-40E0-A5A3-45F447E43E10}" type="slidenum">
              <a:rPr lang="en-GB" smtClean="0"/>
              <a:t>6</a:t>
            </a:fld>
            <a:endParaRPr lang="en-GB"/>
          </a:p>
        </p:txBody>
      </p:sp>
    </p:spTree>
    <p:extLst>
      <p:ext uri="{BB962C8B-B14F-4D97-AF65-F5344CB8AC3E}">
        <p14:creationId xmlns:p14="http://schemas.microsoft.com/office/powerpoint/2010/main" val="127914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FFC6C14F-C9AC-40E0-A5A3-45F447E43E10}" type="slidenum">
              <a:rPr lang="en-GB" smtClean="0"/>
              <a:t>7</a:t>
            </a:fld>
            <a:endParaRPr lang="en-GB"/>
          </a:p>
        </p:txBody>
      </p:sp>
    </p:spTree>
    <p:extLst>
      <p:ext uri="{BB962C8B-B14F-4D97-AF65-F5344CB8AC3E}">
        <p14:creationId xmlns:p14="http://schemas.microsoft.com/office/powerpoint/2010/main" val="49475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C6C14F-C9AC-40E0-A5A3-45F447E43E10}" type="slidenum">
              <a:rPr lang="en-GB" smtClean="0"/>
              <a:t>8</a:t>
            </a:fld>
            <a:endParaRPr lang="en-GB"/>
          </a:p>
        </p:txBody>
      </p:sp>
    </p:spTree>
    <p:extLst>
      <p:ext uri="{BB962C8B-B14F-4D97-AF65-F5344CB8AC3E}">
        <p14:creationId xmlns:p14="http://schemas.microsoft.com/office/powerpoint/2010/main" val="46035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C6C14F-C9AC-40E0-A5A3-45F447E43E10}" type="slidenum">
              <a:rPr lang="en-GB" smtClean="0"/>
              <a:t>9</a:t>
            </a:fld>
            <a:endParaRPr lang="en-GB"/>
          </a:p>
        </p:txBody>
      </p:sp>
    </p:spTree>
    <p:extLst>
      <p:ext uri="{BB962C8B-B14F-4D97-AF65-F5344CB8AC3E}">
        <p14:creationId xmlns:p14="http://schemas.microsoft.com/office/powerpoint/2010/main" val="166920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863760510"/>
      </p:ext>
    </p:extLst>
  </p:cSld>
  <p:clrMapOvr>
    <a:masterClrMapping/>
  </p:clrMapOvr>
  <p:extLst mod="1">
    <p:ext uri="{DCECCB84-F9BA-43D5-87BE-67443E8EF086}">
      <p15:sldGuideLst xmlns:p15="http://schemas.microsoft.com/office/powerpoint/2012/main">
        <p15:guide id="2" pos="74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421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891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375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82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760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972-01F7-4D14-93DA-E60A7B37418F}"/>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7190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11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02973458"/>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63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90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a:extLst>
              <a:ext uri="{FF2B5EF4-FFF2-40B4-BE49-F238E27FC236}">
                <a16:creationId xmlns:a16="http://schemas.microsoft.com/office/drawing/2014/main" id="{3096F12E-3E6E-A0C5-BC9F-066D02BA4CA0}"/>
              </a:ext>
            </a:extLst>
          </p:cNvPr>
          <p:cNvSpPr txBox="1"/>
          <p:nvPr userDrawn="1"/>
        </p:nvSpPr>
        <p:spPr>
          <a:xfrm>
            <a:off x="182218" y="5996608"/>
            <a:ext cx="5830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1"/>
                </a:solidFill>
                <a:ea typeface="+mn-lt"/>
                <a:cs typeface="+mn-lt"/>
              </a:rPr>
              <a:t>www.frontlinenetwork.org.uk/funding</a:t>
            </a:r>
            <a:endParaRPr lang="en-US" sz="2400" dirty="0">
              <a:solidFill>
                <a:schemeClr val="accent1"/>
              </a:solidFill>
              <a:cs typeface="Arial"/>
            </a:endParaRPr>
          </a:p>
        </p:txBody>
      </p:sp>
      <p:grpSp>
        <p:nvGrpSpPr>
          <p:cNvPr id="6" name="Group 5">
            <a:extLst>
              <a:ext uri="{FF2B5EF4-FFF2-40B4-BE49-F238E27FC236}">
                <a16:creationId xmlns:a16="http://schemas.microsoft.com/office/drawing/2014/main" id="{FD4CAA41-2497-4C40-B1AA-3742AA28318A}"/>
              </a:ext>
            </a:extLst>
          </p:cNvPr>
          <p:cNvGrpSpPr/>
          <p:nvPr userDrawn="1"/>
        </p:nvGrpSpPr>
        <p:grpSpPr>
          <a:xfrm>
            <a:off x="15240" y="-162921"/>
            <a:ext cx="12192000" cy="1436112"/>
            <a:chOff x="0" y="5442351"/>
            <a:chExt cx="12192000" cy="1436112"/>
          </a:xfrm>
        </p:grpSpPr>
        <p:sp>
          <p:nvSpPr>
            <p:cNvPr id="7" name="Rectangle 6">
              <a:extLst>
                <a:ext uri="{FF2B5EF4-FFF2-40B4-BE49-F238E27FC236}">
                  <a16:creationId xmlns:a16="http://schemas.microsoft.com/office/drawing/2014/main" id="{E2A2D9F1-0A34-44C5-AE58-14AE0693F048}"/>
                </a:ext>
              </a:extLst>
            </p:cNvPr>
            <p:cNvSpPr/>
            <p:nvPr/>
          </p:nvSpPr>
          <p:spPr>
            <a:xfrm>
              <a:off x="0" y="5602397"/>
              <a:ext cx="12192000" cy="1276066"/>
            </a:xfrm>
            <a:prstGeom prst="rect">
              <a:avLst/>
            </a:prstGeom>
            <a:solidFill>
              <a:srgbClr val="005A5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8" name="Picture 7">
              <a:extLst>
                <a:ext uri="{FF2B5EF4-FFF2-40B4-BE49-F238E27FC236}">
                  <a16:creationId xmlns:a16="http://schemas.microsoft.com/office/drawing/2014/main" id="{8C619B13-90E8-42A5-8708-D00E0857CE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5613" y="5442351"/>
              <a:ext cx="6805103" cy="1369475"/>
            </a:xfrm>
            <a:prstGeom prst="rect">
              <a:avLst/>
            </a:prstGeom>
          </p:spPr>
        </p:pic>
      </p:grpSp>
    </p:spTree>
    <p:extLst>
      <p:ext uri="{BB962C8B-B14F-4D97-AF65-F5344CB8AC3E}">
        <p14:creationId xmlns:p14="http://schemas.microsoft.com/office/powerpoint/2010/main" val="422580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4" r:id="rId5"/>
    <p:sldLayoutId id="2147483657" r:id="rId6"/>
  </p:sldLayoutIdLst>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7" userDrawn="1">
          <p15:clr>
            <a:srgbClr val="F26B43"/>
          </p15:clr>
        </p15:guide>
        <p15:guide id="2" pos="7423" userDrawn="1">
          <p15:clr>
            <a:srgbClr val="F26B43"/>
          </p15:clr>
        </p15:guide>
        <p15:guide id="3" orient="horz" pos="278" userDrawn="1">
          <p15:clr>
            <a:srgbClr val="F26B43"/>
          </p15:clr>
        </p15:guide>
        <p15:guide id="4" orient="horz" pos="4042" userDrawn="1">
          <p15:clr>
            <a:srgbClr val="F26B43"/>
          </p15:clr>
        </p15:guide>
        <p15:guide id="5"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91955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ositivepsychology.com/resilience-skill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99EC-72A4-404F-A363-D5872C8EB5DF}"/>
              </a:ext>
            </a:extLst>
          </p:cNvPr>
          <p:cNvSpPr>
            <a:spLocks noGrp="1"/>
          </p:cNvSpPr>
          <p:nvPr>
            <p:ph type="ctrTitle"/>
          </p:nvPr>
        </p:nvSpPr>
        <p:spPr/>
        <p:txBody>
          <a:bodyPr/>
          <a:lstStyle/>
          <a:p>
            <a:r>
              <a:rPr lang="en-GB" dirty="0"/>
              <a:t>Frontline Network</a:t>
            </a:r>
          </a:p>
        </p:txBody>
      </p:sp>
      <p:sp>
        <p:nvSpPr>
          <p:cNvPr id="4" name="Subtitle 3">
            <a:extLst>
              <a:ext uri="{FF2B5EF4-FFF2-40B4-BE49-F238E27FC236}">
                <a16:creationId xmlns:a16="http://schemas.microsoft.com/office/drawing/2014/main" id="{800819BA-C7B0-47C7-9D9D-E566A8028267}"/>
              </a:ext>
            </a:extLst>
          </p:cNvPr>
          <p:cNvSpPr>
            <a:spLocks noGrp="1"/>
          </p:cNvSpPr>
          <p:nvPr>
            <p:ph type="subTitle" idx="1"/>
          </p:nvPr>
        </p:nvSpPr>
        <p:spPr/>
        <p:txBody>
          <a:bodyPr>
            <a:noAutofit/>
          </a:bodyPr>
          <a:lstStyle/>
          <a:p>
            <a:r>
              <a:rPr lang="en-GB" sz="3200" b="1" dirty="0">
                <a:latin typeface="Verdana" panose="020B0604030504040204" pitchFamily="34" charset="0"/>
                <a:ea typeface="Verdana" panose="020B0604030504040204" pitchFamily="34" charset="0"/>
              </a:rPr>
              <a:t>Resilience Session</a:t>
            </a:r>
          </a:p>
        </p:txBody>
      </p:sp>
      <p:sp>
        <p:nvSpPr>
          <p:cNvPr id="3" name="TextBox 2">
            <a:extLst>
              <a:ext uri="{FF2B5EF4-FFF2-40B4-BE49-F238E27FC236}">
                <a16:creationId xmlns:a16="http://schemas.microsoft.com/office/drawing/2014/main" id="{0A6FFFEA-CB3E-4E5B-B8E9-8BD0F3B96EC1}"/>
              </a:ext>
            </a:extLst>
          </p:cNvPr>
          <p:cNvSpPr txBox="1"/>
          <p:nvPr/>
        </p:nvSpPr>
        <p:spPr>
          <a:xfrm>
            <a:off x="4087368" y="4718304"/>
            <a:ext cx="3977640" cy="369332"/>
          </a:xfrm>
          <a:prstGeom prst="rect">
            <a:avLst/>
          </a:prstGeom>
          <a:noFill/>
        </p:spPr>
        <p:txBody>
          <a:bodyPr wrap="square" rtlCol="0">
            <a:spAutoFit/>
          </a:bodyPr>
          <a:lstStyle/>
          <a:p>
            <a:pPr algn="ctr"/>
            <a:r>
              <a:rPr lang="en-GB" dirty="0"/>
              <a:t>Duncan Gordon – SCCR Trainer</a:t>
            </a:r>
          </a:p>
        </p:txBody>
      </p:sp>
    </p:spTree>
    <p:extLst>
      <p:ext uri="{BB962C8B-B14F-4D97-AF65-F5344CB8AC3E}">
        <p14:creationId xmlns:p14="http://schemas.microsoft.com/office/powerpoint/2010/main" val="206102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DF202-8FAB-4BAD-95E0-65A55CA34F21}"/>
              </a:ext>
            </a:extLst>
          </p:cNvPr>
          <p:cNvSpPr/>
          <p:nvPr/>
        </p:nvSpPr>
        <p:spPr>
          <a:xfrm>
            <a:off x="296097" y="1344030"/>
            <a:ext cx="11071937" cy="584775"/>
          </a:xfrm>
          <a:prstGeom prst="rect">
            <a:avLst/>
          </a:prstGeom>
        </p:spPr>
        <p:txBody>
          <a:bodyPr wrap="square">
            <a:spAutoFit/>
          </a:bodyPr>
          <a:lstStyle/>
          <a:p>
            <a:pPr algn="ctr"/>
            <a:r>
              <a:rPr lang="en-GB" sz="3200" b="1" dirty="0">
                <a:latin typeface="Verdana" panose="020B0604030504040204" pitchFamily="34" charset="0"/>
                <a:ea typeface="Verdana" panose="020B0604030504040204" pitchFamily="34" charset="0"/>
                <a:cs typeface="Verdana" panose="020B0604030504040204" pitchFamily="34" charset="0"/>
              </a:rPr>
              <a:t>Keep in touch</a:t>
            </a:r>
          </a:p>
        </p:txBody>
      </p:sp>
      <p:sp>
        <p:nvSpPr>
          <p:cNvPr id="11" name="Rectangle 10">
            <a:extLst>
              <a:ext uri="{FF2B5EF4-FFF2-40B4-BE49-F238E27FC236}">
                <a16:creationId xmlns:a16="http://schemas.microsoft.com/office/drawing/2014/main" id="{109F5CCB-59DE-4458-9E96-EC0199D91300}"/>
              </a:ext>
            </a:extLst>
          </p:cNvPr>
          <p:cNvSpPr/>
          <p:nvPr/>
        </p:nvSpPr>
        <p:spPr>
          <a:xfrm>
            <a:off x="680588" y="2208366"/>
            <a:ext cx="10374508" cy="746102"/>
          </a:xfrm>
          <a:prstGeom prst="rect">
            <a:avLst/>
          </a:prstGeom>
        </p:spPr>
        <p:txBody>
          <a:bodyPr wrap="square">
            <a:spAutoFit/>
          </a:bodyPr>
          <a:lstStyle/>
          <a:p>
            <a:pPr>
              <a:lnSpc>
                <a:spcPct val="125000"/>
              </a:lnSpc>
            </a:pPr>
            <a:r>
              <a:rPr lang="en-GB" b="1" dirty="0">
                <a:latin typeface="Verdana" panose="020B0604030504040204" pitchFamily="34" charset="0"/>
                <a:ea typeface="Verdana" panose="020B0604030504040204" pitchFamily="34" charset="0"/>
                <a:cs typeface="Verdana" panose="020B0604030504040204" pitchFamily="34" charset="0"/>
              </a:rPr>
              <a:t>Explore our website and follow us on all of our social media channels to receive information on upcoming events, resources, digital projects and blogs:</a:t>
            </a:r>
            <a:endParaRPr lang="en-GB"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oup 11">
            <a:extLst>
              <a:ext uri="{FF2B5EF4-FFF2-40B4-BE49-F238E27FC236}">
                <a16:creationId xmlns:a16="http://schemas.microsoft.com/office/drawing/2014/main" id="{9EF5CD40-8679-4C66-A3EC-5497B1546C56}"/>
              </a:ext>
            </a:extLst>
          </p:cNvPr>
          <p:cNvGrpSpPr/>
          <p:nvPr/>
        </p:nvGrpSpPr>
        <p:grpSpPr>
          <a:xfrm>
            <a:off x="772028" y="3298520"/>
            <a:ext cx="5596710" cy="2049960"/>
            <a:chOff x="2520680" y="2203647"/>
            <a:chExt cx="5596710" cy="2049960"/>
          </a:xfrm>
        </p:grpSpPr>
        <p:grpSp>
          <p:nvGrpSpPr>
            <p:cNvPr id="13" name="Group 8">
              <a:extLst>
                <a:ext uri="{FF2B5EF4-FFF2-40B4-BE49-F238E27FC236}">
                  <a16:creationId xmlns:a16="http://schemas.microsoft.com/office/drawing/2014/main" id="{86FEB256-044C-4560-BFF5-9A68BEB6CF21}"/>
                </a:ext>
              </a:extLst>
            </p:cNvPr>
            <p:cNvGrpSpPr>
              <a:grpSpLocks/>
            </p:cNvGrpSpPr>
            <p:nvPr/>
          </p:nvGrpSpPr>
          <p:grpSpPr bwMode="auto">
            <a:xfrm>
              <a:off x="2520680" y="2234308"/>
              <a:ext cx="394444" cy="1968429"/>
              <a:chOff x="9488367" y="1374211"/>
              <a:chExt cx="633579" cy="3327646"/>
            </a:xfrm>
          </p:grpSpPr>
          <p:pic>
            <p:nvPicPr>
              <p:cNvPr id="19" name="Picture 11" descr="Image result for twitter logo">
                <a:extLst>
                  <a:ext uri="{FF2B5EF4-FFF2-40B4-BE49-F238E27FC236}">
                    <a16:creationId xmlns:a16="http://schemas.microsoft.com/office/drawing/2014/main" id="{03B4F623-5F5D-4186-B766-DC528FF91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7319" y="2746330"/>
                <a:ext cx="495674" cy="49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Image result for facebook logo png">
                <a:extLst>
                  <a:ext uri="{FF2B5EF4-FFF2-40B4-BE49-F238E27FC236}">
                    <a16:creationId xmlns:a16="http://schemas.microsoft.com/office/drawing/2014/main" id="{7D775750-DA72-40CA-8796-FB6E82FA9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9065" y="1374211"/>
                <a:ext cx="512183" cy="5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Image result for linkedin logo png">
                <a:extLst>
                  <a:ext uri="{FF2B5EF4-FFF2-40B4-BE49-F238E27FC236}">
                    <a16:creationId xmlns:a16="http://schemas.microsoft.com/office/drawing/2014/main" id="{F90D99B0-3640-4514-8514-8B5AD3712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7048" y="2068081"/>
                <a:ext cx="496216" cy="49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email icon">
                <a:extLst>
                  <a:ext uri="{FF2B5EF4-FFF2-40B4-BE49-F238E27FC236}">
                    <a16:creationId xmlns:a16="http://schemas.microsoft.com/office/drawing/2014/main" id="{A8C76A35-788A-4795-9ACA-6E227D5719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3365" y="3425428"/>
                <a:ext cx="523582" cy="52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Image result for website logo png">
                <a:extLst>
                  <a:ext uri="{FF2B5EF4-FFF2-40B4-BE49-F238E27FC236}">
                    <a16:creationId xmlns:a16="http://schemas.microsoft.com/office/drawing/2014/main" id="{94FB7611-80CC-4713-8530-DCE6325438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8367" y="4068278"/>
                <a:ext cx="633579" cy="6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
              <a:extLst>
                <a:ext uri="{FF2B5EF4-FFF2-40B4-BE49-F238E27FC236}">
                  <a16:creationId xmlns:a16="http://schemas.microsoft.com/office/drawing/2014/main" id="{DCD945EB-1A11-4071-8259-82DE422A4F51}"/>
                </a:ext>
              </a:extLst>
            </p:cNvPr>
            <p:cNvSpPr>
              <a:spLocks noChangeArrowheads="1"/>
            </p:cNvSpPr>
            <p:nvPr/>
          </p:nvSpPr>
          <p:spPr bwMode="auto">
            <a:xfrm>
              <a:off x="3037025" y="2627651"/>
              <a:ext cx="50803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000" dirty="0">
                  <a:latin typeface="Verdana" panose="020B0604030504040204" pitchFamily="34" charset="0"/>
                  <a:ea typeface="Verdana" panose="020B0604030504040204" pitchFamily="34" charset="0"/>
                </a:rPr>
                <a:t>Scottish Centre for Conflict Resolution</a:t>
              </a:r>
            </a:p>
          </p:txBody>
        </p:sp>
        <p:sp>
          <p:nvSpPr>
            <p:cNvPr id="15" name="Rectangle 27">
              <a:extLst>
                <a:ext uri="{FF2B5EF4-FFF2-40B4-BE49-F238E27FC236}">
                  <a16:creationId xmlns:a16="http://schemas.microsoft.com/office/drawing/2014/main" id="{D530D41A-FC76-4F43-B6C4-51B7F518D266}"/>
                </a:ext>
              </a:extLst>
            </p:cNvPr>
            <p:cNvSpPr>
              <a:spLocks noChangeArrowheads="1"/>
            </p:cNvSpPr>
            <p:nvPr/>
          </p:nvSpPr>
          <p:spPr bwMode="auto">
            <a:xfrm>
              <a:off x="3036662" y="305274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000" dirty="0">
                  <a:latin typeface="Verdana" panose="020B0604030504040204" pitchFamily="34" charset="0"/>
                  <a:ea typeface="Verdana" panose="020B0604030504040204" pitchFamily="34" charset="0"/>
                </a:rPr>
                <a:t>@</a:t>
              </a:r>
              <a:r>
                <a:rPr lang="en-GB" altLang="en-US" sz="2000" dirty="0" err="1">
                  <a:latin typeface="Verdana" panose="020B0604030504040204" pitchFamily="34" charset="0"/>
                  <a:ea typeface="Verdana" panose="020B0604030504040204" pitchFamily="34" charset="0"/>
                </a:rPr>
                <a:t>sccrcentre</a:t>
              </a:r>
              <a:endParaRPr lang="en-GB" altLang="en-US" sz="2000" dirty="0">
                <a:latin typeface="Verdana" panose="020B0604030504040204" pitchFamily="34" charset="0"/>
                <a:ea typeface="Verdana" panose="020B0604030504040204" pitchFamily="34" charset="0"/>
              </a:endParaRPr>
            </a:p>
          </p:txBody>
        </p:sp>
        <p:sp>
          <p:nvSpPr>
            <p:cNvPr id="16" name="Rectangle 2">
              <a:extLst>
                <a:ext uri="{FF2B5EF4-FFF2-40B4-BE49-F238E27FC236}">
                  <a16:creationId xmlns:a16="http://schemas.microsoft.com/office/drawing/2014/main" id="{7580F2B9-B77C-43AD-B5B0-BE490D24312F}"/>
                </a:ext>
              </a:extLst>
            </p:cNvPr>
            <p:cNvSpPr>
              <a:spLocks noChangeArrowheads="1"/>
            </p:cNvSpPr>
            <p:nvPr/>
          </p:nvSpPr>
          <p:spPr bwMode="auto">
            <a:xfrm>
              <a:off x="3036662" y="3468930"/>
              <a:ext cx="2792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000" dirty="0" err="1">
                  <a:latin typeface="Verdana" panose="020B0604030504040204" pitchFamily="34" charset="0"/>
                  <a:ea typeface="Verdana" panose="020B0604030504040204" pitchFamily="34" charset="0"/>
                </a:rPr>
                <a:t>sccr@cyrenians.scot</a:t>
              </a:r>
              <a:endParaRPr lang="en-GB" altLang="en-US" sz="2000" dirty="0">
                <a:latin typeface="Verdana" panose="020B0604030504040204" pitchFamily="34" charset="0"/>
                <a:ea typeface="Verdana" panose="020B0604030504040204" pitchFamily="34" charset="0"/>
              </a:endParaRPr>
            </a:p>
          </p:txBody>
        </p:sp>
        <p:sp>
          <p:nvSpPr>
            <p:cNvPr id="17" name="Rectangle 28">
              <a:extLst>
                <a:ext uri="{FF2B5EF4-FFF2-40B4-BE49-F238E27FC236}">
                  <a16:creationId xmlns:a16="http://schemas.microsoft.com/office/drawing/2014/main" id="{08818C97-E667-4726-98FB-1B4DD6E43340}"/>
                </a:ext>
              </a:extLst>
            </p:cNvPr>
            <p:cNvSpPr>
              <a:spLocks noChangeArrowheads="1"/>
            </p:cNvSpPr>
            <p:nvPr/>
          </p:nvSpPr>
          <p:spPr bwMode="auto">
            <a:xfrm>
              <a:off x="3021458" y="3853497"/>
              <a:ext cx="4134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000" dirty="0">
                  <a:latin typeface="Verdana" panose="020B0604030504040204" pitchFamily="34" charset="0"/>
                  <a:ea typeface="Verdana" panose="020B0604030504040204" pitchFamily="34" charset="0"/>
                </a:rPr>
                <a:t>scottishconflictresolution</a:t>
              </a:r>
              <a:r>
                <a:rPr lang="en-GB" altLang="en-US" sz="2000" dirty="0">
                  <a:latin typeface="Myriad Pro" panose="020B0703030403020204" pitchFamily="34" charset="0"/>
                </a:rPr>
                <a:t>.org.uk</a:t>
              </a:r>
            </a:p>
          </p:txBody>
        </p:sp>
        <p:sp>
          <p:nvSpPr>
            <p:cNvPr id="18" name="TextBox 17">
              <a:extLst>
                <a:ext uri="{FF2B5EF4-FFF2-40B4-BE49-F238E27FC236}">
                  <a16:creationId xmlns:a16="http://schemas.microsoft.com/office/drawing/2014/main" id="{A27A40B1-D50F-44B8-A3AD-364BA230030C}"/>
                </a:ext>
              </a:extLst>
            </p:cNvPr>
            <p:cNvSpPr txBox="1"/>
            <p:nvPr/>
          </p:nvSpPr>
          <p:spPr>
            <a:xfrm>
              <a:off x="3021458" y="2203647"/>
              <a:ext cx="1899821" cy="400110"/>
            </a:xfrm>
            <a:prstGeom prst="rect">
              <a:avLst/>
            </a:prstGeom>
            <a:noFill/>
          </p:spPr>
          <p:txBody>
            <a:bodyPr wrap="square" rtlCol="0">
              <a:spAutoFit/>
            </a:bodyPr>
            <a:lstStyle/>
            <a:p>
              <a:r>
                <a:rPr lang="en-GB" sz="2000" dirty="0" err="1">
                  <a:latin typeface="Verdana" panose="020B0604030504040204" pitchFamily="34" charset="0"/>
                  <a:ea typeface="Verdana" panose="020B0604030504040204" pitchFamily="34" charset="0"/>
                </a:rPr>
                <a:t>sccrcentre</a:t>
              </a:r>
              <a:endParaRPr lang="en-GB" sz="2000" dirty="0">
                <a:latin typeface="Verdana" panose="020B0604030504040204" pitchFamily="34" charset="0"/>
                <a:ea typeface="Verdana" panose="020B0604030504040204" pitchFamily="34" charset="0"/>
              </a:endParaRPr>
            </a:p>
          </p:txBody>
        </p:sp>
      </p:grpSp>
      <p:pic>
        <p:nvPicPr>
          <p:cNvPr id="25" name="Picture 24">
            <a:extLst>
              <a:ext uri="{FF2B5EF4-FFF2-40B4-BE49-F238E27FC236}">
                <a16:creationId xmlns:a16="http://schemas.microsoft.com/office/drawing/2014/main" id="{5B1B3593-D5E9-4950-A2BA-E6D213BBDF7F}"/>
              </a:ext>
            </a:extLst>
          </p:cNvPr>
          <p:cNvPicPr>
            <a:picLocks noChangeAspect="1"/>
          </p:cNvPicPr>
          <p:nvPr/>
        </p:nvPicPr>
        <p:blipFill rotWithShape="1">
          <a:blip r:embed="rId8"/>
          <a:srcRect l="4370" t="-22262" r="25794" b="37971"/>
          <a:stretch/>
        </p:blipFill>
        <p:spPr>
          <a:xfrm>
            <a:off x="6165556" y="3780427"/>
            <a:ext cx="4212000" cy="2571237"/>
          </a:xfrm>
          <a:prstGeom prst="rect">
            <a:avLst/>
          </a:prstGeom>
        </p:spPr>
      </p:pic>
    </p:spTree>
    <p:extLst>
      <p:ext uri="{BB962C8B-B14F-4D97-AF65-F5344CB8AC3E}">
        <p14:creationId xmlns:p14="http://schemas.microsoft.com/office/powerpoint/2010/main" val="192918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FC8166-3DB2-B542-C2AB-647CB9977581}"/>
              </a:ext>
            </a:extLst>
          </p:cNvPr>
          <p:cNvSpPr txBox="1"/>
          <p:nvPr/>
        </p:nvSpPr>
        <p:spPr>
          <a:xfrm>
            <a:off x="182218" y="5996608"/>
            <a:ext cx="5830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1"/>
                </a:solidFill>
                <a:ea typeface="+mn-lt"/>
                <a:cs typeface="+mn-lt"/>
              </a:rPr>
              <a:t>www.frontlinenetwork.org.uk/funding</a:t>
            </a:r>
            <a:endParaRPr lang="en-US" sz="2400" dirty="0">
              <a:solidFill>
                <a:schemeClr val="accent1"/>
              </a:solidFill>
              <a:cs typeface="Arial"/>
            </a:endParaRPr>
          </a:p>
        </p:txBody>
      </p:sp>
      <p:grpSp>
        <p:nvGrpSpPr>
          <p:cNvPr id="2" name="Group 1">
            <a:extLst>
              <a:ext uri="{FF2B5EF4-FFF2-40B4-BE49-F238E27FC236}">
                <a16:creationId xmlns:a16="http://schemas.microsoft.com/office/drawing/2014/main" id="{22F5158D-1862-44A5-9B8F-50A098AF67ED}"/>
              </a:ext>
            </a:extLst>
          </p:cNvPr>
          <p:cNvGrpSpPr/>
          <p:nvPr/>
        </p:nvGrpSpPr>
        <p:grpSpPr>
          <a:xfrm>
            <a:off x="1510687" y="2136679"/>
            <a:ext cx="4667079" cy="3779985"/>
            <a:chOff x="1346095" y="2179368"/>
            <a:chExt cx="4667079" cy="3779985"/>
          </a:xfrm>
        </p:grpSpPr>
        <p:grpSp>
          <p:nvGrpSpPr>
            <p:cNvPr id="5" name="Group 4">
              <a:extLst>
                <a:ext uri="{FF2B5EF4-FFF2-40B4-BE49-F238E27FC236}">
                  <a16:creationId xmlns:a16="http://schemas.microsoft.com/office/drawing/2014/main" id="{3EDBC9FE-A1A8-4443-A889-80A20228C4D3}"/>
                </a:ext>
              </a:extLst>
            </p:cNvPr>
            <p:cNvGrpSpPr/>
            <p:nvPr/>
          </p:nvGrpSpPr>
          <p:grpSpPr>
            <a:xfrm>
              <a:off x="1346095" y="2179368"/>
              <a:ext cx="2230370" cy="1886796"/>
              <a:chOff x="525124" y="1139204"/>
              <a:chExt cx="2508530" cy="2034660"/>
            </a:xfrm>
          </p:grpSpPr>
          <p:pic>
            <p:nvPicPr>
              <p:cNvPr id="6" name="Picture 2" descr="The Panther is a rare, strong and smart animal., Panthers...">
                <a:extLst>
                  <a:ext uri="{FF2B5EF4-FFF2-40B4-BE49-F238E27FC236}">
                    <a16:creationId xmlns:a16="http://schemas.microsoft.com/office/drawing/2014/main" id="{4F09E757-1EA2-4A32-A24F-1B1AE3CD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24" y="1139204"/>
                <a:ext cx="2508530" cy="16693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2402E5-AE1D-4B3C-81AE-3D9370E4C70D}"/>
                  </a:ext>
                </a:extLst>
              </p:cNvPr>
              <p:cNvSpPr txBox="1"/>
              <p:nvPr/>
            </p:nvSpPr>
            <p:spPr>
              <a:xfrm>
                <a:off x="695271" y="2804532"/>
                <a:ext cx="2267712" cy="369332"/>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Resilient</a:t>
                </a:r>
              </a:p>
            </p:txBody>
          </p:sp>
        </p:grpSp>
        <p:grpSp>
          <p:nvGrpSpPr>
            <p:cNvPr id="8" name="Group 7">
              <a:extLst>
                <a:ext uri="{FF2B5EF4-FFF2-40B4-BE49-F238E27FC236}">
                  <a16:creationId xmlns:a16="http://schemas.microsoft.com/office/drawing/2014/main" id="{5DAA9E80-AFF0-44F8-81DE-9F3E46BA9BE4}"/>
                </a:ext>
              </a:extLst>
            </p:cNvPr>
            <p:cNvGrpSpPr/>
            <p:nvPr/>
          </p:nvGrpSpPr>
          <p:grpSpPr>
            <a:xfrm>
              <a:off x="3747453" y="2179368"/>
              <a:ext cx="2210571" cy="1856323"/>
              <a:chOff x="553170" y="3312787"/>
              <a:chExt cx="2432553" cy="1984028"/>
            </a:xfrm>
          </p:grpSpPr>
          <p:pic>
            <p:nvPicPr>
              <p:cNvPr id="9" name="Picture 4" descr="alert - Animal Stock Photos - Kimballstock">
                <a:extLst>
                  <a:ext uri="{FF2B5EF4-FFF2-40B4-BE49-F238E27FC236}">
                    <a16:creationId xmlns:a16="http://schemas.microsoft.com/office/drawing/2014/main" id="{1427E2E9-1F03-476A-A105-6D6167B5F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70" y="3312787"/>
                <a:ext cx="2432553" cy="16544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3F95425-3B68-4365-AB05-1ED761138055}"/>
                  </a:ext>
                </a:extLst>
              </p:cNvPr>
              <p:cNvSpPr txBox="1"/>
              <p:nvPr/>
            </p:nvSpPr>
            <p:spPr>
              <a:xfrm>
                <a:off x="608407" y="4927483"/>
                <a:ext cx="2267713" cy="369332"/>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Managing</a:t>
                </a:r>
              </a:p>
            </p:txBody>
          </p:sp>
        </p:grpSp>
        <p:grpSp>
          <p:nvGrpSpPr>
            <p:cNvPr id="11" name="Group 10">
              <a:extLst>
                <a:ext uri="{FF2B5EF4-FFF2-40B4-BE49-F238E27FC236}">
                  <a16:creationId xmlns:a16="http://schemas.microsoft.com/office/drawing/2014/main" id="{37778E5D-04C2-4D55-8997-A81D0A48FB90}"/>
                </a:ext>
              </a:extLst>
            </p:cNvPr>
            <p:cNvGrpSpPr/>
            <p:nvPr/>
          </p:nvGrpSpPr>
          <p:grpSpPr>
            <a:xfrm>
              <a:off x="1346095" y="4066518"/>
              <a:ext cx="2253842" cy="1878561"/>
              <a:chOff x="8169594" y="920687"/>
              <a:chExt cx="2465656" cy="1991156"/>
            </a:xfrm>
          </p:grpSpPr>
          <p:pic>
            <p:nvPicPr>
              <p:cNvPr id="12" name="Picture 6" descr="Using Psychology Seeing Wild Animals">
                <a:extLst>
                  <a:ext uri="{FF2B5EF4-FFF2-40B4-BE49-F238E27FC236}">
                    <a16:creationId xmlns:a16="http://schemas.microsoft.com/office/drawing/2014/main" id="{D101602F-9755-4D2D-9E61-B4BAA9590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594" y="920687"/>
                <a:ext cx="2465656" cy="16407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DDCEB0D-1B84-4ED2-9547-3F818E41E2D5}"/>
                  </a:ext>
                </a:extLst>
              </p:cNvPr>
              <p:cNvSpPr txBox="1"/>
              <p:nvPr/>
            </p:nvSpPr>
            <p:spPr>
              <a:xfrm>
                <a:off x="8243968" y="2542511"/>
                <a:ext cx="2267713" cy="369332"/>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Coping</a:t>
                </a:r>
              </a:p>
            </p:txBody>
          </p:sp>
        </p:grpSp>
        <p:grpSp>
          <p:nvGrpSpPr>
            <p:cNvPr id="14" name="Group 13">
              <a:extLst>
                <a:ext uri="{FF2B5EF4-FFF2-40B4-BE49-F238E27FC236}">
                  <a16:creationId xmlns:a16="http://schemas.microsoft.com/office/drawing/2014/main" id="{C9391E67-DAAF-44D7-B928-C49E1E1BDEA8}"/>
                </a:ext>
              </a:extLst>
            </p:cNvPr>
            <p:cNvGrpSpPr/>
            <p:nvPr/>
          </p:nvGrpSpPr>
          <p:grpSpPr>
            <a:xfrm>
              <a:off x="3747453" y="4035691"/>
              <a:ext cx="2265721" cy="1923662"/>
              <a:chOff x="8229691" y="3312786"/>
              <a:chExt cx="2372538" cy="1958722"/>
            </a:xfrm>
          </p:grpSpPr>
          <p:pic>
            <p:nvPicPr>
              <p:cNvPr id="15" name="Picture 8" descr="7 Stressed Animals Who Just Need A Hug Right Now | HuffPost Life">
                <a:extLst>
                  <a:ext uri="{FF2B5EF4-FFF2-40B4-BE49-F238E27FC236}">
                    <a16:creationId xmlns:a16="http://schemas.microsoft.com/office/drawing/2014/main" id="{BFBC3841-FE87-4963-939F-390082E6D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3600" y="3312786"/>
                <a:ext cx="2368629" cy="15762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3491E44-47D5-4263-8389-FBE70082DC8C}"/>
                  </a:ext>
                </a:extLst>
              </p:cNvPr>
              <p:cNvSpPr txBox="1"/>
              <p:nvPr/>
            </p:nvSpPr>
            <p:spPr>
              <a:xfrm>
                <a:off x="8229691" y="4902176"/>
                <a:ext cx="2267713" cy="369332"/>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Not so good</a:t>
                </a:r>
              </a:p>
            </p:txBody>
          </p:sp>
        </p:grpSp>
      </p:grpSp>
      <p:sp>
        <p:nvSpPr>
          <p:cNvPr id="17" name="TextBox 16">
            <a:extLst>
              <a:ext uri="{FF2B5EF4-FFF2-40B4-BE49-F238E27FC236}">
                <a16:creationId xmlns:a16="http://schemas.microsoft.com/office/drawing/2014/main" id="{BA81790F-A874-411E-A933-892691C09693}"/>
              </a:ext>
            </a:extLst>
          </p:cNvPr>
          <p:cNvSpPr txBox="1"/>
          <p:nvPr/>
        </p:nvSpPr>
        <p:spPr>
          <a:xfrm>
            <a:off x="307228" y="1471960"/>
            <a:ext cx="7214812" cy="584775"/>
          </a:xfrm>
          <a:prstGeom prst="rect">
            <a:avLst/>
          </a:prstGeom>
          <a:noFill/>
        </p:spPr>
        <p:txBody>
          <a:bodyPr wrap="square" rtlCol="0">
            <a:spAutoFit/>
          </a:bodyPr>
          <a:lstStyle/>
          <a:p>
            <a:pPr algn="ctr"/>
            <a:r>
              <a:rPr lang="en-GB" sz="3200" b="1" dirty="0">
                <a:latin typeface="Verdana" panose="020B0604030504040204" pitchFamily="34" charset="0"/>
                <a:ea typeface="Verdana" panose="020B0604030504040204" pitchFamily="34" charset="0"/>
              </a:rPr>
              <a:t>How are you feeling to today ?</a:t>
            </a:r>
          </a:p>
        </p:txBody>
      </p:sp>
      <p:sp>
        <p:nvSpPr>
          <p:cNvPr id="18" name="Heart 17">
            <a:extLst>
              <a:ext uri="{FF2B5EF4-FFF2-40B4-BE49-F238E27FC236}">
                <a16:creationId xmlns:a16="http://schemas.microsoft.com/office/drawing/2014/main" id="{1F4E9CE9-0E11-4408-8451-6F270F906DB8}"/>
              </a:ext>
            </a:extLst>
          </p:cNvPr>
          <p:cNvSpPr/>
          <p:nvPr/>
        </p:nvSpPr>
        <p:spPr>
          <a:xfrm>
            <a:off x="7522040" y="1879169"/>
            <a:ext cx="3835830" cy="3099661"/>
          </a:xfrm>
          <a:prstGeom prst="hear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1600" dirty="0">
                <a:latin typeface="Verdana" panose="020B0604030504040204" pitchFamily="34" charset="0"/>
                <a:ea typeface="Verdana" panose="020B0604030504040204" pitchFamily="34" charset="0"/>
              </a:rPr>
              <a:t>…The goal of resilience is to thrive.</a:t>
            </a:r>
          </a:p>
          <a:p>
            <a:pPr algn="r">
              <a:lnSpc>
                <a:spcPct val="120000"/>
              </a:lnSpc>
            </a:pPr>
            <a:r>
              <a:rPr lang="en-GB" sz="1400" i="1" dirty="0">
                <a:latin typeface="Verdana" panose="020B0604030504040204" pitchFamily="34" charset="0"/>
                <a:ea typeface="Verdana" panose="020B0604030504040204" pitchFamily="34" charset="0"/>
              </a:rPr>
              <a:t>Jamais Cascio</a:t>
            </a:r>
          </a:p>
        </p:txBody>
      </p:sp>
    </p:spTree>
    <p:extLst>
      <p:ext uri="{BB962C8B-B14F-4D97-AF65-F5344CB8AC3E}">
        <p14:creationId xmlns:p14="http://schemas.microsoft.com/office/powerpoint/2010/main" val="29661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fade">
                                      <p:cBhvr>
                                        <p:cTn id="11"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6C906F-6B04-4958-B2B6-25621DA0E883}"/>
              </a:ext>
            </a:extLst>
          </p:cNvPr>
          <p:cNvSpPr/>
          <p:nvPr/>
        </p:nvSpPr>
        <p:spPr>
          <a:xfrm>
            <a:off x="4167284" y="2389135"/>
            <a:ext cx="7014318" cy="791820"/>
          </a:xfrm>
          <a:prstGeom prst="rect">
            <a:avLst/>
          </a:prstGeom>
        </p:spPr>
        <p:txBody>
          <a:bodyPr wrap="square">
            <a:spAutoFit/>
          </a:bodyPr>
          <a:lstStyle/>
          <a:p>
            <a:pPr>
              <a:lnSpc>
                <a:spcPct val="120000"/>
              </a:lnSpc>
            </a:pPr>
            <a:r>
              <a:rPr lang="en-GB" sz="2000" dirty="0">
                <a:latin typeface="Verdana" panose="020B0604030504040204" pitchFamily="34" charset="0"/>
                <a:ea typeface="Verdana" panose="020B0604030504040204" pitchFamily="34" charset="0"/>
              </a:rPr>
              <a:t>Most frontline workers feel that their job negatively affects their wellbeing.</a:t>
            </a:r>
          </a:p>
        </p:txBody>
      </p:sp>
      <p:sp>
        <p:nvSpPr>
          <p:cNvPr id="8" name="Rectangle 7">
            <a:extLst>
              <a:ext uri="{FF2B5EF4-FFF2-40B4-BE49-F238E27FC236}">
                <a16:creationId xmlns:a16="http://schemas.microsoft.com/office/drawing/2014/main" id="{9429FCDD-A565-482C-9053-A074F9AAA6C8}"/>
              </a:ext>
            </a:extLst>
          </p:cNvPr>
          <p:cNvSpPr/>
          <p:nvPr/>
        </p:nvSpPr>
        <p:spPr>
          <a:xfrm>
            <a:off x="4167284" y="3297374"/>
            <a:ext cx="7893652" cy="1161152"/>
          </a:xfrm>
          <a:prstGeom prst="rect">
            <a:avLst/>
          </a:prstGeom>
        </p:spPr>
        <p:txBody>
          <a:bodyPr wrap="square">
            <a:spAutoFit/>
          </a:bodyPr>
          <a:lstStyle/>
          <a:p>
            <a:pPr>
              <a:lnSpc>
                <a:spcPct val="120000"/>
              </a:lnSpc>
            </a:pPr>
            <a:r>
              <a:rPr lang="en-GB" sz="2000" dirty="0">
                <a:latin typeface="Verdana" panose="020B0604030504040204" pitchFamily="34" charset="0"/>
                <a:ea typeface="Verdana" panose="020B0604030504040204" pitchFamily="34" charset="0"/>
              </a:rPr>
              <a:t>Uncertainty about continuing to work in the sector, reasons cited included, the impact of the role on their mental health and wellbeing.</a:t>
            </a:r>
          </a:p>
        </p:txBody>
      </p:sp>
      <p:sp>
        <p:nvSpPr>
          <p:cNvPr id="10" name="TextBox 9">
            <a:extLst>
              <a:ext uri="{FF2B5EF4-FFF2-40B4-BE49-F238E27FC236}">
                <a16:creationId xmlns:a16="http://schemas.microsoft.com/office/drawing/2014/main" id="{351A60EF-F5AD-4528-8585-EF749E8A7922}"/>
              </a:ext>
            </a:extLst>
          </p:cNvPr>
          <p:cNvSpPr txBox="1"/>
          <p:nvPr/>
        </p:nvSpPr>
        <p:spPr>
          <a:xfrm>
            <a:off x="4248468" y="5106575"/>
            <a:ext cx="5544756" cy="461665"/>
          </a:xfrm>
          <a:prstGeom prst="rect">
            <a:avLst/>
          </a:prstGeom>
          <a:noFill/>
        </p:spPr>
        <p:txBody>
          <a:bodyPr wrap="square" rtlCol="0">
            <a:spAutoFit/>
          </a:bodyPr>
          <a:lstStyle/>
          <a:p>
            <a:pPr algn="ctr"/>
            <a:r>
              <a:rPr lang="en-GB" sz="2400" b="1" dirty="0">
                <a:latin typeface="Verdana" panose="020B0604030504040204" pitchFamily="34" charset="0"/>
                <a:ea typeface="Verdana" panose="020B0604030504040204" pitchFamily="34" charset="0"/>
              </a:rPr>
              <a:t>Resilience is built on wellbeing</a:t>
            </a:r>
          </a:p>
        </p:txBody>
      </p:sp>
      <p:sp>
        <p:nvSpPr>
          <p:cNvPr id="12" name="TextBox 11">
            <a:extLst>
              <a:ext uri="{FF2B5EF4-FFF2-40B4-BE49-F238E27FC236}">
                <a16:creationId xmlns:a16="http://schemas.microsoft.com/office/drawing/2014/main" id="{C465B9D1-B223-461D-B207-04BB392C1C10}"/>
              </a:ext>
            </a:extLst>
          </p:cNvPr>
          <p:cNvSpPr txBox="1"/>
          <p:nvPr/>
        </p:nvSpPr>
        <p:spPr>
          <a:xfrm>
            <a:off x="4167284" y="4516335"/>
            <a:ext cx="7170486" cy="338554"/>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Frontline Network – Annual Frontline Worker Survey 2022</a:t>
            </a:r>
          </a:p>
        </p:txBody>
      </p:sp>
      <p:sp>
        <p:nvSpPr>
          <p:cNvPr id="13" name="TextBox 12">
            <a:extLst>
              <a:ext uri="{FF2B5EF4-FFF2-40B4-BE49-F238E27FC236}">
                <a16:creationId xmlns:a16="http://schemas.microsoft.com/office/drawing/2014/main" id="{EC6AA884-5B73-4B75-90C4-D9BF98FF79CC}"/>
              </a:ext>
            </a:extLst>
          </p:cNvPr>
          <p:cNvSpPr txBox="1"/>
          <p:nvPr/>
        </p:nvSpPr>
        <p:spPr>
          <a:xfrm>
            <a:off x="4116750" y="1487875"/>
            <a:ext cx="6611112" cy="584775"/>
          </a:xfrm>
          <a:prstGeom prst="rect">
            <a:avLst/>
          </a:prstGeom>
          <a:noFill/>
        </p:spPr>
        <p:txBody>
          <a:bodyPr wrap="square" rtlCol="0">
            <a:spAutoFit/>
          </a:bodyPr>
          <a:lstStyle/>
          <a:p>
            <a:r>
              <a:rPr lang="en-GB" sz="3200" b="1" dirty="0">
                <a:latin typeface="Verdana" panose="020B0604030504040204" pitchFamily="34" charset="0"/>
                <a:ea typeface="Verdana" panose="020B0604030504040204" pitchFamily="34" charset="0"/>
              </a:rPr>
              <a:t>Frontline Worker Wellbeing</a:t>
            </a:r>
          </a:p>
        </p:txBody>
      </p:sp>
      <p:pic>
        <p:nvPicPr>
          <p:cNvPr id="3" name="Picture 2">
            <a:extLst>
              <a:ext uri="{FF2B5EF4-FFF2-40B4-BE49-F238E27FC236}">
                <a16:creationId xmlns:a16="http://schemas.microsoft.com/office/drawing/2014/main" id="{BDD4BE26-30A8-4852-8B9D-8942F6306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88" y="1487875"/>
            <a:ext cx="3645408" cy="3669792"/>
          </a:xfrm>
          <a:prstGeom prst="rect">
            <a:avLst/>
          </a:prstGeom>
        </p:spPr>
      </p:pic>
    </p:spTree>
    <p:extLst>
      <p:ext uri="{BB962C8B-B14F-4D97-AF65-F5344CB8AC3E}">
        <p14:creationId xmlns:p14="http://schemas.microsoft.com/office/powerpoint/2010/main" val="175725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52392-CEE6-406A-9017-D4FC30550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3366"/>
            <a:ext cx="1992059" cy="3922189"/>
          </a:xfrm>
          <a:prstGeom prst="rect">
            <a:avLst/>
          </a:prstGeom>
        </p:spPr>
      </p:pic>
      <p:sp>
        <p:nvSpPr>
          <p:cNvPr id="4" name="Rectangle 3">
            <a:extLst>
              <a:ext uri="{FF2B5EF4-FFF2-40B4-BE49-F238E27FC236}">
                <a16:creationId xmlns:a16="http://schemas.microsoft.com/office/drawing/2014/main" id="{5363D0EF-5608-42EB-B2A3-D1418896D4D7}"/>
              </a:ext>
            </a:extLst>
          </p:cNvPr>
          <p:cNvSpPr/>
          <p:nvPr/>
        </p:nvSpPr>
        <p:spPr>
          <a:xfrm>
            <a:off x="4992205" y="1363082"/>
            <a:ext cx="2953931" cy="584775"/>
          </a:xfrm>
          <a:prstGeom prst="rect">
            <a:avLst/>
          </a:prstGeom>
        </p:spPr>
        <p:txBody>
          <a:bodyPr wrap="square">
            <a:spAutoFit/>
          </a:bodyPr>
          <a:lstStyle/>
          <a:p>
            <a:pPr algn="ctr"/>
            <a:r>
              <a:rPr lang="en-GB" sz="3200" b="1" dirty="0">
                <a:latin typeface="Verdana" panose="020B0604030504040204" pitchFamily="34" charset="0"/>
                <a:ea typeface="Verdana" panose="020B0604030504040204" pitchFamily="34" charset="0"/>
                <a:cs typeface="Verdana" panose="020B0604030504040204" pitchFamily="34" charset="0"/>
              </a:rPr>
              <a:t>Resilience</a:t>
            </a:r>
          </a:p>
        </p:txBody>
      </p:sp>
      <p:sp>
        <p:nvSpPr>
          <p:cNvPr id="7" name="Rectangle 6">
            <a:extLst>
              <a:ext uri="{FF2B5EF4-FFF2-40B4-BE49-F238E27FC236}">
                <a16:creationId xmlns:a16="http://schemas.microsoft.com/office/drawing/2014/main" id="{8729420F-4A8C-46DB-9687-B921686D2722}"/>
              </a:ext>
            </a:extLst>
          </p:cNvPr>
          <p:cNvSpPr/>
          <p:nvPr/>
        </p:nvSpPr>
        <p:spPr>
          <a:xfrm>
            <a:off x="1600201" y="2137925"/>
            <a:ext cx="10424160" cy="1101007"/>
          </a:xfrm>
          <a:prstGeom prst="rect">
            <a:avLst/>
          </a:prstGeom>
        </p:spPr>
        <p:txBody>
          <a:bodyPr wrap="square">
            <a:spAutoFit/>
          </a:bodyPr>
          <a:lstStyle/>
          <a:p>
            <a:pPr algn="ctr" eaLnBrk="0" hangingPunct="0">
              <a:lnSpc>
                <a:spcPct val="125000"/>
              </a:lnSpc>
            </a:pPr>
            <a:r>
              <a:rPr lang="en-GB" sz="2000" b="1" dirty="0">
                <a:latin typeface="Verdana" panose="020B0604030504040204" pitchFamily="34" charset="0"/>
                <a:ea typeface="Verdana" panose="020B0604030504040204" pitchFamily="34" charset="0"/>
              </a:rPr>
              <a:t>“Resilience means you experience, you feel, you fail, you hurt, you fall. But, you keep going.” </a:t>
            </a:r>
          </a:p>
          <a:p>
            <a:pPr algn="r" eaLnBrk="0" hangingPunct="0">
              <a:lnSpc>
                <a:spcPct val="125000"/>
              </a:lnSpc>
            </a:pPr>
            <a:r>
              <a:rPr lang="en-GB" sz="1400" i="1" dirty="0">
                <a:latin typeface="Verdana" panose="020B0604030504040204" pitchFamily="34" charset="0"/>
                <a:ea typeface="Verdana" panose="020B0604030504040204" pitchFamily="34" charset="0"/>
              </a:rPr>
              <a:t>Yasmin </a:t>
            </a:r>
            <a:r>
              <a:rPr lang="en-GB" sz="1400" i="1" dirty="0" err="1">
                <a:latin typeface="Verdana" panose="020B0604030504040204" pitchFamily="34" charset="0"/>
                <a:ea typeface="Verdana" panose="020B0604030504040204" pitchFamily="34" charset="0"/>
              </a:rPr>
              <a:t>Mogahed</a:t>
            </a:r>
            <a:r>
              <a:rPr lang="en-GB" sz="1400" i="1" dirty="0">
                <a:latin typeface="Verdana" panose="020B0604030504040204" pitchFamily="34" charset="0"/>
                <a:ea typeface="Verdana" panose="020B0604030504040204" pitchFamily="34" charset="0"/>
              </a:rPr>
              <a:t>, Motivational speaker</a:t>
            </a:r>
          </a:p>
        </p:txBody>
      </p:sp>
      <p:sp>
        <p:nvSpPr>
          <p:cNvPr id="8" name="Rectangle 7">
            <a:extLst>
              <a:ext uri="{FF2B5EF4-FFF2-40B4-BE49-F238E27FC236}">
                <a16:creationId xmlns:a16="http://schemas.microsoft.com/office/drawing/2014/main" id="{F7F99ACC-3AC6-4BD7-A4FE-0464FBAF1073}"/>
              </a:ext>
            </a:extLst>
          </p:cNvPr>
          <p:cNvSpPr/>
          <p:nvPr/>
        </p:nvSpPr>
        <p:spPr>
          <a:xfrm>
            <a:off x="3744837" y="4806863"/>
            <a:ext cx="5890247" cy="400110"/>
          </a:xfrm>
          <a:prstGeom prst="rect">
            <a:avLst/>
          </a:prstGeom>
        </p:spPr>
        <p:txBody>
          <a:bodyPr wrap="square">
            <a:spAutoFit/>
          </a:bodyPr>
          <a:lstStyle/>
          <a:p>
            <a:r>
              <a:rPr lang="en-GB" sz="2000" dirty="0">
                <a:latin typeface="Verdana" panose="020B0604030504040204" pitchFamily="34" charset="0"/>
                <a:ea typeface="Times New Roman" panose="02020603050405020304" pitchFamily="18" charset="0"/>
                <a:cs typeface="Arial" panose="020B0604020202020204" pitchFamily="34" charset="0"/>
              </a:rPr>
              <a:t>Adversity, </a:t>
            </a:r>
            <a:r>
              <a:rPr lang="en-GB" sz="2000" i="1" dirty="0">
                <a:latin typeface="Verdana" panose="020B0604030504040204" pitchFamily="34" charset="0"/>
                <a:ea typeface="Times New Roman" panose="02020603050405020304" pitchFamily="18" charset="0"/>
                <a:cs typeface="Arial" panose="020B0604020202020204" pitchFamily="34" charset="0"/>
              </a:rPr>
              <a:t>a difficult or unpleasant situation </a:t>
            </a:r>
            <a:endParaRPr lang="en-GB" sz="2000" i="1" dirty="0"/>
          </a:p>
        </p:txBody>
      </p:sp>
      <p:sp>
        <p:nvSpPr>
          <p:cNvPr id="9" name="Rectangle 8">
            <a:extLst>
              <a:ext uri="{FF2B5EF4-FFF2-40B4-BE49-F238E27FC236}">
                <a16:creationId xmlns:a16="http://schemas.microsoft.com/office/drawing/2014/main" id="{FB6A47E0-5EE6-4482-84CA-CA3040474471}"/>
              </a:ext>
            </a:extLst>
          </p:cNvPr>
          <p:cNvSpPr/>
          <p:nvPr/>
        </p:nvSpPr>
        <p:spPr>
          <a:xfrm>
            <a:off x="3744837" y="3429000"/>
            <a:ext cx="5734621" cy="818750"/>
          </a:xfrm>
          <a:prstGeom prst="rect">
            <a:avLst/>
          </a:prstGeom>
        </p:spPr>
        <p:txBody>
          <a:bodyPr wrap="square">
            <a:spAutoFit/>
          </a:bodyPr>
          <a:lstStyle/>
          <a:p>
            <a:pPr eaLnBrk="0" hangingPunct="0">
              <a:lnSpc>
                <a:spcPct val="125000"/>
              </a:lnSpc>
            </a:pPr>
            <a:r>
              <a:rPr lang="en-GB" sz="2000" dirty="0">
                <a:solidFill>
                  <a:srgbClr val="0099AC"/>
                </a:solidFill>
                <a:latin typeface="Verdana" panose="020B0604030504040204" pitchFamily="34" charset="0"/>
                <a:ea typeface="Verdana" panose="020B0604030504040204" pitchFamily="34" charset="0"/>
              </a:rPr>
              <a:t>Most people would describe resilience as the ability to ‘bounce back’ from adversity.</a:t>
            </a:r>
            <a:endParaRPr lang="en-GB" sz="2000" dirty="0">
              <a:solidFill>
                <a:srgbClr val="0099A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56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5B3D1-4AFE-4771-ACD8-B5079B032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88" y="2525385"/>
            <a:ext cx="2311594" cy="3545888"/>
          </a:xfrm>
          <a:prstGeom prst="rect">
            <a:avLst/>
          </a:prstGeom>
        </p:spPr>
      </p:pic>
      <p:sp>
        <p:nvSpPr>
          <p:cNvPr id="8" name="Rectangle 7">
            <a:extLst>
              <a:ext uri="{FF2B5EF4-FFF2-40B4-BE49-F238E27FC236}">
                <a16:creationId xmlns:a16="http://schemas.microsoft.com/office/drawing/2014/main" id="{56EC43E4-99E8-4162-AFFF-1E3B34EA9503}"/>
              </a:ext>
            </a:extLst>
          </p:cNvPr>
          <p:cNvSpPr/>
          <p:nvPr/>
        </p:nvSpPr>
        <p:spPr>
          <a:xfrm>
            <a:off x="2391406" y="1326077"/>
            <a:ext cx="7409188" cy="584775"/>
          </a:xfrm>
          <a:prstGeom prst="rect">
            <a:avLst/>
          </a:prstGeom>
        </p:spPr>
        <p:txBody>
          <a:bodyPr wrap="square">
            <a:spAutoFit/>
          </a:bodyPr>
          <a:lstStyle/>
          <a:p>
            <a:pPr algn="ctr"/>
            <a:r>
              <a:rPr lang="en-GB" sz="3200" b="1" dirty="0">
                <a:latin typeface="Verdana" panose="020B0604030504040204" pitchFamily="34" charset="0"/>
                <a:ea typeface="Verdana" panose="020B0604030504040204" pitchFamily="34" charset="0"/>
                <a:cs typeface="Verdana" panose="020B0604030504040204" pitchFamily="34" charset="0"/>
              </a:rPr>
              <a:t>Resilience</a:t>
            </a:r>
          </a:p>
        </p:txBody>
      </p:sp>
      <p:sp>
        <p:nvSpPr>
          <p:cNvPr id="9" name="Rectangle 8">
            <a:extLst>
              <a:ext uri="{FF2B5EF4-FFF2-40B4-BE49-F238E27FC236}">
                <a16:creationId xmlns:a16="http://schemas.microsoft.com/office/drawing/2014/main" id="{9E767CC3-8D84-4FAC-A534-965C8FF9AFE7}"/>
              </a:ext>
            </a:extLst>
          </p:cNvPr>
          <p:cNvSpPr/>
          <p:nvPr/>
        </p:nvSpPr>
        <p:spPr>
          <a:xfrm>
            <a:off x="2944368" y="2179404"/>
            <a:ext cx="8366760" cy="1665136"/>
          </a:xfrm>
          <a:prstGeom prst="rect">
            <a:avLst/>
          </a:prstGeom>
        </p:spPr>
        <p:txBody>
          <a:bodyPr wrap="square">
            <a:spAutoFit/>
          </a:bodyPr>
          <a:lstStyle/>
          <a:p>
            <a:pPr algn="just">
              <a:lnSpc>
                <a:spcPct val="125000"/>
              </a:lnSpc>
              <a:spcAft>
                <a:spcPts val="600"/>
              </a:spcAft>
            </a:pPr>
            <a:r>
              <a:rPr lang="en-GB" sz="2000" b="1" dirty="0">
                <a:latin typeface="Verdana" panose="020B0604030504040204" pitchFamily="34" charset="0"/>
                <a:ea typeface="Calibri" panose="020F0502020204030204" pitchFamily="34" charset="0"/>
                <a:cs typeface="Times New Roman" panose="02020603050405020304" pitchFamily="18" charset="0"/>
              </a:rPr>
              <a:t>What is it? </a:t>
            </a:r>
          </a:p>
          <a:p>
            <a:pPr algn="just">
              <a:lnSpc>
                <a:spcPct val="125000"/>
              </a:lnSpc>
              <a:spcAft>
                <a:spcPts val="600"/>
              </a:spcAft>
            </a:pPr>
            <a:r>
              <a:rPr lang="en-GB" sz="2000" dirty="0">
                <a:latin typeface="Verdana" panose="020B0604030504040204" pitchFamily="34" charset="0"/>
                <a:ea typeface="Calibri" panose="020F0502020204030204" pitchFamily="34" charset="0"/>
                <a:cs typeface="Times New Roman" panose="02020603050405020304" pitchFamily="18" charset="0"/>
              </a:rPr>
              <a:t>I have suggested it is “bouncing back” but how do people identify “their” resilience the ‘strength within us’ - for some it is in there but not recognised.</a:t>
            </a:r>
            <a:endParaRPr lang="en-GB" sz="20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15F6C9B-90CA-4BDB-8CB4-1CCA7529EFE8}"/>
              </a:ext>
            </a:extLst>
          </p:cNvPr>
          <p:cNvSpPr/>
          <p:nvPr/>
        </p:nvSpPr>
        <p:spPr>
          <a:xfrm>
            <a:off x="2944368" y="4298329"/>
            <a:ext cx="8750808" cy="496033"/>
          </a:xfrm>
          <a:prstGeom prst="rect">
            <a:avLst/>
          </a:prstGeom>
        </p:spPr>
        <p:txBody>
          <a:bodyPr wrap="square">
            <a:spAutoFit/>
          </a:bodyPr>
          <a:lstStyle/>
          <a:p>
            <a:pPr>
              <a:lnSpc>
                <a:spcPct val="150000"/>
              </a:lnSpc>
            </a:pPr>
            <a:r>
              <a:rPr lang="en-GB" sz="2000" b="1" dirty="0">
                <a:solidFill>
                  <a:srgbClr val="0099AC"/>
                </a:solidFill>
                <a:latin typeface="Verdana" panose="020B0604030504040204" pitchFamily="34" charset="0"/>
                <a:ea typeface="Calibri" panose="020F0502020204030204" pitchFamily="34" charset="0"/>
                <a:cs typeface="Times New Roman" panose="02020603050405020304" pitchFamily="18" charset="0"/>
              </a:rPr>
              <a:t>How do people identify resilience ‘the strength within us’?</a:t>
            </a:r>
            <a:endParaRPr lang="en-GB" sz="2000" b="1" dirty="0">
              <a:solidFill>
                <a:srgbClr val="0099AC"/>
              </a:solidFill>
            </a:endParaRPr>
          </a:p>
        </p:txBody>
      </p:sp>
      <p:sp>
        <p:nvSpPr>
          <p:cNvPr id="11" name="TextBox 10">
            <a:extLst>
              <a:ext uri="{FF2B5EF4-FFF2-40B4-BE49-F238E27FC236}">
                <a16:creationId xmlns:a16="http://schemas.microsoft.com/office/drawing/2014/main" id="{C22C9FEC-0FCB-4C48-8182-021ABD55E919}"/>
              </a:ext>
            </a:extLst>
          </p:cNvPr>
          <p:cNvSpPr txBox="1"/>
          <p:nvPr/>
        </p:nvSpPr>
        <p:spPr>
          <a:xfrm>
            <a:off x="6626968" y="5701941"/>
            <a:ext cx="2761488" cy="369332"/>
          </a:xfrm>
          <a:prstGeom prst="rect">
            <a:avLst/>
          </a:prstGeom>
          <a:noFill/>
        </p:spPr>
        <p:txBody>
          <a:bodyPr wrap="square" rtlCol="0">
            <a:spAutoFit/>
          </a:bodyPr>
          <a:lstStyle/>
          <a:p>
            <a:r>
              <a:rPr lang="en-GB" dirty="0"/>
              <a:t>Menti.com 5198 4051</a:t>
            </a:r>
          </a:p>
        </p:txBody>
      </p:sp>
    </p:spTree>
    <p:extLst>
      <p:ext uri="{BB962C8B-B14F-4D97-AF65-F5344CB8AC3E}">
        <p14:creationId xmlns:p14="http://schemas.microsoft.com/office/powerpoint/2010/main" val="15153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468F6-F612-4FC6-A2D3-1A4887357E4F}"/>
              </a:ext>
            </a:extLst>
          </p:cNvPr>
          <p:cNvSpPr/>
          <p:nvPr/>
        </p:nvSpPr>
        <p:spPr>
          <a:xfrm>
            <a:off x="2391406" y="1300232"/>
            <a:ext cx="7409188" cy="584775"/>
          </a:xfrm>
          <a:prstGeom prst="rect">
            <a:avLst/>
          </a:prstGeom>
        </p:spPr>
        <p:txBody>
          <a:bodyPr wrap="square">
            <a:spAutoFit/>
          </a:bodyPr>
          <a:lstStyle/>
          <a:p>
            <a:pPr algn="ctr"/>
            <a:r>
              <a:rPr lang="en-GB" sz="3200" b="1" dirty="0">
                <a:latin typeface="Verdana" panose="020B0604030504040204" pitchFamily="34" charset="0"/>
                <a:ea typeface="Verdana" panose="020B0604030504040204" pitchFamily="34" charset="0"/>
                <a:cs typeface="Verdana" panose="020B0604030504040204" pitchFamily="34" charset="0"/>
              </a:rPr>
              <a:t>Building Resilience</a:t>
            </a:r>
          </a:p>
        </p:txBody>
      </p:sp>
      <p:sp>
        <p:nvSpPr>
          <p:cNvPr id="13" name="Rectangle: Rounded Corners 12">
            <a:extLst>
              <a:ext uri="{FF2B5EF4-FFF2-40B4-BE49-F238E27FC236}">
                <a16:creationId xmlns:a16="http://schemas.microsoft.com/office/drawing/2014/main" id="{DBB44F1A-9C71-43EB-9542-DC26766BB13C}"/>
              </a:ext>
            </a:extLst>
          </p:cNvPr>
          <p:cNvSpPr/>
          <p:nvPr/>
        </p:nvSpPr>
        <p:spPr>
          <a:xfrm>
            <a:off x="476257" y="2362060"/>
            <a:ext cx="3282696" cy="2112264"/>
          </a:xfrm>
          <a:prstGeom prst="roundRect">
            <a:avLst/>
          </a:prstGeom>
          <a:noFill/>
          <a:ln>
            <a:solidFill>
              <a:srgbClr val="005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b="1" dirty="0">
                <a:solidFill>
                  <a:schemeClr val="tx1"/>
                </a:solidFill>
                <a:latin typeface="Verdana" panose="020B0604030504040204" pitchFamily="34" charset="0"/>
                <a:ea typeface="Verdana" panose="020B0604030504040204" pitchFamily="34" charset="0"/>
              </a:rPr>
              <a:t>Self Awareness</a:t>
            </a:r>
          </a:p>
          <a:p>
            <a:pPr algn="ctr">
              <a:lnSpc>
                <a:spcPct val="120000"/>
              </a:lnSpc>
            </a:pPr>
            <a:r>
              <a:rPr lang="en-GB" dirty="0">
                <a:solidFill>
                  <a:schemeClr val="tx1"/>
                </a:solidFill>
                <a:latin typeface="Verdana" panose="020B0604030504040204" pitchFamily="34" charset="0"/>
                <a:ea typeface="Verdana" panose="020B0604030504040204" pitchFamily="34" charset="0"/>
              </a:rPr>
              <a:t>Positivity</a:t>
            </a:r>
          </a:p>
          <a:p>
            <a:pPr algn="ctr">
              <a:lnSpc>
                <a:spcPct val="120000"/>
              </a:lnSpc>
            </a:pPr>
            <a:r>
              <a:rPr lang="en-GB" dirty="0">
                <a:solidFill>
                  <a:schemeClr val="tx1"/>
                </a:solidFill>
                <a:latin typeface="Verdana" panose="020B0604030504040204" pitchFamily="34" charset="0"/>
                <a:ea typeface="Verdana" panose="020B0604030504040204" pitchFamily="34" charset="0"/>
              </a:rPr>
              <a:t>Confidence</a:t>
            </a:r>
          </a:p>
          <a:p>
            <a:pPr algn="ctr">
              <a:lnSpc>
                <a:spcPct val="120000"/>
              </a:lnSpc>
            </a:pPr>
            <a:r>
              <a:rPr lang="en-GB" dirty="0">
                <a:solidFill>
                  <a:schemeClr val="tx1"/>
                </a:solidFill>
                <a:latin typeface="Verdana" panose="020B0604030504040204" pitchFamily="34" charset="0"/>
                <a:ea typeface="Verdana" panose="020B0604030504040204" pitchFamily="34" charset="0"/>
              </a:rPr>
              <a:t>Competence</a:t>
            </a:r>
          </a:p>
        </p:txBody>
      </p:sp>
      <p:sp>
        <p:nvSpPr>
          <p:cNvPr id="14" name="Rectangle: Rounded Corners 13">
            <a:extLst>
              <a:ext uri="{FF2B5EF4-FFF2-40B4-BE49-F238E27FC236}">
                <a16:creationId xmlns:a16="http://schemas.microsoft.com/office/drawing/2014/main" id="{AC1D4958-DB1C-4081-A76B-FEF1DD695C53}"/>
              </a:ext>
            </a:extLst>
          </p:cNvPr>
          <p:cNvSpPr/>
          <p:nvPr/>
        </p:nvSpPr>
        <p:spPr>
          <a:xfrm>
            <a:off x="4615694" y="2255451"/>
            <a:ext cx="3282696" cy="2112264"/>
          </a:xfrm>
          <a:prstGeom prst="roundRect">
            <a:avLst/>
          </a:prstGeom>
          <a:noFill/>
          <a:ln>
            <a:solidFill>
              <a:srgbClr val="005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b="1" dirty="0">
                <a:solidFill>
                  <a:schemeClr val="tx1"/>
                </a:solidFill>
                <a:latin typeface="Verdana" panose="020B0604030504040204" pitchFamily="34" charset="0"/>
                <a:ea typeface="Verdana" panose="020B0604030504040204" pitchFamily="34" charset="0"/>
              </a:rPr>
              <a:t>Being Present</a:t>
            </a:r>
          </a:p>
          <a:p>
            <a:pPr algn="ctr">
              <a:lnSpc>
                <a:spcPct val="120000"/>
              </a:lnSpc>
            </a:pPr>
            <a:r>
              <a:rPr lang="en-GB" dirty="0">
                <a:solidFill>
                  <a:schemeClr val="tx1"/>
                </a:solidFill>
                <a:latin typeface="Verdana" panose="020B0604030504040204" pitchFamily="34" charset="0"/>
                <a:ea typeface="Verdana" panose="020B0604030504040204" pitchFamily="34" charset="0"/>
              </a:rPr>
              <a:t>Within yourself</a:t>
            </a:r>
          </a:p>
          <a:p>
            <a:pPr algn="ctr">
              <a:lnSpc>
                <a:spcPct val="120000"/>
              </a:lnSpc>
            </a:pPr>
            <a:r>
              <a:rPr lang="en-GB" dirty="0">
                <a:solidFill>
                  <a:schemeClr val="tx1"/>
                </a:solidFill>
                <a:latin typeface="Verdana" panose="020B0604030504040204" pitchFamily="34" charset="0"/>
                <a:ea typeface="Verdana" panose="020B0604030504040204" pitchFamily="34" charset="0"/>
              </a:rPr>
              <a:t>Attitudes &amp; beliefs</a:t>
            </a:r>
          </a:p>
          <a:p>
            <a:pPr algn="ctr"/>
            <a:endParaRPr lang="en-GB" dirty="0">
              <a:solidFill>
                <a:schemeClr val="tx1"/>
              </a:solidFill>
              <a:latin typeface="Verdana" panose="020B0604030504040204" pitchFamily="34" charset="0"/>
              <a:ea typeface="Verdana" panose="020B0604030504040204" pitchFamily="34" charset="0"/>
            </a:endParaRPr>
          </a:p>
        </p:txBody>
      </p:sp>
      <p:sp>
        <p:nvSpPr>
          <p:cNvPr id="15" name="Rectangle: Rounded Corners 14">
            <a:extLst>
              <a:ext uri="{FF2B5EF4-FFF2-40B4-BE49-F238E27FC236}">
                <a16:creationId xmlns:a16="http://schemas.microsoft.com/office/drawing/2014/main" id="{7EC6AF14-0918-45D3-AA07-B725963A5CB1}"/>
              </a:ext>
            </a:extLst>
          </p:cNvPr>
          <p:cNvSpPr/>
          <p:nvPr/>
        </p:nvSpPr>
        <p:spPr>
          <a:xfrm>
            <a:off x="8456360" y="2180644"/>
            <a:ext cx="3282696" cy="2112264"/>
          </a:xfrm>
          <a:prstGeom prst="roundRect">
            <a:avLst/>
          </a:prstGeom>
          <a:noFill/>
          <a:ln>
            <a:solidFill>
              <a:srgbClr val="005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Verdana" panose="020B0604030504040204" pitchFamily="34" charset="0"/>
                <a:ea typeface="Verdana" panose="020B0604030504040204" pitchFamily="34" charset="0"/>
              </a:rPr>
              <a:t>Understanding emotions</a:t>
            </a:r>
          </a:p>
          <a:p>
            <a:pPr algn="ctr">
              <a:lnSpc>
                <a:spcPct val="120000"/>
              </a:lnSpc>
            </a:pPr>
            <a:r>
              <a:rPr lang="en-GB" dirty="0">
                <a:solidFill>
                  <a:schemeClr val="tx1"/>
                </a:solidFill>
                <a:latin typeface="Verdana" panose="020B0604030504040204" pitchFamily="34" charset="0"/>
                <a:ea typeface="Verdana" panose="020B0604030504040204" pitchFamily="34" charset="0"/>
              </a:rPr>
              <a:t>Triggers</a:t>
            </a:r>
          </a:p>
          <a:p>
            <a:pPr algn="ctr">
              <a:lnSpc>
                <a:spcPct val="120000"/>
              </a:lnSpc>
            </a:pPr>
            <a:r>
              <a:rPr lang="en-GB" dirty="0">
                <a:solidFill>
                  <a:schemeClr val="tx1"/>
                </a:solidFill>
                <a:latin typeface="Verdana" panose="020B0604030504040204" pitchFamily="34" charset="0"/>
                <a:ea typeface="Verdana" panose="020B0604030504040204" pitchFamily="34" charset="0"/>
              </a:rPr>
              <a:t>Mind, body connection</a:t>
            </a:r>
          </a:p>
        </p:txBody>
      </p:sp>
      <p:sp>
        <p:nvSpPr>
          <p:cNvPr id="19" name="Rectangle 18">
            <a:extLst>
              <a:ext uri="{FF2B5EF4-FFF2-40B4-BE49-F238E27FC236}">
                <a16:creationId xmlns:a16="http://schemas.microsoft.com/office/drawing/2014/main" id="{32254007-D48D-4F2B-A7C7-6B29410077D7}"/>
              </a:ext>
            </a:extLst>
          </p:cNvPr>
          <p:cNvSpPr/>
          <p:nvPr/>
        </p:nvSpPr>
        <p:spPr>
          <a:xfrm>
            <a:off x="5533628" y="5461496"/>
            <a:ext cx="4477512" cy="432491"/>
          </a:xfrm>
          <a:prstGeom prst="rect">
            <a:avLst/>
          </a:prstGeom>
        </p:spPr>
        <p:txBody>
          <a:bodyPr wrap="square">
            <a:spAutoFit/>
          </a:bodyPr>
          <a:lstStyle/>
          <a:p>
            <a:pPr fontAlgn="ctr">
              <a:lnSpc>
                <a:spcPct val="110000"/>
              </a:lnSpc>
              <a:spcBef>
                <a:spcPts val="600"/>
              </a:spcBef>
              <a:spcAft>
                <a:spcPts val="0"/>
              </a:spcAft>
            </a:pPr>
            <a:r>
              <a:rPr lang="en-GB" sz="1000" kern="1800" dirty="0">
                <a:latin typeface="Verdana" panose="020B0604030504040204" pitchFamily="34" charset="0"/>
                <a:ea typeface="Times New Roman" panose="02020603050405020304" pitchFamily="18" charset="0"/>
                <a:cs typeface="Arial" panose="020B0604020202020204" pitchFamily="34" charset="0"/>
              </a:rPr>
              <a:t>Resilience Skills, Factors and Strategies of the Resilient Person</a:t>
            </a:r>
            <a:endParaRPr lang="en-GB" sz="1000" dirty="0">
              <a:latin typeface="Verdana" panose="020B0604030504040204" pitchFamily="34" charset="0"/>
              <a:ea typeface="Calibri" panose="020F0502020204030204" pitchFamily="34" charset="0"/>
              <a:cs typeface="Times New Roman" panose="02020603050405020304" pitchFamily="18" charset="0"/>
            </a:endParaRPr>
          </a:p>
          <a:p>
            <a:pPr>
              <a:lnSpc>
                <a:spcPct val="125000"/>
              </a:lnSpc>
              <a:spcAft>
                <a:spcPts val="600"/>
              </a:spcAft>
            </a:pPr>
            <a:r>
              <a:rPr lang="en-GB" sz="1000" u="sng" dirty="0">
                <a:latin typeface="Verdana" panose="020B060403050404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https://positivepsychology.com/resilience-skills/</a:t>
            </a:r>
            <a:r>
              <a:rPr lang="en-GB" sz="1000" dirty="0">
                <a:latin typeface="Verdana" panose="020B0604030504040204" pitchFamily="34" charset="0"/>
                <a:ea typeface="Times New Roman" panose="02020603050405020304" pitchFamily="18" charset="0"/>
                <a:cs typeface="Arial" panose="020B0604020202020204" pitchFamily="34" charset="0"/>
              </a:rPr>
              <a:t> </a:t>
            </a:r>
            <a:endParaRPr lang="en-GB" sz="10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FD3E8C5-66EB-4AC1-B03C-83BBCA7B37E0}"/>
              </a:ext>
            </a:extLst>
          </p:cNvPr>
          <p:cNvPicPr>
            <a:picLocks noChangeAspect="1"/>
          </p:cNvPicPr>
          <p:nvPr/>
        </p:nvPicPr>
        <p:blipFill rotWithShape="1">
          <a:blip r:embed="rId4">
            <a:extLst>
              <a:ext uri="{28A0092B-C50C-407E-A947-70E740481C1C}">
                <a14:useLocalDpi xmlns:a14="http://schemas.microsoft.com/office/drawing/2010/main" val="0"/>
              </a:ext>
            </a:extLst>
          </a:blip>
          <a:srcRect t="23813" r="67763"/>
          <a:stretch/>
        </p:blipFill>
        <p:spPr>
          <a:xfrm>
            <a:off x="91206" y="3873969"/>
            <a:ext cx="1384782" cy="2124000"/>
          </a:xfrm>
          <a:prstGeom prst="rect">
            <a:avLst/>
          </a:prstGeom>
        </p:spPr>
      </p:pic>
      <p:pic>
        <p:nvPicPr>
          <p:cNvPr id="6" name="Picture 5">
            <a:extLst>
              <a:ext uri="{FF2B5EF4-FFF2-40B4-BE49-F238E27FC236}">
                <a16:creationId xmlns:a16="http://schemas.microsoft.com/office/drawing/2014/main" id="{70C7BE61-19D0-4695-AACF-8008ADA77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1605" y="3943740"/>
            <a:ext cx="1508178" cy="2160000"/>
          </a:xfrm>
          <a:prstGeom prst="rect">
            <a:avLst/>
          </a:prstGeom>
        </p:spPr>
      </p:pic>
      <p:pic>
        <p:nvPicPr>
          <p:cNvPr id="21" name="Picture 20">
            <a:extLst>
              <a:ext uri="{FF2B5EF4-FFF2-40B4-BE49-F238E27FC236}">
                <a16:creationId xmlns:a16="http://schemas.microsoft.com/office/drawing/2014/main" id="{856106D3-097A-49B1-B776-1A2074F78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202" y="3932675"/>
            <a:ext cx="1902506" cy="2484000"/>
          </a:xfrm>
          <a:prstGeom prst="rect">
            <a:avLst/>
          </a:prstGeom>
        </p:spPr>
      </p:pic>
    </p:spTree>
    <p:extLst>
      <p:ext uri="{BB962C8B-B14F-4D97-AF65-F5344CB8AC3E}">
        <p14:creationId xmlns:p14="http://schemas.microsoft.com/office/powerpoint/2010/main" val="12461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up)">
                                      <p:cBhvr>
                                        <p:cTn id="15" dur="500"/>
                                        <p:tgtEl>
                                          <p:spTgt spid="13">
                                            <p:txEl>
                                              <p:pRg st="1" end="1"/>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up)">
                                      <p:cBhvr>
                                        <p:cTn id="19" dur="500"/>
                                        <p:tgtEl>
                                          <p:spTgt spid="13">
                                            <p:txEl>
                                              <p:pRg st="2" end="2"/>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up)">
                                      <p:cBhvr>
                                        <p:cTn id="23" dur="5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bg/>
                                          </p:spTgt>
                                        </p:tgtEl>
                                        <p:attrNameLst>
                                          <p:attrName>style.visibility</p:attrName>
                                        </p:attrNameLst>
                                      </p:cBhvr>
                                      <p:to>
                                        <p:strVal val="visible"/>
                                      </p:to>
                                    </p:set>
                                    <p:animEffect transition="in" filter="fade">
                                      <p:cBhvr>
                                        <p:cTn id="28" dur="500"/>
                                        <p:tgtEl>
                                          <p:spTgt spid="14">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wipe(up)">
                                      <p:cBhvr>
                                        <p:cTn id="36" dur="500"/>
                                        <p:tgtEl>
                                          <p:spTgt spid="14">
                                            <p:txEl>
                                              <p:pRg st="1" end="1"/>
                                            </p:txEl>
                                          </p:spTgt>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animEffect transition="in" filter="wipe(up)">
                                      <p:cBhvr>
                                        <p:cTn id="40" dur="500"/>
                                        <p:tgtEl>
                                          <p:spTgt spid="1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bg/>
                                          </p:spTgt>
                                        </p:tgtEl>
                                        <p:attrNameLst>
                                          <p:attrName>style.visibility</p:attrName>
                                        </p:attrNameLst>
                                      </p:cBhvr>
                                      <p:to>
                                        <p:strVal val="visible"/>
                                      </p:to>
                                    </p:set>
                                    <p:animEffect transition="in" filter="fade">
                                      <p:cBhvr>
                                        <p:cTn id="45" dur="500"/>
                                        <p:tgtEl>
                                          <p:spTgt spid="15">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xEl>
                                              <p:pRg st="1" end="1"/>
                                            </p:txEl>
                                          </p:spTgt>
                                        </p:tgtEl>
                                        <p:attrNameLst>
                                          <p:attrName>style.visibility</p:attrName>
                                        </p:attrNameLst>
                                      </p:cBhvr>
                                      <p:to>
                                        <p:strVal val="visible"/>
                                      </p:to>
                                    </p:set>
                                    <p:animEffect transition="in" filter="wipe(up)">
                                      <p:cBhvr>
                                        <p:cTn id="53" dur="500"/>
                                        <p:tgtEl>
                                          <p:spTgt spid="15">
                                            <p:txEl>
                                              <p:pRg st="1" end="1"/>
                                            </p:txEl>
                                          </p:spTgt>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wipe(up)">
                                      <p:cBhvr>
                                        <p:cTn id="5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14" grpId="0" uiExpand="1" build="p" animBg="1"/>
      <p:bldP spid="15"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119A7B-C00A-42E8-B1B3-B1A76F8D86C2}"/>
              </a:ext>
            </a:extLst>
          </p:cNvPr>
          <p:cNvSpPr/>
          <p:nvPr/>
        </p:nvSpPr>
        <p:spPr>
          <a:xfrm>
            <a:off x="2419050" y="1237822"/>
            <a:ext cx="7409188" cy="1046440"/>
          </a:xfrm>
          <a:prstGeom prst="rect">
            <a:avLst/>
          </a:prstGeom>
        </p:spPr>
        <p:txBody>
          <a:bodyPr wrap="square">
            <a:spAutoFit/>
          </a:bodyPr>
          <a:lstStyle/>
          <a:p>
            <a:pPr algn="ctr">
              <a:spcAft>
                <a:spcPts val="1200"/>
              </a:spcAft>
            </a:pPr>
            <a:r>
              <a:rPr lang="en-GB" sz="3200" b="1" dirty="0">
                <a:latin typeface="Verdana" panose="020B0604030504040204" pitchFamily="34" charset="0"/>
                <a:ea typeface="Verdana" panose="020B0604030504040204" pitchFamily="34" charset="0"/>
                <a:cs typeface="Verdana" panose="020B0604030504040204" pitchFamily="34" charset="0"/>
              </a:rPr>
              <a:t>Resilience &amp; Relationships</a:t>
            </a:r>
          </a:p>
          <a:p>
            <a:pPr algn="ctr">
              <a:spcAft>
                <a:spcPts val="1200"/>
              </a:spcAft>
            </a:pPr>
            <a:r>
              <a:rPr lang="en-GB" sz="2000" dirty="0">
                <a:latin typeface="Verdana" panose="020B0604030504040204" pitchFamily="34" charset="0"/>
                <a:ea typeface="Verdana" panose="020B0604030504040204" pitchFamily="34" charset="0"/>
                <a:cs typeface="Verdana" panose="020B0604030504040204" pitchFamily="34" charset="0"/>
              </a:rPr>
              <a:t>5 Pillars of resilience </a:t>
            </a:r>
          </a:p>
        </p:txBody>
      </p:sp>
      <p:pic>
        <p:nvPicPr>
          <p:cNvPr id="17" name="Picture 16">
            <a:extLst>
              <a:ext uri="{FF2B5EF4-FFF2-40B4-BE49-F238E27FC236}">
                <a16:creationId xmlns:a16="http://schemas.microsoft.com/office/drawing/2014/main" id="{DD2D9893-7B66-44DE-9F2C-613E81CC078B}"/>
              </a:ext>
            </a:extLst>
          </p:cNvPr>
          <p:cNvPicPr>
            <a:picLocks noChangeAspect="1"/>
          </p:cNvPicPr>
          <p:nvPr/>
        </p:nvPicPr>
        <p:blipFill>
          <a:blip r:embed="rId3"/>
          <a:stretch>
            <a:fillRect/>
          </a:stretch>
        </p:blipFill>
        <p:spPr>
          <a:xfrm>
            <a:off x="1051202" y="7406640"/>
            <a:ext cx="2735696" cy="2360028"/>
          </a:xfrm>
          <a:prstGeom prst="rect">
            <a:avLst/>
          </a:prstGeom>
        </p:spPr>
      </p:pic>
      <p:grpSp>
        <p:nvGrpSpPr>
          <p:cNvPr id="2" name="Group 1">
            <a:extLst>
              <a:ext uri="{FF2B5EF4-FFF2-40B4-BE49-F238E27FC236}">
                <a16:creationId xmlns:a16="http://schemas.microsoft.com/office/drawing/2014/main" id="{4C33D4E7-81D5-4215-9720-2EDB55EF1778}"/>
              </a:ext>
            </a:extLst>
          </p:cNvPr>
          <p:cNvGrpSpPr/>
          <p:nvPr/>
        </p:nvGrpSpPr>
        <p:grpSpPr>
          <a:xfrm>
            <a:off x="599396" y="2716731"/>
            <a:ext cx="10013343" cy="2903447"/>
            <a:chOff x="346008" y="2740178"/>
            <a:chExt cx="10013343" cy="2903447"/>
          </a:xfrm>
        </p:grpSpPr>
        <p:sp>
          <p:nvSpPr>
            <p:cNvPr id="16" name="TextBox 15">
              <a:extLst>
                <a:ext uri="{FF2B5EF4-FFF2-40B4-BE49-F238E27FC236}">
                  <a16:creationId xmlns:a16="http://schemas.microsoft.com/office/drawing/2014/main" id="{7C2F6452-94E9-48A2-85CB-2E24DD832FEF}"/>
                </a:ext>
              </a:extLst>
            </p:cNvPr>
            <p:cNvSpPr txBox="1"/>
            <p:nvPr/>
          </p:nvSpPr>
          <p:spPr>
            <a:xfrm>
              <a:off x="346008" y="2740178"/>
              <a:ext cx="1800000" cy="2880000"/>
            </a:xfrm>
            <a:prstGeom prst="can">
              <a:avLst/>
            </a:prstGeom>
            <a:noFill/>
            <a:ln w="19050">
              <a:solidFill>
                <a:srgbClr val="0099AC"/>
              </a:solidFill>
            </a:ln>
          </p:spPr>
          <p:txBody>
            <a:bodyPr wrap="square" rtlCol="0" anchor="t">
              <a:noAutofit/>
            </a:bodyPr>
            <a:lstStyle/>
            <a:p>
              <a:pPr algn="ctr">
                <a:lnSpc>
                  <a:spcPct val="120000"/>
                </a:lnSpc>
              </a:pPr>
              <a:r>
                <a:rPr lang="en-GB" sz="2000" dirty="0">
                  <a:latin typeface="Verdana" panose="020B0604030504040204" pitchFamily="34" charset="0"/>
                  <a:ea typeface="Verdana" panose="020B0604030504040204" pitchFamily="34" charset="0"/>
                </a:rPr>
                <a:t>Clear sense of purpose and direction</a:t>
              </a:r>
            </a:p>
          </p:txBody>
        </p:sp>
        <p:sp>
          <p:nvSpPr>
            <p:cNvPr id="18" name="TextBox 17">
              <a:extLst>
                <a:ext uri="{FF2B5EF4-FFF2-40B4-BE49-F238E27FC236}">
                  <a16:creationId xmlns:a16="http://schemas.microsoft.com/office/drawing/2014/main" id="{7D3CAB58-185D-4C0C-A753-C3C724AB0DBD}"/>
                </a:ext>
              </a:extLst>
            </p:cNvPr>
            <p:cNvSpPr txBox="1"/>
            <p:nvPr/>
          </p:nvSpPr>
          <p:spPr>
            <a:xfrm>
              <a:off x="2393829" y="2763625"/>
              <a:ext cx="1800000" cy="2880000"/>
            </a:xfrm>
            <a:prstGeom prst="can">
              <a:avLst/>
            </a:prstGeom>
            <a:noFill/>
            <a:ln w="19050">
              <a:solidFill>
                <a:srgbClr val="0099AC"/>
              </a:solidFill>
            </a:ln>
          </p:spPr>
          <p:txBody>
            <a:bodyPr wrap="square" rtlCol="0" anchor="t">
              <a:noAutofit/>
            </a:bodyPr>
            <a:lstStyle/>
            <a:p>
              <a:pPr algn="ctr">
                <a:lnSpc>
                  <a:spcPct val="120000"/>
                </a:lnSpc>
              </a:pPr>
              <a:r>
                <a:rPr lang="en-GB" sz="2000" dirty="0">
                  <a:latin typeface="Verdana" panose="020B0604030504040204" pitchFamily="34" charset="0"/>
                  <a:ea typeface="Verdana" panose="020B0604030504040204" pitchFamily="34" charset="0"/>
                </a:rPr>
                <a:t>Maintaining  physical presence and energy</a:t>
              </a:r>
            </a:p>
          </p:txBody>
        </p:sp>
        <p:sp>
          <p:nvSpPr>
            <p:cNvPr id="20" name="TextBox 19">
              <a:extLst>
                <a:ext uri="{FF2B5EF4-FFF2-40B4-BE49-F238E27FC236}">
                  <a16:creationId xmlns:a16="http://schemas.microsoft.com/office/drawing/2014/main" id="{1B4D4A23-029A-4561-9B0D-64834390E132}"/>
                </a:ext>
              </a:extLst>
            </p:cNvPr>
            <p:cNvSpPr txBox="1"/>
            <p:nvPr/>
          </p:nvSpPr>
          <p:spPr>
            <a:xfrm>
              <a:off x="6408177" y="2763625"/>
              <a:ext cx="1908000" cy="2880000"/>
            </a:xfrm>
            <a:prstGeom prst="can">
              <a:avLst/>
            </a:prstGeom>
            <a:noFill/>
            <a:ln w="19050">
              <a:solidFill>
                <a:srgbClr val="0099AC"/>
              </a:solidFill>
            </a:ln>
          </p:spPr>
          <p:txBody>
            <a:bodyPr wrap="square" rtlCol="0" anchor="t">
              <a:noAutofit/>
            </a:bodyPr>
            <a:lstStyle/>
            <a:p>
              <a:pPr algn="ctr">
                <a:lnSpc>
                  <a:spcPct val="120000"/>
                </a:lnSpc>
              </a:pPr>
              <a:r>
                <a:rPr lang="en-GB" sz="2000" dirty="0">
                  <a:latin typeface="Verdana" panose="020B0604030504040204" pitchFamily="34" charset="0"/>
                  <a:ea typeface="Verdana" panose="020B0604030504040204" pitchFamily="34" charset="0"/>
                </a:rPr>
                <a:t>Self belief, confidence, motivation and perseverance </a:t>
              </a:r>
            </a:p>
          </p:txBody>
        </p:sp>
        <p:sp>
          <p:nvSpPr>
            <p:cNvPr id="23" name="TextBox 22">
              <a:extLst>
                <a:ext uri="{FF2B5EF4-FFF2-40B4-BE49-F238E27FC236}">
                  <a16:creationId xmlns:a16="http://schemas.microsoft.com/office/drawing/2014/main" id="{57D5EB7B-6387-48DF-8201-34CEEBAD79F0}"/>
                </a:ext>
              </a:extLst>
            </p:cNvPr>
            <p:cNvSpPr txBox="1"/>
            <p:nvPr/>
          </p:nvSpPr>
          <p:spPr>
            <a:xfrm>
              <a:off x="4401003" y="2740178"/>
              <a:ext cx="1800000" cy="2880000"/>
            </a:xfrm>
            <a:prstGeom prst="can">
              <a:avLst/>
            </a:prstGeom>
            <a:noFill/>
            <a:ln w="19050">
              <a:solidFill>
                <a:srgbClr val="0099AC"/>
              </a:solidFill>
            </a:ln>
          </p:spPr>
          <p:txBody>
            <a:bodyPr wrap="square" rtlCol="0" anchor="t">
              <a:noAutofit/>
            </a:bodyPr>
            <a:lstStyle/>
            <a:p>
              <a:pPr algn="ctr">
                <a:lnSpc>
                  <a:spcPct val="120000"/>
                </a:lnSpc>
              </a:pPr>
              <a:r>
                <a:rPr lang="en-GB" sz="2000" dirty="0">
                  <a:latin typeface="Verdana" panose="020B0604030504040204" pitchFamily="34" charset="0"/>
                  <a:ea typeface="Verdana" panose="020B0604030504040204" pitchFamily="34" charset="0"/>
                </a:rPr>
                <a:t>Open and optimistic</a:t>
              </a:r>
            </a:p>
          </p:txBody>
        </p:sp>
        <p:sp>
          <p:nvSpPr>
            <p:cNvPr id="24" name="TextBox 23">
              <a:extLst>
                <a:ext uri="{FF2B5EF4-FFF2-40B4-BE49-F238E27FC236}">
                  <a16:creationId xmlns:a16="http://schemas.microsoft.com/office/drawing/2014/main" id="{A9016883-82FC-42B7-9770-1BF17E2AA997}"/>
                </a:ext>
              </a:extLst>
            </p:cNvPr>
            <p:cNvSpPr txBox="1"/>
            <p:nvPr/>
          </p:nvSpPr>
          <p:spPr>
            <a:xfrm>
              <a:off x="8523351" y="2763625"/>
              <a:ext cx="1836000" cy="2880000"/>
            </a:xfrm>
            <a:prstGeom prst="can">
              <a:avLst/>
            </a:prstGeom>
            <a:noFill/>
            <a:ln w="19050">
              <a:solidFill>
                <a:srgbClr val="0099AC"/>
              </a:solidFill>
            </a:ln>
          </p:spPr>
          <p:txBody>
            <a:bodyPr wrap="square" rtlCol="0" anchor="t">
              <a:noAutofit/>
            </a:bodyPr>
            <a:lstStyle/>
            <a:p>
              <a:pPr algn="ctr">
                <a:lnSpc>
                  <a:spcPct val="120000"/>
                </a:lnSpc>
              </a:pPr>
              <a:r>
                <a:rPr lang="en-GB" sz="2000" dirty="0">
                  <a:latin typeface="Verdana" panose="020B0604030504040204" pitchFamily="34" charset="0"/>
                  <a:ea typeface="Verdana" panose="020B0604030504040204" pitchFamily="34" charset="0"/>
                </a:rPr>
                <a:t>Meaningful relationships</a:t>
              </a:r>
            </a:p>
          </p:txBody>
        </p:sp>
      </p:grpSp>
    </p:spTree>
    <p:extLst>
      <p:ext uri="{BB962C8B-B14F-4D97-AF65-F5344CB8AC3E}">
        <p14:creationId xmlns:p14="http://schemas.microsoft.com/office/powerpoint/2010/main" val="80476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758F-CD23-4A90-AB0E-9B758E8565B3}"/>
              </a:ext>
            </a:extLst>
          </p:cNvPr>
          <p:cNvSpPr/>
          <p:nvPr/>
        </p:nvSpPr>
        <p:spPr>
          <a:xfrm>
            <a:off x="2391406" y="1342670"/>
            <a:ext cx="7409188" cy="584775"/>
          </a:xfrm>
          <a:prstGeom prst="rect">
            <a:avLst/>
          </a:prstGeom>
        </p:spPr>
        <p:txBody>
          <a:bodyPr wrap="square">
            <a:spAutoFit/>
          </a:bodyPr>
          <a:lstStyle/>
          <a:p>
            <a:pPr algn="ctr"/>
            <a:r>
              <a:rPr lang="en-GB" sz="3200" b="1" dirty="0">
                <a:latin typeface="Verdana" panose="020B0604030504040204" pitchFamily="34" charset="0"/>
                <a:ea typeface="Verdana" panose="020B0604030504040204" pitchFamily="34" charset="0"/>
                <a:cs typeface="Verdana" panose="020B0604030504040204" pitchFamily="34" charset="0"/>
              </a:rPr>
              <a:t>Barriers to Resilience</a:t>
            </a:r>
          </a:p>
        </p:txBody>
      </p:sp>
      <p:sp>
        <p:nvSpPr>
          <p:cNvPr id="15" name="TextBox 14">
            <a:extLst>
              <a:ext uri="{FF2B5EF4-FFF2-40B4-BE49-F238E27FC236}">
                <a16:creationId xmlns:a16="http://schemas.microsoft.com/office/drawing/2014/main" id="{0C5C33D9-BAEA-4522-9EEE-449417838A69}"/>
              </a:ext>
            </a:extLst>
          </p:cNvPr>
          <p:cNvSpPr txBox="1"/>
          <p:nvPr/>
        </p:nvSpPr>
        <p:spPr>
          <a:xfrm>
            <a:off x="407988" y="2020173"/>
            <a:ext cx="10568175" cy="1800000"/>
          </a:xfrm>
          <a:prstGeom prst="roundRect">
            <a:avLst/>
          </a:prstGeom>
          <a:noFill/>
          <a:ln w="19050">
            <a:solidFill>
              <a:srgbClr val="005A5D"/>
            </a:solidFill>
          </a:ln>
        </p:spPr>
        <p:txBody>
          <a:bodyPr wrap="square" rtlCol="0">
            <a:noAutofit/>
          </a:bodyPr>
          <a:lstStyle/>
          <a:p>
            <a:pPr>
              <a:lnSpc>
                <a:spcPct val="120000"/>
              </a:lnSpc>
            </a:pPr>
            <a:r>
              <a:rPr lang="en-GB" sz="2000" dirty="0">
                <a:ln w="19050">
                  <a:noFill/>
                </a:ln>
                <a:latin typeface="Verdana" panose="020B0604030504040204" pitchFamily="34" charset="0"/>
                <a:ea typeface="Verdana" panose="020B0604030504040204" pitchFamily="34" charset="0"/>
              </a:rPr>
              <a:t>Barriers to resilience can include:</a:t>
            </a:r>
          </a:p>
          <a:p>
            <a:r>
              <a:rPr lang="en-GB" sz="2000" dirty="0">
                <a:latin typeface="Verdana" panose="020B0604030504040204" pitchFamily="34" charset="0"/>
                <a:ea typeface="Verdana" panose="020B0604030504040204" pitchFamily="34" charset="0"/>
              </a:rPr>
              <a:t>The five most common barriers to resilience include (1) an imbalance between work and personal life, (2) overexposure to stressful events, (3) insufficient time and space to process negative feelings, (4) humiliating experiences, and (5) social isolation.</a:t>
            </a:r>
          </a:p>
        </p:txBody>
      </p:sp>
      <p:sp>
        <p:nvSpPr>
          <p:cNvPr id="19" name="TextBox 18">
            <a:extLst>
              <a:ext uri="{FF2B5EF4-FFF2-40B4-BE49-F238E27FC236}">
                <a16:creationId xmlns:a16="http://schemas.microsoft.com/office/drawing/2014/main" id="{78333C40-2060-4077-9A25-C4629FE6374D}"/>
              </a:ext>
            </a:extLst>
          </p:cNvPr>
          <p:cNvSpPr txBox="1"/>
          <p:nvPr/>
        </p:nvSpPr>
        <p:spPr>
          <a:xfrm>
            <a:off x="6558393" y="4054699"/>
            <a:ext cx="3940854" cy="1800000"/>
          </a:xfrm>
          <a:prstGeom prst="roundRect">
            <a:avLst/>
          </a:prstGeom>
          <a:noFill/>
          <a:ln w="19050">
            <a:solidFill>
              <a:srgbClr val="005A5D"/>
            </a:solidFill>
          </a:ln>
        </p:spPr>
        <p:txBody>
          <a:bodyPr wrap="square" rtlCol="0" anchor="ctr">
            <a:noAutofit/>
          </a:bodyPr>
          <a:lstStyle/>
          <a:p>
            <a:pPr>
              <a:lnSpc>
                <a:spcPct val="120000"/>
              </a:lnSpc>
            </a:pPr>
            <a:r>
              <a:rPr lang="en-GB" sz="2000" dirty="0">
                <a:latin typeface="Verdana" panose="020B0604030504040204" pitchFamily="34" charset="0"/>
                <a:ea typeface="Verdana" panose="020B0604030504040204" pitchFamily="34" charset="0"/>
              </a:rPr>
              <a:t>Resilience is not a character trait, it is something we need to work at and build on throughout our lives</a:t>
            </a:r>
          </a:p>
        </p:txBody>
      </p:sp>
      <p:sp>
        <p:nvSpPr>
          <p:cNvPr id="21" name="TextBox 20">
            <a:extLst>
              <a:ext uri="{FF2B5EF4-FFF2-40B4-BE49-F238E27FC236}">
                <a16:creationId xmlns:a16="http://schemas.microsoft.com/office/drawing/2014/main" id="{147996B5-A860-40B6-8896-27EC8B7433F1}"/>
              </a:ext>
            </a:extLst>
          </p:cNvPr>
          <p:cNvSpPr txBox="1"/>
          <p:nvPr/>
        </p:nvSpPr>
        <p:spPr>
          <a:xfrm>
            <a:off x="407988" y="4074988"/>
            <a:ext cx="5028970" cy="1800000"/>
          </a:xfrm>
          <a:prstGeom prst="roundRect">
            <a:avLst/>
          </a:prstGeom>
          <a:noFill/>
          <a:ln w="19050">
            <a:solidFill>
              <a:srgbClr val="005A5D"/>
            </a:solidFill>
          </a:ln>
        </p:spPr>
        <p:txBody>
          <a:bodyPr wrap="square" rtlCol="0">
            <a:noAutofit/>
          </a:bodyPr>
          <a:lstStyle/>
          <a:p>
            <a:pPr>
              <a:lnSpc>
                <a:spcPct val="120000"/>
              </a:lnSpc>
            </a:pPr>
            <a:r>
              <a:rPr lang="en-GB" sz="2000" dirty="0">
                <a:latin typeface="Verdana" panose="020B0604030504040204" pitchFamily="34" charset="0"/>
                <a:ea typeface="Verdana" panose="020B0604030504040204" pitchFamily="34" charset="0"/>
              </a:rPr>
              <a:t>Being resilient does not make you immune to difficult situations or adversity, it means you are human!</a:t>
            </a:r>
          </a:p>
        </p:txBody>
      </p:sp>
    </p:spTree>
    <p:extLst>
      <p:ext uri="{BB962C8B-B14F-4D97-AF65-F5344CB8AC3E}">
        <p14:creationId xmlns:p14="http://schemas.microsoft.com/office/powerpoint/2010/main" val="28680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250"/>
                                  </p:stCondLst>
                                  <p:childTnLst>
                                    <p:set>
                                      <p:cBhvr>
                                        <p:cTn id="6" dur="1" fill="hold">
                                          <p:stCondLst>
                                            <p:cond delay="0"/>
                                          </p:stCondLst>
                                        </p:cTn>
                                        <p:tgtEl>
                                          <p:spTgt spid="15">
                                            <p:bg/>
                                          </p:spTgt>
                                        </p:tgtEl>
                                        <p:attrNameLst>
                                          <p:attrName>style.visibility</p:attrName>
                                        </p:attrNameLst>
                                      </p:cBhvr>
                                      <p:to>
                                        <p:strVal val="visible"/>
                                      </p:to>
                                    </p:set>
                                    <p:animEffect transition="in" filter="wipe(up)">
                                      <p:cBhvr>
                                        <p:cTn id="7" dur="1250"/>
                                        <p:tgtEl>
                                          <p:spTgt spid="15">
                                            <p:bg/>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up)">
                                      <p:cBhvr>
                                        <p:cTn id="10" dur="125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animEffect transition="in" filter="wipe(up)">
                                      <p:cBhvr>
                                        <p:cTn id="15" dur="500"/>
                                        <p:tgtEl>
                                          <p:spTgt spid="19">
                                            <p:bg/>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up)">
                                      <p:cBhvr>
                                        <p:cTn id="18" dur="1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bg/>
                                          </p:spTgt>
                                        </p:tgtEl>
                                        <p:attrNameLst>
                                          <p:attrName>style.visibility</p:attrName>
                                        </p:attrNameLst>
                                      </p:cBhvr>
                                      <p:to>
                                        <p:strVal val="visible"/>
                                      </p:to>
                                    </p:set>
                                    <p:animEffect transition="in" filter="wipe(left)">
                                      <p:cBhvr>
                                        <p:cTn id="23" dur="1500"/>
                                        <p:tgtEl>
                                          <p:spTgt spid="21">
                                            <p:bg/>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wipe(up)">
                                      <p:cBhvr>
                                        <p:cTn id="26" dur="1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9" grpId="0" uiExpand="1" build="p" animBg="1"/>
      <p:bldP spid="21"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4BB7FE-C663-4589-9D1E-4F4BF25A7D54}"/>
              </a:ext>
            </a:extLst>
          </p:cNvPr>
          <p:cNvSpPr/>
          <p:nvPr/>
        </p:nvSpPr>
        <p:spPr>
          <a:xfrm>
            <a:off x="2391405" y="1363518"/>
            <a:ext cx="7409188" cy="584775"/>
          </a:xfrm>
          <a:prstGeom prst="rect">
            <a:avLst/>
          </a:prstGeom>
        </p:spPr>
        <p:txBody>
          <a:bodyPr wrap="square">
            <a:spAutoFit/>
          </a:bodyPr>
          <a:lstStyle/>
          <a:p>
            <a:pPr algn="ctr"/>
            <a:r>
              <a:rPr lang="en-GB" sz="3200" b="1" dirty="0">
                <a:latin typeface="Verdana" panose="020B0604030504040204" pitchFamily="34" charset="0"/>
                <a:ea typeface="Verdana" panose="020B0604030504040204" pitchFamily="34" charset="0"/>
                <a:cs typeface="Verdana" panose="020B0604030504040204" pitchFamily="34" charset="0"/>
              </a:rPr>
              <a:t>Resilience</a:t>
            </a:r>
          </a:p>
        </p:txBody>
      </p:sp>
      <p:sp>
        <p:nvSpPr>
          <p:cNvPr id="8" name="TextBox 7">
            <a:extLst>
              <a:ext uri="{FF2B5EF4-FFF2-40B4-BE49-F238E27FC236}">
                <a16:creationId xmlns:a16="http://schemas.microsoft.com/office/drawing/2014/main" id="{4CEF95DA-0906-4050-B141-889FC9B0235B}"/>
              </a:ext>
            </a:extLst>
          </p:cNvPr>
          <p:cNvSpPr txBox="1"/>
          <p:nvPr/>
        </p:nvSpPr>
        <p:spPr>
          <a:xfrm>
            <a:off x="914400" y="1758391"/>
            <a:ext cx="3493008" cy="461665"/>
          </a:xfrm>
          <a:prstGeom prst="rect">
            <a:avLst/>
          </a:prstGeom>
          <a:noFill/>
        </p:spPr>
        <p:txBody>
          <a:bodyPr wrap="square" rtlCol="0">
            <a:spAutoFit/>
          </a:bodyPr>
          <a:lstStyle/>
          <a:p>
            <a:r>
              <a:rPr lang="en-GB" sz="2400" dirty="0">
                <a:latin typeface="Verdana" panose="020B0604030504040204" pitchFamily="34" charset="0"/>
                <a:ea typeface="Verdana" panose="020B0604030504040204" pitchFamily="34" charset="0"/>
              </a:rPr>
              <a:t>Take home messages</a:t>
            </a:r>
          </a:p>
        </p:txBody>
      </p:sp>
      <p:sp>
        <p:nvSpPr>
          <p:cNvPr id="9" name="Rectangle 8">
            <a:extLst>
              <a:ext uri="{FF2B5EF4-FFF2-40B4-BE49-F238E27FC236}">
                <a16:creationId xmlns:a16="http://schemas.microsoft.com/office/drawing/2014/main" id="{7C8DC369-FCA1-4D23-A4DA-E8E4E5AB2E23}"/>
              </a:ext>
            </a:extLst>
          </p:cNvPr>
          <p:cNvSpPr/>
          <p:nvPr/>
        </p:nvSpPr>
        <p:spPr>
          <a:xfrm>
            <a:off x="998218" y="2343166"/>
            <a:ext cx="9800846" cy="4069640"/>
          </a:xfrm>
          <a:prstGeom prst="rect">
            <a:avLst/>
          </a:prstGeom>
        </p:spPr>
        <p:txBody>
          <a:bodyPr wrap="square">
            <a:spAutoFit/>
          </a:bodyPr>
          <a:lstStyle/>
          <a:p>
            <a:pPr marL="342900" lvl="0" indent="-342900">
              <a:lnSpc>
                <a:spcPct val="120000"/>
              </a:lnSpc>
              <a:spcAft>
                <a:spcPts val="1800"/>
              </a:spcAft>
              <a:buFont typeface="Webdings" panose="05030102010509060703" pitchFamily="18" charset="2"/>
              <a:buChar char=""/>
            </a:pPr>
            <a:r>
              <a:rPr lang="en-GB" sz="2000" dirty="0">
                <a:latin typeface="Verdana" panose="020B0604030504040204" pitchFamily="34" charset="0"/>
                <a:ea typeface="Times New Roman" panose="02020603050405020304" pitchFamily="18" charset="0"/>
                <a:cs typeface="Arial" panose="020B0604020202020204" pitchFamily="34" charset="0"/>
              </a:rPr>
              <a:t>Resilience is not a character trait but something that we have and build on through our lives through experiential learning.</a:t>
            </a: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20000"/>
              </a:lnSpc>
              <a:spcAft>
                <a:spcPts val="1800"/>
              </a:spcAft>
              <a:buFont typeface="Webdings" panose="05030102010509060703" pitchFamily="18" charset="2"/>
              <a:buChar char=""/>
            </a:pPr>
            <a:r>
              <a:rPr lang="en-GB" sz="2000" dirty="0">
                <a:latin typeface="Verdana" panose="020B0604030504040204" pitchFamily="34" charset="0"/>
                <a:ea typeface="Times New Roman" panose="02020603050405020304" pitchFamily="18" charset="0"/>
                <a:cs typeface="Arial" panose="020B0604020202020204" pitchFamily="34" charset="0"/>
              </a:rPr>
              <a:t>Resilience is about how we ‘bounce back’ from adversity no matter how big or small, physically, mentally and emotionally, its building our inner strength, our self-belief.</a:t>
            </a:r>
          </a:p>
          <a:p>
            <a:pPr marL="342900" indent="-342900">
              <a:lnSpc>
                <a:spcPct val="120000"/>
              </a:lnSpc>
              <a:spcAft>
                <a:spcPts val="1800"/>
              </a:spcAft>
              <a:buFont typeface="Webdings" panose="05030102010509060703" pitchFamily="18" charset="2"/>
              <a:buChar char=""/>
            </a:pPr>
            <a:r>
              <a:rPr lang="en-GB" sz="2000" dirty="0">
                <a:latin typeface="Verdana" panose="020B0604030504040204" pitchFamily="34" charset="0"/>
                <a:ea typeface="Verdana" panose="020B0604030504040204" pitchFamily="34" charset="0"/>
              </a:rPr>
              <a:t>By acknowledging the reality of the situation, we can try to understand where we can make positive changes, no matter how small to help us maintain our resilience. </a:t>
            </a:r>
          </a:p>
          <a:p>
            <a:pPr marL="342900" lvl="0" indent="-342900">
              <a:lnSpc>
                <a:spcPct val="120000"/>
              </a:lnSpc>
              <a:spcAft>
                <a:spcPts val="1800"/>
              </a:spcAft>
              <a:buFont typeface="Webdings" panose="05030102010509060703" pitchFamily="18" charset="2"/>
              <a:buChar char=""/>
            </a:pPr>
            <a:endParaRPr lang="en-GB" sz="2000" dirty="0">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5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a9822e-211d-4723-85f2-b3c70f22749b" xsi:nil="true"/>
    <SharedWithUsers xmlns="bca9822e-211d-4723-85f2-b3c70f22749b">
      <UserInfo>
        <DisplayName>Tom Unsted</DisplayName>
        <AccountId>2508</AccountId>
        <AccountType/>
      </UserInfo>
    </SharedWithUsers>
    <lcf76f155ced4ddcb4097134ff3c332f xmlns="6abd0293-66e8-4e95-bff5-8937d5f62b9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415335806E4B419E597C9D35B855D2" ma:contentTypeVersion="13" ma:contentTypeDescription="Create a new document." ma:contentTypeScope="" ma:versionID="8e6abb4d2e0b6f188b527e8dc17fd05a">
  <xsd:schema xmlns:xsd="http://www.w3.org/2001/XMLSchema" xmlns:xs="http://www.w3.org/2001/XMLSchema" xmlns:p="http://schemas.microsoft.com/office/2006/metadata/properties" xmlns:ns2="6abd0293-66e8-4e95-bff5-8937d5f62b99" xmlns:ns3="bca9822e-211d-4723-85f2-b3c70f22749b" targetNamespace="http://schemas.microsoft.com/office/2006/metadata/properties" ma:root="true" ma:fieldsID="db2c4af5af380c7d4ae872f75bb26607" ns2:_="" ns3:_="">
    <xsd:import namespace="6abd0293-66e8-4e95-bff5-8937d5f62b99"/>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bd0293-66e8-4e95-bff5-8937d5f62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58BDD6-555A-46C0-B5EF-8BB123E3F214}">
  <ds:schemaRefs>
    <ds:schemaRef ds:uri="http://schemas.microsoft.com/sharepoint/v3/contenttype/forms"/>
  </ds:schemaRefs>
</ds:datastoreItem>
</file>

<file path=customXml/itemProps2.xml><?xml version="1.0" encoding="utf-8"?>
<ds:datastoreItem xmlns:ds="http://schemas.openxmlformats.org/officeDocument/2006/customXml" ds:itemID="{150CCD3B-FE13-4082-8D90-96AC00F695C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ca9822e-211d-4723-85f2-b3c70f22749b"/>
    <ds:schemaRef ds:uri="3b557957-13a2-406a-9353-9d69d3c57766"/>
    <ds:schemaRef ds:uri="http://www.w3.org/XML/1998/namespace"/>
    <ds:schemaRef ds:uri="http://purl.org/dc/dcmitype/"/>
  </ds:schemaRefs>
</ds:datastoreItem>
</file>

<file path=customXml/itemProps3.xml><?xml version="1.0" encoding="utf-8"?>
<ds:datastoreItem xmlns:ds="http://schemas.openxmlformats.org/officeDocument/2006/customXml" ds:itemID="{1029BDF9-66FD-44B1-927F-1186E46F019F}"/>
</file>

<file path=docProps/app.xml><?xml version="1.0" encoding="utf-8"?>
<Properties xmlns="http://schemas.openxmlformats.org/officeDocument/2006/extended-properties" xmlns:vt="http://schemas.openxmlformats.org/officeDocument/2006/docPropsVTypes">
  <TotalTime>877</TotalTime>
  <Words>523</Words>
  <Application>Microsoft Office PowerPoint</Application>
  <PresentationFormat>Widescreen</PresentationFormat>
  <Paragraphs>73</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Myriad Pro</vt:lpstr>
      <vt:lpstr>Times New Roman</vt:lpstr>
      <vt:lpstr>Verdana</vt:lpstr>
      <vt:lpstr>Webdings</vt:lpstr>
      <vt:lpstr>Office Theme</vt:lpstr>
      <vt:lpstr>1_Office Theme</vt:lpstr>
      <vt:lpstr>Frontline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Bacon</dc:creator>
  <cp:lastModifiedBy>Duncan Gordon</cp:lastModifiedBy>
  <cp:revision>77</cp:revision>
  <dcterms:created xsi:type="dcterms:W3CDTF">2019-09-26T12:41:08Z</dcterms:created>
  <dcterms:modified xsi:type="dcterms:W3CDTF">2023-06-27T12:40:22Z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0x0101003C415335806E4B419E597C9D35B855D2</vt:lpwstr>
  </property>
  <property fmtid="{D5CDD505-2E9C-101B-9397-08002B2CF9AE}" pid="3" name="MediaServiceImageTags">
    <vt:lpwstr/>
  </property>
</Properties>
</file>