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8" r:id="rId5"/>
  </p:sldMasterIdLst>
  <p:notesMasterIdLst>
    <p:notesMasterId r:id="rId24"/>
  </p:notesMasterIdLst>
  <p:sldIdLst>
    <p:sldId id="268" r:id="rId6"/>
    <p:sldId id="257" r:id="rId7"/>
    <p:sldId id="259" r:id="rId8"/>
    <p:sldId id="261" r:id="rId9"/>
    <p:sldId id="262"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B2F1A8-3537-427D-AC7F-7B1AC818C137}" v="1" dt="2023-06-06T11:18:50.747"/>
    <p1510:client id="{D56B55D2-6763-83E7-AB7C-0B2F13AD3C8D}" v="46" dt="2023-06-06T11:12:35.2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83007" autoAdjust="0"/>
  </p:normalViewPr>
  <p:slideViewPr>
    <p:cSldViewPr snapToGrid="0" showGuides="1">
      <p:cViewPr varScale="1">
        <p:scale>
          <a:sx n="68" d="100"/>
          <a:sy n="68" d="100"/>
        </p:scale>
        <p:origin x="1253"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6F613B-0D19-4737-AF89-E4200803F150}" type="datetimeFigureOut">
              <a:rPr lang="en-GB" smtClean="0"/>
              <a:t>20/06/2023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6C14F-C9AC-40E0-A5A3-45F447E43E10}" type="slidenum">
              <a:rPr lang="en-GB" smtClean="0"/>
              <a:t>‹#›</a:t>
            </a:fld>
            <a:endParaRPr lang="en-GB"/>
          </a:p>
        </p:txBody>
      </p:sp>
    </p:spTree>
    <p:extLst>
      <p:ext uri="{BB962C8B-B14F-4D97-AF65-F5344CB8AC3E}">
        <p14:creationId xmlns:p14="http://schemas.microsoft.com/office/powerpoint/2010/main" val="3222039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D60B4D-2F01-43A2-BC41-578208806E2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7243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our contributions to the consultation on the Private Tenancies Act, Housing Rights put forward the view that, alongside limits on deposit amounts, limits should also be placed on the amount of rent that could be asked for in advance. The logic was, that one without the other would mean landlords would be more likely to ask for larger and larger amounts of rent in advance from a prospective tenant to secure the tenancy.</a:t>
            </a:r>
          </a:p>
          <a:p>
            <a:endParaRPr lang="en-GB" dirty="0"/>
          </a:p>
          <a:p>
            <a:r>
              <a:rPr lang="en-GB" dirty="0"/>
              <a:t>We have been monitoring this through our help and advice lines and have noticed a surge in this behaviour, with some private rental tenants expressing that it is now more difficult to secure a tenancy than it was prior to the Private Tenancies Act regulations being introduced. We are currently preparing a paper on the private rental sector to be submitted to the Department for Communities which will, alongside other policy asks, argue to close this loophole.</a:t>
            </a:r>
          </a:p>
        </p:txBody>
      </p:sp>
      <p:sp>
        <p:nvSpPr>
          <p:cNvPr id="4" name="Slide Number Placeholder 3"/>
          <p:cNvSpPr>
            <a:spLocks noGrp="1"/>
          </p:cNvSpPr>
          <p:nvPr>
            <p:ph type="sldNum" sz="quarter" idx="5"/>
          </p:nvPr>
        </p:nvSpPr>
        <p:spPr/>
        <p:txBody>
          <a:bodyPr/>
          <a:lstStyle/>
          <a:p>
            <a:fld id="{FFC6C14F-C9AC-40E0-A5A3-45F447E43E10}" type="slidenum">
              <a:rPr lang="en-GB" smtClean="0"/>
              <a:t>9</a:t>
            </a:fld>
            <a:endParaRPr lang="en-GB"/>
          </a:p>
        </p:txBody>
      </p:sp>
    </p:spTree>
    <p:extLst>
      <p:ext uri="{BB962C8B-B14F-4D97-AF65-F5344CB8AC3E}">
        <p14:creationId xmlns:p14="http://schemas.microsoft.com/office/powerpoint/2010/main" val="3561721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Written information must include:</a:t>
            </a:r>
          </a:p>
          <a:p>
            <a:pPr marL="171450" indent="-171450">
              <a:buFont typeface="Arial" panose="020B0604020202020204" pitchFamily="34" charset="0"/>
              <a:buChar char="•"/>
            </a:pPr>
            <a:r>
              <a:rPr lang="en-GB" dirty="0"/>
              <a:t>Details of the amount of the deposit protected in an approved scheme and the full tenancy address</a:t>
            </a:r>
          </a:p>
          <a:p>
            <a:pPr marL="171450" indent="-171450">
              <a:buFont typeface="Arial" panose="020B0604020202020204" pitchFamily="34" charset="0"/>
              <a:buChar char="•"/>
            </a:pPr>
            <a:r>
              <a:rPr lang="en-GB" dirty="0"/>
              <a:t>The landlord or agent’s name address, and contact details</a:t>
            </a:r>
          </a:p>
          <a:p>
            <a:pPr marL="171450" indent="-171450">
              <a:buFont typeface="Arial" panose="020B0604020202020204" pitchFamily="34" charset="0"/>
              <a:buChar char="•"/>
            </a:pPr>
            <a:r>
              <a:rPr lang="en-GB" dirty="0"/>
              <a:t>The name and the contact details of the scheme protecting the deposit including how the tenant can let the scheme know about a disagreement over the return of the deposit </a:t>
            </a:r>
          </a:p>
          <a:p>
            <a:pPr marL="171450" indent="-171450">
              <a:buFont typeface="Arial" panose="020B0604020202020204" pitchFamily="34" charset="0"/>
              <a:buChar char="•"/>
            </a:pPr>
            <a:r>
              <a:rPr lang="en-GB" dirty="0"/>
              <a:t>The reasons why part of, or all of, the deposit might be withheld at the end of the tenancy </a:t>
            </a:r>
          </a:p>
          <a:p>
            <a:pPr marL="171450" indent="-171450">
              <a:buFont typeface="Arial" panose="020B0604020202020204" pitchFamily="34" charset="0"/>
              <a:buChar char="•"/>
            </a:pPr>
            <a:r>
              <a:rPr lang="en-GB" dirty="0"/>
              <a:t>What happens if the tenant cannot be contacted at the end of tenancy</a:t>
            </a:r>
          </a:p>
        </p:txBody>
      </p:sp>
      <p:sp>
        <p:nvSpPr>
          <p:cNvPr id="4" name="Slide Number Placeholder 3"/>
          <p:cNvSpPr>
            <a:spLocks noGrp="1"/>
          </p:cNvSpPr>
          <p:nvPr>
            <p:ph type="sldNum" sz="quarter" idx="5"/>
          </p:nvPr>
        </p:nvSpPr>
        <p:spPr/>
        <p:txBody>
          <a:bodyPr/>
          <a:lstStyle/>
          <a:p>
            <a:fld id="{FFC6C14F-C9AC-40E0-A5A3-45F447E43E10}" type="slidenum">
              <a:rPr lang="en-GB" smtClean="0"/>
              <a:t>10</a:t>
            </a:fld>
            <a:endParaRPr lang="en-GB"/>
          </a:p>
        </p:txBody>
      </p:sp>
    </p:spTree>
    <p:extLst>
      <p:ext uri="{BB962C8B-B14F-4D97-AF65-F5344CB8AC3E}">
        <p14:creationId xmlns:p14="http://schemas.microsoft.com/office/powerpoint/2010/main" val="945490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FC6C14F-C9AC-40E0-A5A3-45F447E43E10}" type="slidenum">
              <a:rPr lang="en-GB" smtClean="0"/>
              <a:t>14</a:t>
            </a:fld>
            <a:endParaRPr lang="en-GB"/>
          </a:p>
        </p:txBody>
      </p:sp>
    </p:spTree>
    <p:extLst>
      <p:ext uri="{BB962C8B-B14F-4D97-AF65-F5344CB8AC3E}">
        <p14:creationId xmlns:p14="http://schemas.microsoft.com/office/powerpoint/2010/main" val="2188534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FC6C14F-C9AC-40E0-A5A3-45F447E43E10}" type="slidenum">
              <a:rPr lang="en-GB" smtClean="0"/>
              <a:t>15</a:t>
            </a:fld>
            <a:endParaRPr lang="en-GB"/>
          </a:p>
        </p:txBody>
      </p:sp>
    </p:spTree>
    <p:extLst>
      <p:ext uri="{BB962C8B-B14F-4D97-AF65-F5344CB8AC3E}">
        <p14:creationId xmlns:p14="http://schemas.microsoft.com/office/powerpoint/2010/main" val="2029124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FC8FB-F302-4921-A999-B2BDD418DB26}"/>
              </a:ext>
            </a:extLst>
          </p:cNvPr>
          <p:cNvSpPr>
            <a:spLocks noGrp="1"/>
          </p:cNvSpPr>
          <p:nvPr>
            <p:ph type="ctrTitle"/>
          </p:nvPr>
        </p:nvSpPr>
        <p:spPr>
          <a:xfrm>
            <a:off x="1524000" y="1808921"/>
            <a:ext cx="9144000" cy="1938131"/>
          </a:xfrm>
        </p:spPr>
        <p:txBody>
          <a:bodyPr anchor="b" anchorCtr="0">
            <a:normAutofit/>
          </a:bodyPr>
          <a:lstStyle>
            <a:lvl1pPr algn="ctr">
              <a:defRPr sz="660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0267882E-659E-4AA2-A011-2F6721C77563}"/>
              </a:ext>
            </a:extLst>
          </p:cNvPr>
          <p:cNvSpPr>
            <a:spLocks noGrp="1"/>
          </p:cNvSpPr>
          <p:nvPr>
            <p:ph type="subTitle" idx="1"/>
          </p:nvPr>
        </p:nvSpPr>
        <p:spPr>
          <a:xfrm>
            <a:off x="1524000" y="3935896"/>
            <a:ext cx="9144000" cy="526774"/>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Tree>
    <p:extLst>
      <p:ext uri="{BB962C8B-B14F-4D97-AF65-F5344CB8AC3E}">
        <p14:creationId xmlns:p14="http://schemas.microsoft.com/office/powerpoint/2010/main" val="18637605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p:ext uri="{DCECCB84-F9BA-43D5-87BE-67443E8EF086}">
      <p15:sldGuideLst xmlns:p15="http://schemas.microsoft.com/office/powerpoint/2012/main">
        <p15:guide id="2" pos="744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2 Wid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74A60-25D6-44CF-8000-465AFA9AFD8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B457F6C-6052-4D21-92AF-19663BD22F02}"/>
              </a:ext>
            </a:extLst>
          </p:cNvPr>
          <p:cNvSpPr>
            <a:spLocks noGrp="1"/>
          </p:cNvSpPr>
          <p:nvPr>
            <p:ph idx="1"/>
          </p:nvPr>
        </p:nvSpPr>
        <p:spPr>
          <a:xfrm>
            <a:off x="407989" y="1557338"/>
            <a:ext cx="9441689" cy="4296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5421335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Twi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EFCCB-BBD2-4F92-94C5-8646DA83F229}"/>
              </a:ext>
            </a:extLst>
          </p:cNvPr>
          <p:cNvSpPr>
            <a:spLocks noGrp="1"/>
          </p:cNvSpPr>
          <p:nvPr>
            <p:ph type="title"/>
          </p:nvPr>
        </p:nvSpPr>
        <p:spPr/>
        <p:txBody>
          <a:bodyPr/>
          <a:lstStyle/>
          <a:p>
            <a:r>
              <a:rPr lang="en-US"/>
              <a:t>Click to edit Master title style</a:t>
            </a:r>
            <a:endParaRPr lang="en-GB"/>
          </a:p>
        </p:txBody>
      </p:sp>
      <p:sp>
        <p:nvSpPr>
          <p:cNvPr id="4" name="Content Placeholder 3">
            <a:extLst>
              <a:ext uri="{FF2B5EF4-FFF2-40B4-BE49-F238E27FC236}">
                <a16:creationId xmlns:a16="http://schemas.microsoft.com/office/drawing/2014/main" id="{CDA4ADF1-7CA4-49C4-9985-A126247B6841}"/>
              </a:ext>
            </a:extLst>
          </p:cNvPr>
          <p:cNvSpPr>
            <a:spLocks noGrp="1"/>
          </p:cNvSpPr>
          <p:nvPr>
            <p:ph sz="half" idx="2"/>
          </p:nvPr>
        </p:nvSpPr>
        <p:spPr>
          <a:xfrm>
            <a:off x="5307496" y="1564102"/>
            <a:ext cx="4522305" cy="43307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Content Placeholder 4">
            <a:extLst>
              <a:ext uri="{FF2B5EF4-FFF2-40B4-BE49-F238E27FC236}">
                <a16:creationId xmlns:a16="http://schemas.microsoft.com/office/drawing/2014/main" id="{8F87E295-8A08-474C-8C45-AB6AA65F8D29}"/>
              </a:ext>
            </a:extLst>
          </p:cNvPr>
          <p:cNvSpPr>
            <a:spLocks noGrp="1"/>
          </p:cNvSpPr>
          <p:nvPr>
            <p:ph sz="quarter" idx="10"/>
          </p:nvPr>
        </p:nvSpPr>
        <p:spPr>
          <a:xfrm>
            <a:off x="407988" y="1563688"/>
            <a:ext cx="4522787" cy="4330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9389127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 Wid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74A60-25D6-44CF-8000-465AFA9AFD8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B457F6C-6052-4D21-92AF-19663BD22F02}"/>
              </a:ext>
            </a:extLst>
          </p:cNvPr>
          <p:cNvSpPr>
            <a:spLocks noGrp="1"/>
          </p:cNvSpPr>
          <p:nvPr>
            <p:ph idx="1"/>
          </p:nvPr>
        </p:nvSpPr>
        <p:spPr>
          <a:xfrm>
            <a:off x="407989" y="1557338"/>
            <a:ext cx="9928707" cy="4296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7137591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Twi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EFCCB-BBD2-4F92-94C5-8646DA83F229}"/>
              </a:ext>
            </a:extLst>
          </p:cNvPr>
          <p:cNvSpPr>
            <a:spLocks noGrp="1"/>
          </p:cNvSpPr>
          <p:nvPr>
            <p:ph type="title"/>
          </p:nvPr>
        </p:nvSpPr>
        <p:spPr/>
        <p:txBody>
          <a:bodyPr/>
          <a:lstStyle/>
          <a:p>
            <a:r>
              <a:rPr lang="en-US"/>
              <a:t>Click to edit Master title style</a:t>
            </a:r>
            <a:endParaRPr lang="en-GB"/>
          </a:p>
        </p:txBody>
      </p:sp>
      <p:sp>
        <p:nvSpPr>
          <p:cNvPr id="4" name="Content Placeholder 3">
            <a:extLst>
              <a:ext uri="{FF2B5EF4-FFF2-40B4-BE49-F238E27FC236}">
                <a16:creationId xmlns:a16="http://schemas.microsoft.com/office/drawing/2014/main" id="{CDA4ADF1-7CA4-49C4-9985-A126247B6841}"/>
              </a:ext>
            </a:extLst>
          </p:cNvPr>
          <p:cNvSpPr>
            <a:spLocks noGrp="1"/>
          </p:cNvSpPr>
          <p:nvPr>
            <p:ph sz="half" idx="2"/>
          </p:nvPr>
        </p:nvSpPr>
        <p:spPr>
          <a:xfrm>
            <a:off x="5556458" y="1564102"/>
            <a:ext cx="4780238" cy="43307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Content Placeholder 4">
            <a:extLst>
              <a:ext uri="{FF2B5EF4-FFF2-40B4-BE49-F238E27FC236}">
                <a16:creationId xmlns:a16="http://schemas.microsoft.com/office/drawing/2014/main" id="{929F37EC-E1C8-4090-BB08-07712C68A7FC}"/>
              </a:ext>
            </a:extLst>
          </p:cNvPr>
          <p:cNvSpPr>
            <a:spLocks noGrp="1"/>
          </p:cNvSpPr>
          <p:nvPr>
            <p:ph sz="quarter" idx="10"/>
          </p:nvPr>
        </p:nvSpPr>
        <p:spPr>
          <a:xfrm>
            <a:off x="407988" y="1557338"/>
            <a:ext cx="4779962" cy="4337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382571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 Wid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74A60-25D6-44CF-8000-465AFA9AFD8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B457F6C-6052-4D21-92AF-19663BD22F02}"/>
              </a:ext>
            </a:extLst>
          </p:cNvPr>
          <p:cNvSpPr>
            <a:spLocks noGrp="1"/>
          </p:cNvSpPr>
          <p:nvPr>
            <p:ph idx="1"/>
          </p:nvPr>
        </p:nvSpPr>
        <p:spPr>
          <a:xfrm>
            <a:off x="407989" y="1557338"/>
            <a:ext cx="9441689" cy="4296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776009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4B972-01F7-4D14-93DA-E60A7B37418F}"/>
              </a:ext>
            </a:extLst>
          </p:cNvPr>
          <p:cNvSpPr>
            <a:spLocks noGrp="1"/>
          </p:cNvSpPr>
          <p:nvPr>
            <p:ph type="title"/>
          </p:nvPr>
        </p:nvSpPr>
        <p:spPr/>
        <p:txBody>
          <a:bodyPr/>
          <a:lstStyle/>
          <a:p>
            <a:r>
              <a:rPr lang="en-US" dirty="0"/>
              <a:t>Click to edit Master title style</a:t>
            </a:r>
            <a:endParaRPr lang="en-GB" dirty="0"/>
          </a:p>
        </p:txBody>
      </p:sp>
    </p:spTree>
    <p:extLst>
      <p:ext uri="{BB962C8B-B14F-4D97-AF65-F5344CB8AC3E}">
        <p14:creationId xmlns:p14="http://schemas.microsoft.com/office/powerpoint/2010/main" val="7190870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Twi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EFCCB-BBD2-4F92-94C5-8646DA83F229}"/>
              </a:ext>
            </a:extLst>
          </p:cNvPr>
          <p:cNvSpPr>
            <a:spLocks noGrp="1"/>
          </p:cNvSpPr>
          <p:nvPr>
            <p:ph type="title"/>
          </p:nvPr>
        </p:nvSpPr>
        <p:spPr/>
        <p:txBody>
          <a:bodyPr/>
          <a:lstStyle/>
          <a:p>
            <a:r>
              <a:rPr lang="en-US"/>
              <a:t>Click to edit Master title style</a:t>
            </a:r>
            <a:endParaRPr lang="en-GB"/>
          </a:p>
        </p:txBody>
      </p:sp>
      <p:sp>
        <p:nvSpPr>
          <p:cNvPr id="4" name="Content Placeholder 3">
            <a:extLst>
              <a:ext uri="{FF2B5EF4-FFF2-40B4-BE49-F238E27FC236}">
                <a16:creationId xmlns:a16="http://schemas.microsoft.com/office/drawing/2014/main" id="{CDA4ADF1-7CA4-49C4-9985-A126247B6841}"/>
              </a:ext>
            </a:extLst>
          </p:cNvPr>
          <p:cNvSpPr>
            <a:spLocks noGrp="1"/>
          </p:cNvSpPr>
          <p:nvPr>
            <p:ph sz="half" idx="2"/>
          </p:nvPr>
        </p:nvSpPr>
        <p:spPr>
          <a:xfrm>
            <a:off x="5307496" y="1564102"/>
            <a:ext cx="4522305" cy="43307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Content Placeholder 4">
            <a:extLst>
              <a:ext uri="{FF2B5EF4-FFF2-40B4-BE49-F238E27FC236}">
                <a16:creationId xmlns:a16="http://schemas.microsoft.com/office/drawing/2014/main" id="{8F87E295-8A08-474C-8C45-AB6AA65F8D29}"/>
              </a:ext>
            </a:extLst>
          </p:cNvPr>
          <p:cNvSpPr>
            <a:spLocks noGrp="1"/>
          </p:cNvSpPr>
          <p:nvPr>
            <p:ph sz="quarter" idx="10"/>
          </p:nvPr>
        </p:nvSpPr>
        <p:spPr>
          <a:xfrm>
            <a:off x="407988" y="1563688"/>
            <a:ext cx="4522787" cy="4330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461176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FC8FB-F302-4921-A999-B2BDD418DB26}"/>
              </a:ext>
            </a:extLst>
          </p:cNvPr>
          <p:cNvSpPr>
            <a:spLocks noGrp="1"/>
          </p:cNvSpPr>
          <p:nvPr>
            <p:ph type="ctrTitle"/>
          </p:nvPr>
        </p:nvSpPr>
        <p:spPr>
          <a:xfrm>
            <a:off x="1524000" y="1808921"/>
            <a:ext cx="9144000" cy="1938131"/>
          </a:xfrm>
        </p:spPr>
        <p:txBody>
          <a:bodyPr anchor="b" anchorCtr="0">
            <a:normAutofit/>
          </a:bodyPr>
          <a:lstStyle>
            <a:lvl1pPr algn="ctr">
              <a:defRPr sz="660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0267882E-659E-4AA2-A011-2F6721C77563}"/>
              </a:ext>
            </a:extLst>
          </p:cNvPr>
          <p:cNvSpPr>
            <a:spLocks noGrp="1"/>
          </p:cNvSpPr>
          <p:nvPr>
            <p:ph type="subTitle" idx="1"/>
          </p:nvPr>
        </p:nvSpPr>
        <p:spPr>
          <a:xfrm>
            <a:off x="1524000" y="3935896"/>
            <a:ext cx="9144000" cy="526774"/>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Tree>
    <p:extLst>
      <p:ext uri="{BB962C8B-B14F-4D97-AF65-F5344CB8AC3E}">
        <p14:creationId xmlns:p14="http://schemas.microsoft.com/office/powerpoint/2010/main" val="10029734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p:ext uri="{DCECCB84-F9BA-43D5-87BE-67443E8EF086}">
      <p15:sldGuideLst xmlns:p15="http://schemas.microsoft.com/office/powerpoint/2012/main">
        <p15:guide id="2" pos="744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 Wide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74A60-25D6-44CF-8000-465AFA9AFD8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B457F6C-6052-4D21-92AF-19663BD22F02}"/>
              </a:ext>
            </a:extLst>
          </p:cNvPr>
          <p:cNvSpPr>
            <a:spLocks noGrp="1"/>
          </p:cNvSpPr>
          <p:nvPr>
            <p:ph idx="1"/>
          </p:nvPr>
        </p:nvSpPr>
        <p:spPr>
          <a:xfrm>
            <a:off x="407989" y="1557338"/>
            <a:ext cx="9928707" cy="4296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726388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 Twin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EFCCB-BBD2-4F92-94C5-8646DA83F229}"/>
              </a:ext>
            </a:extLst>
          </p:cNvPr>
          <p:cNvSpPr>
            <a:spLocks noGrp="1"/>
          </p:cNvSpPr>
          <p:nvPr>
            <p:ph type="title"/>
          </p:nvPr>
        </p:nvSpPr>
        <p:spPr/>
        <p:txBody>
          <a:bodyPr/>
          <a:lstStyle/>
          <a:p>
            <a:r>
              <a:rPr lang="en-US"/>
              <a:t>Click to edit Master title style</a:t>
            </a:r>
            <a:endParaRPr lang="en-GB"/>
          </a:p>
        </p:txBody>
      </p:sp>
      <p:sp>
        <p:nvSpPr>
          <p:cNvPr id="4" name="Content Placeholder 3">
            <a:extLst>
              <a:ext uri="{FF2B5EF4-FFF2-40B4-BE49-F238E27FC236}">
                <a16:creationId xmlns:a16="http://schemas.microsoft.com/office/drawing/2014/main" id="{CDA4ADF1-7CA4-49C4-9985-A126247B6841}"/>
              </a:ext>
            </a:extLst>
          </p:cNvPr>
          <p:cNvSpPr>
            <a:spLocks noGrp="1"/>
          </p:cNvSpPr>
          <p:nvPr>
            <p:ph sz="half" idx="2"/>
          </p:nvPr>
        </p:nvSpPr>
        <p:spPr>
          <a:xfrm>
            <a:off x="5556458" y="1564102"/>
            <a:ext cx="4780238" cy="43307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Content Placeholder 4">
            <a:extLst>
              <a:ext uri="{FF2B5EF4-FFF2-40B4-BE49-F238E27FC236}">
                <a16:creationId xmlns:a16="http://schemas.microsoft.com/office/drawing/2014/main" id="{929F37EC-E1C8-4090-BB08-07712C68A7FC}"/>
              </a:ext>
            </a:extLst>
          </p:cNvPr>
          <p:cNvSpPr>
            <a:spLocks noGrp="1"/>
          </p:cNvSpPr>
          <p:nvPr>
            <p:ph sz="quarter" idx="10"/>
          </p:nvPr>
        </p:nvSpPr>
        <p:spPr>
          <a:xfrm>
            <a:off x="407988" y="1557338"/>
            <a:ext cx="4779962" cy="4337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9769046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image" Target="../media/image2.pn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FE8CB4-F7BC-4AF0-8744-A265F91AA3A7}"/>
              </a:ext>
            </a:extLst>
          </p:cNvPr>
          <p:cNvSpPr>
            <a:spLocks noGrp="1"/>
          </p:cNvSpPr>
          <p:nvPr>
            <p:ph type="title"/>
          </p:nvPr>
        </p:nvSpPr>
        <p:spPr>
          <a:xfrm>
            <a:off x="407988" y="456930"/>
            <a:ext cx="11376025" cy="954428"/>
          </a:xfrm>
          <a:prstGeom prst="rect">
            <a:avLst/>
          </a:prstGeom>
        </p:spPr>
        <p:txBody>
          <a:bodyPr vert="horz" wrap="square" lIns="91440" tIns="45720" rIns="91440" bIns="45720" rtlCol="0" anchor="t" anchorCtr="0">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E123E013-FB14-4695-8801-AB78F9D52594}"/>
              </a:ext>
            </a:extLst>
          </p:cNvPr>
          <p:cNvSpPr>
            <a:spLocks noGrp="1"/>
          </p:cNvSpPr>
          <p:nvPr>
            <p:ph type="body" idx="1"/>
          </p:nvPr>
        </p:nvSpPr>
        <p:spPr>
          <a:xfrm>
            <a:off x="407989" y="1557338"/>
            <a:ext cx="9988342" cy="429680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Box 3">
            <a:extLst>
              <a:ext uri="{FF2B5EF4-FFF2-40B4-BE49-F238E27FC236}">
                <a16:creationId xmlns:a16="http://schemas.microsoft.com/office/drawing/2014/main" id="{3096F12E-3E6E-A0C5-BC9F-066D02BA4CA0}"/>
              </a:ext>
            </a:extLst>
          </p:cNvPr>
          <p:cNvSpPr txBox="1"/>
          <p:nvPr userDrawn="1"/>
        </p:nvSpPr>
        <p:spPr>
          <a:xfrm>
            <a:off x="182218" y="5996608"/>
            <a:ext cx="583095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dirty="0">
                <a:solidFill>
                  <a:schemeClr val="accent1"/>
                </a:solidFill>
                <a:ea typeface="+mn-lt"/>
                <a:cs typeface="+mn-lt"/>
              </a:rPr>
              <a:t>www.frontlinenetwork.org.uk/funding</a:t>
            </a:r>
            <a:endParaRPr lang="en-US" sz="2400" dirty="0">
              <a:solidFill>
                <a:schemeClr val="accent1"/>
              </a:solidFill>
              <a:cs typeface="Arial"/>
            </a:endParaRPr>
          </a:p>
        </p:txBody>
      </p:sp>
    </p:spTree>
    <p:extLst>
      <p:ext uri="{BB962C8B-B14F-4D97-AF65-F5344CB8AC3E}">
        <p14:creationId xmlns:p14="http://schemas.microsoft.com/office/powerpoint/2010/main" val="4225806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64" r:id="rId5"/>
    <p:sldLayoutId id="2147483657" r:id="rId6"/>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54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57" userDrawn="1">
          <p15:clr>
            <a:srgbClr val="F26B43"/>
          </p15:clr>
        </p15:guide>
        <p15:guide id="2" pos="7423" userDrawn="1">
          <p15:clr>
            <a:srgbClr val="F26B43"/>
          </p15:clr>
        </p15:guide>
        <p15:guide id="3" orient="horz" pos="278" userDrawn="1">
          <p15:clr>
            <a:srgbClr val="F26B43"/>
          </p15:clr>
        </p15:guide>
        <p15:guide id="4" orient="horz" pos="4042" userDrawn="1">
          <p15:clr>
            <a:srgbClr val="F26B43"/>
          </p15:clr>
        </p15:guide>
        <p15:guide id="5" orient="horz" pos="981"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FE8CB4-F7BC-4AF0-8744-A265F91AA3A7}"/>
              </a:ext>
            </a:extLst>
          </p:cNvPr>
          <p:cNvSpPr>
            <a:spLocks noGrp="1"/>
          </p:cNvSpPr>
          <p:nvPr>
            <p:ph type="title"/>
          </p:nvPr>
        </p:nvSpPr>
        <p:spPr>
          <a:xfrm>
            <a:off x="407988" y="456930"/>
            <a:ext cx="11376025" cy="954428"/>
          </a:xfrm>
          <a:prstGeom prst="rect">
            <a:avLst/>
          </a:prstGeom>
        </p:spPr>
        <p:txBody>
          <a:bodyPr vert="horz" wrap="square" lIns="91440" tIns="45720" rIns="91440" bIns="45720" rtlCol="0" anchor="t" anchorCtr="0">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E123E013-FB14-4695-8801-AB78F9D52594}"/>
              </a:ext>
            </a:extLst>
          </p:cNvPr>
          <p:cNvSpPr>
            <a:spLocks noGrp="1"/>
          </p:cNvSpPr>
          <p:nvPr>
            <p:ph type="body" idx="1"/>
          </p:nvPr>
        </p:nvSpPr>
        <p:spPr>
          <a:xfrm>
            <a:off x="407989" y="1557338"/>
            <a:ext cx="9988342" cy="429680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629195532"/>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54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57">
          <p15:clr>
            <a:srgbClr val="F26B43"/>
          </p15:clr>
        </p15:guide>
        <p15:guide id="2" pos="7423">
          <p15:clr>
            <a:srgbClr val="F26B43"/>
          </p15:clr>
        </p15:guide>
        <p15:guide id="3" orient="horz" pos="278">
          <p15:clr>
            <a:srgbClr val="F26B43"/>
          </p15:clr>
        </p15:guide>
        <p15:guide id="4" orient="horz" pos="4042">
          <p15:clr>
            <a:srgbClr val="F26B43"/>
          </p15:clr>
        </p15:guide>
        <p15:guide id="5" orient="horz" pos="98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B99EC-72A4-404F-A363-D5872C8EB5DF}"/>
              </a:ext>
            </a:extLst>
          </p:cNvPr>
          <p:cNvSpPr>
            <a:spLocks noGrp="1"/>
          </p:cNvSpPr>
          <p:nvPr>
            <p:ph type="ctrTitle"/>
          </p:nvPr>
        </p:nvSpPr>
        <p:spPr>
          <a:xfrm>
            <a:off x="1524000" y="1780930"/>
            <a:ext cx="9144000" cy="1938131"/>
          </a:xfrm>
        </p:spPr>
        <p:txBody>
          <a:bodyPr>
            <a:normAutofit fontScale="90000"/>
          </a:bodyPr>
          <a:lstStyle/>
          <a:p>
            <a:r>
              <a:rPr lang="en-GB" dirty="0"/>
              <a:t>Changes to Housing Legislation in Northern Ireland 2022-23</a:t>
            </a:r>
          </a:p>
        </p:txBody>
      </p:sp>
      <p:sp>
        <p:nvSpPr>
          <p:cNvPr id="4" name="Subtitle 3">
            <a:extLst>
              <a:ext uri="{FF2B5EF4-FFF2-40B4-BE49-F238E27FC236}">
                <a16:creationId xmlns:a16="http://schemas.microsoft.com/office/drawing/2014/main" id="{800819BA-C7B0-47C7-9D9D-E566A8028267}"/>
              </a:ext>
            </a:extLst>
          </p:cNvPr>
          <p:cNvSpPr>
            <a:spLocks noGrp="1"/>
          </p:cNvSpPr>
          <p:nvPr>
            <p:ph type="subTitle" idx="1"/>
          </p:nvPr>
        </p:nvSpPr>
        <p:spPr/>
        <p:txBody>
          <a:bodyPr>
            <a:normAutofit/>
          </a:bodyPr>
          <a:lstStyle/>
          <a:p>
            <a:r>
              <a:rPr lang="en-GB" dirty="0"/>
              <a:t>Stephen Morrison – Housing Rights</a:t>
            </a:r>
          </a:p>
        </p:txBody>
      </p:sp>
      <p:pic>
        <p:nvPicPr>
          <p:cNvPr id="5" name="Picture 4">
            <a:extLst>
              <a:ext uri="{FF2B5EF4-FFF2-40B4-BE49-F238E27FC236}">
                <a16:creationId xmlns:a16="http://schemas.microsoft.com/office/drawing/2014/main" id="{DF70A251-62DD-9266-9B3A-BBB0C422BDD7}"/>
              </a:ext>
            </a:extLst>
          </p:cNvPr>
          <p:cNvPicPr>
            <a:picLocks noChangeAspect="1"/>
          </p:cNvPicPr>
          <p:nvPr/>
        </p:nvPicPr>
        <p:blipFill>
          <a:blip r:embed="rId3"/>
          <a:stretch>
            <a:fillRect/>
          </a:stretch>
        </p:blipFill>
        <p:spPr>
          <a:xfrm>
            <a:off x="5158931" y="4410030"/>
            <a:ext cx="1874138" cy="1874138"/>
          </a:xfrm>
          <a:prstGeom prst="rect">
            <a:avLst/>
          </a:prstGeom>
        </p:spPr>
      </p:pic>
    </p:spTree>
    <p:extLst>
      <p:ext uri="{BB962C8B-B14F-4D97-AF65-F5344CB8AC3E}">
        <p14:creationId xmlns:p14="http://schemas.microsoft.com/office/powerpoint/2010/main" val="20610239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08436-D4C0-3DA3-F3C5-0DF06116E39D}"/>
              </a:ext>
            </a:extLst>
          </p:cNvPr>
          <p:cNvSpPr>
            <a:spLocks noGrp="1"/>
          </p:cNvSpPr>
          <p:nvPr>
            <p:ph type="title"/>
          </p:nvPr>
        </p:nvSpPr>
        <p:spPr/>
        <p:txBody>
          <a:bodyPr>
            <a:noAutofit/>
          </a:bodyPr>
          <a:lstStyle/>
          <a:p>
            <a:r>
              <a:rPr lang="en-GB" sz="3600" dirty="0"/>
              <a:t>Increase in time for requirements relating to tenancy deposits</a:t>
            </a:r>
          </a:p>
        </p:txBody>
      </p:sp>
      <p:sp>
        <p:nvSpPr>
          <p:cNvPr id="3" name="Content Placeholder 2">
            <a:extLst>
              <a:ext uri="{FF2B5EF4-FFF2-40B4-BE49-F238E27FC236}">
                <a16:creationId xmlns:a16="http://schemas.microsoft.com/office/drawing/2014/main" id="{CFB53352-CBED-F384-0688-73F0BCFA89E9}"/>
              </a:ext>
            </a:extLst>
          </p:cNvPr>
          <p:cNvSpPr>
            <a:spLocks noGrp="1"/>
          </p:cNvSpPr>
          <p:nvPr>
            <p:ph idx="1"/>
          </p:nvPr>
        </p:nvSpPr>
        <p:spPr/>
        <p:txBody>
          <a:bodyPr/>
          <a:lstStyle/>
          <a:p>
            <a:r>
              <a:rPr lang="en-GB" dirty="0"/>
              <a:t>The time limit for a deposit to be protected in an approved scheme has changed from 14 to 28 days.</a:t>
            </a:r>
          </a:p>
          <a:p>
            <a:r>
              <a:rPr lang="en-GB" dirty="0"/>
              <a:t>If a landlord receives a tenancy deposit, they must comply with the initial requirements of an approved scheme within 28 days beginning with the date the deposit was received.</a:t>
            </a:r>
          </a:p>
          <a:p>
            <a:r>
              <a:rPr lang="en-GB" dirty="0"/>
              <a:t>The landlord has additional time to provide the prescribed information to the tenant, changing from 28 to 35 days.</a:t>
            </a:r>
          </a:p>
          <a:p>
            <a:r>
              <a:rPr lang="en-GB" dirty="0"/>
              <a:t>The landlord must provide the tenant with the required written information within 35 days of the deposit being paid. </a:t>
            </a:r>
          </a:p>
        </p:txBody>
      </p:sp>
    </p:spTree>
    <p:extLst>
      <p:ext uri="{BB962C8B-B14F-4D97-AF65-F5344CB8AC3E}">
        <p14:creationId xmlns:p14="http://schemas.microsoft.com/office/powerpoint/2010/main" val="34157378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EFFBE-AFF6-99C1-315B-CDE63EFF8E8C}"/>
              </a:ext>
            </a:extLst>
          </p:cNvPr>
          <p:cNvSpPr>
            <a:spLocks noGrp="1"/>
          </p:cNvSpPr>
          <p:nvPr>
            <p:ph type="title"/>
          </p:nvPr>
        </p:nvSpPr>
        <p:spPr/>
        <p:txBody>
          <a:bodyPr>
            <a:noAutofit/>
          </a:bodyPr>
          <a:lstStyle/>
          <a:p>
            <a:r>
              <a:rPr lang="en-GB" sz="3600" dirty="0"/>
              <a:t>Removal of 6-month time barrier to prosecution of tenancy deposit offence</a:t>
            </a:r>
          </a:p>
        </p:txBody>
      </p:sp>
      <p:sp>
        <p:nvSpPr>
          <p:cNvPr id="3" name="Content Placeholder 2">
            <a:extLst>
              <a:ext uri="{FF2B5EF4-FFF2-40B4-BE49-F238E27FC236}">
                <a16:creationId xmlns:a16="http://schemas.microsoft.com/office/drawing/2014/main" id="{D7ACA021-306F-D104-DB06-E587DA58BF48}"/>
              </a:ext>
            </a:extLst>
          </p:cNvPr>
          <p:cNvSpPr>
            <a:spLocks noGrp="1"/>
          </p:cNvSpPr>
          <p:nvPr>
            <p:ph idx="1"/>
          </p:nvPr>
        </p:nvSpPr>
        <p:spPr/>
        <p:txBody>
          <a:bodyPr/>
          <a:lstStyle/>
          <a:p>
            <a:r>
              <a:rPr lang="en-GB" dirty="0"/>
              <a:t>An offence is committed where a landlord fails to protect a tenancy deposit or give the prescribed information within the required time.</a:t>
            </a:r>
          </a:p>
          <a:p>
            <a:r>
              <a:rPr lang="en-GB" dirty="0"/>
              <a:t>The PTA makes the failure to protect a tenancy deposit a continuing offence and removes the 6-month time limit on prosecutions.</a:t>
            </a:r>
          </a:p>
        </p:txBody>
      </p:sp>
    </p:spTree>
    <p:extLst>
      <p:ext uri="{BB962C8B-B14F-4D97-AF65-F5344CB8AC3E}">
        <p14:creationId xmlns:p14="http://schemas.microsoft.com/office/powerpoint/2010/main" val="22171668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8E12E-0627-1B5E-A81B-72C84177B2FA}"/>
              </a:ext>
            </a:extLst>
          </p:cNvPr>
          <p:cNvSpPr>
            <a:spLocks noGrp="1"/>
          </p:cNvSpPr>
          <p:nvPr>
            <p:ph type="title"/>
          </p:nvPr>
        </p:nvSpPr>
        <p:spPr/>
        <p:txBody>
          <a:bodyPr/>
          <a:lstStyle/>
          <a:p>
            <a:r>
              <a:rPr lang="en-GB" dirty="0"/>
              <a:t>Future Regulations</a:t>
            </a:r>
          </a:p>
        </p:txBody>
      </p:sp>
      <p:sp>
        <p:nvSpPr>
          <p:cNvPr id="3" name="Content Placeholder 2">
            <a:extLst>
              <a:ext uri="{FF2B5EF4-FFF2-40B4-BE49-F238E27FC236}">
                <a16:creationId xmlns:a16="http://schemas.microsoft.com/office/drawing/2014/main" id="{85C70DD9-1645-9465-9369-2DD496D3D955}"/>
              </a:ext>
            </a:extLst>
          </p:cNvPr>
          <p:cNvSpPr>
            <a:spLocks noGrp="1"/>
          </p:cNvSpPr>
          <p:nvPr>
            <p:ph idx="1"/>
          </p:nvPr>
        </p:nvSpPr>
        <p:spPr/>
        <p:txBody>
          <a:bodyPr/>
          <a:lstStyle/>
          <a:p>
            <a:r>
              <a:rPr lang="en-GB" dirty="0"/>
              <a:t>The PTA affords the Department for Communities the powers to introduce new regulations regarding the following:</a:t>
            </a:r>
          </a:p>
          <a:p>
            <a:r>
              <a:rPr lang="en-GB" dirty="0"/>
              <a:t>Energy efficiency of dwelling houses under a private tenancy</a:t>
            </a:r>
          </a:p>
          <a:p>
            <a:r>
              <a:rPr lang="en-GB" dirty="0"/>
              <a:t>Electrical safety standards</a:t>
            </a:r>
          </a:p>
          <a:p>
            <a:r>
              <a:rPr lang="en-GB" dirty="0"/>
              <a:t>Notice to quit periods</a:t>
            </a:r>
          </a:p>
          <a:p>
            <a:pPr lvl="1"/>
            <a:r>
              <a:rPr lang="en-GB" dirty="0"/>
              <a:t>The Department have just finished consulting on longer notice to quit periods which would be accompanied by exceptions allowing these to be shortened under certain circumstances.</a:t>
            </a:r>
          </a:p>
        </p:txBody>
      </p:sp>
    </p:spTree>
    <p:extLst>
      <p:ext uri="{BB962C8B-B14F-4D97-AF65-F5344CB8AC3E}">
        <p14:creationId xmlns:p14="http://schemas.microsoft.com/office/powerpoint/2010/main" val="7195825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D0BDE-4FBA-D17E-0DCA-5B0CFC2A2FA3}"/>
              </a:ext>
            </a:extLst>
          </p:cNvPr>
          <p:cNvSpPr>
            <a:spLocks noGrp="1"/>
          </p:cNvSpPr>
          <p:nvPr>
            <p:ph type="title"/>
          </p:nvPr>
        </p:nvSpPr>
        <p:spPr/>
        <p:txBody>
          <a:bodyPr>
            <a:normAutofit fontScale="90000"/>
          </a:bodyPr>
          <a:lstStyle/>
          <a:p>
            <a:r>
              <a:rPr lang="en-GB" dirty="0"/>
              <a:t>Fundamental Review of Allocations</a:t>
            </a:r>
          </a:p>
        </p:txBody>
      </p:sp>
      <p:sp>
        <p:nvSpPr>
          <p:cNvPr id="3" name="Content Placeholder 2">
            <a:extLst>
              <a:ext uri="{FF2B5EF4-FFF2-40B4-BE49-F238E27FC236}">
                <a16:creationId xmlns:a16="http://schemas.microsoft.com/office/drawing/2014/main" id="{F3DCA156-24F1-EEFB-5D12-358769004ABE}"/>
              </a:ext>
            </a:extLst>
          </p:cNvPr>
          <p:cNvSpPr>
            <a:spLocks noGrp="1"/>
          </p:cNvSpPr>
          <p:nvPr>
            <p:ph idx="1"/>
          </p:nvPr>
        </p:nvSpPr>
        <p:spPr/>
        <p:txBody>
          <a:bodyPr/>
          <a:lstStyle/>
          <a:p>
            <a:pPr marL="0" indent="0">
              <a:buNone/>
            </a:pPr>
            <a:r>
              <a:rPr lang="en-GB" dirty="0"/>
              <a:t>In 2013, the Department for Communities (</a:t>
            </a:r>
            <a:r>
              <a:rPr lang="en-GB" dirty="0" err="1"/>
              <a:t>DfC</a:t>
            </a:r>
            <a:r>
              <a:rPr lang="en-GB" dirty="0"/>
              <a:t>) began a review of ways to improve how social tenancies are allocated in Northern Ireland. This required a fundamental review of the Housing Selection Scheme.</a:t>
            </a:r>
          </a:p>
          <a:p>
            <a:pPr marL="0" indent="0">
              <a:buNone/>
            </a:pPr>
            <a:r>
              <a:rPr lang="en-GB" dirty="0"/>
              <a:t>The Housing Selection Scheme is a set of rules that have been in place since 2000. The Northern Ireland Housing Executive (NIHE) and Housing Associations use these rules to award selection scheme points and to allocate social tenancies.</a:t>
            </a:r>
          </a:p>
          <a:p>
            <a:pPr marL="0" indent="0">
              <a:buNone/>
            </a:pPr>
            <a:r>
              <a:rPr lang="en-GB" dirty="0"/>
              <a:t>The Fundamental Review of Allocations (FRA) began with a period of consultation before implementing any changes. </a:t>
            </a:r>
          </a:p>
        </p:txBody>
      </p:sp>
    </p:spTree>
    <p:extLst>
      <p:ext uri="{BB962C8B-B14F-4D97-AF65-F5344CB8AC3E}">
        <p14:creationId xmlns:p14="http://schemas.microsoft.com/office/powerpoint/2010/main" val="38913879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8CD41-CBCB-F8DA-9149-383A0DCF96AF}"/>
              </a:ext>
            </a:extLst>
          </p:cNvPr>
          <p:cNvSpPr>
            <a:spLocks noGrp="1"/>
          </p:cNvSpPr>
          <p:nvPr>
            <p:ph type="title"/>
          </p:nvPr>
        </p:nvSpPr>
        <p:spPr/>
        <p:txBody>
          <a:bodyPr/>
          <a:lstStyle/>
          <a:p>
            <a:r>
              <a:rPr lang="en-GB" dirty="0"/>
              <a:t>FRA Consultation Period</a:t>
            </a:r>
          </a:p>
        </p:txBody>
      </p:sp>
      <p:sp>
        <p:nvSpPr>
          <p:cNvPr id="3" name="Content Placeholder 2">
            <a:extLst>
              <a:ext uri="{FF2B5EF4-FFF2-40B4-BE49-F238E27FC236}">
                <a16:creationId xmlns:a16="http://schemas.microsoft.com/office/drawing/2014/main" id="{95B3F65B-858D-6281-8670-494D8C65C11F}"/>
              </a:ext>
            </a:extLst>
          </p:cNvPr>
          <p:cNvSpPr>
            <a:spLocks noGrp="1"/>
          </p:cNvSpPr>
          <p:nvPr>
            <p:ph idx="1"/>
          </p:nvPr>
        </p:nvSpPr>
        <p:spPr/>
        <p:txBody>
          <a:bodyPr>
            <a:normAutofit fontScale="92500" lnSpcReduction="10000"/>
          </a:bodyPr>
          <a:lstStyle/>
          <a:p>
            <a:pPr marL="0" indent="0">
              <a:buNone/>
            </a:pPr>
            <a:r>
              <a:rPr lang="en-GB" dirty="0"/>
              <a:t>The first stage of FRA involved:</a:t>
            </a:r>
          </a:p>
          <a:p>
            <a:r>
              <a:rPr lang="en-GB" dirty="0"/>
              <a:t>Independent research into the Housing Selection Scheme</a:t>
            </a:r>
          </a:p>
          <a:p>
            <a:r>
              <a:rPr lang="en-GB" dirty="0"/>
              <a:t>Working with the Housing Executive and Housing Associations to identify potential changes</a:t>
            </a:r>
          </a:p>
          <a:p>
            <a:r>
              <a:rPr lang="en-GB" dirty="0"/>
              <a:t>Consultation with the public and stakeholders on recommendations for change</a:t>
            </a:r>
          </a:p>
          <a:p>
            <a:pPr marL="0" indent="0">
              <a:buNone/>
            </a:pPr>
            <a:r>
              <a:rPr lang="en-GB" dirty="0"/>
              <a:t>Twenty proposals for change were identified and went out for public consultation in 2017. The Minister for Communities agreed that 18 of the 20 proposed changes would go ahead. Two of the proposals were held for further investigation </a:t>
            </a:r>
          </a:p>
          <a:p>
            <a:r>
              <a:rPr lang="en-GB" dirty="0"/>
              <a:t>Intimidation points</a:t>
            </a:r>
          </a:p>
          <a:p>
            <a:r>
              <a:rPr lang="en-GB" dirty="0"/>
              <a:t>Interim accommodation points</a:t>
            </a:r>
          </a:p>
        </p:txBody>
      </p:sp>
    </p:spTree>
    <p:extLst>
      <p:ext uri="{BB962C8B-B14F-4D97-AF65-F5344CB8AC3E}">
        <p14:creationId xmlns:p14="http://schemas.microsoft.com/office/powerpoint/2010/main" val="31932313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188D7-DF8A-3B02-1083-93659B662FEB}"/>
              </a:ext>
            </a:extLst>
          </p:cNvPr>
          <p:cNvSpPr>
            <a:spLocks noGrp="1"/>
          </p:cNvSpPr>
          <p:nvPr>
            <p:ph type="title"/>
          </p:nvPr>
        </p:nvSpPr>
        <p:spPr/>
        <p:txBody>
          <a:bodyPr/>
          <a:lstStyle/>
          <a:p>
            <a:r>
              <a:rPr lang="en-GB" dirty="0"/>
              <a:t>FRA Recommendations: Group 1</a:t>
            </a:r>
          </a:p>
        </p:txBody>
      </p:sp>
      <p:sp>
        <p:nvSpPr>
          <p:cNvPr id="3" name="Content Placeholder 2">
            <a:extLst>
              <a:ext uri="{FF2B5EF4-FFF2-40B4-BE49-F238E27FC236}">
                <a16:creationId xmlns:a16="http://schemas.microsoft.com/office/drawing/2014/main" id="{0FC07C8A-2388-A3A8-ED8B-C2D20DD9164C}"/>
              </a:ext>
            </a:extLst>
          </p:cNvPr>
          <p:cNvSpPr>
            <a:spLocks noGrp="1"/>
          </p:cNvSpPr>
          <p:nvPr>
            <p:ph idx="1"/>
          </p:nvPr>
        </p:nvSpPr>
        <p:spPr/>
        <p:txBody>
          <a:bodyPr/>
          <a:lstStyle/>
          <a:p>
            <a:pPr marL="0" indent="0">
              <a:buNone/>
            </a:pPr>
            <a:r>
              <a:rPr lang="en-GB" dirty="0"/>
              <a:t>Group 1 of the FRA recommendations was rolled out at the end of January 2023. All four of the recommendations are now operational:</a:t>
            </a:r>
          </a:p>
          <a:p>
            <a:r>
              <a:rPr lang="en-GB" dirty="0"/>
              <a:t>Proposal 1: An independent, tenure-neutral housing advice service for Northern Ireland</a:t>
            </a:r>
          </a:p>
          <a:p>
            <a:r>
              <a:rPr lang="en-GB" dirty="0"/>
              <a:t>Proposal 5: A greater choice of areas for all applicants for a social home</a:t>
            </a:r>
          </a:p>
          <a:p>
            <a:r>
              <a:rPr lang="en-GB" dirty="0"/>
              <a:t>Proposal 15: An applicant may receive two reasonable offers of accommodation</a:t>
            </a:r>
          </a:p>
          <a:p>
            <a:r>
              <a:rPr lang="en-GB" dirty="0"/>
              <a:t>Proposal 16: Social Landlords may withdraw an offer of accommodation in specified circumstances.</a:t>
            </a:r>
          </a:p>
          <a:p>
            <a:endParaRPr lang="en-GB" dirty="0"/>
          </a:p>
        </p:txBody>
      </p:sp>
    </p:spTree>
    <p:extLst>
      <p:ext uri="{BB962C8B-B14F-4D97-AF65-F5344CB8AC3E}">
        <p14:creationId xmlns:p14="http://schemas.microsoft.com/office/powerpoint/2010/main" val="21315228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C422E-7437-5DD2-B4F1-8F79DD0D3BA3}"/>
              </a:ext>
            </a:extLst>
          </p:cNvPr>
          <p:cNvSpPr>
            <a:spLocks noGrp="1"/>
          </p:cNvSpPr>
          <p:nvPr>
            <p:ph type="title"/>
          </p:nvPr>
        </p:nvSpPr>
        <p:spPr/>
        <p:txBody>
          <a:bodyPr/>
          <a:lstStyle/>
          <a:p>
            <a:r>
              <a:rPr lang="en-GB" dirty="0"/>
              <a:t>FRA Recommendations: Group 2</a:t>
            </a:r>
          </a:p>
        </p:txBody>
      </p:sp>
      <p:sp>
        <p:nvSpPr>
          <p:cNvPr id="3" name="Content Placeholder 2">
            <a:extLst>
              <a:ext uri="{FF2B5EF4-FFF2-40B4-BE49-F238E27FC236}">
                <a16:creationId xmlns:a16="http://schemas.microsoft.com/office/drawing/2014/main" id="{15061C2A-5CCD-F59F-C128-B047B07AC5B5}"/>
              </a:ext>
            </a:extLst>
          </p:cNvPr>
          <p:cNvSpPr>
            <a:spLocks noGrp="1"/>
          </p:cNvSpPr>
          <p:nvPr>
            <p:ph idx="1"/>
          </p:nvPr>
        </p:nvSpPr>
        <p:spPr/>
        <p:txBody>
          <a:bodyPr>
            <a:normAutofit fontScale="92500" lnSpcReduction="20000"/>
          </a:bodyPr>
          <a:lstStyle/>
          <a:p>
            <a:pPr marL="0" indent="0">
              <a:buNone/>
            </a:pPr>
            <a:r>
              <a:rPr lang="en-GB" dirty="0"/>
              <a:t>Group 2 Proposals are being rolled out between February 2023 and December 2023:</a:t>
            </a:r>
          </a:p>
          <a:p>
            <a:r>
              <a:rPr lang="en-GB" dirty="0"/>
              <a:t>Proposal 6: Greater use of the mutual exchange service</a:t>
            </a:r>
          </a:p>
          <a:p>
            <a:r>
              <a:rPr lang="en-GB" dirty="0"/>
              <a:t>Proposal 12: For difficult-to-let properties, social landlords should be able to make multiple offers to as many applicants as they think is necessary.</a:t>
            </a:r>
          </a:p>
          <a:p>
            <a:r>
              <a:rPr lang="en-GB" dirty="0"/>
              <a:t>Proposal 14: For difficult-to-let properties, social landlords should be able to go direct to multiple offers if they have evidence a property will be difficult to let.</a:t>
            </a:r>
          </a:p>
          <a:p>
            <a:r>
              <a:rPr lang="en-GB" dirty="0"/>
              <a:t>Proposal 17: Social landlords may withhold consent for a policy succession or assignment to a general needs social home in limited circumstances where there is evidence an applicant needs it</a:t>
            </a:r>
          </a:p>
          <a:p>
            <a:r>
              <a:rPr lang="en-GB" dirty="0"/>
              <a:t>Proposal 18: Social landlords may withhold consent </a:t>
            </a:r>
            <a:r>
              <a:rPr lang="en-GB" b="0" i="0" dirty="0">
                <a:solidFill>
                  <a:srgbClr val="000000"/>
                </a:solidFill>
                <a:effectLst/>
                <a:latin typeface="+mj-lt"/>
              </a:rPr>
              <a:t>for policy succession or assignment of adapted accommodation or purpose-built wheelchair standard accommodation where there is evidence an applicant needs it. </a:t>
            </a:r>
            <a:endParaRPr lang="en-GB" dirty="0">
              <a:latin typeface="+mj-lt"/>
            </a:endParaRPr>
          </a:p>
        </p:txBody>
      </p:sp>
    </p:spTree>
    <p:extLst>
      <p:ext uri="{BB962C8B-B14F-4D97-AF65-F5344CB8AC3E}">
        <p14:creationId xmlns:p14="http://schemas.microsoft.com/office/powerpoint/2010/main" val="42357774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C5E37-B065-CE6F-F00C-CA147E9BECC7}"/>
              </a:ext>
            </a:extLst>
          </p:cNvPr>
          <p:cNvSpPr>
            <a:spLocks noGrp="1"/>
          </p:cNvSpPr>
          <p:nvPr>
            <p:ph type="title"/>
          </p:nvPr>
        </p:nvSpPr>
        <p:spPr/>
        <p:txBody>
          <a:bodyPr/>
          <a:lstStyle/>
          <a:p>
            <a:r>
              <a:rPr lang="en-GB" dirty="0"/>
              <a:t>FRA Recommendations: Group 3</a:t>
            </a:r>
          </a:p>
        </p:txBody>
      </p:sp>
      <p:sp>
        <p:nvSpPr>
          <p:cNvPr id="3" name="Content Placeholder 2">
            <a:extLst>
              <a:ext uri="{FF2B5EF4-FFF2-40B4-BE49-F238E27FC236}">
                <a16:creationId xmlns:a16="http://schemas.microsoft.com/office/drawing/2014/main" id="{80A48E22-5893-C1FF-1D45-BF259B2B30A9}"/>
              </a:ext>
            </a:extLst>
          </p:cNvPr>
          <p:cNvSpPr>
            <a:spLocks noGrp="1"/>
          </p:cNvSpPr>
          <p:nvPr>
            <p:ph idx="1"/>
          </p:nvPr>
        </p:nvSpPr>
        <p:spPr/>
        <p:txBody>
          <a:bodyPr>
            <a:normAutofit lnSpcReduction="10000"/>
          </a:bodyPr>
          <a:lstStyle/>
          <a:p>
            <a:pPr marL="0" indent="0">
              <a:buNone/>
            </a:pPr>
            <a:r>
              <a:rPr lang="en-GB" dirty="0"/>
              <a:t>Group 3 is due to be rolled out between January 2024 and October 2024:</a:t>
            </a:r>
          </a:p>
          <a:p>
            <a:r>
              <a:rPr lang="en-GB" dirty="0"/>
              <a:t>Proposal 2: An applicant who has been involved in unacceptable behaviour should not be eligible for social housing or Full Duty Applicant homeless status unless there is reason to believe – at the time the application is considered – that the unacceptable behaviour is likely to cease.</a:t>
            </a:r>
          </a:p>
          <a:p>
            <a:r>
              <a:rPr lang="en-GB" dirty="0"/>
              <a:t>Proposal 3: The Housing Executive may treat a person as ineligible for Full Duty homelessness status on the basis of their unacceptable behaviour at any time before allocating that person a social home.</a:t>
            </a:r>
          </a:p>
          <a:p>
            <a:r>
              <a:rPr lang="en-GB" dirty="0"/>
              <a:t>Proposal 19: Update the Selection Scheme to bring it in line with developments in Public Protection Arrangements in Northern Ireland.</a:t>
            </a:r>
          </a:p>
        </p:txBody>
      </p:sp>
    </p:spTree>
    <p:extLst>
      <p:ext uri="{BB962C8B-B14F-4D97-AF65-F5344CB8AC3E}">
        <p14:creationId xmlns:p14="http://schemas.microsoft.com/office/powerpoint/2010/main" val="41805516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C31F3-80DB-BA4E-5690-1AEA75D71326}"/>
              </a:ext>
            </a:extLst>
          </p:cNvPr>
          <p:cNvSpPr>
            <a:spLocks noGrp="1"/>
          </p:cNvSpPr>
          <p:nvPr>
            <p:ph type="title"/>
          </p:nvPr>
        </p:nvSpPr>
        <p:spPr/>
        <p:txBody>
          <a:bodyPr/>
          <a:lstStyle/>
          <a:p>
            <a:r>
              <a:rPr lang="en-GB" dirty="0"/>
              <a:t>FRA Recommendations: Group 4</a:t>
            </a:r>
          </a:p>
        </p:txBody>
      </p:sp>
      <p:sp>
        <p:nvSpPr>
          <p:cNvPr id="3" name="Content Placeholder 2">
            <a:extLst>
              <a:ext uri="{FF2B5EF4-FFF2-40B4-BE49-F238E27FC236}">
                <a16:creationId xmlns:a16="http://schemas.microsoft.com/office/drawing/2014/main" id="{3CA9AD6C-4EE8-1ECF-610C-543BB0731394}"/>
              </a:ext>
            </a:extLst>
          </p:cNvPr>
          <p:cNvSpPr>
            <a:spLocks noGrp="1"/>
          </p:cNvSpPr>
          <p:nvPr>
            <p:ph idx="1"/>
          </p:nvPr>
        </p:nvSpPr>
        <p:spPr/>
        <p:txBody>
          <a:bodyPr>
            <a:normAutofit fontScale="70000" lnSpcReduction="20000"/>
          </a:bodyPr>
          <a:lstStyle/>
          <a:p>
            <a:pPr marL="0" indent="0">
              <a:buNone/>
            </a:pPr>
            <a:r>
              <a:rPr lang="en-GB" dirty="0"/>
              <a:t>Group 4 is due to be rolled out between November 2024 and April 2025:</a:t>
            </a:r>
          </a:p>
          <a:p>
            <a:r>
              <a:rPr lang="en-GB" dirty="0"/>
              <a:t>Proposal 4: The Housing Executive can meet their statutory duty to homeless people on a tenure-neutral basis; provided that the accommodation meets certain conditions.</a:t>
            </a:r>
          </a:p>
          <a:p>
            <a:r>
              <a:rPr lang="en-GB" dirty="0"/>
              <a:t>Proposal 7: Investigate how to strengthen the verification process and address inconsistencies in the award of intimidation points.</a:t>
            </a:r>
          </a:p>
          <a:p>
            <a:r>
              <a:rPr lang="en-GB" dirty="0"/>
              <a:t>Proposal 8: Points should reflect current circumstances of all applicants.</a:t>
            </a:r>
          </a:p>
          <a:p>
            <a:r>
              <a:rPr lang="en-GB" dirty="0"/>
              <a:t>Proposal 9: Investigate alternative approaches for the award of points to applicants in any form of temporary accommodation.</a:t>
            </a:r>
          </a:p>
          <a:p>
            <a:r>
              <a:rPr lang="en-GB" dirty="0"/>
              <a:t>Proposal 10: The Selection Scheme should place applicants into bands based on similar levels of need to meet longstanding housing need more effectively.</a:t>
            </a:r>
          </a:p>
          <a:p>
            <a:r>
              <a:rPr lang="en-GB" dirty="0"/>
              <a:t>Proposal 11: The Selection Scheme rules should generally align the number of bedrooms a household is assessed to need with the size criteria for eligible Housing Cost element of Universal Credit/Housing Benefit customers.</a:t>
            </a:r>
          </a:p>
          <a:p>
            <a:r>
              <a:rPr lang="en-GB" dirty="0"/>
              <a:t>Proposal 13: For difficult to let properties: Social landlords should be able to use choice-based lettings.</a:t>
            </a:r>
          </a:p>
          <a:p>
            <a:r>
              <a:rPr lang="en-GB" dirty="0"/>
              <a:t>Proposal 20: For difficult to let properties: Social landlords should be able to use choice-based lettings.</a:t>
            </a:r>
          </a:p>
        </p:txBody>
      </p:sp>
    </p:spTree>
    <p:extLst>
      <p:ext uri="{BB962C8B-B14F-4D97-AF65-F5344CB8AC3E}">
        <p14:creationId xmlns:p14="http://schemas.microsoft.com/office/powerpoint/2010/main" val="38626191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C7C0A-052F-4759-9350-EDA53DDFF64D}"/>
              </a:ext>
            </a:extLst>
          </p:cNvPr>
          <p:cNvSpPr>
            <a:spLocks noGrp="1"/>
          </p:cNvSpPr>
          <p:nvPr>
            <p:ph type="title"/>
          </p:nvPr>
        </p:nvSpPr>
        <p:spPr/>
        <p:txBody>
          <a:bodyPr>
            <a:normAutofit fontScale="90000"/>
          </a:bodyPr>
          <a:lstStyle/>
          <a:p>
            <a:r>
              <a:rPr lang="en-GB" dirty="0"/>
              <a:t>Key Changes in the Past 12 Months</a:t>
            </a:r>
          </a:p>
        </p:txBody>
      </p:sp>
      <p:sp>
        <p:nvSpPr>
          <p:cNvPr id="3" name="Content Placeholder 2">
            <a:extLst>
              <a:ext uri="{FF2B5EF4-FFF2-40B4-BE49-F238E27FC236}">
                <a16:creationId xmlns:a16="http://schemas.microsoft.com/office/drawing/2014/main" id="{DCE281EE-0560-4867-A362-F0B8865E4035}"/>
              </a:ext>
            </a:extLst>
          </p:cNvPr>
          <p:cNvSpPr>
            <a:spLocks noGrp="1"/>
          </p:cNvSpPr>
          <p:nvPr>
            <p:ph idx="1"/>
          </p:nvPr>
        </p:nvSpPr>
        <p:spPr/>
        <p:txBody>
          <a:bodyPr>
            <a:normAutofit lnSpcReduction="10000"/>
          </a:bodyPr>
          <a:lstStyle/>
          <a:p>
            <a:r>
              <a:rPr lang="en-GB" dirty="0"/>
              <a:t>Private Tenancies Act (Northern Ireland) 2022</a:t>
            </a:r>
          </a:p>
          <a:p>
            <a:pPr lvl="1"/>
            <a:r>
              <a:rPr lang="en-GB" dirty="0"/>
              <a:t>Tenancy Information Notice</a:t>
            </a:r>
          </a:p>
          <a:p>
            <a:pPr lvl="1"/>
            <a:r>
              <a:rPr lang="en-GB" dirty="0"/>
              <a:t>Notice of variation</a:t>
            </a:r>
          </a:p>
          <a:p>
            <a:pPr lvl="1"/>
            <a:r>
              <a:rPr lang="en-GB" dirty="0"/>
              <a:t>Notice regarding past matters</a:t>
            </a:r>
          </a:p>
          <a:p>
            <a:pPr lvl="1"/>
            <a:r>
              <a:rPr lang="en-GB" dirty="0"/>
              <a:t>Issuing of receipts</a:t>
            </a:r>
          </a:p>
          <a:p>
            <a:pPr lvl="1"/>
            <a:r>
              <a:rPr lang="en-GB" dirty="0"/>
              <a:t>Limit on tenancy deposit amount</a:t>
            </a:r>
          </a:p>
          <a:p>
            <a:pPr lvl="1"/>
            <a:r>
              <a:rPr lang="en-GB" dirty="0"/>
              <a:t>Exceptions to notice periods</a:t>
            </a:r>
          </a:p>
          <a:p>
            <a:pPr lvl="1"/>
            <a:r>
              <a:rPr lang="en-GB" dirty="0"/>
              <a:t>Future regulations</a:t>
            </a:r>
          </a:p>
          <a:p>
            <a:r>
              <a:rPr lang="en-GB" dirty="0"/>
              <a:t>Fundamental Review of Allocations</a:t>
            </a:r>
          </a:p>
          <a:p>
            <a:pPr lvl="1"/>
            <a:r>
              <a:rPr lang="en-GB" dirty="0"/>
              <a:t>Overhaul of the selection system for social housing in Northern Ireland</a:t>
            </a:r>
          </a:p>
          <a:p>
            <a:pPr lvl="1"/>
            <a:r>
              <a:rPr lang="en-GB" dirty="0"/>
              <a:t>Followed independent research, partnered with Northern Ireland Housing Executive (NIHE) and Housing Associations</a:t>
            </a:r>
          </a:p>
          <a:p>
            <a:pPr lvl="1"/>
            <a:r>
              <a:rPr lang="en-GB" dirty="0"/>
              <a:t>Consultation with public and stakeholders on recommendations for change</a:t>
            </a:r>
          </a:p>
        </p:txBody>
      </p:sp>
      <p:sp>
        <p:nvSpPr>
          <p:cNvPr id="4" name="TextBox 3">
            <a:extLst>
              <a:ext uri="{FF2B5EF4-FFF2-40B4-BE49-F238E27FC236}">
                <a16:creationId xmlns:a16="http://schemas.microsoft.com/office/drawing/2014/main" id="{61FC8166-3DB2-B542-C2AB-647CB9977581}"/>
              </a:ext>
            </a:extLst>
          </p:cNvPr>
          <p:cNvSpPr txBox="1"/>
          <p:nvPr/>
        </p:nvSpPr>
        <p:spPr>
          <a:xfrm>
            <a:off x="182218" y="5996608"/>
            <a:ext cx="583095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dirty="0">
                <a:solidFill>
                  <a:schemeClr val="accent1"/>
                </a:solidFill>
                <a:ea typeface="+mn-lt"/>
                <a:cs typeface="+mn-lt"/>
              </a:rPr>
              <a:t>www.frontlinenetwork.org.uk/funding</a:t>
            </a:r>
            <a:endParaRPr lang="en-US" sz="2400" dirty="0">
              <a:solidFill>
                <a:schemeClr val="accent1"/>
              </a:solidFill>
              <a:cs typeface="Arial"/>
            </a:endParaRPr>
          </a:p>
        </p:txBody>
      </p:sp>
    </p:spTree>
    <p:extLst>
      <p:ext uri="{BB962C8B-B14F-4D97-AF65-F5344CB8AC3E}">
        <p14:creationId xmlns:p14="http://schemas.microsoft.com/office/powerpoint/2010/main" val="29661742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500"/>
                                        <p:tgtEl>
                                          <p:spTgt spid="3">
                                            <p:txEl>
                                              <p:pRg st="9" end="9"/>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fade">
                                      <p:cBhvr>
                                        <p:cTn id="39" dur="500"/>
                                        <p:tgtEl>
                                          <p:spTgt spid="3">
                                            <p:txEl>
                                              <p:pRg st="10" end="10"/>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fade">
                                      <p:cBhvr>
                                        <p:cTn id="4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E87C60B-4177-4A54-A52A-2764B620E31C}"/>
              </a:ext>
            </a:extLst>
          </p:cNvPr>
          <p:cNvSpPr>
            <a:spLocks noGrp="1"/>
          </p:cNvSpPr>
          <p:nvPr>
            <p:ph type="title"/>
          </p:nvPr>
        </p:nvSpPr>
        <p:spPr/>
        <p:txBody>
          <a:bodyPr/>
          <a:lstStyle/>
          <a:p>
            <a:r>
              <a:rPr lang="en-GB" dirty="0"/>
              <a:t>Current context and Challenges</a:t>
            </a:r>
          </a:p>
        </p:txBody>
      </p:sp>
      <p:sp>
        <p:nvSpPr>
          <p:cNvPr id="11" name="Content Placeholder 10">
            <a:extLst>
              <a:ext uri="{FF2B5EF4-FFF2-40B4-BE49-F238E27FC236}">
                <a16:creationId xmlns:a16="http://schemas.microsoft.com/office/drawing/2014/main" id="{098D83C3-E928-2608-AEDE-7399A7AFFF9D}"/>
              </a:ext>
            </a:extLst>
          </p:cNvPr>
          <p:cNvSpPr>
            <a:spLocks noGrp="1"/>
          </p:cNvSpPr>
          <p:nvPr>
            <p:ph idx="1"/>
          </p:nvPr>
        </p:nvSpPr>
        <p:spPr/>
        <p:txBody>
          <a:bodyPr>
            <a:normAutofit fontScale="92500" lnSpcReduction="20000"/>
          </a:bodyPr>
          <a:lstStyle/>
          <a:p>
            <a:r>
              <a:rPr lang="en-GB" dirty="0"/>
              <a:t>Northern Ireland has not had a functioning government since February 2022. Therefore, there has been no new policy or legislation introduced since this date.</a:t>
            </a:r>
          </a:p>
          <a:p>
            <a:r>
              <a:rPr lang="en-GB" dirty="0"/>
              <a:t>Housing need not being met. Not enough social housing being built, and this has been reduced further in this year’s budget.</a:t>
            </a:r>
          </a:p>
          <a:p>
            <a:r>
              <a:rPr lang="en-GB" dirty="0"/>
              <a:t>Overwhelmed and shrinking Private Rental Sector with increasing barriers to access. Average rent has risen 10% in the last year. Average monthly rent risen approximately £150 since April 2021.</a:t>
            </a:r>
          </a:p>
          <a:p>
            <a:r>
              <a:rPr lang="en-GB" dirty="0"/>
              <a:t>Welfare has not risen alongside this increase. Local Housing Allowance has remained frozen since 2020. Discretionary Support has a projected need of £45 million, with only £20 million allocated.</a:t>
            </a:r>
          </a:p>
          <a:p>
            <a:r>
              <a:rPr lang="en-GB" dirty="0"/>
              <a:t>The Northern Ireland Secretary of State, Chris Heaton-Harris, has imposed a deeply damaging budget on Northern Ireland, resulting in cuts across the public sector, including housing and support for those in housing need, as well as the most vulnerable in Northern Ireland society.</a:t>
            </a:r>
          </a:p>
        </p:txBody>
      </p:sp>
    </p:spTree>
    <p:extLst>
      <p:ext uri="{BB962C8B-B14F-4D97-AF65-F5344CB8AC3E}">
        <p14:creationId xmlns:p14="http://schemas.microsoft.com/office/powerpoint/2010/main" val="175725469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fade">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fade">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fade">
                                      <p:cBhvr>
                                        <p:cTn id="22" dur="500"/>
                                        <p:tgtEl>
                                          <p:spTgt spid="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Effect transition="in" filter="fade">
                                      <p:cBhvr>
                                        <p:cTn id="27"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C29362D-F6FE-4007-AC66-CA2E16FB78FB}"/>
              </a:ext>
            </a:extLst>
          </p:cNvPr>
          <p:cNvSpPr>
            <a:spLocks noGrp="1"/>
          </p:cNvSpPr>
          <p:nvPr>
            <p:ph type="title"/>
          </p:nvPr>
        </p:nvSpPr>
        <p:spPr/>
        <p:txBody>
          <a:bodyPr>
            <a:noAutofit/>
          </a:bodyPr>
          <a:lstStyle/>
          <a:p>
            <a:r>
              <a:rPr lang="en-GB" sz="3600" dirty="0"/>
              <a:t>The Private Tenancies Act (Northern Ireland) 2022 (PTA)</a:t>
            </a:r>
          </a:p>
        </p:txBody>
      </p:sp>
      <p:sp>
        <p:nvSpPr>
          <p:cNvPr id="6" name="Content Placeholder 5">
            <a:extLst>
              <a:ext uri="{FF2B5EF4-FFF2-40B4-BE49-F238E27FC236}">
                <a16:creationId xmlns:a16="http://schemas.microsoft.com/office/drawing/2014/main" id="{3E1521C9-AE4D-44C2-A7B1-46108C0E317C}"/>
              </a:ext>
            </a:extLst>
          </p:cNvPr>
          <p:cNvSpPr>
            <a:spLocks noGrp="1"/>
          </p:cNvSpPr>
          <p:nvPr>
            <p:ph idx="1"/>
          </p:nvPr>
        </p:nvSpPr>
        <p:spPr/>
        <p:txBody>
          <a:bodyPr/>
          <a:lstStyle/>
          <a:p>
            <a:r>
              <a:rPr lang="en-GB" dirty="0"/>
              <a:t>Passed by the Northern Ireland Assembly in April 2022, but came into force in April 2023.</a:t>
            </a:r>
          </a:p>
          <a:p>
            <a:r>
              <a:rPr lang="en-GB" dirty="0"/>
              <a:t>Had a truncated scrutinization process due to the collapse of the Executive and the approaching conclusion of the mandate.</a:t>
            </a:r>
          </a:p>
          <a:p>
            <a:r>
              <a:rPr lang="en-GB" dirty="0"/>
              <a:t>Important but imperfect piece of legislation which made several changes to the private rental sector and private rental tenants.</a:t>
            </a:r>
          </a:p>
          <a:p>
            <a:r>
              <a:rPr lang="en-GB" dirty="0"/>
              <a:t>Intended to be the first in a series of legislative reforms of the private rental sector.</a:t>
            </a:r>
          </a:p>
        </p:txBody>
      </p:sp>
    </p:spTree>
    <p:extLst>
      <p:ext uri="{BB962C8B-B14F-4D97-AF65-F5344CB8AC3E}">
        <p14:creationId xmlns:p14="http://schemas.microsoft.com/office/powerpoint/2010/main" val="10756377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54410-619E-D1A9-E77F-65CC23A5D46C}"/>
              </a:ext>
            </a:extLst>
          </p:cNvPr>
          <p:cNvSpPr>
            <a:spLocks noGrp="1"/>
          </p:cNvSpPr>
          <p:nvPr>
            <p:ph type="title"/>
          </p:nvPr>
        </p:nvSpPr>
        <p:spPr/>
        <p:txBody>
          <a:bodyPr/>
          <a:lstStyle/>
          <a:p>
            <a:r>
              <a:rPr lang="en-GB" dirty="0"/>
              <a:t>Tenancy Information Notice</a:t>
            </a:r>
          </a:p>
        </p:txBody>
      </p:sp>
      <p:sp>
        <p:nvSpPr>
          <p:cNvPr id="3" name="Content Placeholder 2">
            <a:extLst>
              <a:ext uri="{FF2B5EF4-FFF2-40B4-BE49-F238E27FC236}">
                <a16:creationId xmlns:a16="http://schemas.microsoft.com/office/drawing/2014/main" id="{FDAA2B14-A84F-255D-8122-32516F0F2DFD}"/>
              </a:ext>
            </a:extLst>
          </p:cNvPr>
          <p:cNvSpPr>
            <a:spLocks noGrp="1"/>
          </p:cNvSpPr>
          <p:nvPr>
            <p:ph idx="1"/>
          </p:nvPr>
        </p:nvSpPr>
        <p:spPr/>
        <p:txBody>
          <a:bodyPr/>
          <a:lstStyle/>
          <a:p>
            <a:r>
              <a:rPr lang="en-GB" dirty="0"/>
              <a:t>A landlord must provide a tenant with a tenancy information notice (TIN).</a:t>
            </a:r>
          </a:p>
          <a:p>
            <a:r>
              <a:rPr lang="en-GB" dirty="0"/>
              <a:t>A TIN provides the landlord and tenant with information on their respective rights and responsibilities.</a:t>
            </a:r>
          </a:p>
          <a:p>
            <a:r>
              <a:rPr lang="en-GB" dirty="0"/>
              <a:t>Will contain information such as rent payable, deposit details, duration of tenancy, responsibility for repairs and notice to quit. </a:t>
            </a:r>
          </a:p>
          <a:p>
            <a:r>
              <a:rPr lang="en-GB" dirty="0"/>
              <a:t>Also provides tenants with the landlord’s name and contact information.</a:t>
            </a:r>
          </a:p>
          <a:p>
            <a:r>
              <a:rPr lang="en-GB" dirty="0"/>
              <a:t>Landlord must provide the TIN within 28 days of granting the tenancy and it must be free of charge.</a:t>
            </a:r>
          </a:p>
        </p:txBody>
      </p:sp>
    </p:spTree>
    <p:extLst>
      <p:ext uri="{BB962C8B-B14F-4D97-AF65-F5344CB8AC3E}">
        <p14:creationId xmlns:p14="http://schemas.microsoft.com/office/powerpoint/2010/main" val="151536367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375FB-E5FA-3C53-B0E8-A7835915A54B}"/>
              </a:ext>
            </a:extLst>
          </p:cNvPr>
          <p:cNvSpPr>
            <a:spLocks noGrp="1"/>
          </p:cNvSpPr>
          <p:nvPr>
            <p:ph type="title"/>
          </p:nvPr>
        </p:nvSpPr>
        <p:spPr/>
        <p:txBody>
          <a:bodyPr>
            <a:noAutofit/>
          </a:bodyPr>
          <a:lstStyle/>
          <a:p>
            <a:r>
              <a:rPr lang="en-GB" sz="3600" dirty="0"/>
              <a:t>Landlord’s Notice relating to the variation of a Private Tenancy</a:t>
            </a:r>
          </a:p>
        </p:txBody>
      </p:sp>
      <p:sp>
        <p:nvSpPr>
          <p:cNvPr id="3" name="Content Placeholder 2">
            <a:extLst>
              <a:ext uri="{FF2B5EF4-FFF2-40B4-BE49-F238E27FC236}">
                <a16:creationId xmlns:a16="http://schemas.microsoft.com/office/drawing/2014/main" id="{BCA7FCDC-FC0F-C9A4-DB78-4DDFA7D0F04F}"/>
              </a:ext>
            </a:extLst>
          </p:cNvPr>
          <p:cNvSpPr>
            <a:spLocks noGrp="1"/>
          </p:cNvSpPr>
          <p:nvPr>
            <p:ph idx="1"/>
          </p:nvPr>
        </p:nvSpPr>
        <p:spPr/>
        <p:txBody>
          <a:bodyPr/>
          <a:lstStyle/>
          <a:p>
            <a:r>
              <a:rPr lang="en-GB" dirty="0"/>
              <a:t>Also known as a Notice of Variation</a:t>
            </a:r>
          </a:p>
          <a:p>
            <a:r>
              <a:rPr lang="en-GB" dirty="0"/>
              <a:t>Regulations require the landlord to provide the tenant with a notice of variation if there is any change to the information contained in the original tenancy information notice.</a:t>
            </a:r>
          </a:p>
          <a:p>
            <a:r>
              <a:rPr lang="en-GB" dirty="0"/>
              <a:t>The new notice must contain the address of the dwelling house, the provision to be varied and the new provision.</a:t>
            </a:r>
          </a:p>
          <a:p>
            <a:r>
              <a:rPr lang="en-GB" dirty="0"/>
              <a:t>Landlord must provide a notice of variation within 28 days of any changes made and the notice must be free of charge.</a:t>
            </a:r>
          </a:p>
        </p:txBody>
      </p:sp>
    </p:spTree>
    <p:extLst>
      <p:ext uri="{BB962C8B-B14F-4D97-AF65-F5344CB8AC3E}">
        <p14:creationId xmlns:p14="http://schemas.microsoft.com/office/powerpoint/2010/main" val="16460749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07784-08F6-1ED2-45C3-86ADA78E1E6C}"/>
              </a:ext>
            </a:extLst>
          </p:cNvPr>
          <p:cNvSpPr>
            <a:spLocks noGrp="1"/>
          </p:cNvSpPr>
          <p:nvPr>
            <p:ph type="title"/>
          </p:nvPr>
        </p:nvSpPr>
        <p:spPr/>
        <p:txBody>
          <a:bodyPr/>
          <a:lstStyle/>
          <a:p>
            <a:r>
              <a:rPr lang="en-GB" dirty="0"/>
              <a:t>Notice regarding past matters</a:t>
            </a:r>
          </a:p>
        </p:txBody>
      </p:sp>
      <p:sp>
        <p:nvSpPr>
          <p:cNvPr id="3" name="Content Placeholder 2">
            <a:extLst>
              <a:ext uri="{FF2B5EF4-FFF2-40B4-BE49-F238E27FC236}">
                <a16:creationId xmlns:a16="http://schemas.microsoft.com/office/drawing/2014/main" id="{A490A0DD-25EB-54C7-921E-A43A8E9DCE8B}"/>
              </a:ext>
            </a:extLst>
          </p:cNvPr>
          <p:cNvSpPr>
            <a:spLocks noGrp="1"/>
          </p:cNvSpPr>
          <p:nvPr>
            <p:ph idx="1"/>
          </p:nvPr>
        </p:nvSpPr>
        <p:spPr/>
        <p:txBody>
          <a:bodyPr/>
          <a:lstStyle/>
          <a:p>
            <a:r>
              <a:rPr lang="en-GB" dirty="0"/>
              <a:t>Since 2011, there was no legal duty to provide tenants with information relating to their tenancy. This notice applies to tenants who did not receive such information since 2011 and are still in a private tenancy as of 1 April 2023.</a:t>
            </a:r>
          </a:p>
          <a:p>
            <a:r>
              <a:rPr lang="en-GB" dirty="0"/>
              <a:t>The landlord must provide a free notice detailing these past variations free of charge.</a:t>
            </a:r>
          </a:p>
          <a:p>
            <a:r>
              <a:rPr lang="en-GB" dirty="0"/>
              <a:t>Tenants should have been given this notice within 28 days of 1 April 2023.</a:t>
            </a:r>
          </a:p>
          <a:p>
            <a:r>
              <a:rPr lang="en-GB" dirty="0"/>
              <a:t>A landlord who fails to give the required Tenancy Information Notice or Notice of Variation within the required 28-day period is guilty of an offence under the PTA.</a:t>
            </a:r>
          </a:p>
        </p:txBody>
      </p:sp>
    </p:spTree>
    <p:extLst>
      <p:ext uri="{BB962C8B-B14F-4D97-AF65-F5344CB8AC3E}">
        <p14:creationId xmlns:p14="http://schemas.microsoft.com/office/powerpoint/2010/main" val="14342571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DF46A-CFC2-4EB8-2DF1-165B6B593DC9}"/>
              </a:ext>
            </a:extLst>
          </p:cNvPr>
          <p:cNvSpPr>
            <a:spLocks noGrp="1"/>
          </p:cNvSpPr>
          <p:nvPr>
            <p:ph type="title"/>
          </p:nvPr>
        </p:nvSpPr>
        <p:spPr/>
        <p:txBody>
          <a:bodyPr/>
          <a:lstStyle/>
          <a:p>
            <a:r>
              <a:rPr lang="en-GB" dirty="0"/>
              <a:t>Receipts </a:t>
            </a:r>
          </a:p>
        </p:txBody>
      </p:sp>
      <p:sp>
        <p:nvSpPr>
          <p:cNvPr id="3" name="Content Placeholder 2">
            <a:extLst>
              <a:ext uri="{FF2B5EF4-FFF2-40B4-BE49-F238E27FC236}">
                <a16:creationId xmlns:a16="http://schemas.microsoft.com/office/drawing/2014/main" id="{F83ED95C-A87D-2E25-6954-2BF72D9AB9EC}"/>
              </a:ext>
            </a:extLst>
          </p:cNvPr>
          <p:cNvSpPr>
            <a:spLocks noGrp="1"/>
          </p:cNvSpPr>
          <p:nvPr>
            <p:ph idx="1"/>
          </p:nvPr>
        </p:nvSpPr>
        <p:spPr/>
        <p:txBody>
          <a:bodyPr>
            <a:normAutofit fontScale="85000" lnSpcReduction="10000"/>
          </a:bodyPr>
          <a:lstStyle/>
          <a:p>
            <a:r>
              <a:rPr lang="en-GB" dirty="0"/>
              <a:t>It is now a requirement for a landlord to provide a written receipt for any payment made in cash in relation to a tenancy. (rent payment, arrears, deposit) </a:t>
            </a:r>
          </a:p>
          <a:p>
            <a:r>
              <a:rPr lang="en-GB" dirty="0"/>
              <a:t>Any written receipt must detail:</a:t>
            </a:r>
          </a:p>
          <a:p>
            <a:pPr lvl="1"/>
            <a:r>
              <a:rPr lang="en-GB" dirty="0"/>
              <a:t>The payment date</a:t>
            </a:r>
          </a:p>
          <a:p>
            <a:pPr lvl="1"/>
            <a:r>
              <a:rPr lang="en-GB" dirty="0"/>
              <a:t>What the payment was for </a:t>
            </a:r>
          </a:p>
          <a:p>
            <a:pPr lvl="1"/>
            <a:r>
              <a:rPr lang="en-GB" dirty="0"/>
              <a:t>The amount paid including</a:t>
            </a:r>
          </a:p>
          <a:p>
            <a:pPr lvl="2"/>
            <a:r>
              <a:rPr lang="en-GB" dirty="0"/>
              <a:t>If any amount remains outstanding</a:t>
            </a:r>
          </a:p>
          <a:p>
            <a:pPr lvl="2"/>
            <a:r>
              <a:rPr lang="en-GB" dirty="0"/>
              <a:t>If the payment was made in full</a:t>
            </a:r>
          </a:p>
          <a:p>
            <a:r>
              <a:rPr lang="en-GB" dirty="0"/>
              <a:t>Must be provided free of charge and be in written form.</a:t>
            </a:r>
          </a:p>
          <a:p>
            <a:r>
              <a:rPr lang="en-GB" dirty="0"/>
              <a:t>A landlord must provide the receipt at the time the payment is made. In exceptional circumstances, the tenant and the landlord can agree a reasonable timeframe.</a:t>
            </a:r>
          </a:p>
          <a:p>
            <a:r>
              <a:rPr lang="en-GB" dirty="0"/>
              <a:t>It is an offence if a landlord fails to provide a receipt, if the receipt does not contain the correct information or if the receipt is not provided as soon as is reasonably possible.</a:t>
            </a:r>
          </a:p>
        </p:txBody>
      </p:sp>
    </p:spTree>
    <p:extLst>
      <p:ext uri="{BB962C8B-B14F-4D97-AF65-F5344CB8AC3E}">
        <p14:creationId xmlns:p14="http://schemas.microsoft.com/office/powerpoint/2010/main" val="16708469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40349-A520-3DEA-769A-177D041284B1}"/>
              </a:ext>
            </a:extLst>
          </p:cNvPr>
          <p:cNvSpPr>
            <a:spLocks noGrp="1"/>
          </p:cNvSpPr>
          <p:nvPr>
            <p:ph type="title"/>
          </p:nvPr>
        </p:nvSpPr>
        <p:spPr/>
        <p:txBody>
          <a:bodyPr/>
          <a:lstStyle/>
          <a:p>
            <a:r>
              <a:rPr lang="en-GB" dirty="0"/>
              <a:t>Limit on Tenancy Deposit Amount</a:t>
            </a:r>
          </a:p>
        </p:txBody>
      </p:sp>
      <p:sp>
        <p:nvSpPr>
          <p:cNvPr id="3" name="Content Placeholder 2">
            <a:extLst>
              <a:ext uri="{FF2B5EF4-FFF2-40B4-BE49-F238E27FC236}">
                <a16:creationId xmlns:a16="http://schemas.microsoft.com/office/drawing/2014/main" id="{F2F32AFC-557A-FCB8-3BA2-5B0C28067D7E}"/>
              </a:ext>
            </a:extLst>
          </p:cNvPr>
          <p:cNvSpPr>
            <a:spLocks noGrp="1"/>
          </p:cNvSpPr>
          <p:nvPr>
            <p:ph idx="1"/>
          </p:nvPr>
        </p:nvSpPr>
        <p:spPr/>
        <p:txBody>
          <a:bodyPr>
            <a:normAutofit lnSpcReduction="10000"/>
          </a:bodyPr>
          <a:lstStyle/>
          <a:p>
            <a:r>
              <a:rPr lang="en-GB" dirty="0"/>
              <a:t>Under the PTA, a Landlord cannot ask for or retain a tenancy deposit that is more than one month’s rent.</a:t>
            </a:r>
          </a:p>
          <a:p>
            <a:r>
              <a:rPr lang="en-GB" dirty="0"/>
              <a:t>The amount of the deposit required should not be more than the equivalent of one month’s rent. Where the rent is payable for periods other than whole months rent, the deposit will be the amount of 1 day’s letting x30. </a:t>
            </a:r>
          </a:p>
          <a:p>
            <a:r>
              <a:rPr lang="en-GB" dirty="0"/>
              <a:t>If a tenant agreed to pay a deposit of more than 1 month’s rent after 1 April 2023 and this is not paid, the landlord can only recover the amount equivalent to one month’s rent.</a:t>
            </a:r>
          </a:p>
          <a:p>
            <a:r>
              <a:rPr lang="en-GB" dirty="0"/>
              <a:t>If a tenant signed a contract to pay a deposit more than 1 month’s rent before 1 April 2023, the landlord can ask for that deposit and the tenant is contractually obliged to pay it.</a:t>
            </a:r>
          </a:p>
        </p:txBody>
      </p:sp>
    </p:spTree>
    <p:extLst>
      <p:ext uri="{BB962C8B-B14F-4D97-AF65-F5344CB8AC3E}">
        <p14:creationId xmlns:p14="http://schemas.microsoft.com/office/powerpoint/2010/main" val="16491164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SMT brand colours">
      <a:dk1>
        <a:sysClr val="windowText" lastClr="000000"/>
      </a:dk1>
      <a:lt1>
        <a:sysClr val="window" lastClr="FFFFFF"/>
      </a:lt1>
      <a:dk2>
        <a:srgbClr val="B30931"/>
      </a:dk2>
      <a:lt2>
        <a:srgbClr val="E9E4E0"/>
      </a:lt2>
      <a:accent1>
        <a:srgbClr val="B30931"/>
      </a:accent1>
      <a:accent2>
        <a:srgbClr val="A1AE9E"/>
      </a:accent2>
      <a:accent3>
        <a:srgbClr val="4B3A58"/>
      </a:accent3>
      <a:accent4>
        <a:srgbClr val="F56136"/>
      </a:accent4>
      <a:accent5>
        <a:srgbClr val="3C3C3B"/>
      </a:accent5>
      <a:accent6>
        <a:srgbClr val="A1AE9E"/>
      </a:accent6>
      <a:hlink>
        <a:srgbClr val="B30931"/>
      </a:hlink>
      <a:folHlink>
        <a:srgbClr val="A1AE9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SMT brand colours">
      <a:dk1>
        <a:sysClr val="windowText" lastClr="000000"/>
      </a:dk1>
      <a:lt1>
        <a:sysClr val="window" lastClr="FFFFFF"/>
      </a:lt1>
      <a:dk2>
        <a:srgbClr val="B30931"/>
      </a:dk2>
      <a:lt2>
        <a:srgbClr val="E9E4E0"/>
      </a:lt2>
      <a:accent1>
        <a:srgbClr val="B30931"/>
      </a:accent1>
      <a:accent2>
        <a:srgbClr val="A1AE9E"/>
      </a:accent2>
      <a:accent3>
        <a:srgbClr val="4B3A58"/>
      </a:accent3>
      <a:accent4>
        <a:srgbClr val="F56136"/>
      </a:accent4>
      <a:accent5>
        <a:srgbClr val="3C3C3B"/>
      </a:accent5>
      <a:accent6>
        <a:srgbClr val="A1AE9E"/>
      </a:accent6>
      <a:hlink>
        <a:srgbClr val="B30931"/>
      </a:hlink>
      <a:folHlink>
        <a:srgbClr val="A1AE9E"/>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bca9822e-211d-4723-85f2-b3c70f22749b" xsi:nil="true"/>
    <SharedWithUsers xmlns="bca9822e-211d-4723-85f2-b3c70f22749b">
      <UserInfo>
        <DisplayName/>
        <AccountId xsi:nil="true"/>
        <AccountType/>
      </UserInfo>
    </SharedWithUsers>
    <lcf76f155ced4ddcb4097134ff3c332f xmlns="6abd0293-66e8-4e95-bff5-8937d5f62b99">
      <Terms xmlns="http://schemas.microsoft.com/office/infopath/2007/PartnerControls"/>
    </lcf76f155ced4ddcb4097134ff3c332f>
    <MediaLengthInSeconds xmlns="6abd0293-66e8-4e95-bff5-8937d5f62b9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C415335806E4B419E597C9D35B855D2" ma:contentTypeVersion="13" ma:contentTypeDescription="Create a new document." ma:contentTypeScope="" ma:versionID="8e6abb4d2e0b6f188b527e8dc17fd05a">
  <xsd:schema xmlns:xsd="http://www.w3.org/2001/XMLSchema" xmlns:xs="http://www.w3.org/2001/XMLSchema" xmlns:p="http://schemas.microsoft.com/office/2006/metadata/properties" xmlns:ns2="6abd0293-66e8-4e95-bff5-8937d5f62b99" xmlns:ns3="bca9822e-211d-4723-85f2-b3c70f22749b" targetNamespace="http://schemas.microsoft.com/office/2006/metadata/properties" ma:root="true" ma:fieldsID="db2c4af5af380c7d4ae872f75bb26607" ns2:_="" ns3:_="">
    <xsd:import namespace="6abd0293-66e8-4e95-bff5-8937d5f62b99"/>
    <xsd:import namespace="bca9822e-211d-4723-85f2-b3c70f22749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bd0293-66e8-4e95-bff5-8937d5f62b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1f43f032-56bb-40c6-bb6e-407f91632bf3"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ca9822e-211d-4723-85f2-b3c70f22749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c1026a81-d9d5-4fbb-8e6d-0b2192053e50}" ma:internalName="TaxCatchAll" ma:showField="CatchAllData" ma:web="bca9822e-211d-4723-85f2-b3c70f22749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458BDD6-555A-46C0-B5EF-8BB123E3F214}">
  <ds:schemaRefs>
    <ds:schemaRef ds:uri="http://schemas.microsoft.com/sharepoint/v3/contenttype/forms"/>
  </ds:schemaRefs>
</ds:datastoreItem>
</file>

<file path=customXml/itemProps2.xml><?xml version="1.0" encoding="utf-8"?>
<ds:datastoreItem xmlns:ds="http://schemas.openxmlformats.org/officeDocument/2006/customXml" ds:itemID="{150CCD3B-FE13-4082-8D90-96AC00F695C0}">
  <ds:schemaRefs>
    <ds:schemaRef ds:uri="http://purl.org/dc/dcmitype/"/>
    <ds:schemaRef ds:uri="3b557957-13a2-406a-9353-9d69d3c57766"/>
    <ds:schemaRef ds:uri="http://purl.org/dc/elements/1.1/"/>
    <ds:schemaRef ds:uri="http://schemas.microsoft.com/office/2006/metadata/properties"/>
    <ds:schemaRef ds:uri="http://schemas.openxmlformats.org/package/2006/metadata/core-properties"/>
    <ds:schemaRef ds:uri="http://schemas.microsoft.com/office/2006/documentManagement/types"/>
    <ds:schemaRef ds:uri="http://purl.org/dc/terms/"/>
    <ds:schemaRef ds:uri="http://schemas.microsoft.com/office/infopath/2007/PartnerControls"/>
    <ds:schemaRef ds:uri="bca9822e-211d-4723-85f2-b3c70f22749b"/>
    <ds:schemaRef ds:uri="http://www.w3.org/XML/1998/namespace"/>
  </ds:schemaRefs>
</ds:datastoreItem>
</file>

<file path=customXml/itemProps3.xml><?xml version="1.0" encoding="utf-8"?>
<ds:datastoreItem xmlns:ds="http://schemas.openxmlformats.org/officeDocument/2006/customXml" ds:itemID="{94ECDB91-69C6-45F9-8684-17984BFF6B8B}"/>
</file>

<file path=docProps/app.xml><?xml version="1.0" encoding="utf-8"?>
<Properties xmlns="http://schemas.openxmlformats.org/officeDocument/2006/extended-properties" xmlns:vt="http://schemas.openxmlformats.org/officeDocument/2006/docPropsVTypes">
  <TotalTime>3355</TotalTime>
  <Words>2156</Words>
  <Application>Microsoft Office PowerPoint</Application>
  <PresentationFormat>Widescreen</PresentationFormat>
  <Paragraphs>127</Paragraphs>
  <Slides>18</Slides>
  <Notes>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18</vt:i4>
      </vt:variant>
    </vt:vector>
  </HeadingPairs>
  <TitlesOfParts>
    <vt:vector size="22" baseType="lpstr">
      <vt:lpstr>Arial</vt:lpstr>
      <vt:lpstr>Calibri</vt:lpstr>
      <vt:lpstr>Office Theme</vt:lpstr>
      <vt:lpstr>1_Office Theme</vt:lpstr>
      <vt:lpstr>Changes to Housing Legislation in Northern Ireland 2022-23</vt:lpstr>
      <vt:lpstr>Key Changes in the Past 12 Months</vt:lpstr>
      <vt:lpstr>Current context and Challenges</vt:lpstr>
      <vt:lpstr>The Private Tenancies Act (Northern Ireland) 2022 (PTA)</vt:lpstr>
      <vt:lpstr>Tenancy Information Notice</vt:lpstr>
      <vt:lpstr>Landlord’s Notice relating to the variation of a Private Tenancy</vt:lpstr>
      <vt:lpstr>Notice regarding past matters</vt:lpstr>
      <vt:lpstr>Receipts </vt:lpstr>
      <vt:lpstr>Limit on Tenancy Deposit Amount</vt:lpstr>
      <vt:lpstr>Increase in time for requirements relating to tenancy deposits</vt:lpstr>
      <vt:lpstr>Removal of 6-month time barrier to prosecution of tenancy deposit offence</vt:lpstr>
      <vt:lpstr>Future Regulations</vt:lpstr>
      <vt:lpstr>Fundamental Review of Allocations</vt:lpstr>
      <vt:lpstr>FRA Consultation Period</vt:lpstr>
      <vt:lpstr>FRA Recommendations: Group 1</vt:lpstr>
      <vt:lpstr>FRA Recommendations: Group 2</vt:lpstr>
      <vt:lpstr>FRA Recommendations: Group 3</vt:lpstr>
      <vt:lpstr>FRA Recommendations: Group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Douglas Bacon</dc:creator>
  <cp:lastModifiedBy>Stephen Morrison</cp:lastModifiedBy>
  <cp:revision>43</cp:revision>
  <dcterms:created xsi:type="dcterms:W3CDTF">2019-09-26T12:41:08Z</dcterms:created>
  <dcterms:modified xsi:type="dcterms:W3CDTF">2023-06-22T14:21:53Z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0x0101003C415335806E4B419E597C9D35B855D2</vt:lpwstr>
  </property>
  <property fmtid="{D5CDD505-2E9C-101B-9397-08002B2CF9AE}" pid="4" name="MediaServiceImageTags">
    <vt:lpwstr/>
  </property>
</Properties>
</file>