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16"/>
  </p:notesMasterIdLst>
  <p:sldIdLst>
    <p:sldId id="268" r:id="rId6"/>
    <p:sldId id="257" r:id="rId7"/>
    <p:sldId id="261" r:id="rId8"/>
    <p:sldId id="269" r:id="rId9"/>
    <p:sldId id="270" r:id="rId10"/>
    <p:sldId id="275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C07CC-01DC-485F-B6F8-EBB8097C0107}" v="3" dt="2023-06-27T14:17:15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613B-0D19-4737-AF89-E4200803F150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6C14F-C9AC-40E0-A5A3-45F447E43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3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60B4D-2F01-43A2-BC41-578208806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4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C8FB-F302-4921-A999-B2BDD418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8921"/>
            <a:ext cx="9144000" cy="1938131"/>
          </a:xfrm>
        </p:spPr>
        <p:txBody>
          <a:bodyPr anchor="b" anchorCtr="0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7882E-659E-4AA2-A011-2F6721C7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896"/>
            <a:ext cx="9144000" cy="526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76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441689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1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496" y="1564102"/>
            <a:ext cx="4522305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7E295-8A08-474C-8C45-AB6AA65F8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63688"/>
            <a:ext cx="4522787" cy="433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928707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5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6458" y="1564102"/>
            <a:ext cx="4780238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F37EC-E1C8-4090-BB08-07712C68A7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57338"/>
            <a:ext cx="4779962" cy="433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441689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0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B972-01F7-4D14-93DA-E60A7B37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08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496" y="1564102"/>
            <a:ext cx="4522305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7E295-8A08-474C-8C45-AB6AA65F8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63688"/>
            <a:ext cx="4522787" cy="433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C8FB-F302-4921-A999-B2BDD418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8921"/>
            <a:ext cx="9144000" cy="1938131"/>
          </a:xfrm>
        </p:spPr>
        <p:txBody>
          <a:bodyPr anchor="b" anchorCtr="0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7882E-659E-4AA2-A011-2F6721C7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896"/>
            <a:ext cx="9144000" cy="526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97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928707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6458" y="1564102"/>
            <a:ext cx="4780238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F37EC-E1C8-4090-BB08-07712C68A7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57338"/>
            <a:ext cx="4779962" cy="433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0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E8CB4-F7BC-4AF0-8744-A265F91A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56930"/>
            <a:ext cx="11376025" cy="9544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3E013-FB14-4695-8801-AB78F9D5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9988342" cy="429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6F12E-3E6E-A0C5-BC9F-066D02BA4CA0}"/>
              </a:ext>
            </a:extLst>
          </p:cNvPr>
          <p:cNvSpPr txBox="1"/>
          <p:nvPr userDrawn="1"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8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4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orient="horz" pos="9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E8CB4-F7BC-4AF0-8744-A265F91A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56930"/>
            <a:ext cx="11376025" cy="9544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3E013-FB14-4695-8801-AB78F9D5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9988342" cy="429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1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99EC-72A4-404F-A363-D5872C8EB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Housing Legislation Update - Scotland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0819BA-C7B0-47C7-9D9D-E566A8028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Arial"/>
              </a:rPr>
              <a:t>Rhiannon Sims – Senior Policy Officer, Crisis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02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Homelessness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D37F-44B1-5223-8CB3-FAE5F350E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Following a government consultation, in January 2023 the Cabinet Secretary wrote to members of the Homelessness Prevention and Strategy Group confirming that the Housing Bill would include the prevention duties: </a:t>
            </a:r>
          </a:p>
          <a:p>
            <a:pPr marL="0" indent="0">
              <a:buNone/>
            </a:pPr>
            <a:endParaRPr lang="en-US" b="1" dirty="0">
              <a:latin typeface="Museo 500" panose="02000000000000000000" charset="0"/>
            </a:endParaRPr>
          </a:p>
          <a:p>
            <a:pPr marL="914400" lvl="2" indent="0">
              <a:buNone/>
            </a:pPr>
            <a:r>
              <a:rPr lang="en-US" sz="2400" dirty="0"/>
              <a:t>I am writing to you to confirm that the Scottish Government will </a:t>
            </a:r>
            <a:r>
              <a:rPr lang="en-US" sz="2400" b="1" dirty="0"/>
              <a:t>include new prevention of homelessness duties for public bodies in the forthcoming Housing Bill </a:t>
            </a:r>
            <a:r>
              <a:rPr lang="en-US" sz="2400" dirty="0"/>
              <a:t>and to advise you that we intend to introduce this Bill to the Scottish Parliament as soon </a:t>
            </a:r>
            <a:r>
              <a:rPr lang="en-US" sz="2400" b="1" dirty="0"/>
              <a:t>as possible after the 2023 summer recess.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phic 3" descr="Open quotation mark with solid fill">
            <a:extLst>
              <a:ext uri="{FF2B5EF4-FFF2-40B4-BE49-F238E27FC236}">
                <a16:creationId xmlns:a16="http://schemas.microsoft.com/office/drawing/2014/main" id="{A9AED313-CC1E-3C06-A9FB-F7450C347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713" y="3153384"/>
            <a:ext cx="1199625" cy="11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5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 fontAlgn="base">
              <a:buFont typeface="+mj-lt"/>
              <a:buAutoNum type="arabicPeriod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Changes to eligibility for assistance 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Standards in Temporary Accommodation 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PRS Reform 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Prevention 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17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Changes to eligibility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21C9-AE4D-44C2-A7B1-46108C0E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Much wider entitlement to assistance than elsewhere in the UK: </a:t>
            </a:r>
            <a:endParaRPr lang="en-U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Test for ‘priority’ assistance phased out and then abolished in 2012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can choose whether to apply the intentionality test (as of November 2019)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Test for local connection suspended (as of Sept 2022)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63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Improving standards in 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21C9-AE4D-44C2-A7B1-46108C0E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Unsuitable Accommodation Order – extended to all households 2021 </a:t>
            </a:r>
          </a:p>
          <a:p>
            <a:pPr fontAlgn="base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HARSAG recommended that the UAO be extended to all household types, and following a consultation in 2019, the Scottish Government committed to doing so by May 2021. </a:t>
            </a:r>
          </a:p>
          <a:p>
            <a:pPr fontAlgn="base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pandemic complicated the implementation of this legislation but by October 2022, all exemptions had been removed and LAs now must comply with the new Order.</a:t>
            </a:r>
            <a:endParaRPr lang="en-US" sz="2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standards for all TA (to be introduced over next few years?) </a:t>
            </a:r>
          </a:p>
          <a:p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hort-term working group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was established in October 2021 to explore the development of a new legally enforceable standards framework for 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temporary accommodation.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72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PRS reform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21C9-AE4D-44C2-A7B1-46108C0E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Already have stronger protections than elsewhere in UK through the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Private Housing (Tenancies) (Scotland) Act 2016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recent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Coronavirus (Recovery and Reform) (Scotland) Act 2022: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Introduced pre-action protocols for PRS landlords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Made all eviction grounds discretionary </a:t>
            </a:r>
          </a:p>
          <a:p>
            <a:pPr marL="0" indent="0" algn="l" rtl="0" fontAlgn="base">
              <a:buNone/>
            </a:pP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PRS reform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21C9-AE4D-44C2-A7B1-46108C0E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Cost of Living (Tenant Protection) (Scotland) Act 2022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emergency legislation was introduced in Autumn last year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Pause on the enforcement of evictions – which was extended a further 6 months to September 2023.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 on rent increases for existing tenancies initially set at 0%, now 3%. The rent cap does not apply to new tenancies. Also extended a further 6 months to September 2023.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Social rented tenancies were originally included in the rent cap. However, following a voluntary agreement with social landlords to implement below inflation rent increases for 2023-24, the rent cap for social housing was  removed in February 2023.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1 June 2023, the Scottish Government announced plans for a further final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extension until the end of the March 2024.</a:t>
            </a:r>
          </a:p>
          <a:p>
            <a:pPr marL="0" indent="0" algn="l" rtl="0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7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24E5F-B589-2404-21EF-277D2C5B9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r="3957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3. Further PRS reform…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21C9-AE4D-44C2-A7B1-46108C0E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3822189" cy="4904508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en-US" sz="1800" b="1" i="0" dirty="0">
                <a:effectLst/>
                <a:latin typeface="Calibri" panose="020F0502020204030204" pitchFamily="34" charset="0"/>
              </a:rPr>
              <a:t>‘New Deal for Tenants’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Proposed changes to be introduced in upcoming Housing Bill include: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National system of rent controls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Damages for unlawful evictions and greater restrictions on winter evictions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Rights for tenants to keep pets and decorate properties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Changes to ending of joint tenancies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Unclaimed tenancy deposits reinvested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Changes to rent adjudication processes 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541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Autofit/>
          </a:bodyPr>
          <a:lstStyle/>
          <a:p>
            <a:r>
              <a:rPr lang="en-GB" dirty="0"/>
              <a:t>4. Homelessness prevention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21C9-AE4D-44C2-A7B1-46108C0E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Prevention Review Group:  </a:t>
            </a:r>
            <a:endParaRPr lang="en-US" sz="16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Following changes to the law in England and Wales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xperts from local government, the homelessness sector and academia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roduced final recommendations in February 2021 on how to introduce legal duties to prevent homelessness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upported by the Prevention Commission, a group of people with lived and frontline experience of homelessness, whose views shaped the proposals. </a:t>
            </a:r>
          </a:p>
          <a:p>
            <a:pPr marL="0" indent="0" rtl="0" fontAlgn="base">
              <a:buNone/>
            </a:pPr>
            <a:endParaRPr lang="en-GB" sz="2000" dirty="0"/>
          </a:p>
        </p:txBody>
      </p:sp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DB1B7AC-BC5E-4AC0-3179-41E788238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5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243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Homelessness prevention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21C9-AE4D-44C2-A7B1-46108C0E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Recommendations included:  </a:t>
            </a:r>
            <a:endParaRPr lang="en-US" sz="1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 extended prevention duty: assistance for people </a:t>
            </a:r>
            <a:r>
              <a:rPr lang="en-US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 months 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away from being homeless.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Stronger partnership working between agencies, </a:t>
            </a:r>
            <a:r>
              <a:rPr lang="en-US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focus on specific groups 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greater risk of homelessness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lang="en-US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person-</a:t>
            </a:r>
            <a:r>
              <a:rPr lang="en-US" sz="19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centred</a:t>
            </a:r>
            <a:r>
              <a:rPr lang="en-US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approach 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seeking the views of applicants about what support they need, what steps will be taken and what kind of housing they want, captured in a </a:t>
            </a:r>
            <a:r>
              <a:rPr lang="en-US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Personal Housing Plan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menu of ‘reasonable steps’ to be available in every area to prevent homelessness 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(based on existing Housing Options Framework)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Clear and enforceable rights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right to review and appeal to tribunal on whether law has been applied and whether decision is appropriate.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Housed in housing</a:t>
            </a:r>
            <a:r>
              <a:rPr lang="en-US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which is stable and suitable 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applicants needs </a:t>
            </a:r>
          </a:p>
        </p:txBody>
      </p:sp>
    </p:spTree>
    <p:extLst>
      <p:ext uri="{BB962C8B-B14F-4D97-AF65-F5344CB8AC3E}">
        <p14:creationId xmlns:p14="http://schemas.microsoft.com/office/powerpoint/2010/main" val="62271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T brand colours">
      <a:dk1>
        <a:sysClr val="windowText" lastClr="000000"/>
      </a:dk1>
      <a:lt1>
        <a:sysClr val="window" lastClr="FFFFFF"/>
      </a:lt1>
      <a:dk2>
        <a:srgbClr val="B30931"/>
      </a:dk2>
      <a:lt2>
        <a:srgbClr val="E9E4E0"/>
      </a:lt2>
      <a:accent1>
        <a:srgbClr val="B30931"/>
      </a:accent1>
      <a:accent2>
        <a:srgbClr val="A1AE9E"/>
      </a:accent2>
      <a:accent3>
        <a:srgbClr val="4B3A58"/>
      </a:accent3>
      <a:accent4>
        <a:srgbClr val="F56136"/>
      </a:accent4>
      <a:accent5>
        <a:srgbClr val="3C3C3B"/>
      </a:accent5>
      <a:accent6>
        <a:srgbClr val="A1AE9E"/>
      </a:accent6>
      <a:hlink>
        <a:srgbClr val="B30931"/>
      </a:hlink>
      <a:folHlink>
        <a:srgbClr val="A1AE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MT brand colours">
      <a:dk1>
        <a:sysClr val="windowText" lastClr="000000"/>
      </a:dk1>
      <a:lt1>
        <a:sysClr val="window" lastClr="FFFFFF"/>
      </a:lt1>
      <a:dk2>
        <a:srgbClr val="B30931"/>
      </a:dk2>
      <a:lt2>
        <a:srgbClr val="E9E4E0"/>
      </a:lt2>
      <a:accent1>
        <a:srgbClr val="B30931"/>
      </a:accent1>
      <a:accent2>
        <a:srgbClr val="A1AE9E"/>
      </a:accent2>
      <a:accent3>
        <a:srgbClr val="4B3A58"/>
      </a:accent3>
      <a:accent4>
        <a:srgbClr val="F56136"/>
      </a:accent4>
      <a:accent5>
        <a:srgbClr val="3C3C3B"/>
      </a:accent5>
      <a:accent6>
        <a:srgbClr val="A1AE9E"/>
      </a:accent6>
      <a:hlink>
        <a:srgbClr val="B30931"/>
      </a:hlink>
      <a:folHlink>
        <a:srgbClr val="A1AE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15335806E4B419E597C9D35B855D2" ma:contentTypeVersion="13" ma:contentTypeDescription="Create a new document." ma:contentTypeScope="" ma:versionID="8e6abb4d2e0b6f188b527e8dc17fd05a">
  <xsd:schema xmlns:xsd="http://www.w3.org/2001/XMLSchema" xmlns:xs="http://www.w3.org/2001/XMLSchema" xmlns:p="http://schemas.microsoft.com/office/2006/metadata/properties" xmlns:ns2="6abd0293-66e8-4e95-bff5-8937d5f62b99" xmlns:ns3="bca9822e-211d-4723-85f2-b3c70f22749b" targetNamespace="http://schemas.microsoft.com/office/2006/metadata/properties" ma:root="true" ma:fieldsID="db2c4af5af380c7d4ae872f75bb26607" ns2:_="" ns3:_="">
    <xsd:import namespace="6abd0293-66e8-4e95-bff5-8937d5f62b99"/>
    <xsd:import namespace="bca9822e-211d-4723-85f2-b3c70f227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d0293-66e8-4e95-bff5-8937d5f62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f43f032-56bb-40c6-bb6e-407f91632b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9822e-211d-4723-85f2-b3c70f227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026a81-d9d5-4fbb-8e6d-0b2192053e50}" ma:internalName="TaxCatchAll" ma:showField="CatchAllData" ma:web="bca9822e-211d-4723-85f2-b3c70f227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a9822e-211d-4723-85f2-b3c70f22749b" xsi:nil="true"/>
    <lcf76f155ced4ddcb4097134ff3c332f xmlns="6abd0293-66e8-4e95-bff5-8937d5f62b9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A92F06-1005-4AF0-A83E-AA82FA25127F}"/>
</file>

<file path=customXml/itemProps2.xml><?xml version="1.0" encoding="utf-8"?>
<ds:datastoreItem xmlns:ds="http://schemas.openxmlformats.org/officeDocument/2006/customXml" ds:itemID="{150CCD3B-FE13-4082-8D90-96AC00F695C0}">
  <ds:schemaRefs>
    <ds:schemaRef ds:uri="http://purl.org/dc/dcmitype/"/>
    <ds:schemaRef ds:uri="3b557957-13a2-406a-9353-9d69d3c5776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bca9822e-211d-4723-85f2-b3c70f22749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58BDD6-555A-46C0-B5EF-8BB123E3F2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738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Museo 500</vt:lpstr>
      <vt:lpstr>Segoe UI</vt:lpstr>
      <vt:lpstr>Office Theme</vt:lpstr>
      <vt:lpstr>1_Office Theme</vt:lpstr>
      <vt:lpstr>Housing Legislation Update - Scotland</vt:lpstr>
      <vt:lpstr>Overview</vt:lpstr>
      <vt:lpstr>1. Changes to eligibility</vt:lpstr>
      <vt:lpstr>2. Improving standards in TA</vt:lpstr>
      <vt:lpstr>3. PRS reform</vt:lpstr>
      <vt:lpstr>3. PRS reform</vt:lpstr>
      <vt:lpstr>3. Further PRS reform…</vt:lpstr>
      <vt:lpstr>4. Homelessness prevention</vt:lpstr>
      <vt:lpstr>4. Homelessness prevention</vt:lpstr>
      <vt:lpstr>4. Homelessness 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Bacon</dc:creator>
  <cp:lastModifiedBy>Rhiannon Sims</cp:lastModifiedBy>
  <cp:revision>52</cp:revision>
  <dcterms:created xsi:type="dcterms:W3CDTF">2019-09-26T12:41:08Z</dcterms:created>
  <dcterms:modified xsi:type="dcterms:W3CDTF">2023-06-27T14:41:53Z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0x0101003C415335806E4B419E597C9D35B855D2</vt:lpwstr>
  </property>
</Properties>
</file>