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6" r:id="rId2"/>
    <p:sldId id="257" r:id="rId3"/>
    <p:sldId id="299" r:id="rId4"/>
    <p:sldId id="259" r:id="rId5"/>
    <p:sldId id="260" r:id="rId6"/>
    <p:sldId id="302" r:id="rId7"/>
    <p:sldId id="275" r:id="rId8"/>
    <p:sldId id="261" r:id="rId9"/>
    <p:sldId id="262" r:id="rId10"/>
    <p:sldId id="263" r:id="rId11"/>
    <p:sldId id="264" r:id="rId12"/>
    <p:sldId id="265" r:id="rId13"/>
    <p:sldId id="301" r:id="rId14"/>
    <p:sldId id="266" r:id="rId15"/>
    <p:sldId id="303" r:id="rId16"/>
    <p:sldId id="268" r:id="rId17"/>
    <p:sldId id="267" r:id="rId18"/>
    <p:sldId id="304" r:id="rId19"/>
    <p:sldId id="270" r:id="rId20"/>
    <p:sldId id="272" r:id="rId21"/>
    <p:sldId id="292" r:id="rId22"/>
    <p:sldId id="280" r:id="rId23"/>
    <p:sldId id="281" r:id="rId24"/>
    <p:sldId id="278" r:id="rId25"/>
    <p:sldId id="276" r:id="rId26"/>
    <p:sldId id="284" r:id="rId27"/>
    <p:sldId id="285" r:id="rId28"/>
    <p:sldId id="286" r:id="rId29"/>
    <p:sldId id="289" r:id="rId30"/>
    <p:sldId id="291" r:id="rId31"/>
    <p:sldId id="298" r:id="rId32"/>
    <p:sldId id="305" r:id="rId33"/>
    <p:sldId id="290" r:id="rId34"/>
    <p:sldId id="294" r:id="rId35"/>
    <p:sldId id="306" r:id="rId36"/>
    <p:sldId id="300" r:id="rId37"/>
  </p:sldIdLst>
  <p:sldSz cx="12192000" cy="6858000"/>
  <p:notesSz cx="6865938" cy="95408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8E7DAA-972A-4CC4-AD7D-8DD10D28D3BE}" v="425" dt="2021-06-18T15:13:17.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I" userId="70719a6c3083ae90" providerId="LiveId" clId="{D58E7DAA-972A-4CC4-AD7D-8DD10D28D3BE}"/>
    <pc:docChg chg="undo custSel addSld delSld modSld sldOrd">
      <pc:chgData name="Natalie I" userId="70719a6c3083ae90" providerId="LiveId" clId="{D58E7DAA-972A-4CC4-AD7D-8DD10D28D3BE}" dt="2021-06-18T15:13:27.060" v="1022" actId="1076"/>
      <pc:docMkLst>
        <pc:docMk/>
      </pc:docMkLst>
      <pc:sldChg chg="modSp mod">
        <pc:chgData name="Natalie I" userId="70719a6c3083ae90" providerId="LiveId" clId="{D58E7DAA-972A-4CC4-AD7D-8DD10D28D3BE}" dt="2021-06-18T14:39:17.091" v="0" actId="20577"/>
        <pc:sldMkLst>
          <pc:docMk/>
          <pc:sldMk cId="674535123" sldId="262"/>
        </pc:sldMkLst>
        <pc:spChg chg="mod">
          <ac:chgData name="Natalie I" userId="70719a6c3083ae90" providerId="LiveId" clId="{D58E7DAA-972A-4CC4-AD7D-8DD10D28D3BE}" dt="2021-06-18T14:39:17.091" v="0" actId="20577"/>
          <ac:spMkLst>
            <pc:docMk/>
            <pc:sldMk cId="674535123" sldId="262"/>
            <ac:spMk id="3" creationId="{00000000-0000-0000-0000-000000000000}"/>
          </ac:spMkLst>
        </pc:spChg>
      </pc:sldChg>
      <pc:sldChg chg="modSp mod">
        <pc:chgData name="Natalie I" userId="70719a6c3083ae90" providerId="LiveId" clId="{D58E7DAA-972A-4CC4-AD7D-8DD10D28D3BE}" dt="2021-06-18T14:40:47.005" v="4" actId="5793"/>
        <pc:sldMkLst>
          <pc:docMk/>
          <pc:sldMk cId="3468347481" sldId="265"/>
        </pc:sldMkLst>
        <pc:spChg chg="mod">
          <ac:chgData name="Natalie I" userId="70719a6c3083ae90" providerId="LiveId" clId="{D58E7DAA-972A-4CC4-AD7D-8DD10D28D3BE}" dt="2021-06-18T14:40:47.005" v="4" actId="5793"/>
          <ac:spMkLst>
            <pc:docMk/>
            <pc:sldMk cId="3468347481" sldId="265"/>
            <ac:spMk id="2" creationId="{00000000-0000-0000-0000-000000000000}"/>
          </ac:spMkLst>
        </pc:spChg>
      </pc:sldChg>
      <pc:sldChg chg="modSp mod">
        <pc:chgData name="Natalie I" userId="70719a6c3083ae90" providerId="LiveId" clId="{D58E7DAA-972A-4CC4-AD7D-8DD10D28D3BE}" dt="2021-06-18T14:54:01.096" v="67" actId="255"/>
        <pc:sldMkLst>
          <pc:docMk/>
          <pc:sldMk cId="3989839910" sldId="266"/>
        </pc:sldMkLst>
        <pc:spChg chg="mod">
          <ac:chgData name="Natalie I" userId="70719a6c3083ae90" providerId="LiveId" clId="{D58E7DAA-972A-4CC4-AD7D-8DD10D28D3BE}" dt="2021-06-18T14:54:01.096" v="67" actId="255"/>
          <ac:spMkLst>
            <pc:docMk/>
            <pc:sldMk cId="3989839910" sldId="266"/>
            <ac:spMk id="5" creationId="{00000000-0000-0000-0000-000000000000}"/>
          </ac:spMkLst>
        </pc:spChg>
      </pc:sldChg>
      <pc:sldChg chg="modSp mod">
        <pc:chgData name="Natalie I" userId="70719a6c3083ae90" providerId="LiveId" clId="{D58E7DAA-972A-4CC4-AD7D-8DD10D28D3BE}" dt="2021-06-18T14:46:53.096" v="26" actId="20577"/>
        <pc:sldMkLst>
          <pc:docMk/>
          <pc:sldMk cId="3540619219" sldId="267"/>
        </pc:sldMkLst>
        <pc:spChg chg="mod">
          <ac:chgData name="Natalie I" userId="70719a6c3083ae90" providerId="LiveId" clId="{D58E7DAA-972A-4CC4-AD7D-8DD10D28D3BE}" dt="2021-06-18T14:46:53.096" v="26" actId="20577"/>
          <ac:spMkLst>
            <pc:docMk/>
            <pc:sldMk cId="3540619219" sldId="267"/>
            <ac:spMk id="5" creationId="{00000000-0000-0000-0000-000000000000}"/>
          </ac:spMkLst>
        </pc:spChg>
      </pc:sldChg>
      <pc:sldChg chg="del">
        <pc:chgData name="Natalie I" userId="70719a6c3083ae90" providerId="LiveId" clId="{D58E7DAA-972A-4CC4-AD7D-8DD10D28D3BE}" dt="2021-06-18T14:41:25.395" v="5" actId="47"/>
        <pc:sldMkLst>
          <pc:docMk/>
          <pc:sldMk cId="3900524613" sldId="271"/>
        </pc:sldMkLst>
      </pc:sldChg>
      <pc:sldChg chg="ord">
        <pc:chgData name="Natalie I" userId="70719a6c3083ae90" providerId="LiveId" clId="{D58E7DAA-972A-4CC4-AD7D-8DD10D28D3BE}" dt="2021-06-18T14:57:29.301" v="72"/>
        <pc:sldMkLst>
          <pc:docMk/>
          <pc:sldMk cId="4257760347" sldId="272"/>
        </pc:sldMkLst>
      </pc:sldChg>
      <pc:sldChg chg="ord">
        <pc:chgData name="Natalie I" userId="70719a6c3083ae90" providerId="LiveId" clId="{D58E7DAA-972A-4CC4-AD7D-8DD10D28D3BE}" dt="2021-06-18T14:59:18.681" v="74"/>
        <pc:sldMkLst>
          <pc:docMk/>
          <pc:sldMk cId="4017038229" sldId="281"/>
        </pc:sldMkLst>
      </pc:sldChg>
      <pc:sldChg chg="del">
        <pc:chgData name="Natalie I" userId="70719a6c3083ae90" providerId="LiveId" clId="{D58E7DAA-972A-4CC4-AD7D-8DD10D28D3BE}" dt="2021-06-18T14:41:47.586" v="6" actId="47"/>
        <pc:sldMkLst>
          <pc:docMk/>
          <pc:sldMk cId="3063378548" sldId="287"/>
        </pc:sldMkLst>
      </pc:sldChg>
      <pc:sldChg chg="modSp mod">
        <pc:chgData name="Natalie I" userId="70719a6c3083ae90" providerId="LiveId" clId="{D58E7DAA-972A-4CC4-AD7D-8DD10D28D3BE}" dt="2021-06-18T15:03:21.662" v="224" actId="14100"/>
        <pc:sldMkLst>
          <pc:docMk/>
          <pc:sldMk cId="2446795699" sldId="298"/>
        </pc:sldMkLst>
        <pc:spChg chg="mod">
          <ac:chgData name="Natalie I" userId="70719a6c3083ae90" providerId="LiveId" clId="{D58E7DAA-972A-4CC4-AD7D-8DD10D28D3BE}" dt="2021-06-18T15:03:21.662" v="224" actId="14100"/>
          <ac:spMkLst>
            <pc:docMk/>
            <pc:sldMk cId="2446795699" sldId="298"/>
            <ac:spMk id="3" creationId="{00000000-0000-0000-0000-000000000000}"/>
          </ac:spMkLst>
        </pc:spChg>
      </pc:sldChg>
      <pc:sldChg chg="addSp delSp modSp add mod">
        <pc:chgData name="Natalie I" userId="70719a6c3083ae90" providerId="LiveId" clId="{D58E7DAA-972A-4CC4-AD7D-8DD10D28D3BE}" dt="2021-06-18T14:56:03.895" v="70" actId="20577"/>
        <pc:sldMkLst>
          <pc:docMk/>
          <pc:sldMk cId="3253345964" sldId="304"/>
        </pc:sldMkLst>
        <pc:spChg chg="mod">
          <ac:chgData name="Natalie I" userId="70719a6c3083ae90" providerId="LiveId" clId="{D58E7DAA-972A-4CC4-AD7D-8DD10D28D3BE}" dt="2021-06-18T14:56:03.895" v="70" actId="20577"/>
          <ac:spMkLst>
            <pc:docMk/>
            <pc:sldMk cId="3253345964" sldId="304"/>
            <ac:spMk id="2" creationId="{00000000-0000-0000-0000-000000000000}"/>
          </ac:spMkLst>
        </pc:spChg>
        <pc:spChg chg="del">
          <ac:chgData name="Natalie I" userId="70719a6c3083ae90" providerId="LiveId" clId="{D58E7DAA-972A-4CC4-AD7D-8DD10D28D3BE}" dt="2021-06-18T14:47:23.569" v="28" actId="478"/>
          <ac:spMkLst>
            <pc:docMk/>
            <pc:sldMk cId="3253345964" sldId="304"/>
            <ac:spMk id="3" creationId="{00000000-0000-0000-0000-000000000000}"/>
          </ac:spMkLst>
        </pc:spChg>
        <pc:picChg chg="add mod">
          <ac:chgData name="Natalie I" userId="70719a6c3083ae90" providerId="LiveId" clId="{D58E7DAA-972A-4CC4-AD7D-8DD10D28D3BE}" dt="2021-06-18T14:49:27.614" v="53" actId="1076"/>
          <ac:picMkLst>
            <pc:docMk/>
            <pc:sldMk cId="3253345964" sldId="304"/>
            <ac:picMk id="5" creationId="{C1711D97-1225-4447-A1DD-F970D9C7F408}"/>
          </ac:picMkLst>
        </pc:picChg>
      </pc:sldChg>
      <pc:sldChg chg="modSp add mod">
        <pc:chgData name="Natalie I" userId="70719a6c3083ae90" providerId="LiveId" clId="{D58E7DAA-972A-4CC4-AD7D-8DD10D28D3BE}" dt="2021-06-18T15:06:36.054" v="576" actId="1076"/>
        <pc:sldMkLst>
          <pc:docMk/>
          <pc:sldMk cId="228626043" sldId="305"/>
        </pc:sldMkLst>
        <pc:spChg chg="mod">
          <ac:chgData name="Natalie I" userId="70719a6c3083ae90" providerId="LiveId" clId="{D58E7DAA-972A-4CC4-AD7D-8DD10D28D3BE}" dt="2021-06-18T15:05:15.373" v="477" actId="1076"/>
          <ac:spMkLst>
            <pc:docMk/>
            <pc:sldMk cId="228626043" sldId="305"/>
            <ac:spMk id="2" creationId="{00000000-0000-0000-0000-000000000000}"/>
          </ac:spMkLst>
        </pc:spChg>
        <pc:spChg chg="mod">
          <ac:chgData name="Natalie I" userId="70719a6c3083ae90" providerId="LiveId" clId="{D58E7DAA-972A-4CC4-AD7D-8DD10D28D3BE}" dt="2021-06-18T15:06:36.054" v="576" actId="1076"/>
          <ac:spMkLst>
            <pc:docMk/>
            <pc:sldMk cId="228626043" sldId="305"/>
            <ac:spMk id="3" creationId="{00000000-0000-0000-0000-000000000000}"/>
          </ac:spMkLst>
        </pc:spChg>
      </pc:sldChg>
      <pc:sldChg chg="addSp delSp modSp add mod">
        <pc:chgData name="Natalie I" userId="70719a6c3083ae90" providerId="LiveId" clId="{D58E7DAA-972A-4CC4-AD7D-8DD10D28D3BE}" dt="2021-06-18T15:13:27.060" v="1022" actId="1076"/>
        <pc:sldMkLst>
          <pc:docMk/>
          <pc:sldMk cId="3574067992" sldId="306"/>
        </pc:sldMkLst>
        <pc:spChg chg="mod">
          <ac:chgData name="Natalie I" userId="70719a6c3083ae90" providerId="LiveId" clId="{D58E7DAA-972A-4CC4-AD7D-8DD10D28D3BE}" dt="2021-06-18T15:13:27.060" v="1022" actId="1076"/>
          <ac:spMkLst>
            <pc:docMk/>
            <pc:sldMk cId="3574067992" sldId="306"/>
            <ac:spMk id="5" creationId="{00000000-0000-0000-0000-000000000000}"/>
          </ac:spMkLst>
        </pc:spChg>
        <pc:spChg chg="del">
          <ac:chgData name="Natalie I" userId="70719a6c3083ae90" providerId="LiveId" clId="{D58E7DAA-972A-4CC4-AD7D-8DD10D28D3BE}" dt="2021-06-18T15:08:34.839" v="592" actId="478"/>
          <ac:spMkLst>
            <pc:docMk/>
            <pc:sldMk cId="3574067992" sldId="306"/>
            <ac:spMk id="6" creationId="{00000000-0000-0000-0000-000000000000}"/>
          </ac:spMkLst>
        </pc:spChg>
        <pc:graphicFrameChg chg="add mod modGraphic">
          <ac:chgData name="Natalie I" userId="70719a6c3083ae90" providerId="LiveId" clId="{D58E7DAA-972A-4CC4-AD7D-8DD10D28D3BE}" dt="2021-06-18T15:13:17.006" v="1021" actId="113"/>
          <ac:graphicFrameMkLst>
            <pc:docMk/>
            <pc:sldMk cId="3574067992" sldId="306"/>
            <ac:graphicFrameMk id="2" creationId="{4B2D471E-4A1C-498C-AEB6-B43805A92E66}"/>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6B9D9E-0ACA-4C22-ADA1-349DA74E43E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E2C7322-5D8B-43E2-8FAA-A9C3F3EA7CBF}">
      <dgm:prSet phldrT="[Text]"/>
      <dgm:spPr/>
      <dgm:t>
        <a:bodyPr/>
        <a:lstStyle/>
        <a:p>
          <a:r>
            <a:rPr lang="en-US"/>
            <a:t>Client suggests suicidal thoughts</a:t>
          </a:r>
        </a:p>
      </dgm:t>
    </dgm:pt>
    <dgm:pt modelId="{E58424DF-F936-4B47-922A-722FF485382D}" type="parTrans" cxnId="{F6AFBD1D-690D-472E-8168-C820B12279FA}">
      <dgm:prSet/>
      <dgm:spPr/>
      <dgm:t>
        <a:bodyPr/>
        <a:lstStyle/>
        <a:p>
          <a:endParaRPr lang="en-US"/>
        </a:p>
      </dgm:t>
    </dgm:pt>
    <dgm:pt modelId="{6B099E1D-21FD-45A3-BC32-3AA36BD6ED8E}" type="sibTrans" cxnId="{F6AFBD1D-690D-472E-8168-C820B12279FA}">
      <dgm:prSet/>
      <dgm:spPr/>
      <dgm:t>
        <a:bodyPr/>
        <a:lstStyle/>
        <a:p>
          <a:endParaRPr lang="en-US"/>
        </a:p>
      </dgm:t>
    </dgm:pt>
    <dgm:pt modelId="{64A18D6B-07F4-4B8F-A846-42776A76CD24}">
      <dgm:prSet phldrT="[Text]"/>
      <dgm:spPr/>
      <dgm:t>
        <a:bodyPr/>
        <a:lstStyle/>
        <a:p>
          <a:r>
            <a:rPr lang="en-US" dirty="0"/>
            <a:t>Has plan and/or intention</a:t>
          </a:r>
        </a:p>
      </dgm:t>
    </dgm:pt>
    <dgm:pt modelId="{57024B06-4E96-4ECA-BBB4-7422FC7DE2D2}" type="parTrans" cxnId="{B4766C82-527C-4CDB-A891-319602B1821C}">
      <dgm:prSet/>
      <dgm:spPr/>
      <dgm:t>
        <a:bodyPr/>
        <a:lstStyle/>
        <a:p>
          <a:endParaRPr lang="en-US"/>
        </a:p>
      </dgm:t>
    </dgm:pt>
    <dgm:pt modelId="{0C9A7BDC-171E-4A5B-9D0D-6A9048BF81E7}" type="sibTrans" cxnId="{B4766C82-527C-4CDB-A891-319602B1821C}">
      <dgm:prSet/>
      <dgm:spPr/>
      <dgm:t>
        <a:bodyPr/>
        <a:lstStyle/>
        <a:p>
          <a:endParaRPr lang="en-US"/>
        </a:p>
      </dgm:t>
    </dgm:pt>
    <dgm:pt modelId="{AB8DD078-44A9-4E90-A6D5-3F69A6F46D00}">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Unable to assure you they can keep themselves safe</a:t>
          </a:r>
        </a:p>
      </dgm:t>
    </dgm:pt>
    <dgm:pt modelId="{1DD1A03D-8BDB-40A4-98CC-1F8707E17801}" type="parTrans" cxnId="{3E110FF8-97FA-41E7-8D82-7F7E8E853A3C}">
      <dgm:prSet/>
      <dgm:spPr/>
      <dgm:t>
        <a:bodyPr/>
        <a:lstStyle/>
        <a:p>
          <a:endParaRPr lang="en-US"/>
        </a:p>
      </dgm:t>
    </dgm:pt>
    <dgm:pt modelId="{855FEB8D-3DBC-43BC-938E-D53AF10F1134}" type="sibTrans" cxnId="{3E110FF8-97FA-41E7-8D82-7F7E8E853A3C}">
      <dgm:prSet/>
      <dgm:spPr/>
      <dgm:t>
        <a:bodyPr/>
        <a:lstStyle/>
        <a:p>
          <a:endParaRPr lang="en-US"/>
        </a:p>
      </dgm:t>
    </dgm:pt>
    <dgm:pt modelId="{AD4178CE-9D86-4A17-8E5B-F790D53BF4F3}">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Willing to make safety plan</a:t>
          </a:r>
        </a:p>
        <a:p>
          <a:endParaRPr lang="en-US" dirty="0"/>
        </a:p>
      </dgm:t>
    </dgm:pt>
    <dgm:pt modelId="{A785D949-37F0-4E79-9ECB-853F119369B3}" type="parTrans" cxnId="{AAC44F49-454D-44B4-9389-39C5C8BFFFBD}">
      <dgm:prSet/>
      <dgm:spPr/>
      <dgm:t>
        <a:bodyPr/>
        <a:lstStyle/>
        <a:p>
          <a:endParaRPr lang="en-US"/>
        </a:p>
      </dgm:t>
    </dgm:pt>
    <dgm:pt modelId="{00AF3585-4ED3-4462-B668-A08076FD7349}" type="sibTrans" cxnId="{AAC44F49-454D-44B4-9389-39C5C8BFFFBD}">
      <dgm:prSet/>
      <dgm:spPr/>
      <dgm:t>
        <a:bodyPr/>
        <a:lstStyle/>
        <a:p>
          <a:endParaRPr lang="en-US"/>
        </a:p>
      </dgm:t>
    </dgm:pt>
    <dgm:pt modelId="{AB4C2430-9951-4B2C-880C-70CCC8BC7971}">
      <dgm:prSet phldrT="[Text]"/>
      <dgm:spPr/>
      <dgm:t>
        <a:bodyPr/>
        <a:lstStyle/>
        <a:p>
          <a:r>
            <a:rPr lang="en-US"/>
            <a:t>Only thoughts - no plan or intention</a:t>
          </a:r>
        </a:p>
      </dgm:t>
    </dgm:pt>
    <dgm:pt modelId="{324D51BE-A9F5-4974-901D-5498291A4A1E}" type="parTrans" cxnId="{54B0C006-DC1B-467A-B0B1-3E73F9580EFA}">
      <dgm:prSet/>
      <dgm:spPr/>
      <dgm:t>
        <a:bodyPr/>
        <a:lstStyle/>
        <a:p>
          <a:endParaRPr lang="en-US"/>
        </a:p>
      </dgm:t>
    </dgm:pt>
    <dgm:pt modelId="{9FC130C4-72FA-4F9E-A154-8C48D06ADD7D}" type="sibTrans" cxnId="{54B0C006-DC1B-467A-B0B1-3E73F9580EFA}">
      <dgm:prSet/>
      <dgm:spPr/>
      <dgm:t>
        <a:bodyPr/>
        <a:lstStyle/>
        <a:p>
          <a:endParaRPr lang="en-US"/>
        </a:p>
      </dgm:t>
    </dgm:pt>
    <dgm:pt modelId="{897CAEAD-FF24-4CE7-AB2A-179FC858213A}">
      <dgm:prSet phldrT="[Text]"/>
      <dgm:spPr/>
      <dgm:t>
        <a:bodyPr/>
        <a:lstStyle/>
        <a:p>
          <a:r>
            <a:rPr lang="en-US"/>
            <a:t>Provide emotional support and monitor</a:t>
          </a:r>
        </a:p>
      </dgm:t>
    </dgm:pt>
    <dgm:pt modelId="{59AA2035-CC5D-4EA4-B336-D6086D9F78E8}" type="parTrans" cxnId="{289A82E1-8905-4507-9BDE-0AA7964DCAA6}">
      <dgm:prSet/>
      <dgm:spPr/>
      <dgm:t>
        <a:bodyPr/>
        <a:lstStyle/>
        <a:p>
          <a:endParaRPr lang="en-US"/>
        </a:p>
      </dgm:t>
    </dgm:pt>
    <dgm:pt modelId="{FB20419C-C8DD-4148-9A30-D493C736E1B6}" type="sibTrans" cxnId="{289A82E1-8905-4507-9BDE-0AA7964DCAA6}">
      <dgm:prSet/>
      <dgm:spPr/>
      <dgm:t>
        <a:bodyPr/>
        <a:lstStyle/>
        <a:p>
          <a:endParaRPr lang="en-US"/>
        </a:p>
      </dgm:t>
    </dgm:pt>
    <dgm:pt modelId="{47403D59-2177-46D9-8977-6CEF363B40E3}">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Take to A&amp;E or call 999 with the client</a:t>
          </a:r>
        </a:p>
        <a:p>
          <a:endParaRPr lang="en-US" dirty="0"/>
        </a:p>
      </dgm:t>
    </dgm:pt>
    <dgm:pt modelId="{5EC75216-DC32-4446-9740-E12087A32AF0}" type="parTrans" cxnId="{FA7B430A-60F3-4CCD-90AD-DCC4DEE88AB5}">
      <dgm:prSet/>
      <dgm:spPr/>
      <dgm:t>
        <a:bodyPr/>
        <a:lstStyle/>
        <a:p>
          <a:endParaRPr lang="en-US"/>
        </a:p>
      </dgm:t>
    </dgm:pt>
    <dgm:pt modelId="{0AE7AE30-C45C-470E-8438-5EDBA7B28780}" type="sibTrans" cxnId="{FA7B430A-60F3-4CCD-90AD-DCC4DEE88AB5}">
      <dgm:prSet/>
      <dgm:spPr/>
      <dgm:t>
        <a:bodyPr/>
        <a:lstStyle/>
        <a:p>
          <a:endParaRPr lang="en-US"/>
        </a:p>
      </dgm:t>
    </dgm:pt>
    <dgm:pt modelId="{0351CFBB-F743-4A5D-81AE-B3DB0A806399}">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Monitor and flag to relevant agencies (GP, CMHT, etc.)</a:t>
          </a:r>
        </a:p>
      </dgm:t>
    </dgm:pt>
    <dgm:pt modelId="{8A3E2A97-DD85-4A46-B5A5-5692104F9E4D}" type="parTrans" cxnId="{FC5EE530-ABC5-4FFE-A5BA-15A08911503A}">
      <dgm:prSet/>
      <dgm:spPr/>
      <dgm:t>
        <a:bodyPr/>
        <a:lstStyle/>
        <a:p>
          <a:endParaRPr lang="en-US"/>
        </a:p>
      </dgm:t>
    </dgm:pt>
    <dgm:pt modelId="{380C5166-C8A7-4417-8C09-239433EAC4C9}" type="sibTrans" cxnId="{FC5EE530-ABC5-4FFE-A5BA-15A08911503A}">
      <dgm:prSet/>
      <dgm:spPr/>
      <dgm:t>
        <a:bodyPr/>
        <a:lstStyle/>
        <a:p>
          <a:endParaRPr lang="en-US"/>
        </a:p>
      </dgm:t>
    </dgm:pt>
    <dgm:pt modelId="{4BEE667E-76A1-4505-B0C1-372D8BE8BE11}" type="pres">
      <dgm:prSet presAssocID="{7D6B9D9E-0ACA-4C22-ADA1-349DA74E43E7}" presName="hierChild1" presStyleCnt="0">
        <dgm:presLayoutVars>
          <dgm:chPref val="1"/>
          <dgm:dir/>
          <dgm:animOne val="branch"/>
          <dgm:animLvl val="lvl"/>
          <dgm:resizeHandles/>
        </dgm:presLayoutVars>
      </dgm:prSet>
      <dgm:spPr/>
    </dgm:pt>
    <dgm:pt modelId="{200C5327-9FD2-41FB-B631-48155BC94960}" type="pres">
      <dgm:prSet presAssocID="{9E2C7322-5D8B-43E2-8FAA-A9C3F3EA7CBF}" presName="hierRoot1" presStyleCnt="0"/>
      <dgm:spPr/>
    </dgm:pt>
    <dgm:pt modelId="{475902AB-4C1B-480C-BE77-48DB0FDE07C8}" type="pres">
      <dgm:prSet presAssocID="{9E2C7322-5D8B-43E2-8FAA-A9C3F3EA7CBF}" presName="composite" presStyleCnt="0"/>
      <dgm:spPr/>
    </dgm:pt>
    <dgm:pt modelId="{77CCA4BC-459B-4929-85E4-64DD03F80489}" type="pres">
      <dgm:prSet presAssocID="{9E2C7322-5D8B-43E2-8FAA-A9C3F3EA7CBF}" presName="background" presStyleLbl="node0" presStyleIdx="0" presStyleCnt="1"/>
      <dgm:spPr/>
    </dgm:pt>
    <dgm:pt modelId="{22A45222-3838-4E5F-ACD3-678155E115FB}" type="pres">
      <dgm:prSet presAssocID="{9E2C7322-5D8B-43E2-8FAA-A9C3F3EA7CBF}" presName="text" presStyleLbl="fgAcc0" presStyleIdx="0" presStyleCnt="1">
        <dgm:presLayoutVars>
          <dgm:chPref val="3"/>
        </dgm:presLayoutVars>
      </dgm:prSet>
      <dgm:spPr/>
    </dgm:pt>
    <dgm:pt modelId="{70D3191A-1E7B-436C-8D9E-8B7AE4754967}" type="pres">
      <dgm:prSet presAssocID="{9E2C7322-5D8B-43E2-8FAA-A9C3F3EA7CBF}" presName="hierChild2" presStyleCnt="0"/>
      <dgm:spPr/>
    </dgm:pt>
    <dgm:pt modelId="{968DEED8-3A8F-47CF-A101-24A5B6620DE1}" type="pres">
      <dgm:prSet presAssocID="{57024B06-4E96-4ECA-BBB4-7422FC7DE2D2}" presName="Name10" presStyleLbl="parChTrans1D2" presStyleIdx="0" presStyleCnt="2"/>
      <dgm:spPr/>
    </dgm:pt>
    <dgm:pt modelId="{98049E93-6B61-421B-99C9-5EB55123CC0E}" type="pres">
      <dgm:prSet presAssocID="{64A18D6B-07F4-4B8F-A846-42776A76CD24}" presName="hierRoot2" presStyleCnt="0"/>
      <dgm:spPr/>
    </dgm:pt>
    <dgm:pt modelId="{14A942F5-6E57-4CE0-B703-8E5E3861BC99}" type="pres">
      <dgm:prSet presAssocID="{64A18D6B-07F4-4B8F-A846-42776A76CD24}" presName="composite2" presStyleCnt="0"/>
      <dgm:spPr/>
    </dgm:pt>
    <dgm:pt modelId="{35D07467-6CE9-4E88-9FDB-7F983602E408}" type="pres">
      <dgm:prSet presAssocID="{64A18D6B-07F4-4B8F-A846-42776A76CD24}" presName="background2" presStyleLbl="node2" presStyleIdx="0" presStyleCnt="2"/>
      <dgm:spPr/>
    </dgm:pt>
    <dgm:pt modelId="{5AC8D509-6EFD-40A0-BF64-7278FC8FFB76}" type="pres">
      <dgm:prSet presAssocID="{64A18D6B-07F4-4B8F-A846-42776A76CD24}" presName="text2" presStyleLbl="fgAcc2" presStyleIdx="0" presStyleCnt="2">
        <dgm:presLayoutVars>
          <dgm:chPref val="3"/>
        </dgm:presLayoutVars>
      </dgm:prSet>
      <dgm:spPr/>
    </dgm:pt>
    <dgm:pt modelId="{0460B37F-F2EC-4CEB-A420-8FE2919A93D2}" type="pres">
      <dgm:prSet presAssocID="{64A18D6B-07F4-4B8F-A846-42776A76CD24}" presName="hierChild3" presStyleCnt="0"/>
      <dgm:spPr/>
    </dgm:pt>
    <dgm:pt modelId="{C2E03058-0201-48FC-929F-18113645E443}" type="pres">
      <dgm:prSet presAssocID="{1DD1A03D-8BDB-40A4-98CC-1F8707E17801}" presName="Name17" presStyleLbl="parChTrans1D3" presStyleIdx="0" presStyleCnt="3"/>
      <dgm:spPr/>
    </dgm:pt>
    <dgm:pt modelId="{443EACB1-0C84-477E-983A-25F88D6EF690}" type="pres">
      <dgm:prSet presAssocID="{AB8DD078-44A9-4E90-A6D5-3F69A6F46D00}" presName="hierRoot3" presStyleCnt="0"/>
      <dgm:spPr/>
    </dgm:pt>
    <dgm:pt modelId="{5DAE024E-F0ED-466F-8BED-8C61B0535DE0}" type="pres">
      <dgm:prSet presAssocID="{AB8DD078-44A9-4E90-A6D5-3F69A6F46D00}" presName="composite3" presStyleCnt="0"/>
      <dgm:spPr/>
    </dgm:pt>
    <dgm:pt modelId="{FBBC4328-1858-4500-AC0B-6C37E9D1C04A}" type="pres">
      <dgm:prSet presAssocID="{AB8DD078-44A9-4E90-A6D5-3F69A6F46D00}" presName="background3" presStyleLbl="node3" presStyleIdx="0" presStyleCnt="3"/>
      <dgm:spPr/>
    </dgm:pt>
    <dgm:pt modelId="{84ECB69A-967E-413C-B50A-930B256F31A5}" type="pres">
      <dgm:prSet presAssocID="{AB8DD078-44A9-4E90-A6D5-3F69A6F46D00}" presName="text3" presStyleLbl="fgAcc3" presStyleIdx="0" presStyleCnt="3">
        <dgm:presLayoutVars>
          <dgm:chPref val="3"/>
        </dgm:presLayoutVars>
      </dgm:prSet>
      <dgm:spPr/>
    </dgm:pt>
    <dgm:pt modelId="{F959D1A6-43BF-473E-882E-B5E42AA82D56}" type="pres">
      <dgm:prSet presAssocID="{AB8DD078-44A9-4E90-A6D5-3F69A6F46D00}" presName="hierChild4" presStyleCnt="0"/>
      <dgm:spPr/>
    </dgm:pt>
    <dgm:pt modelId="{D887484A-8178-4809-946F-4611E8907927}" type="pres">
      <dgm:prSet presAssocID="{5EC75216-DC32-4446-9740-E12087A32AF0}" presName="Name23" presStyleLbl="parChTrans1D4" presStyleIdx="0" presStyleCnt="2"/>
      <dgm:spPr/>
    </dgm:pt>
    <dgm:pt modelId="{794E21C7-9A45-403C-AECF-F5908F751670}" type="pres">
      <dgm:prSet presAssocID="{47403D59-2177-46D9-8977-6CEF363B40E3}" presName="hierRoot4" presStyleCnt="0"/>
      <dgm:spPr/>
    </dgm:pt>
    <dgm:pt modelId="{D79A708E-D4C8-4B1F-AB88-B3D561C856E2}" type="pres">
      <dgm:prSet presAssocID="{47403D59-2177-46D9-8977-6CEF363B40E3}" presName="composite4" presStyleCnt="0"/>
      <dgm:spPr/>
    </dgm:pt>
    <dgm:pt modelId="{5DD93903-996E-455C-A8EC-AAE53AFA8DD4}" type="pres">
      <dgm:prSet presAssocID="{47403D59-2177-46D9-8977-6CEF363B40E3}" presName="background4" presStyleLbl="node4" presStyleIdx="0" presStyleCnt="2"/>
      <dgm:spPr/>
    </dgm:pt>
    <dgm:pt modelId="{6CEFB2B7-F9F4-490A-9A6A-A466EDF8690B}" type="pres">
      <dgm:prSet presAssocID="{47403D59-2177-46D9-8977-6CEF363B40E3}" presName="text4" presStyleLbl="fgAcc4" presStyleIdx="0" presStyleCnt="2">
        <dgm:presLayoutVars>
          <dgm:chPref val="3"/>
        </dgm:presLayoutVars>
      </dgm:prSet>
      <dgm:spPr/>
    </dgm:pt>
    <dgm:pt modelId="{125228F2-454E-4094-B86E-6778ED9D439F}" type="pres">
      <dgm:prSet presAssocID="{47403D59-2177-46D9-8977-6CEF363B40E3}" presName="hierChild5" presStyleCnt="0"/>
      <dgm:spPr/>
    </dgm:pt>
    <dgm:pt modelId="{CDCDD45F-61FD-471A-BC5E-A1A55FDF367A}" type="pres">
      <dgm:prSet presAssocID="{A785D949-37F0-4E79-9ECB-853F119369B3}" presName="Name17" presStyleLbl="parChTrans1D3" presStyleIdx="1" presStyleCnt="3"/>
      <dgm:spPr/>
    </dgm:pt>
    <dgm:pt modelId="{2BE428FA-8F92-4928-8271-A9775C88FB74}" type="pres">
      <dgm:prSet presAssocID="{AD4178CE-9D86-4A17-8E5B-F790D53BF4F3}" presName="hierRoot3" presStyleCnt="0"/>
      <dgm:spPr/>
    </dgm:pt>
    <dgm:pt modelId="{9CAC0F29-B506-42F4-8B1E-163EF566C0A1}" type="pres">
      <dgm:prSet presAssocID="{AD4178CE-9D86-4A17-8E5B-F790D53BF4F3}" presName="composite3" presStyleCnt="0"/>
      <dgm:spPr/>
    </dgm:pt>
    <dgm:pt modelId="{A0CA24E1-ACA3-42FF-A41F-54018BF2E7D0}" type="pres">
      <dgm:prSet presAssocID="{AD4178CE-9D86-4A17-8E5B-F790D53BF4F3}" presName="background3" presStyleLbl="node3" presStyleIdx="1" presStyleCnt="3"/>
      <dgm:spPr/>
    </dgm:pt>
    <dgm:pt modelId="{0386D41C-F9B5-490D-96D8-37F3DBDF1179}" type="pres">
      <dgm:prSet presAssocID="{AD4178CE-9D86-4A17-8E5B-F790D53BF4F3}" presName="text3" presStyleLbl="fgAcc3" presStyleIdx="1" presStyleCnt="3">
        <dgm:presLayoutVars>
          <dgm:chPref val="3"/>
        </dgm:presLayoutVars>
      </dgm:prSet>
      <dgm:spPr/>
    </dgm:pt>
    <dgm:pt modelId="{73939D21-1255-435E-BA7F-EB6D274226A6}" type="pres">
      <dgm:prSet presAssocID="{AD4178CE-9D86-4A17-8E5B-F790D53BF4F3}" presName="hierChild4" presStyleCnt="0"/>
      <dgm:spPr/>
    </dgm:pt>
    <dgm:pt modelId="{60076C71-EA81-4329-9113-B2C48BB39DB2}" type="pres">
      <dgm:prSet presAssocID="{8A3E2A97-DD85-4A46-B5A5-5692104F9E4D}" presName="Name23" presStyleLbl="parChTrans1D4" presStyleIdx="1" presStyleCnt="2"/>
      <dgm:spPr/>
    </dgm:pt>
    <dgm:pt modelId="{6780C672-BDF2-4583-8322-ED0DDD063112}" type="pres">
      <dgm:prSet presAssocID="{0351CFBB-F743-4A5D-81AE-B3DB0A806399}" presName="hierRoot4" presStyleCnt="0"/>
      <dgm:spPr/>
    </dgm:pt>
    <dgm:pt modelId="{AE39995F-33AD-471D-9856-AC5F7852C97E}" type="pres">
      <dgm:prSet presAssocID="{0351CFBB-F743-4A5D-81AE-B3DB0A806399}" presName="composite4" presStyleCnt="0"/>
      <dgm:spPr/>
    </dgm:pt>
    <dgm:pt modelId="{4EE6A52E-E8DD-4CE9-89C6-6F4177428228}" type="pres">
      <dgm:prSet presAssocID="{0351CFBB-F743-4A5D-81AE-B3DB0A806399}" presName="background4" presStyleLbl="node4" presStyleIdx="1" presStyleCnt="2"/>
      <dgm:spPr/>
    </dgm:pt>
    <dgm:pt modelId="{DA88AB27-029B-444E-905F-162B58403A35}" type="pres">
      <dgm:prSet presAssocID="{0351CFBB-F743-4A5D-81AE-B3DB0A806399}" presName="text4" presStyleLbl="fgAcc4" presStyleIdx="1" presStyleCnt="2">
        <dgm:presLayoutVars>
          <dgm:chPref val="3"/>
        </dgm:presLayoutVars>
      </dgm:prSet>
      <dgm:spPr/>
    </dgm:pt>
    <dgm:pt modelId="{EE5CD56A-E8D8-49A1-8B7A-B0BBE9DCA045}" type="pres">
      <dgm:prSet presAssocID="{0351CFBB-F743-4A5D-81AE-B3DB0A806399}" presName="hierChild5" presStyleCnt="0"/>
      <dgm:spPr/>
    </dgm:pt>
    <dgm:pt modelId="{1C23959A-9649-4A8D-BE73-FCB0611B7B55}" type="pres">
      <dgm:prSet presAssocID="{324D51BE-A9F5-4974-901D-5498291A4A1E}" presName="Name10" presStyleLbl="parChTrans1D2" presStyleIdx="1" presStyleCnt="2"/>
      <dgm:spPr/>
    </dgm:pt>
    <dgm:pt modelId="{7CFFBC0D-F249-40E4-B5FC-3DFBB285C5FE}" type="pres">
      <dgm:prSet presAssocID="{AB4C2430-9951-4B2C-880C-70CCC8BC7971}" presName="hierRoot2" presStyleCnt="0"/>
      <dgm:spPr/>
    </dgm:pt>
    <dgm:pt modelId="{5BFC1B4F-B26A-43A4-9067-4E2B2F1C07D8}" type="pres">
      <dgm:prSet presAssocID="{AB4C2430-9951-4B2C-880C-70CCC8BC7971}" presName="composite2" presStyleCnt="0"/>
      <dgm:spPr/>
    </dgm:pt>
    <dgm:pt modelId="{4CD98CE2-E89B-47E8-ACA1-8285798E70AA}" type="pres">
      <dgm:prSet presAssocID="{AB4C2430-9951-4B2C-880C-70CCC8BC7971}" presName="background2" presStyleLbl="node2" presStyleIdx="1" presStyleCnt="2"/>
      <dgm:spPr/>
    </dgm:pt>
    <dgm:pt modelId="{06069BBD-CF47-477E-A2AB-791A0C2372DC}" type="pres">
      <dgm:prSet presAssocID="{AB4C2430-9951-4B2C-880C-70CCC8BC7971}" presName="text2" presStyleLbl="fgAcc2" presStyleIdx="1" presStyleCnt="2">
        <dgm:presLayoutVars>
          <dgm:chPref val="3"/>
        </dgm:presLayoutVars>
      </dgm:prSet>
      <dgm:spPr/>
    </dgm:pt>
    <dgm:pt modelId="{5FEBE2CF-4C0B-4149-95DF-A979AB9756A3}" type="pres">
      <dgm:prSet presAssocID="{AB4C2430-9951-4B2C-880C-70CCC8BC7971}" presName="hierChild3" presStyleCnt="0"/>
      <dgm:spPr/>
    </dgm:pt>
    <dgm:pt modelId="{DC63A160-8E8C-4C2A-945A-63E3D9263892}" type="pres">
      <dgm:prSet presAssocID="{59AA2035-CC5D-4EA4-B336-D6086D9F78E8}" presName="Name17" presStyleLbl="parChTrans1D3" presStyleIdx="2" presStyleCnt="3"/>
      <dgm:spPr/>
    </dgm:pt>
    <dgm:pt modelId="{7F5F59C9-593C-4CC2-88F9-1F7C08F9DD2D}" type="pres">
      <dgm:prSet presAssocID="{897CAEAD-FF24-4CE7-AB2A-179FC858213A}" presName="hierRoot3" presStyleCnt="0"/>
      <dgm:spPr/>
    </dgm:pt>
    <dgm:pt modelId="{8082FD25-2ACD-4C46-98FB-6855C3957165}" type="pres">
      <dgm:prSet presAssocID="{897CAEAD-FF24-4CE7-AB2A-179FC858213A}" presName="composite3" presStyleCnt="0"/>
      <dgm:spPr/>
    </dgm:pt>
    <dgm:pt modelId="{28A67471-4B12-497C-B2B4-427656C7E6B3}" type="pres">
      <dgm:prSet presAssocID="{897CAEAD-FF24-4CE7-AB2A-179FC858213A}" presName="background3" presStyleLbl="node3" presStyleIdx="2" presStyleCnt="3"/>
      <dgm:spPr/>
    </dgm:pt>
    <dgm:pt modelId="{98C8553B-FAFC-42CB-B575-949EF46440EC}" type="pres">
      <dgm:prSet presAssocID="{897CAEAD-FF24-4CE7-AB2A-179FC858213A}" presName="text3" presStyleLbl="fgAcc3" presStyleIdx="2" presStyleCnt="3">
        <dgm:presLayoutVars>
          <dgm:chPref val="3"/>
        </dgm:presLayoutVars>
      </dgm:prSet>
      <dgm:spPr/>
    </dgm:pt>
    <dgm:pt modelId="{D51AF603-28DB-49F2-BDE2-7B1DB250B04D}" type="pres">
      <dgm:prSet presAssocID="{897CAEAD-FF24-4CE7-AB2A-179FC858213A}" presName="hierChild4" presStyleCnt="0"/>
      <dgm:spPr/>
    </dgm:pt>
  </dgm:ptLst>
  <dgm:cxnLst>
    <dgm:cxn modelId="{778AAF02-8E80-4AB7-B3DC-F34731F56C40}" type="presOf" srcId="{57024B06-4E96-4ECA-BBB4-7422FC7DE2D2}" destId="{968DEED8-3A8F-47CF-A101-24A5B6620DE1}" srcOrd="0" destOrd="0" presId="urn:microsoft.com/office/officeart/2005/8/layout/hierarchy1"/>
    <dgm:cxn modelId="{54B0C006-DC1B-467A-B0B1-3E73F9580EFA}" srcId="{9E2C7322-5D8B-43E2-8FAA-A9C3F3EA7CBF}" destId="{AB4C2430-9951-4B2C-880C-70CCC8BC7971}" srcOrd="1" destOrd="0" parTransId="{324D51BE-A9F5-4974-901D-5498291A4A1E}" sibTransId="{9FC130C4-72FA-4F9E-A154-8C48D06ADD7D}"/>
    <dgm:cxn modelId="{FA7B430A-60F3-4CCD-90AD-DCC4DEE88AB5}" srcId="{AB8DD078-44A9-4E90-A6D5-3F69A6F46D00}" destId="{47403D59-2177-46D9-8977-6CEF363B40E3}" srcOrd="0" destOrd="0" parTransId="{5EC75216-DC32-4446-9740-E12087A32AF0}" sibTransId="{0AE7AE30-C45C-470E-8438-5EDBA7B28780}"/>
    <dgm:cxn modelId="{F6AFBD1D-690D-472E-8168-C820B12279FA}" srcId="{7D6B9D9E-0ACA-4C22-ADA1-349DA74E43E7}" destId="{9E2C7322-5D8B-43E2-8FAA-A9C3F3EA7CBF}" srcOrd="0" destOrd="0" parTransId="{E58424DF-F936-4B47-922A-722FF485382D}" sibTransId="{6B099E1D-21FD-45A3-BC32-3AA36BD6ED8E}"/>
    <dgm:cxn modelId="{ECCCAD20-8331-4B2F-BFBC-75918E537945}" type="presOf" srcId="{1DD1A03D-8BDB-40A4-98CC-1F8707E17801}" destId="{C2E03058-0201-48FC-929F-18113645E443}" srcOrd="0" destOrd="0" presId="urn:microsoft.com/office/officeart/2005/8/layout/hierarchy1"/>
    <dgm:cxn modelId="{FC5EE530-ABC5-4FFE-A5BA-15A08911503A}" srcId="{AD4178CE-9D86-4A17-8E5B-F790D53BF4F3}" destId="{0351CFBB-F743-4A5D-81AE-B3DB0A806399}" srcOrd="0" destOrd="0" parTransId="{8A3E2A97-DD85-4A46-B5A5-5692104F9E4D}" sibTransId="{380C5166-C8A7-4417-8C09-239433EAC4C9}"/>
    <dgm:cxn modelId="{9E20045D-BC60-47FD-AA5D-A69CA9636943}" type="presOf" srcId="{5EC75216-DC32-4446-9740-E12087A32AF0}" destId="{D887484A-8178-4809-946F-4611E8907927}" srcOrd="0" destOrd="0" presId="urn:microsoft.com/office/officeart/2005/8/layout/hierarchy1"/>
    <dgm:cxn modelId="{D9018E63-66F2-49C9-97F6-89BA0A7B150E}" type="presOf" srcId="{9E2C7322-5D8B-43E2-8FAA-A9C3F3EA7CBF}" destId="{22A45222-3838-4E5F-ACD3-678155E115FB}" srcOrd="0" destOrd="0" presId="urn:microsoft.com/office/officeart/2005/8/layout/hierarchy1"/>
    <dgm:cxn modelId="{965D4864-94E9-4187-9156-5F05E74BC1FA}" type="presOf" srcId="{897CAEAD-FF24-4CE7-AB2A-179FC858213A}" destId="{98C8553B-FAFC-42CB-B575-949EF46440EC}" srcOrd="0" destOrd="0" presId="urn:microsoft.com/office/officeart/2005/8/layout/hierarchy1"/>
    <dgm:cxn modelId="{AAC44F49-454D-44B4-9389-39C5C8BFFFBD}" srcId="{64A18D6B-07F4-4B8F-A846-42776A76CD24}" destId="{AD4178CE-9D86-4A17-8E5B-F790D53BF4F3}" srcOrd="1" destOrd="0" parTransId="{A785D949-37F0-4E79-9ECB-853F119369B3}" sibTransId="{00AF3585-4ED3-4462-B668-A08076FD7349}"/>
    <dgm:cxn modelId="{FACF704B-A5B7-4E7F-B7DF-F9232212A30F}" type="presOf" srcId="{7D6B9D9E-0ACA-4C22-ADA1-349DA74E43E7}" destId="{4BEE667E-76A1-4505-B0C1-372D8BE8BE11}" srcOrd="0" destOrd="0" presId="urn:microsoft.com/office/officeart/2005/8/layout/hierarchy1"/>
    <dgm:cxn modelId="{694B8751-189E-4D80-8A42-7EFDF6035FD6}" type="presOf" srcId="{64A18D6B-07F4-4B8F-A846-42776A76CD24}" destId="{5AC8D509-6EFD-40A0-BF64-7278FC8FFB76}" srcOrd="0" destOrd="0" presId="urn:microsoft.com/office/officeart/2005/8/layout/hierarchy1"/>
    <dgm:cxn modelId="{4F142656-A586-4EAA-AF8F-193D66049AF3}" type="presOf" srcId="{AB8DD078-44A9-4E90-A6D5-3F69A6F46D00}" destId="{84ECB69A-967E-413C-B50A-930B256F31A5}" srcOrd="0" destOrd="0" presId="urn:microsoft.com/office/officeart/2005/8/layout/hierarchy1"/>
    <dgm:cxn modelId="{11F5B157-623D-4BB4-B68D-751958FD6899}" type="presOf" srcId="{59AA2035-CC5D-4EA4-B336-D6086D9F78E8}" destId="{DC63A160-8E8C-4C2A-945A-63E3D9263892}" srcOrd="0" destOrd="0" presId="urn:microsoft.com/office/officeart/2005/8/layout/hierarchy1"/>
    <dgm:cxn modelId="{B8C1D87F-6138-400C-B0FA-8B8C1613B533}" type="presOf" srcId="{324D51BE-A9F5-4974-901D-5498291A4A1E}" destId="{1C23959A-9649-4A8D-BE73-FCB0611B7B55}" srcOrd="0" destOrd="0" presId="urn:microsoft.com/office/officeart/2005/8/layout/hierarchy1"/>
    <dgm:cxn modelId="{B4766C82-527C-4CDB-A891-319602B1821C}" srcId="{9E2C7322-5D8B-43E2-8FAA-A9C3F3EA7CBF}" destId="{64A18D6B-07F4-4B8F-A846-42776A76CD24}" srcOrd="0" destOrd="0" parTransId="{57024B06-4E96-4ECA-BBB4-7422FC7DE2D2}" sibTransId="{0C9A7BDC-171E-4A5B-9D0D-6A9048BF81E7}"/>
    <dgm:cxn modelId="{5C191AAB-9D93-4CA7-81F5-173433452CB6}" type="presOf" srcId="{8A3E2A97-DD85-4A46-B5A5-5692104F9E4D}" destId="{60076C71-EA81-4329-9113-B2C48BB39DB2}" srcOrd="0" destOrd="0" presId="urn:microsoft.com/office/officeart/2005/8/layout/hierarchy1"/>
    <dgm:cxn modelId="{7589FBBD-DFAF-4993-B9A4-6E3D6158F208}" type="presOf" srcId="{AB4C2430-9951-4B2C-880C-70CCC8BC7971}" destId="{06069BBD-CF47-477E-A2AB-791A0C2372DC}" srcOrd="0" destOrd="0" presId="urn:microsoft.com/office/officeart/2005/8/layout/hierarchy1"/>
    <dgm:cxn modelId="{405638BE-9078-49D6-A0CF-C9FA29672737}" type="presOf" srcId="{0351CFBB-F743-4A5D-81AE-B3DB0A806399}" destId="{DA88AB27-029B-444E-905F-162B58403A35}" srcOrd="0" destOrd="0" presId="urn:microsoft.com/office/officeart/2005/8/layout/hierarchy1"/>
    <dgm:cxn modelId="{788CEAD0-1315-40DD-8CF0-FD62294675B0}" type="presOf" srcId="{47403D59-2177-46D9-8977-6CEF363B40E3}" destId="{6CEFB2B7-F9F4-490A-9A6A-A466EDF8690B}" srcOrd="0" destOrd="0" presId="urn:microsoft.com/office/officeart/2005/8/layout/hierarchy1"/>
    <dgm:cxn modelId="{289A82E1-8905-4507-9BDE-0AA7964DCAA6}" srcId="{AB4C2430-9951-4B2C-880C-70CCC8BC7971}" destId="{897CAEAD-FF24-4CE7-AB2A-179FC858213A}" srcOrd="0" destOrd="0" parTransId="{59AA2035-CC5D-4EA4-B336-D6086D9F78E8}" sibTransId="{FB20419C-C8DD-4148-9A30-D493C736E1B6}"/>
    <dgm:cxn modelId="{9593F3E5-D2F0-4F63-8042-B202944948FE}" type="presOf" srcId="{A785D949-37F0-4E79-9ECB-853F119369B3}" destId="{CDCDD45F-61FD-471A-BC5E-A1A55FDF367A}" srcOrd="0" destOrd="0" presId="urn:microsoft.com/office/officeart/2005/8/layout/hierarchy1"/>
    <dgm:cxn modelId="{F50085F5-172A-4533-B91A-FB396318E20B}" type="presOf" srcId="{AD4178CE-9D86-4A17-8E5B-F790D53BF4F3}" destId="{0386D41C-F9B5-490D-96D8-37F3DBDF1179}" srcOrd="0" destOrd="0" presId="urn:microsoft.com/office/officeart/2005/8/layout/hierarchy1"/>
    <dgm:cxn modelId="{3E110FF8-97FA-41E7-8D82-7F7E8E853A3C}" srcId="{64A18D6B-07F4-4B8F-A846-42776A76CD24}" destId="{AB8DD078-44A9-4E90-A6D5-3F69A6F46D00}" srcOrd="0" destOrd="0" parTransId="{1DD1A03D-8BDB-40A4-98CC-1F8707E17801}" sibTransId="{855FEB8D-3DBC-43BC-938E-D53AF10F1134}"/>
    <dgm:cxn modelId="{AFACFE13-F610-4A88-99BA-7806199C61B5}" type="presParOf" srcId="{4BEE667E-76A1-4505-B0C1-372D8BE8BE11}" destId="{200C5327-9FD2-41FB-B631-48155BC94960}" srcOrd="0" destOrd="0" presId="urn:microsoft.com/office/officeart/2005/8/layout/hierarchy1"/>
    <dgm:cxn modelId="{B61E5AA7-09A3-43C3-897D-50899AB57E8B}" type="presParOf" srcId="{200C5327-9FD2-41FB-B631-48155BC94960}" destId="{475902AB-4C1B-480C-BE77-48DB0FDE07C8}" srcOrd="0" destOrd="0" presId="urn:microsoft.com/office/officeart/2005/8/layout/hierarchy1"/>
    <dgm:cxn modelId="{53DB4B5E-21FA-4D2C-BA85-52550F0BB681}" type="presParOf" srcId="{475902AB-4C1B-480C-BE77-48DB0FDE07C8}" destId="{77CCA4BC-459B-4929-85E4-64DD03F80489}" srcOrd="0" destOrd="0" presId="urn:microsoft.com/office/officeart/2005/8/layout/hierarchy1"/>
    <dgm:cxn modelId="{DD922233-5A24-4600-89BA-02AC04BA1DEF}" type="presParOf" srcId="{475902AB-4C1B-480C-BE77-48DB0FDE07C8}" destId="{22A45222-3838-4E5F-ACD3-678155E115FB}" srcOrd="1" destOrd="0" presId="urn:microsoft.com/office/officeart/2005/8/layout/hierarchy1"/>
    <dgm:cxn modelId="{F497A3E8-DB7D-4FE3-89F0-EE5FA21032DD}" type="presParOf" srcId="{200C5327-9FD2-41FB-B631-48155BC94960}" destId="{70D3191A-1E7B-436C-8D9E-8B7AE4754967}" srcOrd="1" destOrd="0" presId="urn:microsoft.com/office/officeart/2005/8/layout/hierarchy1"/>
    <dgm:cxn modelId="{C195FFBE-1370-4811-94DD-08DD3DCA6DEE}" type="presParOf" srcId="{70D3191A-1E7B-436C-8D9E-8B7AE4754967}" destId="{968DEED8-3A8F-47CF-A101-24A5B6620DE1}" srcOrd="0" destOrd="0" presId="urn:microsoft.com/office/officeart/2005/8/layout/hierarchy1"/>
    <dgm:cxn modelId="{A05C36BA-8B6D-434E-8386-5E9FF0A8C8EA}" type="presParOf" srcId="{70D3191A-1E7B-436C-8D9E-8B7AE4754967}" destId="{98049E93-6B61-421B-99C9-5EB55123CC0E}" srcOrd="1" destOrd="0" presId="urn:microsoft.com/office/officeart/2005/8/layout/hierarchy1"/>
    <dgm:cxn modelId="{FDE159E5-FCEC-465C-A246-169B4C7EF6CA}" type="presParOf" srcId="{98049E93-6B61-421B-99C9-5EB55123CC0E}" destId="{14A942F5-6E57-4CE0-B703-8E5E3861BC99}" srcOrd="0" destOrd="0" presId="urn:microsoft.com/office/officeart/2005/8/layout/hierarchy1"/>
    <dgm:cxn modelId="{3447F99E-B6C7-41D9-AF01-3084B701A0B6}" type="presParOf" srcId="{14A942F5-6E57-4CE0-B703-8E5E3861BC99}" destId="{35D07467-6CE9-4E88-9FDB-7F983602E408}" srcOrd="0" destOrd="0" presId="urn:microsoft.com/office/officeart/2005/8/layout/hierarchy1"/>
    <dgm:cxn modelId="{1EB3B9E1-C3BA-4EB7-AC33-3759AAEA739D}" type="presParOf" srcId="{14A942F5-6E57-4CE0-B703-8E5E3861BC99}" destId="{5AC8D509-6EFD-40A0-BF64-7278FC8FFB76}" srcOrd="1" destOrd="0" presId="urn:microsoft.com/office/officeart/2005/8/layout/hierarchy1"/>
    <dgm:cxn modelId="{D91CCA2F-2358-4C6A-BB04-8A128F5C1F0E}" type="presParOf" srcId="{98049E93-6B61-421B-99C9-5EB55123CC0E}" destId="{0460B37F-F2EC-4CEB-A420-8FE2919A93D2}" srcOrd="1" destOrd="0" presId="urn:microsoft.com/office/officeart/2005/8/layout/hierarchy1"/>
    <dgm:cxn modelId="{64E8D417-CCA1-4C4F-BD01-224D078C2F87}" type="presParOf" srcId="{0460B37F-F2EC-4CEB-A420-8FE2919A93D2}" destId="{C2E03058-0201-48FC-929F-18113645E443}" srcOrd="0" destOrd="0" presId="urn:microsoft.com/office/officeart/2005/8/layout/hierarchy1"/>
    <dgm:cxn modelId="{0FA30123-1E76-4826-8F3B-1FCD566B232B}" type="presParOf" srcId="{0460B37F-F2EC-4CEB-A420-8FE2919A93D2}" destId="{443EACB1-0C84-477E-983A-25F88D6EF690}" srcOrd="1" destOrd="0" presId="urn:microsoft.com/office/officeart/2005/8/layout/hierarchy1"/>
    <dgm:cxn modelId="{9632C866-48A1-4627-BCF2-1631532B97FE}" type="presParOf" srcId="{443EACB1-0C84-477E-983A-25F88D6EF690}" destId="{5DAE024E-F0ED-466F-8BED-8C61B0535DE0}" srcOrd="0" destOrd="0" presId="urn:microsoft.com/office/officeart/2005/8/layout/hierarchy1"/>
    <dgm:cxn modelId="{D05A883D-F732-4880-9B48-FAA686B89CBB}" type="presParOf" srcId="{5DAE024E-F0ED-466F-8BED-8C61B0535DE0}" destId="{FBBC4328-1858-4500-AC0B-6C37E9D1C04A}" srcOrd="0" destOrd="0" presId="urn:microsoft.com/office/officeart/2005/8/layout/hierarchy1"/>
    <dgm:cxn modelId="{01A8E73A-691D-4654-AF3D-579DD12E8FE1}" type="presParOf" srcId="{5DAE024E-F0ED-466F-8BED-8C61B0535DE0}" destId="{84ECB69A-967E-413C-B50A-930B256F31A5}" srcOrd="1" destOrd="0" presId="urn:microsoft.com/office/officeart/2005/8/layout/hierarchy1"/>
    <dgm:cxn modelId="{CAC4A21E-7861-484E-ABDD-8C1A76BC1155}" type="presParOf" srcId="{443EACB1-0C84-477E-983A-25F88D6EF690}" destId="{F959D1A6-43BF-473E-882E-B5E42AA82D56}" srcOrd="1" destOrd="0" presId="urn:microsoft.com/office/officeart/2005/8/layout/hierarchy1"/>
    <dgm:cxn modelId="{9AB0EFCC-7FF2-444B-AF75-538874CD938C}" type="presParOf" srcId="{F959D1A6-43BF-473E-882E-B5E42AA82D56}" destId="{D887484A-8178-4809-946F-4611E8907927}" srcOrd="0" destOrd="0" presId="urn:microsoft.com/office/officeart/2005/8/layout/hierarchy1"/>
    <dgm:cxn modelId="{CA6D4C8F-E029-409E-A3F0-CD58CC1BBBE7}" type="presParOf" srcId="{F959D1A6-43BF-473E-882E-B5E42AA82D56}" destId="{794E21C7-9A45-403C-AECF-F5908F751670}" srcOrd="1" destOrd="0" presId="urn:microsoft.com/office/officeart/2005/8/layout/hierarchy1"/>
    <dgm:cxn modelId="{6340D09A-EFA9-4971-B5AD-44F04A438D09}" type="presParOf" srcId="{794E21C7-9A45-403C-AECF-F5908F751670}" destId="{D79A708E-D4C8-4B1F-AB88-B3D561C856E2}" srcOrd="0" destOrd="0" presId="urn:microsoft.com/office/officeart/2005/8/layout/hierarchy1"/>
    <dgm:cxn modelId="{729F0DC6-1313-47D0-ABE5-927280F1C87C}" type="presParOf" srcId="{D79A708E-D4C8-4B1F-AB88-B3D561C856E2}" destId="{5DD93903-996E-455C-A8EC-AAE53AFA8DD4}" srcOrd="0" destOrd="0" presId="urn:microsoft.com/office/officeart/2005/8/layout/hierarchy1"/>
    <dgm:cxn modelId="{D001EBC4-36B3-455D-9E37-CA090D7E4EEA}" type="presParOf" srcId="{D79A708E-D4C8-4B1F-AB88-B3D561C856E2}" destId="{6CEFB2B7-F9F4-490A-9A6A-A466EDF8690B}" srcOrd="1" destOrd="0" presId="urn:microsoft.com/office/officeart/2005/8/layout/hierarchy1"/>
    <dgm:cxn modelId="{8BBFA029-D596-4AEB-A483-C7281B45A4FA}" type="presParOf" srcId="{794E21C7-9A45-403C-AECF-F5908F751670}" destId="{125228F2-454E-4094-B86E-6778ED9D439F}" srcOrd="1" destOrd="0" presId="urn:microsoft.com/office/officeart/2005/8/layout/hierarchy1"/>
    <dgm:cxn modelId="{AEA33F76-5C59-4EB0-9A6E-C7540583D3A1}" type="presParOf" srcId="{0460B37F-F2EC-4CEB-A420-8FE2919A93D2}" destId="{CDCDD45F-61FD-471A-BC5E-A1A55FDF367A}" srcOrd="2" destOrd="0" presId="urn:microsoft.com/office/officeart/2005/8/layout/hierarchy1"/>
    <dgm:cxn modelId="{21D5F41E-80C0-48A0-9162-B5DBF68EB1B1}" type="presParOf" srcId="{0460B37F-F2EC-4CEB-A420-8FE2919A93D2}" destId="{2BE428FA-8F92-4928-8271-A9775C88FB74}" srcOrd="3" destOrd="0" presId="urn:microsoft.com/office/officeart/2005/8/layout/hierarchy1"/>
    <dgm:cxn modelId="{BCAE6EC0-18FE-4A29-8EAB-1D3D6EEDC93E}" type="presParOf" srcId="{2BE428FA-8F92-4928-8271-A9775C88FB74}" destId="{9CAC0F29-B506-42F4-8B1E-163EF566C0A1}" srcOrd="0" destOrd="0" presId="urn:microsoft.com/office/officeart/2005/8/layout/hierarchy1"/>
    <dgm:cxn modelId="{BB76A317-9970-403E-8FA8-3C450631FE14}" type="presParOf" srcId="{9CAC0F29-B506-42F4-8B1E-163EF566C0A1}" destId="{A0CA24E1-ACA3-42FF-A41F-54018BF2E7D0}" srcOrd="0" destOrd="0" presId="urn:microsoft.com/office/officeart/2005/8/layout/hierarchy1"/>
    <dgm:cxn modelId="{8D67560F-643A-434D-ADF5-D796C1295F59}" type="presParOf" srcId="{9CAC0F29-B506-42F4-8B1E-163EF566C0A1}" destId="{0386D41C-F9B5-490D-96D8-37F3DBDF1179}" srcOrd="1" destOrd="0" presId="urn:microsoft.com/office/officeart/2005/8/layout/hierarchy1"/>
    <dgm:cxn modelId="{216E5A42-B728-48CE-9478-B2EDAB9A085F}" type="presParOf" srcId="{2BE428FA-8F92-4928-8271-A9775C88FB74}" destId="{73939D21-1255-435E-BA7F-EB6D274226A6}" srcOrd="1" destOrd="0" presId="urn:microsoft.com/office/officeart/2005/8/layout/hierarchy1"/>
    <dgm:cxn modelId="{F160160A-CA07-4A4A-824E-53D522420482}" type="presParOf" srcId="{73939D21-1255-435E-BA7F-EB6D274226A6}" destId="{60076C71-EA81-4329-9113-B2C48BB39DB2}" srcOrd="0" destOrd="0" presId="urn:microsoft.com/office/officeart/2005/8/layout/hierarchy1"/>
    <dgm:cxn modelId="{882BBA48-0AE4-4F8E-BB50-A9D3BF3DB6CB}" type="presParOf" srcId="{73939D21-1255-435E-BA7F-EB6D274226A6}" destId="{6780C672-BDF2-4583-8322-ED0DDD063112}" srcOrd="1" destOrd="0" presId="urn:microsoft.com/office/officeart/2005/8/layout/hierarchy1"/>
    <dgm:cxn modelId="{E32C4845-71C5-41ED-AB1E-C86B9ACA1654}" type="presParOf" srcId="{6780C672-BDF2-4583-8322-ED0DDD063112}" destId="{AE39995F-33AD-471D-9856-AC5F7852C97E}" srcOrd="0" destOrd="0" presId="urn:microsoft.com/office/officeart/2005/8/layout/hierarchy1"/>
    <dgm:cxn modelId="{3EB6CA52-254D-48A2-9DFF-3CA06FA4755B}" type="presParOf" srcId="{AE39995F-33AD-471D-9856-AC5F7852C97E}" destId="{4EE6A52E-E8DD-4CE9-89C6-6F4177428228}" srcOrd="0" destOrd="0" presId="urn:microsoft.com/office/officeart/2005/8/layout/hierarchy1"/>
    <dgm:cxn modelId="{F6BA9A78-F490-4C08-B4A0-03F2C3FDACE9}" type="presParOf" srcId="{AE39995F-33AD-471D-9856-AC5F7852C97E}" destId="{DA88AB27-029B-444E-905F-162B58403A35}" srcOrd="1" destOrd="0" presId="urn:microsoft.com/office/officeart/2005/8/layout/hierarchy1"/>
    <dgm:cxn modelId="{BE1723E3-FFB3-48E7-8C8D-BEEBFF035927}" type="presParOf" srcId="{6780C672-BDF2-4583-8322-ED0DDD063112}" destId="{EE5CD56A-E8D8-49A1-8B7A-B0BBE9DCA045}" srcOrd="1" destOrd="0" presId="urn:microsoft.com/office/officeart/2005/8/layout/hierarchy1"/>
    <dgm:cxn modelId="{9EF3758D-3B93-40A2-BC90-AA0ABC173CF9}" type="presParOf" srcId="{70D3191A-1E7B-436C-8D9E-8B7AE4754967}" destId="{1C23959A-9649-4A8D-BE73-FCB0611B7B55}" srcOrd="2" destOrd="0" presId="urn:microsoft.com/office/officeart/2005/8/layout/hierarchy1"/>
    <dgm:cxn modelId="{B20C15C4-9A11-47DA-8879-75097C24F2C5}" type="presParOf" srcId="{70D3191A-1E7B-436C-8D9E-8B7AE4754967}" destId="{7CFFBC0D-F249-40E4-B5FC-3DFBB285C5FE}" srcOrd="3" destOrd="0" presId="urn:microsoft.com/office/officeart/2005/8/layout/hierarchy1"/>
    <dgm:cxn modelId="{E01965AA-79F6-4A18-A382-784EFABD8BB7}" type="presParOf" srcId="{7CFFBC0D-F249-40E4-B5FC-3DFBB285C5FE}" destId="{5BFC1B4F-B26A-43A4-9067-4E2B2F1C07D8}" srcOrd="0" destOrd="0" presId="urn:microsoft.com/office/officeart/2005/8/layout/hierarchy1"/>
    <dgm:cxn modelId="{395F1FEB-A466-4C96-9C35-F7B666E0B650}" type="presParOf" srcId="{5BFC1B4F-B26A-43A4-9067-4E2B2F1C07D8}" destId="{4CD98CE2-E89B-47E8-ACA1-8285798E70AA}" srcOrd="0" destOrd="0" presId="urn:microsoft.com/office/officeart/2005/8/layout/hierarchy1"/>
    <dgm:cxn modelId="{67DF850C-6652-490C-B1AE-1A069F6F74BC}" type="presParOf" srcId="{5BFC1B4F-B26A-43A4-9067-4E2B2F1C07D8}" destId="{06069BBD-CF47-477E-A2AB-791A0C2372DC}" srcOrd="1" destOrd="0" presId="urn:microsoft.com/office/officeart/2005/8/layout/hierarchy1"/>
    <dgm:cxn modelId="{E870530C-6553-4CF2-81EB-2DA878D8AC79}" type="presParOf" srcId="{7CFFBC0D-F249-40E4-B5FC-3DFBB285C5FE}" destId="{5FEBE2CF-4C0B-4149-95DF-A979AB9756A3}" srcOrd="1" destOrd="0" presId="urn:microsoft.com/office/officeart/2005/8/layout/hierarchy1"/>
    <dgm:cxn modelId="{9905CADE-F459-4916-A606-E52DE976C826}" type="presParOf" srcId="{5FEBE2CF-4C0B-4149-95DF-A979AB9756A3}" destId="{DC63A160-8E8C-4C2A-945A-63E3D9263892}" srcOrd="0" destOrd="0" presId="urn:microsoft.com/office/officeart/2005/8/layout/hierarchy1"/>
    <dgm:cxn modelId="{F0B81257-6835-435B-BCEA-5475EC8C7E05}" type="presParOf" srcId="{5FEBE2CF-4C0B-4149-95DF-A979AB9756A3}" destId="{7F5F59C9-593C-4CC2-88F9-1F7C08F9DD2D}" srcOrd="1" destOrd="0" presId="urn:microsoft.com/office/officeart/2005/8/layout/hierarchy1"/>
    <dgm:cxn modelId="{9081CDB2-EE84-41DA-99DC-477DE33C300C}" type="presParOf" srcId="{7F5F59C9-593C-4CC2-88F9-1F7C08F9DD2D}" destId="{8082FD25-2ACD-4C46-98FB-6855C3957165}" srcOrd="0" destOrd="0" presId="urn:microsoft.com/office/officeart/2005/8/layout/hierarchy1"/>
    <dgm:cxn modelId="{55F460E6-3AEF-45E5-84E6-853AE34C6B37}" type="presParOf" srcId="{8082FD25-2ACD-4C46-98FB-6855C3957165}" destId="{28A67471-4B12-497C-B2B4-427656C7E6B3}" srcOrd="0" destOrd="0" presId="urn:microsoft.com/office/officeart/2005/8/layout/hierarchy1"/>
    <dgm:cxn modelId="{35BA1082-0F20-4DFA-B9F3-70C5607CACA3}" type="presParOf" srcId="{8082FD25-2ACD-4C46-98FB-6855C3957165}" destId="{98C8553B-FAFC-42CB-B575-949EF46440EC}" srcOrd="1" destOrd="0" presId="urn:microsoft.com/office/officeart/2005/8/layout/hierarchy1"/>
    <dgm:cxn modelId="{6495ECFC-F0D1-4A2E-8568-D7D4BDC5D6CF}" type="presParOf" srcId="{7F5F59C9-593C-4CC2-88F9-1F7C08F9DD2D}" destId="{D51AF603-28DB-49F2-BDE2-7B1DB250B04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722DFF-E519-4FD4-9320-C21DA15F0D22}" type="doc">
      <dgm:prSet loTypeId="urn:microsoft.com/office/officeart/2005/8/layout/bProcess4" loCatId="process" qsTypeId="urn:microsoft.com/office/officeart/2005/8/quickstyle/simple1" qsCatId="simple" csTypeId="urn:microsoft.com/office/officeart/2005/8/colors/accent2_5" csCatId="accent2" phldr="1"/>
      <dgm:spPr/>
      <dgm:t>
        <a:bodyPr/>
        <a:lstStyle/>
        <a:p>
          <a:endParaRPr lang="en-GB"/>
        </a:p>
      </dgm:t>
    </dgm:pt>
    <dgm:pt modelId="{652DA779-DD04-407A-9276-CDD26D03CFA9}">
      <dgm:prSet phldrT="[Text]" custT="1"/>
      <dgm:spPr/>
      <dgm:t>
        <a:bodyPr/>
        <a:lstStyle/>
        <a:p>
          <a:r>
            <a:rPr lang="en-GB" sz="2000" b="1" dirty="0">
              <a:solidFill>
                <a:schemeClr val="tx1"/>
              </a:solidFill>
            </a:rPr>
            <a:t>There is no magic word</a:t>
          </a:r>
        </a:p>
      </dgm:t>
    </dgm:pt>
    <dgm:pt modelId="{2C0D8301-7B71-4331-99CD-51E91BA4BDA8}" type="parTrans" cxnId="{A192853E-0ACD-4B09-BA6F-86F471E40F1C}">
      <dgm:prSet/>
      <dgm:spPr/>
      <dgm:t>
        <a:bodyPr/>
        <a:lstStyle/>
        <a:p>
          <a:endParaRPr lang="en-GB" sz="2000" b="1">
            <a:solidFill>
              <a:schemeClr val="tx1"/>
            </a:solidFill>
          </a:endParaRPr>
        </a:p>
      </dgm:t>
    </dgm:pt>
    <dgm:pt modelId="{29AF9065-CB8A-4C03-8D03-E3BEC415E92B}" type="sibTrans" cxnId="{A192853E-0ACD-4B09-BA6F-86F471E40F1C}">
      <dgm:prSet/>
      <dgm:spPr/>
      <dgm:t>
        <a:bodyPr/>
        <a:lstStyle/>
        <a:p>
          <a:endParaRPr lang="en-GB" sz="2000" b="1">
            <a:solidFill>
              <a:schemeClr val="tx1"/>
            </a:solidFill>
          </a:endParaRPr>
        </a:p>
      </dgm:t>
    </dgm:pt>
    <dgm:pt modelId="{36A18856-7FCE-4F36-8F6E-DB890929B439}">
      <dgm:prSet phldrT="[Text]" custT="1"/>
      <dgm:spPr/>
      <dgm:t>
        <a:bodyPr/>
        <a:lstStyle/>
        <a:p>
          <a:r>
            <a:rPr lang="en-GB" sz="2000" b="1" dirty="0">
              <a:solidFill>
                <a:schemeClr val="tx1"/>
              </a:solidFill>
            </a:rPr>
            <a:t>Prevention is better than cure</a:t>
          </a:r>
        </a:p>
      </dgm:t>
    </dgm:pt>
    <dgm:pt modelId="{586E0D23-9BEB-42F9-8192-5BED1226713E}" type="parTrans" cxnId="{06EC1A08-23AE-4313-BAE0-FDA4952844DC}">
      <dgm:prSet/>
      <dgm:spPr/>
      <dgm:t>
        <a:bodyPr/>
        <a:lstStyle/>
        <a:p>
          <a:endParaRPr lang="en-GB" sz="2000" b="1">
            <a:solidFill>
              <a:schemeClr val="tx1"/>
            </a:solidFill>
          </a:endParaRPr>
        </a:p>
      </dgm:t>
    </dgm:pt>
    <dgm:pt modelId="{64EE7A5E-2F1A-435D-8CB3-635E61538E94}" type="sibTrans" cxnId="{06EC1A08-23AE-4313-BAE0-FDA4952844DC}">
      <dgm:prSet/>
      <dgm:spPr/>
      <dgm:t>
        <a:bodyPr/>
        <a:lstStyle/>
        <a:p>
          <a:endParaRPr lang="en-GB" sz="2000" b="1">
            <a:solidFill>
              <a:schemeClr val="tx1"/>
            </a:solidFill>
          </a:endParaRPr>
        </a:p>
      </dgm:t>
    </dgm:pt>
    <dgm:pt modelId="{474762E7-2049-4C29-A43B-CD0578DF04EC}">
      <dgm:prSet phldrT="[Text]" custT="1"/>
      <dgm:spPr/>
      <dgm:t>
        <a:bodyPr/>
        <a:lstStyle/>
        <a:p>
          <a:r>
            <a:rPr lang="en-GB" sz="2000" b="1" dirty="0">
              <a:solidFill>
                <a:schemeClr val="tx1"/>
              </a:solidFill>
            </a:rPr>
            <a:t>Be aware of your own triggers</a:t>
          </a:r>
        </a:p>
      </dgm:t>
    </dgm:pt>
    <dgm:pt modelId="{5AF12E0D-6193-4BA8-B8C9-3A409029B515}" type="parTrans" cxnId="{978D22F7-228C-4207-A1B7-70D1C756616E}">
      <dgm:prSet/>
      <dgm:spPr/>
      <dgm:t>
        <a:bodyPr/>
        <a:lstStyle/>
        <a:p>
          <a:endParaRPr lang="en-GB" sz="2000" b="1">
            <a:solidFill>
              <a:schemeClr val="tx1"/>
            </a:solidFill>
          </a:endParaRPr>
        </a:p>
      </dgm:t>
    </dgm:pt>
    <dgm:pt modelId="{9855D663-9B80-4E7C-AA49-C6049A31B183}" type="sibTrans" cxnId="{978D22F7-228C-4207-A1B7-70D1C756616E}">
      <dgm:prSet/>
      <dgm:spPr/>
      <dgm:t>
        <a:bodyPr/>
        <a:lstStyle/>
        <a:p>
          <a:endParaRPr lang="en-GB" sz="2000" b="1">
            <a:solidFill>
              <a:schemeClr val="tx1"/>
            </a:solidFill>
          </a:endParaRPr>
        </a:p>
      </dgm:t>
    </dgm:pt>
    <dgm:pt modelId="{E70B205D-77F5-4097-9F0D-51820B492CAC}">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000" b="1" dirty="0">
              <a:solidFill>
                <a:schemeClr val="tx1"/>
              </a:solidFill>
            </a:rPr>
            <a:t>Plan and practice emergency procedures</a:t>
          </a:r>
        </a:p>
        <a:p>
          <a:pPr marL="0" lvl="0" defTabSz="889000">
            <a:lnSpc>
              <a:spcPct val="90000"/>
            </a:lnSpc>
            <a:spcBef>
              <a:spcPct val="0"/>
            </a:spcBef>
            <a:spcAft>
              <a:spcPct val="35000"/>
            </a:spcAft>
            <a:buNone/>
          </a:pPr>
          <a:endParaRPr lang="en-GB" sz="2000" b="1" dirty="0">
            <a:solidFill>
              <a:schemeClr val="tx1"/>
            </a:solidFill>
          </a:endParaRPr>
        </a:p>
      </dgm:t>
    </dgm:pt>
    <dgm:pt modelId="{8EBF979A-F2D6-410B-9915-5EEA544A2E9F}" type="parTrans" cxnId="{070E740F-E1E5-43BF-9234-F6FF57B31830}">
      <dgm:prSet/>
      <dgm:spPr/>
      <dgm:t>
        <a:bodyPr/>
        <a:lstStyle/>
        <a:p>
          <a:endParaRPr lang="en-GB" sz="2000" b="1">
            <a:solidFill>
              <a:schemeClr val="tx1"/>
            </a:solidFill>
          </a:endParaRPr>
        </a:p>
      </dgm:t>
    </dgm:pt>
    <dgm:pt modelId="{E668460C-3D1E-4538-B23F-63B002E9F803}" type="sibTrans" cxnId="{070E740F-E1E5-43BF-9234-F6FF57B31830}">
      <dgm:prSet/>
      <dgm:spPr/>
      <dgm:t>
        <a:bodyPr/>
        <a:lstStyle/>
        <a:p>
          <a:endParaRPr lang="en-GB" sz="2000" b="1">
            <a:solidFill>
              <a:schemeClr val="tx1"/>
            </a:solidFill>
          </a:endParaRPr>
        </a:p>
      </dgm:t>
    </dgm:pt>
    <dgm:pt modelId="{5FD0457C-851A-411B-85AF-F9BFF5F7D36B}">
      <dgm:prSet phldrT="[Text]" custT="1"/>
      <dgm:spPr/>
      <dgm:t>
        <a:bodyPr/>
        <a:lstStyle/>
        <a:p>
          <a:r>
            <a:rPr lang="en-GB" sz="2000" b="1" dirty="0">
              <a:solidFill>
                <a:schemeClr val="tx1"/>
              </a:solidFill>
            </a:rPr>
            <a:t>Be aware of clients’ triggers</a:t>
          </a:r>
        </a:p>
      </dgm:t>
    </dgm:pt>
    <dgm:pt modelId="{FCD8330E-95F8-4128-BB04-175DC089E899}" type="parTrans" cxnId="{DAFB21D8-0918-477C-A90D-558557F1B614}">
      <dgm:prSet/>
      <dgm:spPr/>
      <dgm:t>
        <a:bodyPr/>
        <a:lstStyle/>
        <a:p>
          <a:endParaRPr lang="en-GB" sz="2000" b="1">
            <a:solidFill>
              <a:schemeClr val="tx1"/>
            </a:solidFill>
          </a:endParaRPr>
        </a:p>
      </dgm:t>
    </dgm:pt>
    <dgm:pt modelId="{B31A3C73-7854-4B01-8E6C-7E87F5FBFD96}" type="sibTrans" cxnId="{DAFB21D8-0918-477C-A90D-558557F1B614}">
      <dgm:prSet/>
      <dgm:spPr/>
      <dgm:t>
        <a:bodyPr/>
        <a:lstStyle/>
        <a:p>
          <a:endParaRPr lang="en-GB" sz="2000" b="1">
            <a:solidFill>
              <a:schemeClr val="tx1"/>
            </a:solidFill>
          </a:endParaRPr>
        </a:p>
      </dgm:t>
    </dgm:pt>
    <dgm:pt modelId="{04A4890B-CD09-49D3-B1C8-348274BAB883}">
      <dgm:prSet phldrT="[Text]" custT="1"/>
      <dgm:spPr/>
      <dgm:t>
        <a:bodyPr/>
        <a:lstStyle/>
        <a:p>
          <a:r>
            <a:rPr lang="en-GB" sz="2000" b="1" dirty="0">
              <a:solidFill>
                <a:schemeClr val="tx1"/>
              </a:solidFill>
            </a:rPr>
            <a:t>Empathy is your secret weapon</a:t>
          </a:r>
        </a:p>
      </dgm:t>
    </dgm:pt>
    <dgm:pt modelId="{ACB177EB-200D-4BAB-94EF-39594626D48E}" type="parTrans" cxnId="{E117BD3B-F702-4D8C-BB79-FA8D1F07AB23}">
      <dgm:prSet/>
      <dgm:spPr/>
      <dgm:t>
        <a:bodyPr/>
        <a:lstStyle/>
        <a:p>
          <a:endParaRPr lang="en-GB" sz="2000" b="1">
            <a:solidFill>
              <a:schemeClr val="tx1"/>
            </a:solidFill>
          </a:endParaRPr>
        </a:p>
      </dgm:t>
    </dgm:pt>
    <dgm:pt modelId="{6067DBC6-B2A2-4B9D-88FF-91C59C6EE364}" type="sibTrans" cxnId="{E117BD3B-F702-4D8C-BB79-FA8D1F07AB23}">
      <dgm:prSet/>
      <dgm:spPr/>
      <dgm:t>
        <a:bodyPr/>
        <a:lstStyle/>
        <a:p>
          <a:endParaRPr lang="en-GB" sz="2000" b="1">
            <a:solidFill>
              <a:schemeClr val="tx1"/>
            </a:solidFill>
          </a:endParaRPr>
        </a:p>
      </dgm:t>
    </dgm:pt>
    <dgm:pt modelId="{35FCCA8A-D1B4-473E-9B4E-B017038CCD9C}">
      <dgm:prSet phldrT="[Text]" custT="1"/>
      <dgm:spPr/>
      <dgm:t>
        <a:bodyPr/>
        <a:lstStyle/>
        <a:p>
          <a:r>
            <a:rPr lang="en-GB" sz="2000" b="1" dirty="0">
              <a:solidFill>
                <a:schemeClr val="tx1"/>
              </a:solidFill>
            </a:rPr>
            <a:t>Teach and practice emotion regulation tools</a:t>
          </a:r>
        </a:p>
      </dgm:t>
    </dgm:pt>
    <dgm:pt modelId="{52D97E15-F6DF-4B50-BEED-479AE734EFD2}" type="parTrans" cxnId="{CC51A6D1-BE1D-452B-BB1B-E1A19A383683}">
      <dgm:prSet/>
      <dgm:spPr/>
      <dgm:t>
        <a:bodyPr/>
        <a:lstStyle/>
        <a:p>
          <a:endParaRPr lang="en-GB" sz="2000" b="1">
            <a:solidFill>
              <a:schemeClr val="tx1"/>
            </a:solidFill>
          </a:endParaRPr>
        </a:p>
      </dgm:t>
    </dgm:pt>
    <dgm:pt modelId="{46B454EA-043A-434B-BCE2-F4E907DFB013}" type="sibTrans" cxnId="{CC51A6D1-BE1D-452B-BB1B-E1A19A383683}">
      <dgm:prSet/>
      <dgm:spPr/>
      <dgm:t>
        <a:bodyPr/>
        <a:lstStyle/>
        <a:p>
          <a:endParaRPr lang="en-GB" sz="2000" b="1">
            <a:solidFill>
              <a:schemeClr val="tx1"/>
            </a:solidFill>
          </a:endParaRPr>
        </a:p>
      </dgm:t>
    </dgm:pt>
    <dgm:pt modelId="{2A744F7F-2E9F-44DB-9DC6-4337E142893D}">
      <dgm:prSet phldrT="[Text]" custT="1"/>
      <dgm:spPr/>
      <dgm:t>
        <a:bodyPr/>
        <a:lstStyle/>
        <a:p>
          <a:r>
            <a:rPr lang="en-GB" sz="2000" b="1" dirty="0">
              <a:solidFill>
                <a:schemeClr val="tx1"/>
              </a:solidFill>
            </a:rPr>
            <a:t>Explicitly assess for suicide risk </a:t>
          </a:r>
        </a:p>
      </dgm:t>
    </dgm:pt>
    <dgm:pt modelId="{D8F3508E-3B7E-4280-BD74-19A5D37CAFB8}" type="parTrans" cxnId="{787983AB-C365-42FE-A115-D379FC4F5978}">
      <dgm:prSet/>
      <dgm:spPr/>
      <dgm:t>
        <a:bodyPr/>
        <a:lstStyle/>
        <a:p>
          <a:endParaRPr lang="en-GB" sz="2000" b="1">
            <a:solidFill>
              <a:schemeClr val="tx1"/>
            </a:solidFill>
          </a:endParaRPr>
        </a:p>
      </dgm:t>
    </dgm:pt>
    <dgm:pt modelId="{D54A7FF7-4996-4DBB-91B8-4E68A1C10B2D}" type="sibTrans" cxnId="{787983AB-C365-42FE-A115-D379FC4F5978}">
      <dgm:prSet/>
      <dgm:spPr/>
      <dgm:t>
        <a:bodyPr/>
        <a:lstStyle/>
        <a:p>
          <a:endParaRPr lang="en-GB" sz="2000" b="1">
            <a:solidFill>
              <a:schemeClr val="tx1"/>
            </a:solidFill>
          </a:endParaRPr>
        </a:p>
      </dgm:t>
    </dgm:pt>
    <dgm:pt modelId="{42F40ADD-E10E-450F-9CA3-741899D63A05}">
      <dgm:prSet phldrT="[Text]" custT="1"/>
      <dgm:spPr/>
      <dgm:t>
        <a:bodyPr/>
        <a:lstStyle/>
        <a:p>
          <a:r>
            <a:rPr lang="en-GB" sz="2000" b="1" dirty="0">
              <a:solidFill>
                <a:schemeClr val="tx1"/>
              </a:solidFill>
            </a:rPr>
            <a:t>Debrief and learn from incidents</a:t>
          </a:r>
        </a:p>
      </dgm:t>
    </dgm:pt>
    <dgm:pt modelId="{5584FB34-0497-49F5-BE0E-727A1D07D3A2}" type="parTrans" cxnId="{F7BC8F78-F6D5-4D26-B3B4-593AC17AD559}">
      <dgm:prSet/>
      <dgm:spPr/>
      <dgm:t>
        <a:bodyPr/>
        <a:lstStyle/>
        <a:p>
          <a:endParaRPr lang="en-GB" sz="2000" b="1">
            <a:solidFill>
              <a:schemeClr val="tx1"/>
            </a:solidFill>
          </a:endParaRPr>
        </a:p>
      </dgm:t>
    </dgm:pt>
    <dgm:pt modelId="{81166D09-0E92-491C-BF6F-96A414BD3DDE}" type="sibTrans" cxnId="{F7BC8F78-F6D5-4D26-B3B4-593AC17AD559}">
      <dgm:prSet/>
      <dgm:spPr/>
      <dgm:t>
        <a:bodyPr/>
        <a:lstStyle/>
        <a:p>
          <a:endParaRPr lang="en-GB" sz="2000" b="1">
            <a:solidFill>
              <a:schemeClr val="tx1"/>
            </a:solidFill>
          </a:endParaRPr>
        </a:p>
      </dgm:t>
    </dgm:pt>
    <dgm:pt modelId="{E7EDF3C7-86F6-487A-8174-99715F10611C}" type="pres">
      <dgm:prSet presAssocID="{C2722DFF-E519-4FD4-9320-C21DA15F0D22}" presName="Name0" presStyleCnt="0">
        <dgm:presLayoutVars>
          <dgm:dir/>
          <dgm:resizeHandles/>
        </dgm:presLayoutVars>
      </dgm:prSet>
      <dgm:spPr/>
    </dgm:pt>
    <dgm:pt modelId="{A1F1B252-2BD7-49BE-8ECF-02299CE9FF0B}" type="pres">
      <dgm:prSet presAssocID="{652DA779-DD04-407A-9276-CDD26D03CFA9}" presName="compNode" presStyleCnt="0"/>
      <dgm:spPr/>
    </dgm:pt>
    <dgm:pt modelId="{7C010A90-B6E7-425D-ADF3-6B066C1883D5}" type="pres">
      <dgm:prSet presAssocID="{652DA779-DD04-407A-9276-CDD26D03CFA9}" presName="dummyConnPt" presStyleCnt="0"/>
      <dgm:spPr/>
    </dgm:pt>
    <dgm:pt modelId="{16076E0F-7AE0-4D20-9FF7-58D2A5F99BC5}" type="pres">
      <dgm:prSet presAssocID="{652DA779-DD04-407A-9276-CDD26D03CFA9}" presName="node" presStyleLbl="node1" presStyleIdx="0" presStyleCnt="9">
        <dgm:presLayoutVars>
          <dgm:bulletEnabled val="1"/>
        </dgm:presLayoutVars>
      </dgm:prSet>
      <dgm:spPr/>
    </dgm:pt>
    <dgm:pt modelId="{99573141-E150-40A8-ADE5-6284F6BEBD5F}" type="pres">
      <dgm:prSet presAssocID="{29AF9065-CB8A-4C03-8D03-E3BEC415E92B}" presName="sibTrans" presStyleLbl="bgSibTrans2D1" presStyleIdx="0" presStyleCnt="8"/>
      <dgm:spPr/>
    </dgm:pt>
    <dgm:pt modelId="{31037659-DC58-4FC4-B2F5-1386616D8DB2}" type="pres">
      <dgm:prSet presAssocID="{36A18856-7FCE-4F36-8F6E-DB890929B439}" presName="compNode" presStyleCnt="0"/>
      <dgm:spPr/>
    </dgm:pt>
    <dgm:pt modelId="{0BAF7FE5-44A3-42F4-AEBD-3E876CE5C6A3}" type="pres">
      <dgm:prSet presAssocID="{36A18856-7FCE-4F36-8F6E-DB890929B439}" presName="dummyConnPt" presStyleCnt="0"/>
      <dgm:spPr/>
    </dgm:pt>
    <dgm:pt modelId="{6049B762-4416-43F2-8B21-AE51EC0AA9EE}" type="pres">
      <dgm:prSet presAssocID="{36A18856-7FCE-4F36-8F6E-DB890929B439}" presName="node" presStyleLbl="node1" presStyleIdx="1" presStyleCnt="9">
        <dgm:presLayoutVars>
          <dgm:bulletEnabled val="1"/>
        </dgm:presLayoutVars>
      </dgm:prSet>
      <dgm:spPr/>
    </dgm:pt>
    <dgm:pt modelId="{7F5B0AE7-014A-4AC8-BEE6-80CD0CFA8B50}" type="pres">
      <dgm:prSet presAssocID="{64EE7A5E-2F1A-435D-8CB3-635E61538E94}" presName="sibTrans" presStyleLbl="bgSibTrans2D1" presStyleIdx="1" presStyleCnt="8"/>
      <dgm:spPr/>
    </dgm:pt>
    <dgm:pt modelId="{2C4826AD-4F77-4BF4-94A8-8810919D246C}" type="pres">
      <dgm:prSet presAssocID="{474762E7-2049-4C29-A43B-CD0578DF04EC}" presName="compNode" presStyleCnt="0"/>
      <dgm:spPr/>
    </dgm:pt>
    <dgm:pt modelId="{CC46B3BD-73E7-4D34-AB45-F43E8162667B}" type="pres">
      <dgm:prSet presAssocID="{474762E7-2049-4C29-A43B-CD0578DF04EC}" presName="dummyConnPt" presStyleCnt="0"/>
      <dgm:spPr/>
    </dgm:pt>
    <dgm:pt modelId="{96F9A04D-3065-46CA-B223-E97E47FD8B05}" type="pres">
      <dgm:prSet presAssocID="{474762E7-2049-4C29-A43B-CD0578DF04EC}" presName="node" presStyleLbl="node1" presStyleIdx="2" presStyleCnt="9">
        <dgm:presLayoutVars>
          <dgm:bulletEnabled val="1"/>
        </dgm:presLayoutVars>
      </dgm:prSet>
      <dgm:spPr/>
    </dgm:pt>
    <dgm:pt modelId="{98E6AA25-CCA6-42EA-BC29-3455BEB1E751}" type="pres">
      <dgm:prSet presAssocID="{9855D663-9B80-4E7C-AA49-C6049A31B183}" presName="sibTrans" presStyleLbl="bgSibTrans2D1" presStyleIdx="2" presStyleCnt="8"/>
      <dgm:spPr/>
    </dgm:pt>
    <dgm:pt modelId="{EC598436-CBD9-46BB-AE75-B3957B99F076}" type="pres">
      <dgm:prSet presAssocID="{E70B205D-77F5-4097-9F0D-51820B492CAC}" presName="compNode" presStyleCnt="0"/>
      <dgm:spPr/>
    </dgm:pt>
    <dgm:pt modelId="{AD7CD570-8342-4196-A038-0CD28940A4AD}" type="pres">
      <dgm:prSet presAssocID="{E70B205D-77F5-4097-9F0D-51820B492CAC}" presName="dummyConnPt" presStyleCnt="0"/>
      <dgm:spPr/>
    </dgm:pt>
    <dgm:pt modelId="{23EF3773-E915-4D54-97BA-15D152F4F09B}" type="pres">
      <dgm:prSet presAssocID="{E70B205D-77F5-4097-9F0D-51820B492CAC}" presName="node" presStyleLbl="node1" presStyleIdx="3" presStyleCnt="9">
        <dgm:presLayoutVars>
          <dgm:bulletEnabled val="1"/>
        </dgm:presLayoutVars>
      </dgm:prSet>
      <dgm:spPr/>
    </dgm:pt>
    <dgm:pt modelId="{CDD958F9-D50C-40D7-A082-8C4175452E7C}" type="pres">
      <dgm:prSet presAssocID="{E668460C-3D1E-4538-B23F-63B002E9F803}" presName="sibTrans" presStyleLbl="bgSibTrans2D1" presStyleIdx="3" presStyleCnt="8"/>
      <dgm:spPr/>
    </dgm:pt>
    <dgm:pt modelId="{FE64C737-E69A-491E-AC2B-9800D55EDD0D}" type="pres">
      <dgm:prSet presAssocID="{5FD0457C-851A-411B-85AF-F9BFF5F7D36B}" presName="compNode" presStyleCnt="0"/>
      <dgm:spPr/>
    </dgm:pt>
    <dgm:pt modelId="{141CCACC-6891-41C5-9653-9945A217FFA2}" type="pres">
      <dgm:prSet presAssocID="{5FD0457C-851A-411B-85AF-F9BFF5F7D36B}" presName="dummyConnPt" presStyleCnt="0"/>
      <dgm:spPr/>
    </dgm:pt>
    <dgm:pt modelId="{6945BB59-2AEA-4139-98E4-5B635A78225F}" type="pres">
      <dgm:prSet presAssocID="{5FD0457C-851A-411B-85AF-F9BFF5F7D36B}" presName="node" presStyleLbl="node1" presStyleIdx="4" presStyleCnt="9">
        <dgm:presLayoutVars>
          <dgm:bulletEnabled val="1"/>
        </dgm:presLayoutVars>
      </dgm:prSet>
      <dgm:spPr/>
    </dgm:pt>
    <dgm:pt modelId="{3C8D91B6-D74A-40B4-BBDD-E413C5C6F93A}" type="pres">
      <dgm:prSet presAssocID="{B31A3C73-7854-4B01-8E6C-7E87F5FBFD96}" presName="sibTrans" presStyleLbl="bgSibTrans2D1" presStyleIdx="4" presStyleCnt="8"/>
      <dgm:spPr/>
    </dgm:pt>
    <dgm:pt modelId="{D434E91E-1BC8-4A59-83CC-784F1093DBFF}" type="pres">
      <dgm:prSet presAssocID="{04A4890B-CD09-49D3-B1C8-348274BAB883}" presName="compNode" presStyleCnt="0"/>
      <dgm:spPr/>
    </dgm:pt>
    <dgm:pt modelId="{19CECF4A-91D7-4B23-AAC4-121ECB5E2A2C}" type="pres">
      <dgm:prSet presAssocID="{04A4890B-CD09-49D3-B1C8-348274BAB883}" presName="dummyConnPt" presStyleCnt="0"/>
      <dgm:spPr/>
    </dgm:pt>
    <dgm:pt modelId="{0BAFCFCA-EA56-4A27-8FD9-07FD69B75349}" type="pres">
      <dgm:prSet presAssocID="{04A4890B-CD09-49D3-B1C8-348274BAB883}" presName="node" presStyleLbl="node1" presStyleIdx="5" presStyleCnt="9">
        <dgm:presLayoutVars>
          <dgm:bulletEnabled val="1"/>
        </dgm:presLayoutVars>
      </dgm:prSet>
      <dgm:spPr/>
    </dgm:pt>
    <dgm:pt modelId="{96A94F98-CB48-4A16-BF1A-33ADF5DB1B68}" type="pres">
      <dgm:prSet presAssocID="{6067DBC6-B2A2-4B9D-88FF-91C59C6EE364}" presName="sibTrans" presStyleLbl="bgSibTrans2D1" presStyleIdx="5" presStyleCnt="8"/>
      <dgm:spPr/>
    </dgm:pt>
    <dgm:pt modelId="{1C1035DA-CA4D-42C3-B987-FE02AA798F07}" type="pres">
      <dgm:prSet presAssocID="{35FCCA8A-D1B4-473E-9B4E-B017038CCD9C}" presName="compNode" presStyleCnt="0"/>
      <dgm:spPr/>
    </dgm:pt>
    <dgm:pt modelId="{3C5F063F-42EE-4A43-B1F3-366F5E764E34}" type="pres">
      <dgm:prSet presAssocID="{35FCCA8A-D1B4-473E-9B4E-B017038CCD9C}" presName="dummyConnPt" presStyleCnt="0"/>
      <dgm:spPr/>
    </dgm:pt>
    <dgm:pt modelId="{F657CEFE-F1BF-4D15-B00C-72BFD3E14FBD}" type="pres">
      <dgm:prSet presAssocID="{35FCCA8A-D1B4-473E-9B4E-B017038CCD9C}" presName="node" presStyleLbl="node1" presStyleIdx="6" presStyleCnt="9">
        <dgm:presLayoutVars>
          <dgm:bulletEnabled val="1"/>
        </dgm:presLayoutVars>
      </dgm:prSet>
      <dgm:spPr/>
    </dgm:pt>
    <dgm:pt modelId="{A91787D9-2564-46B5-893D-F983DCA7FEE0}" type="pres">
      <dgm:prSet presAssocID="{46B454EA-043A-434B-BCE2-F4E907DFB013}" presName="sibTrans" presStyleLbl="bgSibTrans2D1" presStyleIdx="6" presStyleCnt="8"/>
      <dgm:spPr/>
    </dgm:pt>
    <dgm:pt modelId="{BC922AED-2FA2-496B-9B3C-010B512874C2}" type="pres">
      <dgm:prSet presAssocID="{2A744F7F-2E9F-44DB-9DC6-4337E142893D}" presName="compNode" presStyleCnt="0"/>
      <dgm:spPr/>
    </dgm:pt>
    <dgm:pt modelId="{C8B1A4C2-7942-4FDB-879C-4BD9B16B2B5D}" type="pres">
      <dgm:prSet presAssocID="{2A744F7F-2E9F-44DB-9DC6-4337E142893D}" presName="dummyConnPt" presStyleCnt="0"/>
      <dgm:spPr/>
    </dgm:pt>
    <dgm:pt modelId="{B929486E-B19F-45C2-A8EF-A5999EEEBA67}" type="pres">
      <dgm:prSet presAssocID="{2A744F7F-2E9F-44DB-9DC6-4337E142893D}" presName="node" presStyleLbl="node1" presStyleIdx="7" presStyleCnt="9">
        <dgm:presLayoutVars>
          <dgm:bulletEnabled val="1"/>
        </dgm:presLayoutVars>
      </dgm:prSet>
      <dgm:spPr/>
    </dgm:pt>
    <dgm:pt modelId="{CB4E7492-0CAE-4D22-881B-A2EC02821A55}" type="pres">
      <dgm:prSet presAssocID="{D54A7FF7-4996-4DBB-91B8-4E68A1C10B2D}" presName="sibTrans" presStyleLbl="bgSibTrans2D1" presStyleIdx="7" presStyleCnt="8"/>
      <dgm:spPr/>
    </dgm:pt>
    <dgm:pt modelId="{D6ACE3CA-B021-4F31-9027-C66BCCA83A9B}" type="pres">
      <dgm:prSet presAssocID="{42F40ADD-E10E-450F-9CA3-741899D63A05}" presName="compNode" presStyleCnt="0"/>
      <dgm:spPr/>
    </dgm:pt>
    <dgm:pt modelId="{CF69BBE2-B870-4842-893E-5A72AAAD46DF}" type="pres">
      <dgm:prSet presAssocID="{42F40ADD-E10E-450F-9CA3-741899D63A05}" presName="dummyConnPt" presStyleCnt="0"/>
      <dgm:spPr/>
    </dgm:pt>
    <dgm:pt modelId="{A7DF5216-12FF-4B1A-8748-6B482F325A17}" type="pres">
      <dgm:prSet presAssocID="{42F40ADD-E10E-450F-9CA3-741899D63A05}" presName="node" presStyleLbl="node1" presStyleIdx="8" presStyleCnt="9">
        <dgm:presLayoutVars>
          <dgm:bulletEnabled val="1"/>
        </dgm:presLayoutVars>
      </dgm:prSet>
      <dgm:spPr/>
    </dgm:pt>
  </dgm:ptLst>
  <dgm:cxnLst>
    <dgm:cxn modelId="{06EC1A08-23AE-4313-BAE0-FDA4952844DC}" srcId="{C2722DFF-E519-4FD4-9320-C21DA15F0D22}" destId="{36A18856-7FCE-4F36-8F6E-DB890929B439}" srcOrd="1" destOrd="0" parTransId="{586E0D23-9BEB-42F9-8192-5BED1226713E}" sibTransId="{64EE7A5E-2F1A-435D-8CB3-635E61538E94}"/>
    <dgm:cxn modelId="{070E740F-E1E5-43BF-9234-F6FF57B31830}" srcId="{C2722DFF-E519-4FD4-9320-C21DA15F0D22}" destId="{E70B205D-77F5-4097-9F0D-51820B492CAC}" srcOrd="3" destOrd="0" parTransId="{8EBF979A-F2D6-410B-9915-5EEA544A2E9F}" sibTransId="{E668460C-3D1E-4538-B23F-63B002E9F803}"/>
    <dgm:cxn modelId="{C5A23C14-806D-419D-BD4E-D3B3573EE737}" type="presOf" srcId="{E668460C-3D1E-4538-B23F-63B002E9F803}" destId="{CDD958F9-D50C-40D7-A082-8C4175452E7C}" srcOrd="0" destOrd="0" presId="urn:microsoft.com/office/officeart/2005/8/layout/bProcess4"/>
    <dgm:cxn modelId="{8A61A324-2D8B-4744-8DC1-7FF4B1197D8B}" type="presOf" srcId="{474762E7-2049-4C29-A43B-CD0578DF04EC}" destId="{96F9A04D-3065-46CA-B223-E97E47FD8B05}" srcOrd="0" destOrd="0" presId="urn:microsoft.com/office/officeart/2005/8/layout/bProcess4"/>
    <dgm:cxn modelId="{BA04EE39-9A18-4BED-A78B-B897954BCD3F}" type="presOf" srcId="{46B454EA-043A-434B-BCE2-F4E907DFB013}" destId="{A91787D9-2564-46B5-893D-F983DCA7FEE0}" srcOrd="0" destOrd="0" presId="urn:microsoft.com/office/officeart/2005/8/layout/bProcess4"/>
    <dgm:cxn modelId="{E117BD3B-F702-4D8C-BB79-FA8D1F07AB23}" srcId="{C2722DFF-E519-4FD4-9320-C21DA15F0D22}" destId="{04A4890B-CD09-49D3-B1C8-348274BAB883}" srcOrd="5" destOrd="0" parTransId="{ACB177EB-200D-4BAB-94EF-39594626D48E}" sibTransId="{6067DBC6-B2A2-4B9D-88FF-91C59C6EE364}"/>
    <dgm:cxn modelId="{92C9F73C-9EBD-4450-99BF-6D0EED930B0F}" type="presOf" srcId="{C2722DFF-E519-4FD4-9320-C21DA15F0D22}" destId="{E7EDF3C7-86F6-487A-8174-99715F10611C}" srcOrd="0" destOrd="0" presId="urn:microsoft.com/office/officeart/2005/8/layout/bProcess4"/>
    <dgm:cxn modelId="{A192853E-0ACD-4B09-BA6F-86F471E40F1C}" srcId="{C2722DFF-E519-4FD4-9320-C21DA15F0D22}" destId="{652DA779-DD04-407A-9276-CDD26D03CFA9}" srcOrd="0" destOrd="0" parTransId="{2C0D8301-7B71-4331-99CD-51E91BA4BDA8}" sibTransId="{29AF9065-CB8A-4C03-8D03-E3BEC415E92B}"/>
    <dgm:cxn modelId="{1815D33F-83E1-44FF-B73F-3C44F6C0A1DE}" type="presOf" srcId="{04A4890B-CD09-49D3-B1C8-348274BAB883}" destId="{0BAFCFCA-EA56-4A27-8FD9-07FD69B75349}" srcOrd="0" destOrd="0" presId="urn:microsoft.com/office/officeart/2005/8/layout/bProcess4"/>
    <dgm:cxn modelId="{63896863-D364-4368-B549-60062B071CCD}" type="presOf" srcId="{B31A3C73-7854-4B01-8E6C-7E87F5FBFD96}" destId="{3C8D91B6-D74A-40B4-BBDD-E413C5C6F93A}" srcOrd="0" destOrd="0" presId="urn:microsoft.com/office/officeart/2005/8/layout/bProcess4"/>
    <dgm:cxn modelId="{48B63552-8D27-4EBB-B88E-F09F761F9276}" type="presOf" srcId="{64EE7A5E-2F1A-435D-8CB3-635E61538E94}" destId="{7F5B0AE7-014A-4AC8-BEE6-80CD0CFA8B50}" srcOrd="0" destOrd="0" presId="urn:microsoft.com/office/officeart/2005/8/layout/bProcess4"/>
    <dgm:cxn modelId="{FC4E7956-3677-4C60-A7F4-2C4F3DB8A5A9}" type="presOf" srcId="{42F40ADD-E10E-450F-9CA3-741899D63A05}" destId="{A7DF5216-12FF-4B1A-8748-6B482F325A17}" srcOrd="0" destOrd="0" presId="urn:microsoft.com/office/officeart/2005/8/layout/bProcess4"/>
    <dgm:cxn modelId="{F7BC8F78-F6D5-4D26-B3B4-593AC17AD559}" srcId="{C2722DFF-E519-4FD4-9320-C21DA15F0D22}" destId="{42F40ADD-E10E-450F-9CA3-741899D63A05}" srcOrd="8" destOrd="0" parTransId="{5584FB34-0497-49F5-BE0E-727A1D07D3A2}" sibTransId="{81166D09-0E92-491C-BF6F-96A414BD3DDE}"/>
    <dgm:cxn modelId="{67B3C27E-04EF-417F-8C75-29E430A4DB0B}" type="presOf" srcId="{9855D663-9B80-4E7C-AA49-C6049A31B183}" destId="{98E6AA25-CCA6-42EA-BC29-3455BEB1E751}" srcOrd="0" destOrd="0" presId="urn:microsoft.com/office/officeart/2005/8/layout/bProcess4"/>
    <dgm:cxn modelId="{B3E9F882-F490-4DC1-B100-0C91BA079F40}" type="presOf" srcId="{6067DBC6-B2A2-4B9D-88FF-91C59C6EE364}" destId="{96A94F98-CB48-4A16-BF1A-33ADF5DB1B68}" srcOrd="0" destOrd="0" presId="urn:microsoft.com/office/officeart/2005/8/layout/bProcess4"/>
    <dgm:cxn modelId="{7E5EFD94-45D7-4C25-8810-92A636300E87}" type="presOf" srcId="{5FD0457C-851A-411B-85AF-F9BFF5F7D36B}" destId="{6945BB59-2AEA-4139-98E4-5B635A78225F}" srcOrd="0" destOrd="0" presId="urn:microsoft.com/office/officeart/2005/8/layout/bProcess4"/>
    <dgm:cxn modelId="{495FCCA2-3CDF-4227-AA1D-3006309BAC92}" type="presOf" srcId="{29AF9065-CB8A-4C03-8D03-E3BEC415E92B}" destId="{99573141-E150-40A8-ADE5-6284F6BEBD5F}" srcOrd="0" destOrd="0" presId="urn:microsoft.com/office/officeart/2005/8/layout/bProcess4"/>
    <dgm:cxn modelId="{787983AB-C365-42FE-A115-D379FC4F5978}" srcId="{C2722DFF-E519-4FD4-9320-C21DA15F0D22}" destId="{2A744F7F-2E9F-44DB-9DC6-4337E142893D}" srcOrd="7" destOrd="0" parTransId="{D8F3508E-3B7E-4280-BD74-19A5D37CAFB8}" sibTransId="{D54A7FF7-4996-4DBB-91B8-4E68A1C10B2D}"/>
    <dgm:cxn modelId="{099B11B2-8A12-431C-BC20-7EC80C80E287}" type="presOf" srcId="{D54A7FF7-4996-4DBB-91B8-4E68A1C10B2D}" destId="{CB4E7492-0CAE-4D22-881B-A2EC02821A55}" srcOrd="0" destOrd="0" presId="urn:microsoft.com/office/officeart/2005/8/layout/bProcess4"/>
    <dgm:cxn modelId="{0CCB9AC4-D882-4681-9422-18792D3AD6EB}" type="presOf" srcId="{652DA779-DD04-407A-9276-CDD26D03CFA9}" destId="{16076E0F-7AE0-4D20-9FF7-58D2A5F99BC5}" srcOrd="0" destOrd="0" presId="urn:microsoft.com/office/officeart/2005/8/layout/bProcess4"/>
    <dgm:cxn modelId="{CC51A6D1-BE1D-452B-BB1B-E1A19A383683}" srcId="{C2722DFF-E519-4FD4-9320-C21DA15F0D22}" destId="{35FCCA8A-D1B4-473E-9B4E-B017038CCD9C}" srcOrd="6" destOrd="0" parTransId="{52D97E15-F6DF-4B50-BEED-479AE734EFD2}" sibTransId="{46B454EA-043A-434B-BCE2-F4E907DFB013}"/>
    <dgm:cxn modelId="{DAFB21D8-0918-477C-A90D-558557F1B614}" srcId="{C2722DFF-E519-4FD4-9320-C21DA15F0D22}" destId="{5FD0457C-851A-411B-85AF-F9BFF5F7D36B}" srcOrd="4" destOrd="0" parTransId="{FCD8330E-95F8-4128-BB04-175DC089E899}" sibTransId="{B31A3C73-7854-4B01-8E6C-7E87F5FBFD96}"/>
    <dgm:cxn modelId="{76E276D8-40E5-4702-9164-A47E4503C299}" type="presOf" srcId="{E70B205D-77F5-4097-9F0D-51820B492CAC}" destId="{23EF3773-E915-4D54-97BA-15D152F4F09B}" srcOrd="0" destOrd="0" presId="urn:microsoft.com/office/officeart/2005/8/layout/bProcess4"/>
    <dgm:cxn modelId="{B35B00EE-46B7-4336-8E34-AFFEB8837120}" type="presOf" srcId="{35FCCA8A-D1B4-473E-9B4E-B017038CCD9C}" destId="{F657CEFE-F1BF-4D15-B00C-72BFD3E14FBD}" srcOrd="0" destOrd="0" presId="urn:microsoft.com/office/officeart/2005/8/layout/bProcess4"/>
    <dgm:cxn modelId="{2CEB44F3-B682-4C20-A85F-FE50C09C0533}" type="presOf" srcId="{2A744F7F-2E9F-44DB-9DC6-4337E142893D}" destId="{B929486E-B19F-45C2-A8EF-A5999EEEBA67}" srcOrd="0" destOrd="0" presId="urn:microsoft.com/office/officeart/2005/8/layout/bProcess4"/>
    <dgm:cxn modelId="{978D22F7-228C-4207-A1B7-70D1C756616E}" srcId="{C2722DFF-E519-4FD4-9320-C21DA15F0D22}" destId="{474762E7-2049-4C29-A43B-CD0578DF04EC}" srcOrd="2" destOrd="0" parTransId="{5AF12E0D-6193-4BA8-B8C9-3A409029B515}" sibTransId="{9855D663-9B80-4E7C-AA49-C6049A31B183}"/>
    <dgm:cxn modelId="{CC3650FB-D846-4AF3-B311-7C0416E44562}" type="presOf" srcId="{36A18856-7FCE-4F36-8F6E-DB890929B439}" destId="{6049B762-4416-43F2-8B21-AE51EC0AA9EE}" srcOrd="0" destOrd="0" presId="urn:microsoft.com/office/officeart/2005/8/layout/bProcess4"/>
    <dgm:cxn modelId="{9E283C3B-B138-4E57-BE22-9E6DEDB7F503}" type="presParOf" srcId="{E7EDF3C7-86F6-487A-8174-99715F10611C}" destId="{A1F1B252-2BD7-49BE-8ECF-02299CE9FF0B}" srcOrd="0" destOrd="0" presId="urn:microsoft.com/office/officeart/2005/8/layout/bProcess4"/>
    <dgm:cxn modelId="{BC0B1041-116F-4658-9DD1-4563736FE2E1}" type="presParOf" srcId="{A1F1B252-2BD7-49BE-8ECF-02299CE9FF0B}" destId="{7C010A90-B6E7-425D-ADF3-6B066C1883D5}" srcOrd="0" destOrd="0" presId="urn:microsoft.com/office/officeart/2005/8/layout/bProcess4"/>
    <dgm:cxn modelId="{BD2C7C4A-35E8-4ED0-A040-11D5C6D60AE1}" type="presParOf" srcId="{A1F1B252-2BD7-49BE-8ECF-02299CE9FF0B}" destId="{16076E0F-7AE0-4D20-9FF7-58D2A5F99BC5}" srcOrd="1" destOrd="0" presId="urn:microsoft.com/office/officeart/2005/8/layout/bProcess4"/>
    <dgm:cxn modelId="{17B82DAE-3F66-40CF-A943-A7D54EC83345}" type="presParOf" srcId="{E7EDF3C7-86F6-487A-8174-99715F10611C}" destId="{99573141-E150-40A8-ADE5-6284F6BEBD5F}" srcOrd="1" destOrd="0" presId="urn:microsoft.com/office/officeart/2005/8/layout/bProcess4"/>
    <dgm:cxn modelId="{BDE08F97-7164-4E7B-8F70-830578F14F2C}" type="presParOf" srcId="{E7EDF3C7-86F6-487A-8174-99715F10611C}" destId="{31037659-DC58-4FC4-B2F5-1386616D8DB2}" srcOrd="2" destOrd="0" presId="urn:microsoft.com/office/officeart/2005/8/layout/bProcess4"/>
    <dgm:cxn modelId="{7E697E7E-F96C-47EA-ABE3-2FB6167AEE45}" type="presParOf" srcId="{31037659-DC58-4FC4-B2F5-1386616D8DB2}" destId="{0BAF7FE5-44A3-42F4-AEBD-3E876CE5C6A3}" srcOrd="0" destOrd="0" presId="urn:microsoft.com/office/officeart/2005/8/layout/bProcess4"/>
    <dgm:cxn modelId="{DC68DEA9-910C-488D-9C19-B4793C930B92}" type="presParOf" srcId="{31037659-DC58-4FC4-B2F5-1386616D8DB2}" destId="{6049B762-4416-43F2-8B21-AE51EC0AA9EE}" srcOrd="1" destOrd="0" presId="urn:microsoft.com/office/officeart/2005/8/layout/bProcess4"/>
    <dgm:cxn modelId="{ADF4970B-F746-4A3C-A9F4-CF809E638D80}" type="presParOf" srcId="{E7EDF3C7-86F6-487A-8174-99715F10611C}" destId="{7F5B0AE7-014A-4AC8-BEE6-80CD0CFA8B50}" srcOrd="3" destOrd="0" presId="urn:microsoft.com/office/officeart/2005/8/layout/bProcess4"/>
    <dgm:cxn modelId="{EA45EAEC-A029-486F-ACD9-FDB510FA4F68}" type="presParOf" srcId="{E7EDF3C7-86F6-487A-8174-99715F10611C}" destId="{2C4826AD-4F77-4BF4-94A8-8810919D246C}" srcOrd="4" destOrd="0" presId="urn:microsoft.com/office/officeart/2005/8/layout/bProcess4"/>
    <dgm:cxn modelId="{428D9DFC-587F-4058-8A2A-268573723AA0}" type="presParOf" srcId="{2C4826AD-4F77-4BF4-94A8-8810919D246C}" destId="{CC46B3BD-73E7-4D34-AB45-F43E8162667B}" srcOrd="0" destOrd="0" presId="urn:microsoft.com/office/officeart/2005/8/layout/bProcess4"/>
    <dgm:cxn modelId="{6D337312-68B4-4451-BEE4-F2AFFB5D43AE}" type="presParOf" srcId="{2C4826AD-4F77-4BF4-94A8-8810919D246C}" destId="{96F9A04D-3065-46CA-B223-E97E47FD8B05}" srcOrd="1" destOrd="0" presId="urn:microsoft.com/office/officeart/2005/8/layout/bProcess4"/>
    <dgm:cxn modelId="{A99B4B94-A156-4A01-A97E-F57DEC165AEA}" type="presParOf" srcId="{E7EDF3C7-86F6-487A-8174-99715F10611C}" destId="{98E6AA25-CCA6-42EA-BC29-3455BEB1E751}" srcOrd="5" destOrd="0" presId="urn:microsoft.com/office/officeart/2005/8/layout/bProcess4"/>
    <dgm:cxn modelId="{49A3BA57-B6D0-46A3-BE33-91047AAAA881}" type="presParOf" srcId="{E7EDF3C7-86F6-487A-8174-99715F10611C}" destId="{EC598436-CBD9-46BB-AE75-B3957B99F076}" srcOrd="6" destOrd="0" presId="urn:microsoft.com/office/officeart/2005/8/layout/bProcess4"/>
    <dgm:cxn modelId="{8E4A3643-60C0-4EF5-814C-EEC407611211}" type="presParOf" srcId="{EC598436-CBD9-46BB-AE75-B3957B99F076}" destId="{AD7CD570-8342-4196-A038-0CD28940A4AD}" srcOrd="0" destOrd="0" presId="urn:microsoft.com/office/officeart/2005/8/layout/bProcess4"/>
    <dgm:cxn modelId="{FCBDA38D-905E-4D49-9CA4-CBB27D9156A9}" type="presParOf" srcId="{EC598436-CBD9-46BB-AE75-B3957B99F076}" destId="{23EF3773-E915-4D54-97BA-15D152F4F09B}" srcOrd="1" destOrd="0" presId="urn:microsoft.com/office/officeart/2005/8/layout/bProcess4"/>
    <dgm:cxn modelId="{8FB187C2-2606-4689-AC0B-959C539072C2}" type="presParOf" srcId="{E7EDF3C7-86F6-487A-8174-99715F10611C}" destId="{CDD958F9-D50C-40D7-A082-8C4175452E7C}" srcOrd="7" destOrd="0" presId="urn:microsoft.com/office/officeart/2005/8/layout/bProcess4"/>
    <dgm:cxn modelId="{2E772AF8-467D-4D97-8411-4E69FCCD9F8C}" type="presParOf" srcId="{E7EDF3C7-86F6-487A-8174-99715F10611C}" destId="{FE64C737-E69A-491E-AC2B-9800D55EDD0D}" srcOrd="8" destOrd="0" presId="urn:microsoft.com/office/officeart/2005/8/layout/bProcess4"/>
    <dgm:cxn modelId="{5759618F-D148-4A58-AD78-741FD41E3391}" type="presParOf" srcId="{FE64C737-E69A-491E-AC2B-9800D55EDD0D}" destId="{141CCACC-6891-41C5-9653-9945A217FFA2}" srcOrd="0" destOrd="0" presId="urn:microsoft.com/office/officeart/2005/8/layout/bProcess4"/>
    <dgm:cxn modelId="{BA05EF95-FCF3-45F9-8BE1-1BEB8276E77A}" type="presParOf" srcId="{FE64C737-E69A-491E-AC2B-9800D55EDD0D}" destId="{6945BB59-2AEA-4139-98E4-5B635A78225F}" srcOrd="1" destOrd="0" presId="urn:microsoft.com/office/officeart/2005/8/layout/bProcess4"/>
    <dgm:cxn modelId="{51A6AD6C-AB59-40C5-8419-7F81429334D4}" type="presParOf" srcId="{E7EDF3C7-86F6-487A-8174-99715F10611C}" destId="{3C8D91B6-D74A-40B4-BBDD-E413C5C6F93A}" srcOrd="9" destOrd="0" presId="urn:microsoft.com/office/officeart/2005/8/layout/bProcess4"/>
    <dgm:cxn modelId="{58EFB2D9-6E91-4A35-A6D7-A30A1A2498A7}" type="presParOf" srcId="{E7EDF3C7-86F6-487A-8174-99715F10611C}" destId="{D434E91E-1BC8-4A59-83CC-784F1093DBFF}" srcOrd="10" destOrd="0" presId="urn:microsoft.com/office/officeart/2005/8/layout/bProcess4"/>
    <dgm:cxn modelId="{0B94A596-1FDB-4921-AF73-1990C7C9A2E0}" type="presParOf" srcId="{D434E91E-1BC8-4A59-83CC-784F1093DBFF}" destId="{19CECF4A-91D7-4B23-AAC4-121ECB5E2A2C}" srcOrd="0" destOrd="0" presId="urn:microsoft.com/office/officeart/2005/8/layout/bProcess4"/>
    <dgm:cxn modelId="{B2678AD0-C463-4C8E-8988-C287CB0E7CFD}" type="presParOf" srcId="{D434E91E-1BC8-4A59-83CC-784F1093DBFF}" destId="{0BAFCFCA-EA56-4A27-8FD9-07FD69B75349}" srcOrd="1" destOrd="0" presId="urn:microsoft.com/office/officeart/2005/8/layout/bProcess4"/>
    <dgm:cxn modelId="{97D17555-C435-4A40-A59E-F570B0ABD07A}" type="presParOf" srcId="{E7EDF3C7-86F6-487A-8174-99715F10611C}" destId="{96A94F98-CB48-4A16-BF1A-33ADF5DB1B68}" srcOrd="11" destOrd="0" presId="urn:microsoft.com/office/officeart/2005/8/layout/bProcess4"/>
    <dgm:cxn modelId="{28B1ED4E-1850-413C-B77C-7821496A7A9B}" type="presParOf" srcId="{E7EDF3C7-86F6-487A-8174-99715F10611C}" destId="{1C1035DA-CA4D-42C3-B987-FE02AA798F07}" srcOrd="12" destOrd="0" presId="urn:microsoft.com/office/officeart/2005/8/layout/bProcess4"/>
    <dgm:cxn modelId="{C508E879-F7B0-4C96-8466-313E862908D4}" type="presParOf" srcId="{1C1035DA-CA4D-42C3-B987-FE02AA798F07}" destId="{3C5F063F-42EE-4A43-B1F3-366F5E764E34}" srcOrd="0" destOrd="0" presId="urn:microsoft.com/office/officeart/2005/8/layout/bProcess4"/>
    <dgm:cxn modelId="{973766AA-BC5C-4BC2-9E35-68BC3ACC7D5A}" type="presParOf" srcId="{1C1035DA-CA4D-42C3-B987-FE02AA798F07}" destId="{F657CEFE-F1BF-4D15-B00C-72BFD3E14FBD}" srcOrd="1" destOrd="0" presId="urn:microsoft.com/office/officeart/2005/8/layout/bProcess4"/>
    <dgm:cxn modelId="{7340A465-1F0B-442B-9056-6DB72C3ACBB2}" type="presParOf" srcId="{E7EDF3C7-86F6-487A-8174-99715F10611C}" destId="{A91787D9-2564-46B5-893D-F983DCA7FEE0}" srcOrd="13" destOrd="0" presId="urn:microsoft.com/office/officeart/2005/8/layout/bProcess4"/>
    <dgm:cxn modelId="{C8CD4BA3-7C89-4A69-A1E8-E1DDF79EBB40}" type="presParOf" srcId="{E7EDF3C7-86F6-487A-8174-99715F10611C}" destId="{BC922AED-2FA2-496B-9B3C-010B512874C2}" srcOrd="14" destOrd="0" presId="urn:microsoft.com/office/officeart/2005/8/layout/bProcess4"/>
    <dgm:cxn modelId="{CA681BA4-4163-4C4B-96F5-CB87C511927E}" type="presParOf" srcId="{BC922AED-2FA2-496B-9B3C-010B512874C2}" destId="{C8B1A4C2-7942-4FDB-879C-4BD9B16B2B5D}" srcOrd="0" destOrd="0" presId="urn:microsoft.com/office/officeart/2005/8/layout/bProcess4"/>
    <dgm:cxn modelId="{129E12C4-9AC3-4331-92BD-D766CC03B520}" type="presParOf" srcId="{BC922AED-2FA2-496B-9B3C-010B512874C2}" destId="{B929486E-B19F-45C2-A8EF-A5999EEEBA67}" srcOrd="1" destOrd="0" presId="urn:microsoft.com/office/officeart/2005/8/layout/bProcess4"/>
    <dgm:cxn modelId="{3A6CE50F-FFAD-4F2F-9848-C4A40E22014D}" type="presParOf" srcId="{E7EDF3C7-86F6-487A-8174-99715F10611C}" destId="{CB4E7492-0CAE-4D22-881B-A2EC02821A55}" srcOrd="15" destOrd="0" presId="urn:microsoft.com/office/officeart/2005/8/layout/bProcess4"/>
    <dgm:cxn modelId="{DED1A3C5-9A4F-4677-8808-82D7EE53F0D0}" type="presParOf" srcId="{E7EDF3C7-86F6-487A-8174-99715F10611C}" destId="{D6ACE3CA-B021-4F31-9027-C66BCCA83A9B}" srcOrd="16" destOrd="0" presId="urn:microsoft.com/office/officeart/2005/8/layout/bProcess4"/>
    <dgm:cxn modelId="{A0D45801-3AAC-4909-9A42-09E3CAC52480}" type="presParOf" srcId="{D6ACE3CA-B021-4F31-9027-C66BCCA83A9B}" destId="{CF69BBE2-B870-4842-893E-5A72AAAD46DF}" srcOrd="0" destOrd="0" presId="urn:microsoft.com/office/officeart/2005/8/layout/bProcess4"/>
    <dgm:cxn modelId="{98BD5BDB-5682-4451-87F3-2798FCB794E7}" type="presParOf" srcId="{D6ACE3CA-B021-4F31-9027-C66BCCA83A9B}" destId="{A7DF5216-12FF-4B1A-8748-6B482F325A17}"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3A160-8E8C-4C2A-945A-63E3D9263892}">
      <dsp:nvSpPr>
        <dsp:cNvPr id="0" name=""/>
        <dsp:cNvSpPr/>
      </dsp:nvSpPr>
      <dsp:spPr>
        <a:xfrm>
          <a:off x="5452649" y="2586566"/>
          <a:ext cx="91440" cy="481434"/>
        </a:xfrm>
        <a:custGeom>
          <a:avLst/>
          <a:gdLst/>
          <a:ahLst/>
          <a:cxnLst/>
          <a:rect l="0" t="0" r="0" b="0"/>
          <a:pathLst>
            <a:path>
              <a:moveTo>
                <a:pt x="45720" y="0"/>
              </a:moveTo>
              <a:lnTo>
                <a:pt x="45720" y="48143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23959A-9649-4A8D-BE73-FCB0611B7B55}">
      <dsp:nvSpPr>
        <dsp:cNvPr id="0" name=""/>
        <dsp:cNvSpPr/>
      </dsp:nvSpPr>
      <dsp:spPr>
        <a:xfrm>
          <a:off x="3980953" y="1053975"/>
          <a:ext cx="1517416" cy="481434"/>
        </a:xfrm>
        <a:custGeom>
          <a:avLst/>
          <a:gdLst/>
          <a:ahLst/>
          <a:cxnLst/>
          <a:rect l="0" t="0" r="0" b="0"/>
          <a:pathLst>
            <a:path>
              <a:moveTo>
                <a:pt x="0" y="0"/>
              </a:moveTo>
              <a:lnTo>
                <a:pt x="0" y="328083"/>
              </a:lnTo>
              <a:lnTo>
                <a:pt x="1517416" y="328083"/>
              </a:lnTo>
              <a:lnTo>
                <a:pt x="1517416" y="48143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076C71-EA81-4329-9113-B2C48BB39DB2}">
      <dsp:nvSpPr>
        <dsp:cNvPr id="0" name=""/>
        <dsp:cNvSpPr/>
      </dsp:nvSpPr>
      <dsp:spPr>
        <a:xfrm>
          <a:off x="3429427" y="4119156"/>
          <a:ext cx="91440" cy="481434"/>
        </a:xfrm>
        <a:custGeom>
          <a:avLst/>
          <a:gdLst/>
          <a:ahLst/>
          <a:cxnLst/>
          <a:rect l="0" t="0" r="0" b="0"/>
          <a:pathLst>
            <a:path>
              <a:moveTo>
                <a:pt x="45720" y="0"/>
              </a:moveTo>
              <a:lnTo>
                <a:pt x="45720" y="48143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CDD45F-61FD-471A-BC5E-A1A55FDF367A}">
      <dsp:nvSpPr>
        <dsp:cNvPr id="0" name=""/>
        <dsp:cNvSpPr/>
      </dsp:nvSpPr>
      <dsp:spPr>
        <a:xfrm>
          <a:off x="2463537" y="2586566"/>
          <a:ext cx="1011610" cy="481434"/>
        </a:xfrm>
        <a:custGeom>
          <a:avLst/>
          <a:gdLst/>
          <a:ahLst/>
          <a:cxnLst/>
          <a:rect l="0" t="0" r="0" b="0"/>
          <a:pathLst>
            <a:path>
              <a:moveTo>
                <a:pt x="0" y="0"/>
              </a:moveTo>
              <a:lnTo>
                <a:pt x="0" y="328083"/>
              </a:lnTo>
              <a:lnTo>
                <a:pt x="1011610" y="328083"/>
              </a:lnTo>
              <a:lnTo>
                <a:pt x="1011610" y="48143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87484A-8178-4809-946F-4611E8907927}">
      <dsp:nvSpPr>
        <dsp:cNvPr id="0" name=""/>
        <dsp:cNvSpPr/>
      </dsp:nvSpPr>
      <dsp:spPr>
        <a:xfrm>
          <a:off x="1406206" y="4119156"/>
          <a:ext cx="91440" cy="481434"/>
        </a:xfrm>
        <a:custGeom>
          <a:avLst/>
          <a:gdLst/>
          <a:ahLst/>
          <a:cxnLst/>
          <a:rect l="0" t="0" r="0" b="0"/>
          <a:pathLst>
            <a:path>
              <a:moveTo>
                <a:pt x="45720" y="0"/>
              </a:moveTo>
              <a:lnTo>
                <a:pt x="45720" y="48143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E03058-0201-48FC-929F-18113645E443}">
      <dsp:nvSpPr>
        <dsp:cNvPr id="0" name=""/>
        <dsp:cNvSpPr/>
      </dsp:nvSpPr>
      <dsp:spPr>
        <a:xfrm>
          <a:off x="1451926" y="2586566"/>
          <a:ext cx="1011610" cy="481434"/>
        </a:xfrm>
        <a:custGeom>
          <a:avLst/>
          <a:gdLst/>
          <a:ahLst/>
          <a:cxnLst/>
          <a:rect l="0" t="0" r="0" b="0"/>
          <a:pathLst>
            <a:path>
              <a:moveTo>
                <a:pt x="1011610" y="0"/>
              </a:moveTo>
              <a:lnTo>
                <a:pt x="1011610" y="328083"/>
              </a:lnTo>
              <a:lnTo>
                <a:pt x="0" y="328083"/>
              </a:lnTo>
              <a:lnTo>
                <a:pt x="0" y="48143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8DEED8-3A8F-47CF-A101-24A5B6620DE1}">
      <dsp:nvSpPr>
        <dsp:cNvPr id="0" name=""/>
        <dsp:cNvSpPr/>
      </dsp:nvSpPr>
      <dsp:spPr>
        <a:xfrm>
          <a:off x="2463537" y="1053975"/>
          <a:ext cx="1517416" cy="481434"/>
        </a:xfrm>
        <a:custGeom>
          <a:avLst/>
          <a:gdLst/>
          <a:ahLst/>
          <a:cxnLst/>
          <a:rect l="0" t="0" r="0" b="0"/>
          <a:pathLst>
            <a:path>
              <a:moveTo>
                <a:pt x="1517416" y="0"/>
              </a:moveTo>
              <a:lnTo>
                <a:pt x="1517416" y="328083"/>
              </a:lnTo>
              <a:lnTo>
                <a:pt x="0" y="328083"/>
              </a:lnTo>
              <a:lnTo>
                <a:pt x="0" y="48143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CCA4BC-459B-4929-85E4-64DD03F80489}">
      <dsp:nvSpPr>
        <dsp:cNvPr id="0" name=""/>
        <dsp:cNvSpPr/>
      </dsp:nvSpPr>
      <dsp:spPr>
        <a:xfrm>
          <a:off x="3153271" y="2820"/>
          <a:ext cx="1655363" cy="105115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45222-3838-4E5F-ACD3-678155E115FB}">
      <dsp:nvSpPr>
        <dsp:cNvPr id="0" name=""/>
        <dsp:cNvSpPr/>
      </dsp:nvSpPr>
      <dsp:spPr>
        <a:xfrm>
          <a:off x="3337200" y="177553"/>
          <a:ext cx="1655363" cy="105115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Client suggests suicidal thoughts</a:t>
          </a:r>
        </a:p>
      </dsp:txBody>
      <dsp:txXfrm>
        <a:off x="3367987" y="208340"/>
        <a:ext cx="1593789" cy="989581"/>
      </dsp:txXfrm>
    </dsp:sp>
    <dsp:sp modelId="{35D07467-6CE9-4E88-9FDB-7F983602E408}">
      <dsp:nvSpPr>
        <dsp:cNvPr id="0" name=""/>
        <dsp:cNvSpPr/>
      </dsp:nvSpPr>
      <dsp:spPr>
        <a:xfrm>
          <a:off x="1635855" y="1535410"/>
          <a:ext cx="1655363" cy="105115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C8D509-6EFD-40A0-BF64-7278FC8FFB76}">
      <dsp:nvSpPr>
        <dsp:cNvPr id="0" name=""/>
        <dsp:cNvSpPr/>
      </dsp:nvSpPr>
      <dsp:spPr>
        <a:xfrm>
          <a:off x="1819784" y="1710143"/>
          <a:ext cx="1655363" cy="105115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Has plan and/or intention</a:t>
          </a:r>
        </a:p>
      </dsp:txBody>
      <dsp:txXfrm>
        <a:off x="1850571" y="1740930"/>
        <a:ext cx="1593789" cy="989581"/>
      </dsp:txXfrm>
    </dsp:sp>
    <dsp:sp modelId="{FBBC4328-1858-4500-AC0B-6C37E9D1C04A}">
      <dsp:nvSpPr>
        <dsp:cNvPr id="0" name=""/>
        <dsp:cNvSpPr/>
      </dsp:nvSpPr>
      <dsp:spPr>
        <a:xfrm>
          <a:off x="624244" y="3068001"/>
          <a:ext cx="1655363" cy="105115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ECB69A-967E-413C-B50A-930B256F31A5}">
      <dsp:nvSpPr>
        <dsp:cNvPr id="0" name=""/>
        <dsp:cNvSpPr/>
      </dsp:nvSpPr>
      <dsp:spPr>
        <a:xfrm>
          <a:off x="808173" y="3242733"/>
          <a:ext cx="1655363" cy="105115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500" kern="1200" dirty="0"/>
            <a:t>Unable to assure you they can keep themselves safe</a:t>
          </a:r>
        </a:p>
      </dsp:txBody>
      <dsp:txXfrm>
        <a:off x="838960" y="3273520"/>
        <a:ext cx="1593789" cy="989581"/>
      </dsp:txXfrm>
    </dsp:sp>
    <dsp:sp modelId="{5DD93903-996E-455C-A8EC-AAE53AFA8DD4}">
      <dsp:nvSpPr>
        <dsp:cNvPr id="0" name=""/>
        <dsp:cNvSpPr/>
      </dsp:nvSpPr>
      <dsp:spPr>
        <a:xfrm>
          <a:off x="624244" y="4600591"/>
          <a:ext cx="1655363" cy="105115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EFB2B7-F9F4-490A-9A6A-A466EDF8690B}">
      <dsp:nvSpPr>
        <dsp:cNvPr id="0" name=""/>
        <dsp:cNvSpPr/>
      </dsp:nvSpPr>
      <dsp:spPr>
        <a:xfrm>
          <a:off x="808173" y="4775324"/>
          <a:ext cx="1655363" cy="105115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500" kern="1200" dirty="0"/>
            <a:t>Take to A&amp;E or call 999 with the client</a:t>
          </a:r>
        </a:p>
        <a:p>
          <a:pPr algn="ctr">
            <a:spcBef>
              <a:spcPct val="0"/>
            </a:spcBef>
            <a:buNone/>
          </a:pPr>
          <a:endParaRPr lang="en-US" sz="1500" kern="1200" dirty="0"/>
        </a:p>
      </dsp:txBody>
      <dsp:txXfrm>
        <a:off x="838960" y="4806111"/>
        <a:ext cx="1593789" cy="989581"/>
      </dsp:txXfrm>
    </dsp:sp>
    <dsp:sp modelId="{A0CA24E1-ACA3-42FF-A41F-54018BF2E7D0}">
      <dsp:nvSpPr>
        <dsp:cNvPr id="0" name=""/>
        <dsp:cNvSpPr/>
      </dsp:nvSpPr>
      <dsp:spPr>
        <a:xfrm>
          <a:off x="2647466" y="3068001"/>
          <a:ext cx="1655363" cy="105115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86D41C-F9B5-490D-96D8-37F3DBDF1179}">
      <dsp:nvSpPr>
        <dsp:cNvPr id="0" name=""/>
        <dsp:cNvSpPr/>
      </dsp:nvSpPr>
      <dsp:spPr>
        <a:xfrm>
          <a:off x="2831395" y="3242733"/>
          <a:ext cx="1655363" cy="105115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500" kern="1200" dirty="0"/>
            <a:t>Willing to make safety plan</a:t>
          </a:r>
        </a:p>
        <a:p>
          <a:pPr algn="ctr">
            <a:spcBef>
              <a:spcPct val="0"/>
            </a:spcBef>
            <a:buNone/>
          </a:pPr>
          <a:endParaRPr lang="en-US" sz="1500" kern="1200" dirty="0"/>
        </a:p>
      </dsp:txBody>
      <dsp:txXfrm>
        <a:off x="2862182" y="3273520"/>
        <a:ext cx="1593789" cy="989581"/>
      </dsp:txXfrm>
    </dsp:sp>
    <dsp:sp modelId="{4EE6A52E-E8DD-4CE9-89C6-6F4177428228}">
      <dsp:nvSpPr>
        <dsp:cNvPr id="0" name=""/>
        <dsp:cNvSpPr/>
      </dsp:nvSpPr>
      <dsp:spPr>
        <a:xfrm>
          <a:off x="2647466" y="4600591"/>
          <a:ext cx="1655363" cy="105115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88AB27-029B-444E-905F-162B58403A35}">
      <dsp:nvSpPr>
        <dsp:cNvPr id="0" name=""/>
        <dsp:cNvSpPr/>
      </dsp:nvSpPr>
      <dsp:spPr>
        <a:xfrm>
          <a:off x="2831395" y="4775324"/>
          <a:ext cx="1655363" cy="105115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500" kern="1200" dirty="0"/>
            <a:t>Monitor and flag to relevant agencies (GP, CMHT, etc.)</a:t>
          </a:r>
        </a:p>
      </dsp:txBody>
      <dsp:txXfrm>
        <a:off x="2862182" y="4806111"/>
        <a:ext cx="1593789" cy="989581"/>
      </dsp:txXfrm>
    </dsp:sp>
    <dsp:sp modelId="{4CD98CE2-E89B-47E8-ACA1-8285798E70AA}">
      <dsp:nvSpPr>
        <dsp:cNvPr id="0" name=""/>
        <dsp:cNvSpPr/>
      </dsp:nvSpPr>
      <dsp:spPr>
        <a:xfrm>
          <a:off x="4670687" y="1535410"/>
          <a:ext cx="1655363" cy="105115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069BBD-CF47-477E-A2AB-791A0C2372DC}">
      <dsp:nvSpPr>
        <dsp:cNvPr id="0" name=""/>
        <dsp:cNvSpPr/>
      </dsp:nvSpPr>
      <dsp:spPr>
        <a:xfrm>
          <a:off x="4854617" y="1710143"/>
          <a:ext cx="1655363" cy="105115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Only thoughts - no plan or intention</a:t>
          </a:r>
        </a:p>
      </dsp:txBody>
      <dsp:txXfrm>
        <a:off x="4885404" y="1740930"/>
        <a:ext cx="1593789" cy="989581"/>
      </dsp:txXfrm>
    </dsp:sp>
    <dsp:sp modelId="{28A67471-4B12-497C-B2B4-427656C7E6B3}">
      <dsp:nvSpPr>
        <dsp:cNvPr id="0" name=""/>
        <dsp:cNvSpPr/>
      </dsp:nvSpPr>
      <dsp:spPr>
        <a:xfrm>
          <a:off x="4670687" y="3068001"/>
          <a:ext cx="1655363" cy="105115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C8553B-FAFC-42CB-B575-949EF46440EC}">
      <dsp:nvSpPr>
        <dsp:cNvPr id="0" name=""/>
        <dsp:cNvSpPr/>
      </dsp:nvSpPr>
      <dsp:spPr>
        <a:xfrm>
          <a:off x="4854617" y="3242733"/>
          <a:ext cx="1655363" cy="105115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Provide emotional support and monitor</a:t>
          </a:r>
        </a:p>
      </dsp:txBody>
      <dsp:txXfrm>
        <a:off x="4885404" y="3273520"/>
        <a:ext cx="1593789" cy="989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73141-E150-40A8-ADE5-6284F6BEBD5F}">
      <dsp:nvSpPr>
        <dsp:cNvPr id="0" name=""/>
        <dsp:cNvSpPr/>
      </dsp:nvSpPr>
      <dsp:spPr>
        <a:xfrm rot="5400000">
          <a:off x="-374328" y="1438591"/>
          <a:ext cx="1654072" cy="199667"/>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076E0F-7AE0-4D20-9FF7-58D2A5F99BC5}">
      <dsp:nvSpPr>
        <dsp:cNvPr id="0" name=""/>
        <dsp:cNvSpPr/>
      </dsp:nvSpPr>
      <dsp:spPr>
        <a:xfrm>
          <a:off x="4087" y="379875"/>
          <a:ext cx="2218531" cy="1331118"/>
        </a:xfrm>
        <a:prstGeom prst="roundRect">
          <a:avLst>
            <a:gd name="adj" fmla="val 10000"/>
          </a:avLst>
        </a:prstGeom>
        <a:solidFill>
          <a:schemeClr val="accent2">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rPr>
            <a:t>There is no magic word</a:t>
          </a:r>
        </a:p>
      </dsp:txBody>
      <dsp:txXfrm>
        <a:off x="43074" y="418862"/>
        <a:ext cx="2140557" cy="1253144"/>
      </dsp:txXfrm>
    </dsp:sp>
    <dsp:sp modelId="{7F5B0AE7-014A-4AC8-BEE6-80CD0CFA8B50}">
      <dsp:nvSpPr>
        <dsp:cNvPr id="0" name=""/>
        <dsp:cNvSpPr/>
      </dsp:nvSpPr>
      <dsp:spPr>
        <a:xfrm rot="5400000">
          <a:off x="-374328" y="3102489"/>
          <a:ext cx="1654072" cy="199667"/>
        </a:xfrm>
        <a:prstGeom prst="rect">
          <a:avLst/>
        </a:prstGeom>
        <a:solidFill>
          <a:schemeClr val="accent2">
            <a:shade val="90000"/>
            <a:hueOff val="50860"/>
            <a:satOff val="-812"/>
            <a:lumOff val="445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49B762-4416-43F2-8B21-AE51EC0AA9EE}">
      <dsp:nvSpPr>
        <dsp:cNvPr id="0" name=""/>
        <dsp:cNvSpPr/>
      </dsp:nvSpPr>
      <dsp:spPr>
        <a:xfrm>
          <a:off x="4087" y="2043774"/>
          <a:ext cx="2218531" cy="1331118"/>
        </a:xfrm>
        <a:prstGeom prst="roundRect">
          <a:avLst>
            <a:gd name="adj" fmla="val 10000"/>
          </a:avLst>
        </a:prstGeom>
        <a:solidFill>
          <a:schemeClr val="accent2">
            <a:alpha val="90000"/>
            <a:hueOff val="0"/>
            <a:satOff val="0"/>
            <a:lumOff val="0"/>
            <a:alphaOff val="-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rPr>
            <a:t>Prevention is better than cure</a:t>
          </a:r>
        </a:p>
      </dsp:txBody>
      <dsp:txXfrm>
        <a:off x="43074" y="2082761"/>
        <a:ext cx="2140557" cy="1253144"/>
      </dsp:txXfrm>
    </dsp:sp>
    <dsp:sp modelId="{98E6AA25-CCA6-42EA-BC29-3455BEB1E751}">
      <dsp:nvSpPr>
        <dsp:cNvPr id="0" name=""/>
        <dsp:cNvSpPr/>
      </dsp:nvSpPr>
      <dsp:spPr>
        <a:xfrm>
          <a:off x="457620" y="3934438"/>
          <a:ext cx="2940820" cy="199667"/>
        </a:xfrm>
        <a:prstGeom prst="rect">
          <a:avLst/>
        </a:prstGeom>
        <a:solidFill>
          <a:schemeClr val="accent2">
            <a:shade val="90000"/>
            <a:hueOff val="101720"/>
            <a:satOff val="-1625"/>
            <a:lumOff val="891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F9A04D-3065-46CA-B223-E97E47FD8B05}">
      <dsp:nvSpPr>
        <dsp:cNvPr id="0" name=""/>
        <dsp:cNvSpPr/>
      </dsp:nvSpPr>
      <dsp:spPr>
        <a:xfrm>
          <a:off x="4087" y="3707672"/>
          <a:ext cx="2218531" cy="1331118"/>
        </a:xfrm>
        <a:prstGeom prst="roundRect">
          <a:avLst>
            <a:gd name="adj" fmla="val 10000"/>
          </a:avLst>
        </a:prstGeom>
        <a:solidFill>
          <a:schemeClr val="accent2">
            <a:alpha val="90000"/>
            <a:hueOff val="0"/>
            <a:satOff val="0"/>
            <a:lumOff val="0"/>
            <a:alphaOff val="-1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rPr>
            <a:t>Be aware of your own triggers</a:t>
          </a:r>
        </a:p>
      </dsp:txBody>
      <dsp:txXfrm>
        <a:off x="43074" y="3746659"/>
        <a:ext cx="2140557" cy="1253144"/>
      </dsp:txXfrm>
    </dsp:sp>
    <dsp:sp modelId="{CDD958F9-D50C-40D7-A082-8C4175452E7C}">
      <dsp:nvSpPr>
        <dsp:cNvPr id="0" name=""/>
        <dsp:cNvSpPr/>
      </dsp:nvSpPr>
      <dsp:spPr>
        <a:xfrm rot="16200000">
          <a:off x="2576317" y="3102489"/>
          <a:ext cx="1654072" cy="199667"/>
        </a:xfrm>
        <a:prstGeom prst="rect">
          <a:avLst/>
        </a:prstGeom>
        <a:solidFill>
          <a:schemeClr val="accent2">
            <a:shade val="90000"/>
            <a:hueOff val="152580"/>
            <a:satOff val="-2437"/>
            <a:lumOff val="1337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EF3773-E915-4D54-97BA-15D152F4F09B}">
      <dsp:nvSpPr>
        <dsp:cNvPr id="0" name=""/>
        <dsp:cNvSpPr/>
      </dsp:nvSpPr>
      <dsp:spPr>
        <a:xfrm>
          <a:off x="2954734" y="3707672"/>
          <a:ext cx="2218531" cy="1331118"/>
        </a:xfrm>
        <a:prstGeom prst="roundRect">
          <a:avLst>
            <a:gd name="adj" fmla="val 10000"/>
          </a:avLst>
        </a:prstGeom>
        <a:solidFill>
          <a:schemeClr val="accent2">
            <a:alpha val="90000"/>
            <a:hueOff val="0"/>
            <a:satOff val="0"/>
            <a:lumOff val="0"/>
            <a:alphaOff val="-1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000" b="1" kern="1200" dirty="0">
              <a:solidFill>
                <a:schemeClr val="tx1"/>
              </a:solidFill>
            </a:rPr>
            <a:t>Plan and practice emergency procedures</a:t>
          </a:r>
        </a:p>
        <a:p>
          <a:pPr marL="0" lvl="0" algn="ctr" defTabSz="889000">
            <a:lnSpc>
              <a:spcPct val="90000"/>
            </a:lnSpc>
            <a:spcBef>
              <a:spcPct val="0"/>
            </a:spcBef>
            <a:spcAft>
              <a:spcPct val="35000"/>
            </a:spcAft>
            <a:buNone/>
          </a:pPr>
          <a:endParaRPr lang="en-GB" sz="2000" b="1" kern="1200" dirty="0">
            <a:solidFill>
              <a:schemeClr val="tx1"/>
            </a:solidFill>
          </a:endParaRPr>
        </a:p>
      </dsp:txBody>
      <dsp:txXfrm>
        <a:off x="2993721" y="3746659"/>
        <a:ext cx="2140557" cy="1253144"/>
      </dsp:txXfrm>
    </dsp:sp>
    <dsp:sp modelId="{3C8D91B6-D74A-40B4-BBDD-E413C5C6F93A}">
      <dsp:nvSpPr>
        <dsp:cNvPr id="0" name=""/>
        <dsp:cNvSpPr/>
      </dsp:nvSpPr>
      <dsp:spPr>
        <a:xfrm rot="16200000">
          <a:off x="2576317" y="1438591"/>
          <a:ext cx="1654072" cy="199667"/>
        </a:xfrm>
        <a:prstGeom prst="rect">
          <a:avLst/>
        </a:prstGeom>
        <a:solidFill>
          <a:schemeClr val="accent2">
            <a:shade val="90000"/>
            <a:hueOff val="203441"/>
            <a:satOff val="-3250"/>
            <a:lumOff val="178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45BB59-2AEA-4139-98E4-5B635A78225F}">
      <dsp:nvSpPr>
        <dsp:cNvPr id="0" name=""/>
        <dsp:cNvSpPr/>
      </dsp:nvSpPr>
      <dsp:spPr>
        <a:xfrm>
          <a:off x="2954734" y="2043774"/>
          <a:ext cx="2218531" cy="1331118"/>
        </a:xfrm>
        <a:prstGeom prst="roundRect">
          <a:avLst>
            <a:gd name="adj" fmla="val 10000"/>
          </a:avLst>
        </a:prstGeom>
        <a:solidFill>
          <a:schemeClr val="accent2">
            <a:alpha val="90000"/>
            <a:hueOff val="0"/>
            <a:satOff val="0"/>
            <a:lumOff val="0"/>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rPr>
            <a:t>Be aware of clients’ triggers</a:t>
          </a:r>
        </a:p>
      </dsp:txBody>
      <dsp:txXfrm>
        <a:off x="2993721" y="2082761"/>
        <a:ext cx="2140557" cy="1253144"/>
      </dsp:txXfrm>
    </dsp:sp>
    <dsp:sp modelId="{96A94F98-CB48-4A16-BF1A-33ADF5DB1B68}">
      <dsp:nvSpPr>
        <dsp:cNvPr id="0" name=""/>
        <dsp:cNvSpPr/>
      </dsp:nvSpPr>
      <dsp:spPr>
        <a:xfrm>
          <a:off x="3408266" y="606641"/>
          <a:ext cx="2940820" cy="199667"/>
        </a:xfrm>
        <a:prstGeom prst="rect">
          <a:avLst/>
        </a:prstGeom>
        <a:solidFill>
          <a:schemeClr val="accent2">
            <a:shade val="90000"/>
            <a:hueOff val="254301"/>
            <a:satOff val="-4062"/>
            <a:lumOff val="2229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AFCFCA-EA56-4A27-8FD9-07FD69B75349}">
      <dsp:nvSpPr>
        <dsp:cNvPr id="0" name=""/>
        <dsp:cNvSpPr/>
      </dsp:nvSpPr>
      <dsp:spPr>
        <a:xfrm>
          <a:off x="2954734" y="379875"/>
          <a:ext cx="2218531" cy="1331118"/>
        </a:xfrm>
        <a:prstGeom prst="roundRect">
          <a:avLst>
            <a:gd name="adj" fmla="val 10000"/>
          </a:avLst>
        </a:prstGeom>
        <a:solidFill>
          <a:schemeClr val="accent2">
            <a:alpha val="90000"/>
            <a:hueOff val="0"/>
            <a:satOff val="0"/>
            <a:lumOff val="0"/>
            <a:alpha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rPr>
            <a:t>Empathy is your secret weapon</a:t>
          </a:r>
        </a:p>
      </dsp:txBody>
      <dsp:txXfrm>
        <a:off x="2993721" y="418862"/>
        <a:ext cx="2140557" cy="1253144"/>
      </dsp:txXfrm>
    </dsp:sp>
    <dsp:sp modelId="{A91787D9-2564-46B5-893D-F983DCA7FEE0}">
      <dsp:nvSpPr>
        <dsp:cNvPr id="0" name=""/>
        <dsp:cNvSpPr/>
      </dsp:nvSpPr>
      <dsp:spPr>
        <a:xfrm rot="5400000">
          <a:off x="5526964" y="1438591"/>
          <a:ext cx="1654072" cy="199667"/>
        </a:xfrm>
        <a:prstGeom prst="rect">
          <a:avLst/>
        </a:prstGeom>
        <a:solidFill>
          <a:schemeClr val="accent2">
            <a:shade val="90000"/>
            <a:hueOff val="305161"/>
            <a:satOff val="-4875"/>
            <a:lumOff val="2675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57CEFE-F1BF-4D15-B00C-72BFD3E14FBD}">
      <dsp:nvSpPr>
        <dsp:cNvPr id="0" name=""/>
        <dsp:cNvSpPr/>
      </dsp:nvSpPr>
      <dsp:spPr>
        <a:xfrm>
          <a:off x="5905380" y="379875"/>
          <a:ext cx="2218531" cy="1331118"/>
        </a:xfrm>
        <a:prstGeom prst="roundRect">
          <a:avLst>
            <a:gd name="adj" fmla="val 10000"/>
          </a:avLst>
        </a:prstGeom>
        <a:solidFill>
          <a:schemeClr val="accent2">
            <a:alpha val="90000"/>
            <a:hueOff val="0"/>
            <a:satOff val="0"/>
            <a:lumOff val="0"/>
            <a:alphaOff val="-3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rPr>
            <a:t>Teach and practice emotion regulation tools</a:t>
          </a:r>
        </a:p>
      </dsp:txBody>
      <dsp:txXfrm>
        <a:off x="5944367" y="418862"/>
        <a:ext cx="2140557" cy="1253144"/>
      </dsp:txXfrm>
    </dsp:sp>
    <dsp:sp modelId="{CB4E7492-0CAE-4D22-881B-A2EC02821A55}">
      <dsp:nvSpPr>
        <dsp:cNvPr id="0" name=""/>
        <dsp:cNvSpPr/>
      </dsp:nvSpPr>
      <dsp:spPr>
        <a:xfrm rot="5400000">
          <a:off x="5526964" y="3102489"/>
          <a:ext cx="1654072" cy="199667"/>
        </a:xfrm>
        <a:prstGeom prst="rect">
          <a:avLst/>
        </a:prstGeom>
        <a:solidFill>
          <a:schemeClr val="accent2">
            <a:shade val="90000"/>
            <a:hueOff val="356021"/>
            <a:satOff val="-5687"/>
            <a:lumOff val="312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29486E-B19F-45C2-A8EF-A5999EEEBA67}">
      <dsp:nvSpPr>
        <dsp:cNvPr id="0" name=""/>
        <dsp:cNvSpPr/>
      </dsp:nvSpPr>
      <dsp:spPr>
        <a:xfrm>
          <a:off x="5905380" y="2043774"/>
          <a:ext cx="2218531" cy="1331118"/>
        </a:xfrm>
        <a:prstGeom prst="roundRect">
          <a:avLst>
            <a:gd name="adj" fmla="val 10000"/>
          </a:avLst>
        </a:prstGeom>
        <a:solidFill>
          <a:schemeClr val="accent2">
            <a:alpha val="90000"/>
            <a:hueOff val="0"/>
            <a:satOff val="0"/>
            <a:lumOff val="0"/>
            <a:alphaOff val="-3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rPr>
            <a:t>Explicitly assess for suicide risk </a:t>
          </a:r>
        </a:p>
      </dsp:txBody>
      <dsp:txXfrm>
        <a:off x="5944367" y="2082761"/>
        <a:ext cx="2140557" cy="1253144"/>
      </dsp:txXfrm>
    </dsp:sp>
    <dsp:sp modelId="{A7DF5216-12FF-4B1A-8748-6B482F325A17}">
      <dsp:nvSpPr>
        <dsp:cNvPr id="0" name=""/>
        <dsp:cNvSpPr/>
      </dsp:nvSpPr>
      <dsp:spPr>
        <a:xfrm>
          <a:off x="5905380" y="3707672"/>
          <a:ext cx="2218531" cy="1331118"/>
        </a:xfrm>
        <a:prstGeom prst="roundRect">
          <a:avLst>
            <a:gd name="adj" fmla="val 10000"/>
          </a:avLst>
        </a:prstGeom>
        <a:solidFill>
          <a:schemeClr val="accent2">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rPr>
            <a:t>Debrief and learn from incidents</a:t>
          </a:r>
        </a:p>
      </dsp:txBody>
      <dsp:txXfrm>
        <a:off x="5944367" y="3746659"/>
        <a:ext cx="2140557" cy="12531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78701"/>
          </a:xfrm>
          <a:prstGeom prst="rect">
            <a:avLst/>
          </a:prstGeom>
        </p:spPr>
        <p:txBody>
          <a:bodyPr vert="horz" lIns="93744" tIns="46872" rIns="93744" bIns="46872" rtlCol="0"/>
          <a:lstStyle>
            <a:lvl1pPr algn="l">
              <a:defRPr sz="1200"/>
            </a:lvl1pPr>
          </a:lstStyle>
          <a:p>
            <a:endParaRPr lang="en-GB"/>
          </a:p>
        </p:txBody>
      </p:sp>
      <p:sp>
        <p:nvSpPr>
          <p:cNvPr id="3" name="Date Placeholder 2"/>
          <p:cNvSpPr>
            <a:spLocks noGrp="1"/>
          </p:cNvSpPr>
          <p:nvPr>
            <p:ph type="dt" idx="1"/>
          </p:nvPr>
        </p:nvSpPr>
        <p:spPr>
          <a:xfrm>
            <a:off x="3889109" y="0"/>
            <a:ext cx="2975240" cy="478701"/>
          </a:xfrm>
          <a:prstGeom prst="rect">
            <a:avLst/>
          </a:prstGeom>
        </p:spPr>
        <p:txBody>
          <a:bodyPr vert="horz" lIns="93744" tIns="46872" rIns="93744" bIns="46872" rtlCol="0"/>
          <a:lstStyle>
            <a:lvl1pPr algn="r">
              <a:defRPr sz="1200"/>
            </a:lvl1pPr>
          </a:lstStyle>
          <a:p>
            <a:fld id="{3776F0C1-CCBB-406B-B2A0-28166ACA59DF}" type="datetimeFigureOut">
              <a:rPr lang="en-GB" smtClean="0"/>
              <a:t>18/06/2021</a:t>
            </a:fld>
            <a:endParaRPr lang="en-GB"/>
          </a:p>
        </p:txBody>
      </p:sp>
      <p:sp>
        <p:nvSpPr>
          <p:cNvPr id="4" name="Slide Image Placeholder 3"/>
          <p:cNvSpPr>
            <a:spLocks noGrp="1" noRot="1" noChangeAspect="1"/>
          </p:cNvSpPr>
          <p:nvPr>
            <p:ph type="sldImg" idx="2"/>
          </p:nvPr>
        </p:nvSpPr>
        <p:spPr>
          <a:xfrm>
            <a:off x="571500" y="1192213"/>
            <a:ext cx="5724525" cy="3221037"/>
          </a:xfrm>
          <a:prstGeom prst="rect">
            <a:avLst/>
          </a:prstGeom>
          <a:noFill/>
          <a:ln w="12700">
            <a:solidFill>
              <a:prstClr val="black"/>
            </a:solidFill>
          </a:ln>
        </p:spPr>
        <p:txBody>
          <a:bodyPr vert="horz" lIns="93744" tIns="46872" rIns="93744" bIns="46872" rtlCol="0" anchor="ctr"/>
          <a:lstStyle/>
          <a:p>
            <a:endParaRPr lang="en-GB"/>
          </a:p>
        </p:txBody>
      </p:sp>
      <p:sp>
        <p:nvSpPr>
          <p:cNvPr id="5" name="Notes Placeholder 4"/>
          <p:cNvSpPr>
            <a:spLocks noGrp="1"/>
          </p:cNvSpPr>
          <p:nvPr>
            <p:ph type="body" sz="quarter" idx="3"/>
          </p:nvPr>
        </p:nvSpPr>
        <p:spPr>
          <a:xfrm>
            <a:off x="686594" y="4591546"/>
            <a:ext cx="5492750" cy="3756720"/>
          </a:xfrm>
          <a:prstGeom prst="rect">
            <a:avLst/>
          </a:prstGeom>
        </p:spPr>
        <p:txBody>
          <a:bodyPr vert="horz" lIns="93744" tIns="46872" rIns="93744" bIns="468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062176"/>
            <a:ext cx="2975240" cy="478700"/>
          </a:xfrm>
          <a:prstGeom prst="rect">
            <a:avLst/>
          </a:prstGeom>
        </p:spPr>
        <p:txBody>
          <a:bodyPr vert="horz" lIns="93744" tIns="46872" rIns="93744" bIns="46872" rtlCol="0" anchor="b"/>
          <a:lstStyle>
            <a:lvl1pPr algn="l">
              <a:defRPr sz="1200"/>
            </a:lvl1pPr>
          </a:lstStyle>
          <a:p>
            <a:endParaRPr lang="en-GB"/>
          </a:p>
        </p:txBody>
      </p:sp>
      <p:sp>
        <p:nvSpPr>
          <p:cNvPr id="7" name="Slide Number Placeholder 6"/>
          <p:cNvSpPr>
            <a:spLocks noGrp="1"/>
          </p:cNvSpPr>
          <p:nvPr>
            <p:ph type="sldNum" sz="quarter" idx="5"/>
          </p:nvPr>
        </p:nvSpPr>
        <p:spPr>
          <a:xfrm>
            <a:off x="3889109" y="9062176"/>
            <a:ext cx="2975240" cy="478700"/>
          </a:xfrm>
          <a:prstGeom prst="rect">
            <a:avLst/>
          </a:prstGeom>
        </p:spPr>
        <p:txBody>
          <a:bodyPr vert="horz" lIns="93744" tIns="46872" rIns="93744" bIns="46872" rtlCol="0" anchor="b"/>
          <a:lstStyle>
            <a:lvl1pPr algn="r">
              <a:defRPr sz="1200"/>
            </a:lvl1pPr>
          </a:lstStyle>
          <a:p>
            <a:fld id="{2DDCA86D-55CB-4623-B176-1D9051C08CA4}" type="slidenum">
              <a:rPr lang="en-GB" smtClean="0"/>
              <a:t>‹#›</a:t>
            </a:fld>
            <a:endParaRPr lang="en-GB"/>
          </a:p>
        </p:txBody>
      </p:sp>
    </p:spTree>
    <p:extLst>
      <p:ext uri="{BB962C8B-B14F-4D97-AF65-F5344CB8AC3E}">
        <p14:creationId xmlns:p14="http://schemas.microsoft.com/office/powerpoint/2010/main" val="3744150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Create a safety plan for risk</a:t>
            </a:r>
            <a:r>
              <a:rPr lang="en-GB" baseline="0" dirty="0"/>
              <a:t> to others</a:t>
            </a:r>
            <a:endParaRPr lang="en-GB" dirty="0"/>
          </a:p>
        </p:txBody>
      </p:sp>
      <p:sp>
        <p:nvSpPr>
          <p:cNvPr id="4" name="Slide Number Placeholder 3"/>
          <p:cNvSpPr>
            <a:spLocks noGrp="1"/>
          </p:cNvSpPr>
          <p:nvPr>
            <p:ph type="sldNum" sz="quarter" idx="10"/>
          </p:nvPr>
        </p:nvSpPr>
        <p:spPr/>
        <p:txBody>
          <a:bodyPr/>
          <a:lstStyle/>
          <a:p>
            <a:fld id="{73CF1259-178C-4427-A10D-D21F838FB4B0}" type="slidenum">
              <a:rPr lang="en-GB" smtClean="0"/>
              <a:t>16</a:t>
            </a:fld>
            <a:endParaRPr lang="en-GB"/>
          </a:p>
        </p:txBody>
      </p:sp>
    </p:spTree>
    <p:extLst>
      <p:ext uri="{BB962C8B-B14F-4D97-AF65-F5344CB8AC3E}">
        <p14:creationId xmlns:p14="http://schemas.microsoft.com/office/powerpoint/2010/main" val="3629715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about Joe example</a:t>
            </a:r>
          </a:p>
        </p:txBody>
      </p:sp>
      <p:sp>
        <p:nvSpPr>
          <p:cNvPr id="4" name="Slide Number Placeholder 3"/>
          <p:cNvSpPr>
            <a:spLocks noGrp="1"/>
          </p:cNvSpPr>
          <p:nvPr>
            <p:ph type="sldNum" sz="quarter" idx="10"/>
          </p:nvPr>
        </p:nvSpPr>
        <p:spPr/>
        <p:txBody>
          <a:bodyPr/>
          <a:lstStyle/>
          <a:p>
            <a:fld id="{73CF1259-178C-4427-A10D-D21F838FB4B0}" type="slidenum">
              <a:rPr lang="en-GB" smtClean="0"/>
              <a:t>18</a:t>
            </a:fld>
            <a:endParaRPr lang="en-GB"/>
          </a:p>
        </p:txBody>
      </p:sp>
    </p:spTree>
    <p:extLst>
      <p:ext uri="{BB962C8B-B14F-4D97-AF65-F5344CB8AC3E}">
        <p14:creationId xmlns:p14="http://schemas.microsoft.com/office/powerpoint/2010/main" val="2557231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about Joe example</a:t>
            </a:r>
          </a:p>
        </p:txBody>
      </p:sp>
      <p:sp>
        <p:nvSpPr>
          <p:cNvPr id="4" name="Slide Number Placeholder 3"/>
          <p:cNvSpPr>
            <a:spLocks noGrp="1"/>
          </p:cNvSpPr>
          <p:nvPr>
            <p:ph type="sldNum" sz="quarter" idx="10"/>
          </p:nvPr>
        </p:nvSpPr>
        <p:spPr/>
        <p:txBody>
          <a:bodyPr/>
          <a:lstStyle/>
          <a:p>
            <a:fld id="{73CF1259-178C-4427-A10D-D21F838FB4B0}" type="slidenum">
              <a:rPr lang="en-GB" smtClean="0"/>
              <a:t>20</a:t>
            </a:fld>
            <a:endParaRPr lang="en-GB"/>
          </a:p>
        </p:txBody>
      </p:sp>
    </p:spTree>
    <p:extLst>
      <p:ext uri="{BB962C8B-B14F-4D97-AF65-F5344CB8AC3E}">
        <p14:creationId xmlns:p14="http://schemas.microsoft.com/office/powerpoint/2010/main" val="104808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CF1259-178C-4427-A10D-D21F838FB4B0}" type="slidenum">
              <a:rPr lang="en-GB" smtClean="0"/>
              <a:t>25</a:t>
            </a:fld>
            <a:endParaRPr lang="en-GB"/>
          </a:p>
        </p:txBody>
      </p:sp>
    </p:spTree>
    <p:extLst>
      <p:ext uri="{BB962C8B-B14F-4D97-AF65-F5344CB8AC3E}">
        <p14:creationId xmlns:p14="http://schemas.microsoft.com/office/powerpoint/2010/main" val="173341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6/18/2021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7680" y="40059"/>
            <a:ext cx="8689976" cy="1042920"/>
          </a:xfrm>
        </p:spPr>
        <p:txBody>
          <a:bodyPr/>
          <a:lstStyle/>
          <a:p>
            <a:r>
              <a:rPr lang="en-GB" dirty="0"/>
              <a:t>Crisis Management</a:t>
            </a:r>
          </a:p>
        </p:txBody>
      </p:sp>
      <p:sp>
        <p:nvSpPr>
          <p:cNvPr id="3" name="Subtitle 2"/>
          <p:cNvSpPr>
            <a:spLocks noGrp="1"/>
          </p:cNvSpPr>
          <p:nvPr>
            <p:ph type="subTitle" idx="1"/>
          </p:nvPr>
        </p:nvSpPr>
        <p:spPr>
          <a:xfrm>
            <a:off x="4405435" y="1082979"/>
            <a:ext cx="8689976" cy="1371599"/>
          </a:xfrm>
        </p:spPr>
        <p:txBody>
          <a:bodyPr>
            <a:normAutofit/>
          </a:bodyPr>
          <a:lstStyle/>
          <a:p>
            <a:r>
              <a:rPr lang="en-GB" dirty="0"/>
              <a:t>Developed by: Dr Brett </a:t>
            </a:r>
            <a:r>
              <a:rPr lang="en-GB" dirty="0" err="1"/>
              <a:t>Grellier</a:t>
            </a:r>
            <a:r>
              <a:rPr lang="en-GB" dirty="0"/>
              <a:t> </a:t>
            </a:r>
          </a:p>
          <a:p>
            <a:r>
              <a:rPr lang="en-GB" dirty="0"/>
              <a:t>Delivered </a:t>
            </a:r>
            <a:r>
              <a:rPr lang="en-GB" dirty="0" err="1"/>
              <a:t>bY</a:t>
            </a:r>
            <a:r>
              <a:rPr lang="en-GB" dirty="0"/>
              <a:t>: DR Natalie </a:t>
            </a:r>
            <a:r>
              <a:rPr lang="en-GB" dirty="0" err="1"/>
              <a:t>Isaia</a:t>
            </a:r>
            <a:endParaRPr lang="en-GB" dirty="0"/>
          </a:p>
        </p:txBody>
      </p:sp>
      <p:pic>
        <p:nvPicPr>
          <p:cNvPr id="4" name="Picture 3">
            <a:extLst>
              <a:ext uri="{FF2B5EF4-FFF2-40B4-BE49-F238E27FC236}">
                <a16:creationId xmlns:a16="http://schemas.microsoft.com/office/drawing/2014/main" id="{0CC5F1C5-F87F-4E1A-A605-4D273BF2D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45733" cy="1966295"/>
          </a:xfrm>
          <a:prstGeom prst="rect">
            <a:avLst/>
          </a:prstGeom>
        </p:spPr>
      </p:pic>
      <p:sp>
        <p:nvSpPr>
          <p:cNvPr id="6" name="Content Placeholder 2">
            <a:extLst>
              <a:ext uri="{FF2B5EF4-FFF2-40B4-BE49-F238E27FC236}">
                <a16:creationId xmlns:a16="http://schemas.microsoft.com/office/drawing/2014/main" id="{8928707F-BDDD-46BB-9714-C54D1EDB1CFE}"/>
              </a:ext>
            </a:extLst>
          </p:cNvPr>
          <p:cNvSpPr txBox="1">
            <a:spLocks/>
          </p:cNvSpPr>
          <p:nvPr/>
        </p:nvSpPr>
        <p:spPr>
          <a:xfrm>
            <a:off x="753352" y="2643957"/>
            <a:ext cx="10363826" cy="4655684"/>
          </a:xfrm>
          <a:prstGeom prst="rect">
            <a:avLst/>
          </a:prstGeom>
        </p:spPr>
        <p:txBody>
          <a:bodyPr>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n-GB" sz="3200" b="1" cap="none" dirty="0"/>
              <a:t>WHILE WE’RE WAITING:</a:t>
            </a:r>
          </a:p>
          <a:p>
            <a:pPr marL="0" indent="0">
              <a:buNone/>
            </a:pPr>
            <a:r>
              <a:rPr lang="en-GB" sz="3200" cap="none" dirty="0"/>
              <a:t>Please introduce yourself in the chat – your service, your role &amp; one thing you’d like to get out of today </a:t>
            </a:r>
          </a:p>
        </p:txBody>
      </p:sp>
    </p:spTree>
    <p:extLst>
      <p:ext uri="{BB962C8B-B14F-4D97-AF65-F5344CB8AC3E}">
        <p14:creationId xmlns:p14="http://schemas.microsoft.com/office/powerpoint/2010/main" val="248428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12800" y="2214694"/>
            <a:ext cx="4978400" cy="3500305"/>
          </a:xfrm>
        </p:spPr>
        <p:txBody>
          <a:bodyPr>
            <a:normAutofit/>
          </a:bodyPr>
          <a:lstStyle/>
          <a:p>
            <a:pPr marL="457200" indent="-457200">
              <a:buAutoNum type="arabicPeriod"/>
            </a:pPr>
            <a:r>
              <a:rPr lang="en-GB" cap="none" dirty="0">
                <a:solidFill>
                  <a:schemeClr val="tx1"/>
                </a:solidFill>
              </a:rPr>
              <a:t>Social engagement – calling out for help or support from those around us.</a:t>
            </a:r>
          </a:p>
          <a:p>
            <a:pPr marL="457200" indent="-457200">
              <a:buAutoNum type="arabicPeriod"/>
            </a:pPr>
            <a:r>
              <a:rPr lang="en-GB" cap="none" dirty="0">
                <a:solidFill>
                  <a:schemeClr val="tx1"/>
                </a:solidFill>
              </a:rPr>
              <a:t>Flight or fight – run to a safe place or fight off the attacker.</a:t>
            </a:r>
          </a:p>
          <a:p>
            <a:pPr marL="457200" indent="-457200">
              <a:buAutoNum type="arabicPeriod"/>
            </a:pPr>
            <a:r>
              <a:rPr lang="en-GB" cap="none" dirty="0">
                <a:solidFill>
                  <a:schemeClr val="tx1"/>
                </a:solidFill>
              </a:rPr>
              <a:t>Freeze or collapse – organism tries to preserve itself by shutting down.</a:t>
            </a:r>
          </a:p>
        </p:txBody>
      </p:sp>
      <p:sp>
        <p:nvSpPr>
          <p:cNvPr id="4" name="Title 3"/>
          <p:cNvSpPr>
            <a:spLocks noGrp="1"/>
          </p:cNvSpPr>
          <p:nvPr>
            <p:ph type="title"/>
          </p:nvPr>
        </p:nvSpPr>
        <p:spPr/>
        <p:txBody>
          <a:bodyPr/>
          <a:lstStyle/>
          <a:p>
            <a:r>
              <a:rPr lang="en-GB" dirty="0"/>
              <a:t>3 levels of response to threat</a:t>
            </a:r>
          </a:p>
        </p:txBody>
      </p:sp>
      <p:pic>
        <p:nvPicPr>
          <p:cNvPr id="7" name="Content Placeholder 6"/>
          <p:cNvPicPr>
            <a:picLocks noGrp="1" noChangeAspect="1"/>
          </p:cNvPicPr>
          <p:nvPr>
            <p:ph sz="quarter" idx="14"/>
          </p:nvPr>
        </p:nvPicPr>
        <p:blipFill>
          <a:blip r:embed="rId2"/>
          <a:stretch>
            <a:fillRect/>
          </a:stretch>
        </p:blipFill>
        <p:spPr>
          <a:xfrm>
            <a:off x="6400800" y="1790700"/>
            <a:ext cx="4978400" cy="3733800"/>
          </a:xfrm>
          <a:prstGeom prst="rect">
            <a:avLst/>
          </a:prstGeom>
        </p:spPr>
      </p:pic>
    </p:spTree>
    <p:extLst>
      <p:ext uri="{BB962C8B-B14F-4D97-AF65-F5344CB8AC3E}">
        <p14:creationId xmlns:p14="http://schemas.microsoft.com/office/powerpoint/2010/main" val="1589060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4"/>
          </p:nvPr>
        </p:nvPicPr>
        <p:blipFill>
          <a:blip r:embed="rId2"/>
          <a:stretch>
            <a:fillRect/>
          </a:stretch>
        </p:blipFill>
        <p:spPr>
          <a:xfrm>
            <a:off x="7005973" y="2095407"/>
            <a:ext cx="3939933" cy="3695792"/>
          </a:xfrm>
          <a:prstGeom prst="rect">
            <a:avLst/>
          </a:prstGeom>
        </p:spPr>
      </p:pic>
      <p:sp>
        <p:nvSpPr>
          <p:cNvPr id="3" name="Content Placeholder 2"/>
          <p:cNvSpPr>
            <a:spLocks noGrp="1"/>
          </p:cNvSpPr>
          <p:nvPr>
            <p:ph sz="quarter" idx="13"/>
          </p:nvPr>
        </p:nvSpPr>
        <p:spPr>
          <a:xfrm>
            <a:off x="913774" y="2095408"/>
            <a:ext cx="5106026" cy="4049898"/>
          </a:xfrm>
        </p:spPr>
        <p:txBody>
          <a:bodyPr>
            <a:normAutofit fontScale="92500" lnSpcReduction="10000"/>
          </a:bodyPr>
          <a:lstStyle/>
          <a:p>
            <a:r>
              <a:rPr lang="en-GB" cap="none" dirty="0">
                <a:solidFill>
                  <a:schemeClr val="tx1"/>
                </a:solidFill>
              </a:rPr>
              <a:t>If it isn’t possible to fight of flee then freeze is the best chance of survival.</a:t>
            </a:r>
          </a:p>
          <a:p>
            <a:r>
              <a:rPr lang="en-GB" cap="none" dirty="0">
                <a:solidFill>
                  <a:schemeClr val="tx1"/>
                </a:solidFill>
              </a:rPr>
              <a:t>Predators depend on movement to detect their prey.</a:t>
            </a:r>
          </a:p>
          <a:p>
            <a:r>
              <a:rPr lang="en-GB" cap="none" dirty="0">
                <a:solidFill>
                  <a:schemeClr val="tx1"/>
                </a:solidFill>
              </a:rPr>
              <a:t>Predators rarely eat dead prey.</a:t>
            </a:r>
          </a:p>
          <a:p>
            <a:r>
              <a:rPr lang="en-GB" cap="none" dirty="0">
                <a:solidFill>
                  <a:schemeClr val="tx1"/>
                </a:solidFill>
              </a:rPr>
              <a:t>It gives the prey an opportunity to escape when predator drops attention.</a:t>
            </a:r>
          </a:p>
          <a:p>
            <a:r>
              <a:rPr lang="en-GB" cap="none" dirty="0">
                <a:solidFill>
                  <a:schemeClr val="tx1"/>
                </a:solidFill>
              </a:rPr>
              <a:t>It saves energy and resources.</a:t>
            </a:r>
          </a:p>
          <a:p>
            <a:r>
              <a:rPr lang="en-GB" cap="none" dirty="0">
                <a:solidFill>
                  <a:schemeClr val="tx1"/>
                </a:solidFill>
              </a:rPr>
              <a:t>It creates a numbing effect – the prey doesn’t feel the pain of being attacked.</a:t>
            </a:r>
          </a:p>
        </p:txBody>
      </p:sp>
      <p:sp>
        <p:nvSpPr>
          <p:cNvPr id="4" name="Title 3"/>
          <p:cNvSpPr>
            <a:spLocks noGrp="1"/>
          </p:cNvSpPr>
          <p:nvPr>
            <p:ph type="title"/>
          </p:nvPr>
        </p:nvSpPr>
        <p:spPr/>
        <p:txBody>
          <a:bodyPr/>
          <a:lstStyle/>
          <a:p>
            <a:r>
              <a:rPr lang="en-GB" dirty="0"/>
              <a:t>Freeze response</a:t>
            </a:r>
          </a:p>
        </p:txBody>
      </p:sp>
    </p:spTree>
    <p:extLst>
      <p:ext uri="{BB962C8B-B14F-4D97-AF65-F5344CB8AC3E}">
        <p14:creationId xmlns:p14="http://schemas.microsoft.com/office/powerpoint/2010/main" val="436178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1085996"/>
          </a:xfrm>
        </p:spPr>
        <p:txBody>
          <a:bodyPr/>
          <a:lstStyle/>
          <a:p>
            <a:r>
              <a:rPr lang="en-GB" dirty="0"/>
              <a:t>In Practice</a:t>
            </a:r>
          </a:p>
        </p:txBody>
      </p:sp>
      <p:sp>
        <p:nvSpPr>
          <p:cNvPr id="3" name="Content Placeholder 2"/>
          <p:cNvSpPr>
            <a:spLocks noGrp="1"/>
          </p:cNvSpPr>
          <p:nvPr>
            <p:ph sz="half" idx="4294967295"/>
          </p:nvPr>
        </p:nvSpPr>
        <p:spPr>
          <a:xfrm>
            <a:off x="1141410" y="1811045"/>
            <a:ext cx="9760369" cy="3980155"/>
          </a:xfrm>
          <a:prstGeom prst="rect">
            <a:avLst/>
          </a:prstGeom>
        </p:spPr>
        <p:txBody>
          <a:bodyPr>
            <a:normAutofit/>
          </a:bodyPr>
          <a:lstStyle/>
          <a:p>
            <a:r>
              <a:rPr lang="en-GB" cap="none" dirty="0"/>
              <a:t>In a crisis we struggle to think clearly / remember things / process information </a:t>
            </a:r>
          </a:p>
          <a:p>
            <a:r>
              <a:rPr lang="en-GB" cap="none" dirty="0"/>
              <a:t>We can predict likely incidents</a:t>
            </a:r>
          </a:p>
          <a:p>
            <a:r>
              <a:rPr lang="en-GB" cap="none" dirty="0"/>
              <a:t>Know your policies and procedures</a:t>
            </a:r>
          </a:p>
          <a:p>
            <a:r>
              <a:rPr lang="en-GB" cap="none" dirty="0"/>
              <a:t>Drill your emergency procedures</a:t>
            </a:r>
          </a:p>
          <a:p>
            <a:r>
              <a:rPr lang="en-GB" cap="none" dirty="0"/>
              <a:t>Everyone should have a role </a:t>
            </a:r>
          </a:p>
          <a:p>
            <a:r>
              <a:rPr lang="en-GB" cap="none" dirty="0"/>
              <a:t>Review / stick up helpful emergency information </a:t>
            </a:r>
          </a:p>
        </p:txBody>
      </p:sp>
    </p:spTree>
    <p:extLst>
      <p:ext uri="{BB962C8B-B14F-4D97-AF65-F5344CB8AC3E}">
        <p14:creationId xmlns:p14="http://schemas.microsoft.com/office/powerpoint/2010/main" val="3468347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Prevention is better than cure</a:t>
            </a:r>
          </a:p>
        </p:txBody>
      </p:sp>
      <p:sp>
        <p:nvSpPr>
          <p:cNvPr id="3" name="Content Placeholder 2"/>
          <p:cNvSpPr>
            <a:spLocks noGrp="1"/>
          </p:cNvSpPr>
          <p:nvPr>
            <p:ph sz="half" idx="4294967295"/>
          </p:nvPr>
        </p:nvSpPr>
        <p:spPr>
          <a:xfrm>
            <a:off x="1141410" y="2249486"/>
            <a:ext cx="9760369" cy="3541714"/>
          </a:xfrm>
          <a:prstGeom prst="rect">
            <a:avLst/>
          </a:prstGeom>
        </p:spPr>
        <p:txBody>
          <a:bodyPr>
            <a:normAutofit/>
          </a:bodyPr>
          <a:lstStyle/>
          <a:p>
            <a:r>
              <a:rPr lang="en-GB" cap="none" dirty="0"/>
              <a:t>Anger and aggression are effective defensive strategies against a perceived threat.</a:t>
            </a:r>
          </a:p>
          <a:p>
            <a:r>
              <a:rPr lang="en-GB" cap="none" dirty="0"/>
              <a:t>If we can predict these triggers, we might be able to prevent them.</a:t>
            </a:r>
          </a:p>
          <a:p>
            <a:r>
              <a:rPr lang="en-GB" cap="none" dirty="0"/>
              <a:t>Once the trigger has occurred, the reptilian brain is in charge.</a:t>
            </a:r>
          </a:p>
          <a:p>
            <a:r>
              <a:rPr lang="en-GB" cap="none" dirty="0"/>
              <a:t>The best thing we can do is calmly remind the person they are safe and you want to help.</a:t>
            </a:r>
          </a:p>
          <a:p>
            <a:r>
              <a:rPr lang="en-GB" cap="none" dirty="0"/>
              <a:t>Keep in mind the pre-prepared individual safety plan.</a:t>
            </a:r>
          </a:p>
          <a:p>
            <a:r>
              <a:rPr lang="en-GB" cap="none" dirty="0"/>
              <a:t>Note – statutory/emergency service don’t always support us with the preventative approach</a:t>
            </a:r>
          </a:p>
        </p:txBody>
      </p:sp>
    </p:spTree>
    <p:extLst>
      <p:ext uri="{BB962C8B-B14F-4D97-AF65-F5344CB8AC3E}">
        <p14:creationId xmlns:p14="http://schemas.microsoft.com/office/powerpoint/2010/main" val="4192891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Typical anger triggers</a:t>
            </a:r>
          </a:p>
        </p:txBody>
      </p:sp>
      <p:sp>
        <p:nvSpPr>
          <p:cNvPr id="5" name="Content Placeholder 4"/>
          <p:cNvSpPr>
            <a:spLocks noGrp="1"/>
          </p:cNvSpPr>
          <p:nvPr>
            <p:ph idx="4294967295"/>
          </p:nvPr>
        </p:nvSpPr>
        <p:spPr>
          <a:xfrm>
            <a:off x="889878" y="2056225"/>
            <a:ext cx="4161516" cy="3966883"/>
          </a:xfrm>
          <a:prstGeom prst="rect">
            <a:avLst/>
          </a:prstGeom>
        </p:spPr>
        <p:txBody>
          <a:bodyPr>
            <a:normAutofit/>
          </a:bodyPr>
          <a:lstStyle/>
          <a:p>
            <a:pPr marL="0" indent="0">
              <a:buNone/>
            </a:pPr>
            <a:r>
              <a:rPr lang="en-GB" sz="3200" b="1" cap="none" dirty="0"/>
              <a:t>Question:</a:t>
            </a:r>
          </a:p>
          <a:p>
            <a:pPr marL="0" indent="0">
              <a:buNone/>
            </a:pPr>
            <a:r>
              <a:rPr lang="en-GB" sz="3200" cap="none" dirty="0"/>
              <a:t>What are some common triggers for you clients?</a:t>
            </a:r>
          </a:p>
          <a:p>
            <a:pPr marL="0" indent="0">
              <a:buNone/>
            </a:pPr>
            <a:endParaRPr lang="en-GB" i="1" cap="none" dirty="0"/>
          </a:p>
          <a:p>
            <a:pPr marL="0" indent="0">
              <a:buNone/>
            </a:pPr>
            <a:endParaRPr lang="en-GB" dirty="0"/>
          </a:p>
          <a:p>
            <a:pPr marL="0" indent="0">
              <a:buNone/>
            </a:pPr>
            <a:endParaRPr lang="en-GB" dirty="0"/>
          </a:p>
        </p:txBody>
      </p:sp>
      <p:pic>
        <p:nvPicPr>
          <p:cNvPr id="4" name="Picture 3" descr="Diagram&#10;&#10;Description automatically generated">
            <a:extLst>
              <a:ext uri="{FF2B5EF4-FFF2-40B4-BE49-F238E27FC236}">
                <a16:creationId xmlns:a16="http://schemas.microsoft.com/office/drawing/2014/main" id="{62AA9895-8D4F-49C2-A4BC-F275AD3C5D15}"/>
              </a:ext>
            </a:extLst>
          </p:cNvPr>
          <p:cNvPicPr>
            <a:picLocks noChangeAspect="1"/>
          </p:cNvPicPr>
          <p:nvPr/>
        </p:nvPicPr>
        <p:blipFill>
          <a:blip r:embed="rId2"/>
          <a:stretch>
            <a:fillRect/>
          </a:stretch>
        </p:blipFill>
        <p:spPr>
          <a:xfrm>
            <a:off x="5686878" y="2056225"/>
            <a:ext cx="5680874" cy="3746376"/>
          </a:xfrm>
          <a:prstGeom prst="rect">
            <a:avLst/>
          </a:prstGeom>
        </p:spPr>
      </p:pic>
    </p:spTree>
    <p:extLst>
      <p:ext uri="{BB962C8B-B14F-4D97-AF65-F5344CB8AC3E}">
        <p14:creationId xmlns:p14="http://schemas.microsoft.com/office/powerpoint/2010/main" val="3989839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918" y="-91696"/>
            <a:ext cx="10364451" cy="1596177"/>
          </a:xfrm>
        </p:spPr>
        <p:txBody>
          <a:bodyPr/>
          <a:lstStyle/>
          <a:p>
            <a:r>
              <a:rPr lang="en-GB" dirty="0"/>
              <a:t>Typical anger triggers</a:t>
            </a:r>
          </a:p>
        </p:txBody>
      </p:sp>
      <p:sp>
        <p:nvSpPr>
          <p:cNvPr id="5" name="Content Placeholder 4"/>
          <p:cNvSpPr>
            <a:spLocks noGrp="1"/>
          </p:cNvSpPr>
          <p:nvPr>
            <p:ph idx="4294967295"/>
          </p:nvPr>
        </p:nvSpPr>
        <p:spPr>
          <a:xfrm>
            <a:off x="975918" y="1322773"/>
            <a:ext cx="10766503" cy="4931155"/>
          </a:xfrm>
          <a:prstGeom prst="rect">
            <a:avLst/>
          </a:prstGeom>
        </p:spPr>
        <p:txBody>
          <a:bodyPr>
            <a:normAutofit/>
          </a:bodyPr>
          <a:lstStyle/>
          <a:p>
            <a:r>
              <a:rPr lang="en-GB" sz="2400" cap="none" dirty="0"/>
              <a:t>Being told no (triggering feelings of being let down / abandoned / rejected)</a:t>
            </a:r>
          </a:p>
          <a:p>
            <a:r>
              <a:rPr lang="en-GB" sz="2400" cap="none" dirty="0"/>
              <a:t>Previous trauma (the world is perceived as more threatening)</a:t>
            </a:r>
          </a:p>
          <a:p>
            <a:r>
              <a:rPr lang="en-GB" sz="2400" cap="none" dirty="0"/>
              <a:t>Difficult anniversaries</a:t>
            </a:r>
          </a:p>
          <a:p>
            <a:r>
              <a:rPr lang="en-GB" sz="2400" cap="none" dirty="0"/>
              <a:t>Shame, fear, sadness, frustration, humiliation, etc.</a:t>
            </a:r>
          </a:p>
          <a:p>
            <a:r>
              <a:rPr lang="en-GB" sz="2400" cap="none" dirty="0"/>
              <a:t>Hunger</a:t>
            </a:r>
          </a:p>
          <a:p>
            <a:r>
              <a:rPr lang="en-GB" sz="2400" cap="none" dirty="0"/>
              <a:t>Sleep deprivation</a:t>
            </a:r>
          </a:p>
          <a:p>
            <a:r>
              <a:rPr lang="en-GB" sz="2400" cap="none" dirty="0"/>
              <a:t>Pain / physical health problems </a:t>
            </a:r>
          </a:p>
          <a:p>
            <a:r>
              <a:rPr lang="en-GB" sz="2400" cap="none" dirty="0"/>
              <a:t>Being under the influence of substances or withdrawing from substances</a:t>
            </a:r>
          </a:p>
          <a:p>
            <a:endParaRPr lang="en-GB" sz="2400" cap="none" dirty="0"/>
          </a:p>
          <a:p>
            <a:pPr marL="0" indent="0">
              <a:buNone/>
            </a:pPr>
            <a:endParaRPr lang="en-GB" i="1" cap="none"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467150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Safety planning – risk to others</a:t>
            </a:r>
          </a:p>
        </p:txBody>
      </p:sp>
      <p:sp>
        <p:nvSpPr>
          <p:cNvPr id="3" name="Content Placeholder 2"/>
          <p:cNvSpPr>
            <a:spLocks noGrp="1"/>
          </p:cNvSpPr>
          <p:nvPr>
            <p:ph sz="half" idx="4294967295"/>
          </p:nvPr>
        </p:nvSpPr>
        <p:spPr>
          <a:xfrm>
            <a:off x="1136342" y="1864311"/>
            <a:ext cx="6410870" cy="4678532"/>
          </a:xfrm>
          <a:prstGeom prst="rect">
            <a:avLst/>
          </a:prstGeom>
        </p:spPr>
        <p:txBody>
          <a:bodyPr>
            <a:normAutofit/>
          </a:bodyPr>
          <a:lstStyle/>
          <a:p>
            <a:r>
              <a:rPr lang="en-GB" cap="none" dirty="0"/>
              <a:t>What are the main triggers for anger or violence?</a:t>
            </a:r>
          </a:p>
          <a:p>
            <a:r>
              <a:rPr lang="en-GB" cap="none" dirty="0"/>
              <a:t>What steps can be taken to avoid or prepare for these triggers?</a:t>
            </a:r>
          </a:p>
          <a:p>
            <a:r>
              <a:rPr lang="en-GB" cap="none" dirty="0"/>
              <a:t>If I do become agitated and angry, how would I like people around me to behave, e.g. Leave me alone and give me space or talk to me?</a:t>
            </a:r>
          </a:p>
          <a:p>
            <a:r>
              <a:rPr lang="en-GB" cap="none" dirty="0"/>
              <a:t>What are the strategies that have helped in the past?</a:t>
            </a:r>
          </a:p>
          <a:p>
            <a:r>
              <a:rPr lang="en-GB" cap="none" dirty="0"/>
              <a:t>Can I learn and practice new strategies?</a:t>
            </a:r>
          </a:p>
          <a:p>
            <a:r>
              <a:rPr lang="en-GB" cap="none" dirty="0"/>
              <a:t>Immediate action needed to keep myself and people around me safe.</a:t>
            </a:r>
          </a:p>
          <a:p>
            <a:endParaRPr lang="en-GB" dirty="0"/>
          </a:p>
        </p:txBody>
      </p:sp>
      <p:pic>
        <p:nvPicPr>
          <p:cNvPr id="3074" name="Picture 2" descr="Image result for form on clip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4976" y="2405856"/>
            <a:ext cx="2815500" cy="2892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262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Basic emotion regulation tools</a:t>
            </a:r>
          </a:p>
        </p:txBody>
      </p:sp>
      <p:sp>
        <p:nvSpPr>
          <p:cNvPr id="5" name="Content Placeholder 4"/>
          <p:cNvSpPr>
            <a:spLocks noGrp="1"/>
          </p:cNvSpPr>
          <p:nvPr>
            <p:ph sz="half" idx="4294967295"/>
          </p:nvPr>
        </p:nvSpPr>
        <p:spPr>
          <a:xfrm>
            <a:off x="994300" y="2077375"/>
            <a:ext cx="10053112" cy="3713825"/>
          </a:xfrm>
          <a:prstGeom prst="rect">
            <a:avLst/>
          </a:prstGeom>
        </p:spPr>
        <p:txBody>
          <a:bodyPr>
            <a:normAutofit/>
          </a:bodyPr>
          <a:lstStyle/>
          <a:p>
            <a:r>
              <a:rPr lang="en-GB" cap="none" dirty="0"/>
              <a:t>Deep rhythmic breathing (5-6 per minute) – focus on the long out breath </a:t>
            </a:r>
          </a:p>
          <a:p>
            <a:r>
              <a:rPr lang="en-GB" cap="none" dirty="0"/>
              <a:t>Count five items in the room (grounding)</a:t>
            </a:r>
          </a:p>
          <a:p>
            <a:r>
              <a:rPr lang="en-GB" cap="none" dirty="0"/>
              <a:t>Distraction / diversion / walk away</a:t>
            </a:r>
          </a:p>
          <a:p>
            <a:r>
              <a:rPr lang="en-GB" b="1" cap="none" dirty="0"/>
              <a:t>Remember:</a:t>
            </a:r>
            <a:r>
              <a:rPr lang="en-GB" cap="none" dirty="0"/>
              <a:t> you have to practice these tools</a:t>
            </a:r>
          </a:p>
          <a:p>
            <a:r>
              <a:rPr lang="en-GB" b="1" cap="none" dirty="0"/>
              <a:t>We need to use these too!</a:t>
            </a:r>
          </a:p>
          <a:p>
            <a:r>
              <a:rPr lang="en-GB" cap="none" dirty="0"/>
              <a:t>It isn’t easy remaining calm when someone else is very angry.</a:t>
            </a:r>
          </a:p>
          <a:p>
            <a:r>
              <a:rPr lang="en-GB" cap="none" dirty="0"/>
              <a:t>Our flight/fight system will be firing up too.</a:t>
            </a:r>
          </a:p>
          <a:p>
            <a:endParaRPr lang="en-GB" cap="none" dirty="0"/>
          </a:p>
        </p:txBody>
      </p:sp>
    </p:spTree>
    <p:extLst>
      <p:ext uri="{BB962C8B-B14F-4D97-AF65-F5344CB8AC3E}">
        <p14:creationId xmlns:p14="http://schemas.microsoft.com/office/powerpoint/2010/main" val="3540619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891233"/>
            <a:ext cx="10364451" cy="1596177"/>
          </a:xfrm>
        </p:spPr>
        <p:txBody>
          <a:bodyPr>
            <a:noAutofit/>
          </a:bodyPr>
          <a:lstStyle/>
          <a:p>
            <a:r>
              <a:rPr lang="en-GB" sz="6000" dirty="0"/>
              <a:t>10 minute </a:t>
            </a:r>
            <a:br>
              <a:rPr lang="en-GB" sz="6000" dirty="0"/>
            </a:br>
            <a:r>
              <a:rPr lang="en-GB" sz="6000" dirty="0"/>
              <a:t>comfort break</a:t>
            </a:r>
          </a:p>
        </p:txBody>
      </p:sp>
      <p:pic>
        <p:nvPicPr>
          <p:cNvPr id="5" name="Picture 4">
            <a:extLst>
              <a:ext uri="{FF2B5EF4-FFF2-40B4-BE49-F238E27FC236}">
                <a16:creationId xmlns:a16="http://schemas.microsoft.com/office/drawing/2014/main" id="{C1711D97-1225-4447-A1DD-F970D9C7F408}"/>
              </a:ext>
            </a:extLst>
          </p:cNvPr>
          <p:cNvPicPr>
            <a:picLocks noChangeAspect="1"/>
          </p:cNvPicPr>
          <p:nvPr/>
        </p:nvPicPr>
        <p:blipFill>
          <a:blip r:embed="rId3"/>
          <a:stretch>
            <a:fillRect/>
          </a:stretch>
        </p:blipFill>
        <p:spPr>
          <a:xfrm>
            <a:off x="4723867" y="2713097"/>
            <a:ext cx="3033023" cy="3314987"/>
          </a:xfrm>
          <a:prstGeom prst="rect">
            <a:avLst/>
          </a:prstGeom>
        </p:spPr>
      </p:pic>
    </p:spTree>
    <p:extLst>
      <p:ext uri="{BB962C8B-B14F-4D97-AF65-F5344CB8AC3E}">
        <p14:creationId xmlns:p14="http://schemas.microsoft.com/office/powerpoint/2010/main" val="3253345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878" y="0"/>
            <a:ext cx="10364451" cy="1596177"/>
          </a:xfrm>
        </p:spPr>
        <p:txBody>
          <a:bodyPr/>
          <a:lstStyle/>
          <a:p>
            <a:r>
              <a:rPr lang="en-GB" dirty="0"/>
              <a:t>De-escalation techniques</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535717026"/>
              </p:ext>
            </p:extLst>
          </p:nvPr>
        </p:nvGraphicFramePr>
        <p:xfrm>
          <a:off x="1078174" y="1171852"/>
          <a:ext cx="9961861" cy="5242396"/>
        </p:xfrm>
        <a:graphic>
          <a:graphicData uri="http://schemas.openxmlformats.org/drawingml/2006/table">
            <a:tbl>
              <a:tblPr firstRow="1" bandRow="1">
                <a:tableStyleId>{5C22544A-7EE6-4342-B048-85BDC9FD1C3A}</a:tableStyleId>
              </a:tblPr>
              <a:tblGrid>
                <a:gridCol w="5012527">
                  <a:extLst>
                    <a:ext uri="{9D8B030D-6E8A-4147-A177-3AD203B41FA5}">
                      <a16:colId xmlns:a16="http://schemas.microsoft.com/office/drawing/2014/main" val="20000"/>
                    </a:ext>
                  </a:extLst>
                </a:gridCol>
                <a:gridCol w="4949334">
                  <a:extLst>
                    <a:ext uri="{9D8B030D-6E8A-4147-A177-3AD203B41FA5}">
                      <a16:colId xmlns:a16="http://schemas.microsoft.com/office/drawing/2014/main" val="20001"/>
                    </a:ext>
                  </a:extLst>
                </a:gridCol>
              </a:tblGrid>
              <a:tr h="622657">
                <a:tc>
                  <a:txBody>
                    <a:bodyPr/>
                    <a:lstStyle/>
                    <a:p>
                      <a:pPr>
                        <a:lnSpc>
                          <a:spcPct val="200000"/>
                        </a:lnSpc>
                        <a:spcAft>
                          <a:spcPts val="0"/>
                        </a:spcAft>
                      </a:pPr>
                      <a:r>
                        <a:rPr lang="en-GB" sz="2000" dirty="0">
                          <a:effectLst/>
                          <a:latin typeface="Arial" panose="020B0604020202020204" pitchFamily="34" charset="0"/>
                          <a:ea typeface="Times New Roman" panose="02020603050405020304" pitchFamily="18" charset="0"/>
                          <a:cs typeface="Arial" panose="020B0604020202020204" pitchFamily="34" charset="0"/>
                        </a:rPr>
                        <a:t>Conflict-Escalating Strategies</a:t>
                      </a:r>
                    </a:p>
                  </a:txBody>
                  <a:tcPr marL="68580" marR="68580" marT="0" marB="0"/>
                </a:tc>
                <a:tc>
                  <a:txBody>
                    <a:bodyPr/>
                    <a:lstStyle/>
                    <a:p>
                      <a:pPr>
                        <a:lnSpc>
                          <a:spcPct val="200000"/>
                        </a:lnSpc>
                        <a:spcAft>
                          <a:spcPts val="0"/>
                        </a:spcAft>
                      </a:pPr>
                      <a:r>
                        <a:rPr lang="en-GB" sz="2000" dirty="0">
                          <a:effectLst/>
                          <a:latin typeface="Arial" panose="020B0604020202020204" pitchFamily="34" charset="0"/>
                          <a:ea typeface="Times New Roman" panose="02020603050405020304" pitchFamily="18" charset="0"/>
                          <a:cs typeface="Arial" panose="020B0604020202020204" pitchFamily="34" charset="0"/>
                        </a:rPr>
                        <a:t>Conflict-Reducing strategies</a:t>
                      </a:r>
                    </a:p>
                  </a:txBody>
                  <a:tcPr marL="68580" marR="68580" marT="0" marB="0"/>
                </a:tc>
                <a:extLst>
                  <a:ext uri="{0D108BD9-81ED-4DB2-BD59-A6C34878D82A}">
                    <a16:rowId xmlns:a16="http://schemas.microsoft.com/office/drawing/2014/main" val="10000"/>
                  </a:ext>
                </a:extLst>
              </a:tr>
              <a:tr h="4619739">
                <a:tc>
                  <a:txBody>
                    <a:bodyPr/>
                    <a:lstStyle/>
                    <a:p>
                      <a:pPr marL="342900" indent="-342900">
                        <a:buFont typeface="Arial" panose="020B0604020202020204" pitchFamily="34" charset="0"/>
                        <a:buChar char="•"/>
                      </a:pPr>
                      <a:r>
                        <a:rPr lang="en-GB" sz="2000" kern="1200" dirty="0">
                          <a:solidFill>
                            <a:schemeClr val="dk1"/>
                          </a:solidFill>
                          <a:effectLst/>
                          <a:latin typeface="+mn-lt"/>
                          <a:ea typeface="+mn-ea"/>
                          <a:cs typeface="+mn-cs"/>
                        </a:rPr>
                        <a:t>“You” statements</a:t>
                      </a:r>
                    </a:p>
                    <a:p>
                      <a:pPr marL="342900" indent="-342900">
                        <a:buFont typeface="Arial" panose="020B0604020202020204" pitchFamily="34" charset="0"/>
                        <a:buChar char="•"/>
                      </a:pPr>
                      <a:r>
                        <a:rPr lang="en-GB" sz="2000" kern="1200" dirty="0">
                          <a:solidFill>
                            <a:schemeClr val="dk1"/>
                          </a:solidFill>
                          <a:effectLst/>
                          <a:latin typeface="+mn-lt"/>
                          <a:ea typeface="+mn-ea"/>
                          <a:cs typeface="+mn-cs"/>
                        </a:rPr>
                        <a:t>Focusing on the other person</a:t>
                      </a:r>
                    </a:p>
                    <a:p>
                      <a:pPr marL="342900" indent="-342900">
                        <a:buFont typeface="Arial" panose="020B0604020202020204" pitchFamily="34" charset="0"/>
                        <a:buChar char="•"/>
                      </a:pPr>
                      <a:r>
                        <a:rPr lang="en-GB" sz="2000" kern="1200" dirty="0">
                          <a:solidFill>
                            <a:schemeClr val="dk1"/>
                          </a:solidFill>
                          <a:effectLst/>
                          <a:latin typeface="+mn-lt"/>
                          <a:ea typeface="+mn-ea"/>
                          <a:cs typeface="+mn-cs"/>
                        </a:rPr>
                        <a:t>Aggression</a:t>
                      </a:r>
                    </a:p>
                    <a:p>
                      <a:pPr marL="342900" indent="-342900">
                        <a:buFont typeface="Arial" panose="020B0604020202020204" pitchFamily="34" charset="0"/>
                        <a:buChar char="•"/>
                      </a:pPr>
                      <a:r>
                        <a:rPr lang="en-GB" sz="2000" kern="1200" dirty="0">
                          <a:solidFill>
                            <a:schemeClr val="dk1"/>
                          </a:solidFill>
                          <a:effectLst/>
                          <a:latin typeface="+mn-lt"/>
                          <a:ea typeface="+mn-ea"/>
                          <a:cs typeface="+mn-cs"/>
                        </a:rPr>
                        <a:t>Accusing the other person</a:t>
                      </a:r>
                    </a:p>
                    <a:p>
                      <a:pPr marL="342900" indent="-342900">
                        <a:buFont typeface="Arial" panose="020B0604020202020204" pitchFamily="34" charset="0"/>
                        <a:buChar char="•"/>
                      </a:pPr>
                      <a:r>
                        <a:rPr lang="en-GB" sz="2000" kern="1200" dirty="0">
                          <a:solidFill>
                            <a:schemeClr val="dk1"/>
                          </a:solidFill>
                          <a:effectLst/>
                          <a:latin typeface="+mn-lt"/>
                          <a:ea typeface="+mn-ea"/>
                          <a:cs typeface="+mn-cs"/>
                        </a:rPr>
                        <a:t>Communicating vaguely</a:t>
                      </a:r>
                    </a:p>
                    <a:p>
                      <a:pPr marL="342900" indent="-342900">
                        <a:buFont typeface="Arial" panose="020B0604020202020204" pitchFamily="34" charset="0"/>
                        <a:buChar char="•"/>
                      </a:pPr>
                      <a:r>
                        <a:rPr lang="en-GB" sz="2000" kern="1200" dirty="0">
                          <a:solidFill>
                            <a:schemeClr val="dk1"/>
                          </a:solidFill>
                          <a:effectLst/>
                          <a:latin typeface="+mn-lt"/>
                          <a:ea typeface="+mn-ea"/>
                          <a:cs typeface="+mn-cs"/>
                        </a:rPr>
                        <a:t>Trying to change the other person’s view</a:t>
                      </a:r>
                    </a:p>
                    <a:p>
                      <a:pPr marL="342900" indent="-342900">
                        <a:buFont typeface="Arial" panose="020B0604020202020204" pitchFamily="34" charset="0"/>
                        <a:buChar char="•"/>
                      </a:pPr>
                      <a:r>
                        <a:rPr lang="en-GB" sz="2000" kern="1200" dirty="0">
                          <a:solidFill>
                            <a:schemeClr val="dk1"/>
                          </a:solidFill>
                          <a:effectLst/>
                          <a:latin typeface="+mn-lt"/>
                          <a:ea typeface="+mn-ea"/>
                          <a:cs typeface="+mn-cs"/>
                        </a:rPr>
                        <a:t>Asking leading questions</a:t>
                      </a:r>
                    </a:p>
                    <a:p>
                      <a:pPr marL="342900" indent="-342900">
                        <a:buFont typeface="Arial" panose="020B0604020202020204" pitchFamily="34" charset="0"/>
                        <a:buChar char="•"/>
                      </a:pPr>
                      <a:r>
                        <a:rPr lang="en-GB" sz="2000" kern="1200" dirty="0">
                          <a:solidFill>
                            <a:schemeClr val="dk1"/>
                          </a:solidFill>
                          <a:effectLst/>
                          <a:latin typeface="+mn-lt"/>
                          <a:ea typeface="+mn-ea"/>
                          <a:cs typeface="+mn-cs"/>
                        </a:rPr>
                        <a:t>Interrupting frequently</a:t>
                      </a:r>
                    </a:p>
                    <a:p>
                      <a:pPr marL="342900" indent="-342900">
                        <a:buFont typeface="Arial" panose="020B0604020202020204" pitchFamily="34" charset="0"/>
                        <a:buChar char="•"/>
                      </a:pPr>
                      <a:r>
                        <a:rPr lang="en-GB" sz="2000" kern="1200" dirty="0">
                          <a:solidFill>
                            <a:schemeClr val="dk1"/>
                          </a:solidFill>
                          <a:effectLst/>
                          <a:latin typeface="+mn-lt"/>
                          <a:ea typeface="+mn-ea"/>
                          <a:cs typeface="+mn-cs"/>
                        </a:rPr>
                        <a:t>Trying to get the upper hand</a:t>
                      </a:r>
                    </a:p>
                    <a:p>
                      <a:pPr marL="342900" indent="-342900">
                        <a:buFont typeface="Arial" panose="020B0604020202020204" pitchFamily="34" charset="0"/>
                        <a:buChar char="•"/>
                      </a:pPr>
                      <a:r>
                        <a:rPr lang="en-GB" sz="2000" kern="1200" dirty="0">
                          <a:solidFill>
                            <a:schemeClr val="dk1"/>
                          </a:solidFill>
                          <a:effectLst/>
                          <a:latin typeface="+mn-lt"/>
                          <a:ea typeface="+mn-ea"/>
                          <a:cs typeface="+mn-cs"/>
                        </a:rPr>
                        <a:t>Being critical</a:t>
                      </a:r>
                    </a:p>
                    <a:p>
                      <a:pPr marL="342900" indent="-342900">
                        <a:buFont typeface="Arial" panose="020B0604020202020204" pitchFamily="34" charset="0"/>
                        <a:buChar char="•"/>
                      </a:pPr>
                      <a:r>
                        <a:rPr lang="en-GB" sz="2000" kern="1200" dirty="0">
                          <a:solidFill>
                            <a:schemeClr val="dk1"/>
                          </a:solidFill>
                          <a:effectLst/>
                          <a:latin typeface="+mn-lt"/>
                          <a:ea typeface="+mn-ea"/>
                          <a:cs typeface="+mn-cs"/>
                        </a:rPr>
                        <a:t>Being defensive</a:t>
                      </a:r>
                    </a:p>
                    <a:p>
                      <a:pPr marL="342900" indent="-342900">
                        <a:buFont typeface="Arial" panose="020B0604020202020204" pitchFamily="34" charset="0"/>
                        <a:buChar char="•"/>
                      </a:pPr>
                      <a:r>
                        <a:rPr lang="en-GB" sz="2000" kern="1200" dirty="0">
                          <a:solidFill>
                            <a:schemeClr val="dk1"/>
                          </a:solidFill>
                          <a:effectLst/>
                          <a:latin typeface="+mn-lt"/>
                          <a:ea typeface="+mn-ea"/>
                          <a:cs typeface="+mn-cs"/>
                        </a:rPr>
                        <a:t>Focusing on the past/ blaming</a:t>
                      </a:r>
                      <a:endParaRPr lang="en-GB" sz="2000" dirty="0"/>
                    </a:p>
                  </a:txBody>
                  <a:tcPr/>
                </a:tc>
                <a:tc>
                  <a:txBody>
                    <a:bodyPr/>
                    <a:lstStyle/>
                    <a:p>
                      <a:pPr marL="342900" indent="-342900">
                        <a:buFont typeface="Arial" panose="020B0604020202020204" pitchFamily="34" charset="0"/>
                        <a:buChar char="•"/>
                      </a:pPr>
                      <a:r>
                        <a:rPr lang="en-GB" sz="2000" kern="1200" dirty="0">
                          <a:solidFill>
                            <a:schemeClr val="dk1"/>
                          </a:solidFill>
                          <a:effectLst/>
                          <a:latin typeface="+mn-lt"/>
                          <a:ea typeface="+mn-ea"/>
                          <a:cs typeface="+mn-cs"/>
                        </a:rPr>
                        <a:t>“I” statements</a:t>
                      </a:r>
                    </a:p>
                    <a:p>
                      <a:pPr marL="342900" indent="-342900">
                        <a:buFont typeface="Arial" panose="020B0604020202020204" pitchFamily="34" charset="0"/>
                        <a:buChar char="•"/>
                      </a:pPr>
                      <a:r>
                        <a:rPr lang="en-GB" sz="2000" b="0" kern="1200" dirty="0">
                          <a:solidFill>
                            <a:schemeClr val="dk1"/>
                          </a:solidFill>
                          <a:effectLst/>
                          <a:latin typeface="+mn-lt"/>
                          <a:ea typeface="+mn-ea"/>
                          <a:cs typeface="+mn-cs"/>
                        </a:rPr>
                        <a:t>Focusing on the behaviour</a:t>
                      </a:r>
                    </a:p>
                    <a:p>
                      <a:pPr marL="342900" indent="-342900">
                        <a:buFont typeface="Arial" panose="020B0604020202020204" pitchFamily="34" charset="0"/>
                        <a:buChar char="•"/>
                      </a:pPr>
                      <a:r>
                        <a:rPr lang="en-GB" sz="2000" kern="1200" dirty="0">
                          <a:solidFill>
                            <a:schemeClr val="dk1"/>
                          </a:solidFill>
                          <a:effectLst/>
                          <a:latin typeface="+mn-lt"/>
                          <a:ea typeface="+mn-ea"/>
                          <a:cs typeface="+mn-cs"/>
                        </a:rPr>
                        <a:t>Assertion</a:t>
                      </a:r>
                    </a:p>
                    <a:p>
                      <a:pPr marL="342900" indent="-342900">
                        <a:buFont typeface="Arial" panose="020B0604020202020204" pitchFamily="34" charset="0"/>
                        <a:buChar char="•"/>
                      </a:pPr>
                      <a:r>
                        <a:rPr lang="en-GB" sz="2000" kern="1200" dirty="0">
                          <a:solidFill>
                            <a:schemeClr val="dk1"/>
                          </a:solidFill>
                          <a:effectLst/>
                          <a:latin typeface="+mn-lt"/>
                          <a:ea typeface="+mn-ea"/>
                          <a:cs typeface="+mn-cs"/>
                        </a:rPr>
                        <a:t>Expressing concern</a:t>
                      </a:r>
                    </a:p>
                    <a:p>
                      <a:pPr marL="342900" indent="-342900">
                        <a:buFont typeface="Arial" panose="020B0604020202020204" pitchFamily="34" charset="0"/>
                        <a:buChar char="•"/>
                      </a:pPr>
                      <a:r>
                        <a:rPr lang="en-GB" sz="2000" kern="1200" dirty="0">
                          <a:solidFill>
                            <a:schemeClr val="dk1"/>
                          </a:solidFill>
                          <a:effectLst/>
                          <a:latin typeface="+mn-lt"/>
                          <a:ea typeface="+mn-ea"/>
                          <a:cs typeface="+mn-cs"/>
                        </a:rPr>
                        <a:t>Communicating clearly</a:t>
                      </a:r>
                    </a:p>
                    <a:p>
                      <a:pPr marL="342900" indent="-342900">
                        <a:buFont typeface="Arial" panose="020B0604020202020204" pitchFamily="34" charset="0"/>
                        <a:buChar char="•"/>
                      </a:pPr>
                      <a:r>
                        <a:rPr lang="en-GB" sz="2000" kern="1200" dirty="0">
                          <a:solidFill>
                            <a:schemeClr val="dk1"/>
                          </a:solidFill>
                          <a:effectLst/>
                          <a:latin typeface="+mn-lt"/>
                          <a:ea typeface="+mn-ea"/>
                          <a:cs typeface="+mn-cs"/>
                        </a:rPr>
                        <a:t>Trying to understand</a:t>
                      </a:r>
                    </a:p>
                    <a:p>
                      <a:pPr marL="342900" indent="-342900">
                        <a:buFont typeface="Arial" panose="020B0604020202020204" pitchFamily="34" charset="0"/>
                        <a:buChar char="•"/>
                      </a:pPr>
                      <a:r>
                        <a:rPr lang="en-GB" sz="2000" kern="1200" dirty="0">
                          <a:solidFill>
                            <a:schemeClr val="dk1"/>
                          </a:solidFill>
                          <a:effectLst/>
                          <a:latin typeface="+mn-lt"/>
                          <a:ea typeface="+mn-ea"/>
                          <a:cs typeface="+mn-cs"/>
                        </a:rPr>
                        <a:t>Asking open questions</a:t>
                      </a:r>
                    </a:p>
                    <a:p>
                      <a:pPr marL="342900" indent="-342900">
                        <a:buFont typeface="Arial" panose="020B0604020202020204" pitchFamily="34" charset="0"/>
                        <a:buChar char="•"/>
                      </a:pPr>
                      <a:r>
                        <a:rPr lang="en-GB" sz="2000" kern="1200" dirty="0">
                          <a:solidFill>
                            <a:schemeClr val="dk1"/>
                          </a:solidFill>
                          <a:effectLst/>
                          <a:latin typeface="+mn-lt"/>
                          <a:ea typeface="+mn-ea"/>
                          <a:cs typeface="+mn-cs"/>
                        </a:rPr>
                        <a:t>Listening actively</a:t>
                      </a:r>
                    </a:p>
                    <a:p>
                      <a:pPr marL="342900" indent="-342900">
                        <a:buFont typeface="Arial" panose="020B0604020202020204" pitchFamily="34" charset="0"/>
                        <a:buChar char="•"/>
                      </a:pPr>
                      <a:r>
                        <a:rPr lang="en-GB" sz="2000" kern="1200" dirty="0">
                          <a:solidFill>
                            <a:schemeClr val="dk1"/>
                          </a:solidFill>
                          <a:effectLst/>
                          <a:latin typeface="+mn-lt"/>
                          <a:ea typeface="+mn-ea"/>
                          <a:cs typeface="+mn-cs"/>
                        </a:rPr>
                        <a:t>Seeking a solution</a:t>
                      </a:r>
                    </a:p>
                    <a:p>
                      <a:pPr marL="342900" indent="-342900">
                        <a:buFont typeface="Arial" panose="020B0604020202020204" pitchFamily="34" charset="0"/>
                        <a:buChar char="•"/>
                      </a:pPr>
                      <a:r>
                        <a:rPr lang="en-GB" sz="2000" kern="1200" dirty="0">
                          <a:solidFill>
                            <a:schemeClr val="dk1"/>
                          </a:solidFill>
                          <a:effectLst/>
                          <a:latin typeface="+mn-lt"/>
                          <a:ea typeface="+mn-ea"/>
                          <a:cs typeface="+mn-cs"/>
                        </a:rPr>
                        <a:t>Being positive</a:t>
                      </a:r>
                    </a:p>
                    <a:p>
                      <a:pPr marL="342900" indent="-342900">
                        <a:buFont typeface="Arial" panose="020B0604020202020204" pitchFamily="34" charset="0"/>
                        <a:buChar char="•"/>
                      </a:pPr>
                      <a:r>
                        <a:rPr lang="en-GB" sz="2000" kern="1200" dirty="0">
                          <a:solidFill>
                            <a:schemeClr val="dk1"/>
                          </a:solidFill>
                          <a:effectLst/>
                          <a:latin typeface="+mn-lt"/>
                          <a:ea typeface="+mn-ea"/>
                          <a:cs typeface="+mn-cs"/>
                        </a:rPr>
                        <a:t>Asking for opinions and advice</a:t>
                      </a:r>
                    </a:p>
                    <a:p>
                      <a:pPr marL="342900" indent="-342900">
                        <a:buFont typeface="Arial" panose="020B0604020202020204" pitchFamily="34" charset="0"/>
                        <a:buChar char="•"/>
                      </a:pPr>
                      <a:r>
                        <a:rPr lang="en-GB" sz="2000" kern="1200" dirty="0">
                          <a:solidFill>
                            <a:schemeClr val="dk1"/>
                          </a:solidFill>
                          <a:effectLst/>
                          <a:latin typeface="+mn-lt"/>
                          <a:ea typeface="+mn-ea"/>
                          <a:cs typeface="+mn-cs"/>
                        </a:rPr>
                        <a:t>Focusing on the future/negotiating </a:t>
                      </a:r>
                    </a:p>
                    <a:p>
                      <a:pPr marL="342900" indent="-342900">
                        <a:buFont typeface="Arial" panose="020B0604020202020204" pitchFamily="34" charset="0"/>
                        <a:buChar char="•"/>
                      </a:pPr>
                      <a:endParaRPr lang="en-GB" sz="2000" kern="1200" dirty="0">
                        <a:solidFill>
                          <a:schemeClr val="dk1"/>
                        </a:solidFill>
                        <a:effectLst/>
                        <a:latin typeface="+mn-lt"/>
                        <a:ea typeface="+mn-ea"/>
                        <a:cs typeface="+mn-cs"/>
                      </a:endParaRPr>
                    </a:p>
                    <a:p>
                      <a:pPr marL="342900" indent="-342900">
                        <a:buFont typeface="Arial" panose="020B0604020202020204" pitchFamily="34" charset="0"/>
                        <a:buChar char="•"/>
                      </a:pPr>
                      <a:r>
                        <a:rPr lang="en-GB" sz="2000" kern="1200" dirty="0">
                          <a:solidFill>
                            <a:schemeClr val="dk1"/>
                          </a:solidFill>
                          <a:effectLst/>
                          <a:latin typeface="+mn-lt"/>
                          <a:ea typeface="+mn-ea"/>
                          <a:cs typeface="+mn-cs"/>
                        </a:rPr>
                        <a:t>Remove the audience</a:t>
                      </a:r>
                      <a:endParaRPr lang="en-GB" sz="2000" dirty="0"/>
                    </a:p>
                  </a:txBody>
                  <a:tcPr/>
                </a:tc>
                <a:extLst>
                  <a:ext uri="{0D108BD9-81ED-4DB2-BD59-A6C34878D82A}">
                    <a16:rowId xmlns:a16="http://schemas.microsoft.com/office/drawing/2014/main" val="10001"/>
                  </a:ext>
                </a:extLst>
              </a:tr>
            </a:tbl>
          </a:graphicData>
        </a:graphic>
      </p:graphicFrame>
      <p:sp>
        <p:nvSpPr>
          <p:cNvPr id="3" name="Sun 2">
            <a:extLst>
              <a:ext uri="{FF2B5EF4-FFF2-40B4-BE49-F238E27FC236}">
                <a16:creationId xmlns:a16="http://schemas.microsoft.com/office/drawing/2014/main" id="{C59476B1-D8F9-42DE-A1C4-CAA08F7623E7}"/>
              </a:ext>
            </a:extLst>
          </p:cNvPr>
          <p:cNvSpPr/>
          <p:nvPr/>
        </p:nvSpPr>
        <p:spPr>
          <a:xfrm>
            <a:off x="9046346" y="2297892"/>
            <a:ext cx="3145654" cy="2778710"/>
          </a:xfrm>
          <a:prstGeom prst="sun">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EMPATHY</a:t>
            </a:r>
          </a:p>
        </p:txBody>
      </p:sp>
    </p:spTree>
    <p:extLst>
      <p:ext uri="{BB962C8B-B14F-4D97-AF65-F5344CB8AC3E}">
        <p14:creationId xmlns:p14="http://schemas.microsoft.com/office/powerpoint/2010/main" val="57067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94735"/>
            <a:ext cx="10364451" cy="1596177"/>
          </a:xfrm>
        </p:spPr>
        <p:txBody>
          <a:bodyPr/>
          <a:lstStyle/>
          <a:p>
            <a:r>
              <a:rPr lang="en-GB" dirty="0"/>
              <a:t>HOUSE KEEPING</a:t>
            </a:r>
          </a:p>
        </p:txBody>
      </p:sp>
      <p:sp>
        <p:nvSpPr>
          <p:cNvPr id="3" name="Content Placeholder 2"/>
          <p:cNvSpPr>
            <a:spLocks noGrp="1"/>
          </p:cNvSpPr>
          <p:nvPr>
            <p:ph sz="quarter" idx="13"/>
          </p:nvPr>
        </p:nvSpPr>
        <p:spPr>
          <a:xfrm>
            <a:off x="913149" y="1372254"/>
            <a:ext cx="10363826" cy="4655684"/>
          </a:xfrm>
        </p:spPr>
        <p:txBody>
          <a:bodyPr>
            <a:normAutofit/>
          </a:bodyPr>
          <a:lstStyle/>
          <a:p>
            <a:r>
              <a:rPr lang="en-GB" sz="2400" cap="none" dirty="0"/>
              <a:t>We have 2 hours and will have a comfort break </a:t>
            </a:r>
          </a:p>
          <a:p>
            <a:r>
              <a:rPr lang="en-GB" sz="2400" cap="none" dirty="0"/>
              <a:t>This is a webinar format so we can’t see or hear you</a:t>
            </a:r>
          </a:p>
          <a:p>
            <a:r>
              <a:rPr lang="en-GB" sz="2400" cap="none" dirty="0"/>
              <a:t>Please interact via the chat or Q&amp;A</a:t>
            </a:r>
          </a:p>
          <a:p>
            <a:r>
              <a:rPr lang="en-GB" sz="2400" cap="none" dirty="0"/>
              <a:t>Step away from the computer if you need to</a:t>
            </a:r>
          </a:p>
          <a:p>
            <a:r>
              <a:rPr lang="en-GB" sz="2400" cap="none" dirty="0"/>
              <a:t>You will get the slides &amp; resources </a:t>
            </a:r>
          </a:p>
          <a:p>
            <a:r>
              <a:rPr lang="en-GB" sz="2400" cap="none" dirty="0"/>
              <a:t>Look after your wellbeing – please contact the facilitator if you are feeling distressed, or email me at Natalie@bgpsych.com</a:t>
            </a:r>
          </a:p>
          <a:p>
            <a:endParaRPr lang="en-GB" sz="2400" cap="none" dirty="0"/>
          </a:p>
        </p:txBody>
      </p:sp>
    </p:spTree>
    <p:extLst>
      <p:ext uri="{BB962C8B-B14F-4D97-AF65-F5344CB8AC3E}">
        <p14:creationId xmlns:p14="http://schemas.microsoft.com/office/powerpoint/2010/main" val="874541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 step Conflict resolution model</a:t>
            </a:r>
          </a:p>
        </p:txBody>
      </p:sp>
      <p:sp>
        <p:nvSpPr>
          <p:cNvPr id="3" name="Content Placeholder 2"/>
          <p:cNvSpPr>
            <a:spLocks noGrp="1"/>
          </p:cNvSpPr>
          <p:nvPr>
            <p:ph sz="half" idx="4294967295"/>
          </p:nvPr>
        </p:nvSpPr>
        <p:spPr>
          <a:xfrm>
            <a:off x="1141410" y="2249485"/>
            <a:ext cx="6312335" cy="3985059"/>
          </a:xfrm>
          <a:prstGeom prst="rect">
            <a:avLst/>
          </a:prstGeom>
        </p:spPr>
        <p:txBody>
          <a:bodyPr>
            <a:normAutofit/>
          </a:bodyPr>
          <a:lstStyle/>
          <a:p>
            <a:pPr marL="457200" indent="-457200">
              <a:buFont typeface="+mj-lt"/>
              <a:buAutoNum type="arabicPeriod"/>
            </a:pPr>
            <a:r>
              <a:rPr lang="en-GB" cap="none" dirty="0"/>
              <a:t>Identify the problem that is causing the conflict.</a:t>
            </a:r>
          </a:p>
          <a:p>
            <a:pPr marL="457200" indent="-457200">
              <a:buFont typeface="+mj-lt"/>
              <a:buAutoNum type="arabicPeriod"/>
            </a:pPr>
            <a:r>
              <a:rPr lang="en-GB" cap="none" dirty="0"/>
              <a:t>Identify the feelings that are associated with the conflict.</a:t>
            </a:r>
          </a:p>
          <a:p>
            <a:pPr marL="457200" indent="-457200">
              <a:buFont typeface="+mj-lt"/>
              <a:buAutoNum type="arabicPeriod"/>
            </a:pPr>
            <a:r>
              <a:rPr lang="en-GB" cap="none" dirty="0"/>
              <a:t>Identify the impact of the problem that is causing the conflict.</a:t>
            </a:r>
          </a:p>
          <a:p>
            <a:pPr marL="457200" indent="-457200">
              <a:buFont typeface="+mj-lt"/>
              <a:buAutoNum type="arabicPeriod"/>
            </a:pPr>
            <a:r>
              <a:rPr lang="en-GB" cap="none" dirty="0"/>
              <a:t>Decide whether to resolve the conflict.</a:t>
            </a:r>
          </a:p>
          <a:p>
            <a:pPr marL="457200" indent="-457200">
              <a:buFont typeface="+mj-lt"/>
              <a:buAutoNum type="arabicPeriod"/>
            </a:pPr>
            <a:r>
              <a:rPr lang="en-GB" cap="none" dirty="0"/>
              <a:t>Work for resolution of the conflict.</a:t>
            </a:r>
          </a:p>
          <a:p>
            <a:pPr marL="914400" lvl="2" indent="0">
              <a:buNone/>
            </a:pPr>
            <a:r>
              <a:rPr lang="en-GB" sz="1800" cap="none" dirty="0"/>
              <a:t>How would you like the problem to be resolved?</a:t>
            </a:r>
          </a:p>
          <a:p>
            <a:pPr marL="914400" lvl="2" indent="0">
              <a:buNone/>
            </a:pPr>
            <a:r>
              <a:rPr lang="en-GB" sz="1800" cap="none" dirty="0"/>
              <a:t>Is a compromise needed?</a:t>
            </a:r>
          </a:p>
          <a:p>
            <a:pPr marL="0" indent="0">
              <a:buNone/>
            </a:pPr>
            <a:endParaRPr lang="en-GB" cap="none" dirty="0"/>
          </a:p>
        </p:txBody>
      </p:sp>
    </p:spTree>
    <p:extLst>
      <p:ext uri="{BB962C8B-B14F-4D97-AF65-F5344CB8AC3E}">
        <p14:creationId xmlns:p14="http://schemas.microsoft.com/office/powerpoint/2010/main" val="4257760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Attend and befriend exercise</a:t>
            </a:r>
          </a:p>
        </p:txBody>
      </p:sp>
      <p:sp>
        <p:nvSpPr>
          <p:cNvPr id="3" name="Content Placeholder 2"/>
          <p:cNvSpPr>
            <a:spLocks noGrp="1"/>
          </p:cNvSpPr>
          <p:nvPr>
            <p:ph sz="quarter" idx="13"/>
          </p:nvPr>
        </p:nvSpPr>
        <p:spPr>
          <a:xfrm>
            <a:off x="913774" y="2111188"/>
            <a:ext cx="10363826" cy="3980330"/>
          </a:xfrm>
        </p:spPr>
        <p:txBody>
          <a:bodyPr>
            <a:normAutofit/>
          </a:bodyPr>
          <a:lstStyle/>
          <a:p>
            <a:r>
              <a:rPr lang="en-GB" cap="none" dirty="0"/>
              <a:t>Neuroscience tells us that mindfulness practice leads to changes in the frontal cortex and in particular the areas responsible for perspective taking, reasoning, flexibility and empathy.</a:t>
            </a:r>
          </a:p>
          <a:p>
            <a:r>
              <a:rPr lang="en-GB" cap="none" dirty="0"/>
              <a:t>Step into situations using the following 4 steps:</a:t>
            </a:r>
          </a:p>
          <a:p>
            <a:pPr marL="457200" indent="-457200">
              <a:buAutoNum type="arabicPeriod"/>
            </a:pPr>
            <a:r>
              <a:rPr lang="en-GB" cap="none" dirty="0"/>
              <a:t>Pause.</a:t>
            </a:r>
          </a:p>
          <a:p>
            <a:pPr marL="457200" indent="-457200">
              <a:buAutoNum type="arabicPeriod"/>
            </a:pPr>
            <a:r>
              <a:rPr lang="en-GB" cap="none" dirty="0"/>
              <a:t>Step into your own shoes.</a:t>
            </a:r>
          </a:p>
          <a:p>
            <a:pPr marL="457200" indent="-457200">
              <a:buAutoNum type="arabicPeriod"/>
            </a:pPr>
            <a:r>
              <a:rPr lang="en-GB" cap="none" dirty="0"/>
              <a:t>Step into the other person’s shoes.</a:t>
            </a:r>
          </a:p>
          <a:p>
            <a:pPr marL="457200" indent="-457200">
              <a:buAutoNum type="arabicPeriod"/>
            </a:pPr>
            <a:r>
              <a:rPr lang="en-GB" cap="none" dirty="0"/>
              <a:t>Express yourself effectively.</a:t>
            </a:r>
          </a:p>
          <a:p>
            <a:endParaRPr lang="en-GB" dirty="0"/>
          </a:p>
        </p:txBody>
      </p:sp>
    </p:spTree>
    <p:extLst>
      <p:ext uri="{BB962C8B-B14F-4D97-AF65-F5344CB8AC3E}">
        <p14:creationId xmlns:p14="http://schemas.microsoft.com/office/powerpoint/2010/main" val="2047464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05643" y="307798"/>
            <a:ext cx="10364451" cy="1596177"/>
          </a:xfrm>
        </p:spPr>
        <p:txBody>
          <a:bodyPr/>
          <a:lstStyle/>
          <a:p>
            <a:r>
              <a:rPr lang="en-GB" dirty="0"/>
              <a:t>Basic risk assessment</a:t>
            </a:r>
          </a:p>
        </p:txBody>
      </p:sp>
      <p:graphicFrame>
        <p:nvGraphicFramePr>
          <p:cNvPr id="7" name="Diagram 6">
            <a:extLst>
              <a:ext uri="{FF2B5EF4-FFF2-40B4-BE49-F238E27FC236}">
                <a16:creationId xmlns:a16="http://schemas.microsoft.com/office/drawing/2014/main" id="{E66BAC7F-2F07-417A-98D3-54672EC8BC5B}"/>
              </a:ext>
            </a:extLst>
          </p:cNvPr>
          <p:cNvGraphicFramePr/>
          <p:nvPr>
            <p:extLst>
              <p:ext uri="{D42A27DB-BD31-4B8C-83A1-F6EECF244321}">
                <p14:modId xmlns:p14="http://schemas.microsoft.com/office/powerpoint/2010/main" val="3125446053"/>
              </p:ext>
            </p:extLst>
          </p:nvPr>
        </p:nvGraphicFramePr>
        <p:xfrm>
          <a:off x="4313298" y="410183"/>
          <a:ext cx="7134225" cy="5829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5">
            <a:extLst>
              <a:ext uri="{FF2B5EF4-FFF2-40B4-BE49-F238E27FC236}">
                <a16:creationId xmlns:a16="http://schemas.microsoft.com/office/drawing/2014/main" id="{0F49FD7A-B078-4B50-AA1C-710770703496}"/>
              </a:ext>
            </a:extLst>
          </p:cNvPr>
          <p:cNvSpPr txBox="1">
            <a:spLocks/>
          </p:cNvSpPr>
          <p:nvPr/>
        </p:nvSpPr>
        <p:spPr>
          <a:xfrm>
            <a:off x="910593" y="1605533"/>
            <a:ext cx="9905999" cy="447646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GB" cap="none" dirty="0"/>
              <a:t>Record all details</a:t>
            </a:r>
          </a:p>
          <a:p>
            <a:r>
              <a:rPr lang="en-GB" cap="none" dirty="0"/>
              <a:t>Create/review crisis plan </a:t>
            </a:r>
          </a:p>
          <a:p>
            <a:r>
              <a:rPr lang="en-GB" cap="none" dirty="0"/>
              <a:t>Follow up within 24 hours</a:t>
            </a:r>
          </a:p>
          <a:p>
            <a:r>
              <a:rPr lang="en-GB" cap="none" dirty="0"/>
              <a:t>A helpful clarification question:</a:t>
            </a:r>
          </a:p>
          <a:p>
            <a:pPr marL="0" indent="0">
              <a:buNone/>
            </a:pPr>
            <a:r>
              <a:rPr lang="en-GB" cap="none" dirty="0"/>
              <a:t>“Do you feel able to keep</a:t>
            </a:r>
          </a:p>
          <a:p>
            <a:pPr marL="0" indent="0">
              <a:buNone/>
            </a:pPr>
            <a:r>
              <a:rPr lang="en-GB" cap="none" dirty="0"/>
              <a:t>yourself safe for the next </a:t>
            </a:r>
          </a:p>
          <a:p>
            <a:pPr marL="0" indent="0">
              <a:buNone/>
            </a:pPr>
            <a:r>
              <a:rPr lang="en-GB" cap="none" dirty="0"/>
              <a:t>24 hours?”</a:t>
            </a:r>
          </a:p>
        </p:txBody>
      </p:sp>
    </p:spTree>
    <p:extLst>
      <p:ext uri="{BB962C8B-B14F-4D97-AF65-F5344CB8AC3E}">
        <p14:creationId xmlns:p14="http://schemas.microsoft.com/office/powerpoint/2010/main" val="3725525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Traffic light system</a:t>
            </a:r>
          </a:p>
        </p:txBody>
      </p:sp>
      <p:sp>
        <p:nvSpPr>
          <p:cNvPr id="2" name="Content Placeholder 1"/>
          <p:cNvSpPr>
            <a:spLocks noGrp="1"/>
          </p:cNvSpPr>
          <p:nvPr>
            <p:ph sz="half" idx="4294967295"/>
          </p:nvPr>
        </p:nvSpPr>
        <p:spPr>
          <a:xfrm>
            <a:off x="1141410" y="1828800"/>
            <a:ext cx="8127281" cy="4613564"/>
          </a:xfrm>
          <a:prstGeom prst="rect">
            <a:avLst/>
          </a:prstGeom>
        </p:spPr>
        <p:txBody>
          <a:bodyPr>
            <a:normAutofit fontScale="70000" lnSpcReduction="20000"/>
          </a:bodyPr>
          <a:lstStyle/>
          <a:p>
            <a:pPr marL="0" indent="0">
              <a:buNone/>
            </a:pPr>
            <a:r>
              <a:rPr lang="en-GB" b="1" dirty="0"/>
              <a:t>Emergency</a:t>
            </a:r>
          </a:p>
          <a:p>
            <a:r>
              <a:rPr lang="en-GB" cap="none" dirty="0"/>
              <a:t>Current suicidal thoughts</a:t>
            </a:r>
          </a:p>
          <a:p>
            <a:r>
              <a:rPr lang="en-GB" cap="none" dirty="0"/>
              <a:t>Clear plan with means available and intent to end life </a:t>
            </a:r>
          </a:p>
          <a:p>
            <a:r>
              <a:rPr lang="en-GB" cap="none" dirty="0"/>
              <a:t>Or suicide plan already implemented e.g. Overdose taken </a:t>
            </a:r>
          </a:p>
          <a:p>
            <a:r>
              <a:rPr lang="en-GB" cap="none" dirty="0"/>
              <a:t>Or recent suicide attempt </a:t>
            </a:r>
          </a:p>
          <a:p>
            <a:pPr marL="0" indent="0">
              <a:buNone/>
            </a:pPr>
            <a:r>
              <a:rPr lang="en-GB" b="1" dirty="0"/>
              <a:t>Urgent</a:t>
            </a:r>
          </a:p>
          <a:p>
            <a:r>
              <a:rPr lang="en-GB" cap="none" dirty="0"/>
              <a:t>Suicidal thoughts not easily dismissed AND/OR </a:t>
            </a:r>
          </a:p>
          <a:p>
            <a:r>
              <a:rPr lang="en-GB" cap="none" dirty="0"/>
              <a:t>No immediate intent or plans but some idea about means AND/OR </a:t>
            </a:r>
          </a:p>
          <a:p>
            <a:r>
              <a:rPr lang="en-GB" cap="none" dirty="0"/>
              <a:t>History of previous suicide attempts </a:t>
            </a:r>
          </a:p>
          <a:p>
            <a:pPr marL="0" indent="0">
              <a:buNone/>
            </a:pPr>
            <a:r>
              <a:rPr lang="en-GB" b="1" dirty="0"/>
              <a:t>Routine</a:t>
            </a:r>
          </a:p>
          <a:p>
            <a:r>
              <a:rPr lang="en-GB" cap="none" dirty="0"/>
              <a:t>No history of suicide attempts</a:t>
            </a:r>
          </a:p>
          <a:p>
            <a:r>
              <a:rPr lang="en-GB" cap="none" dirty="0"/>
              <a:t>No or fleeting suicidal thoughts easily dismissed </a:t>
            </a:r>
          </a:p>
          <a:p>
            <a:r>
              <a:rPr lang="en-GB" cap="none" dirty="0"/>
              <a:t>No intent or plan </a:t>
            </a:r>
          </a:p>
        </p:txBody>
      </p:sp>
      <p:pic>
        <p:nvPicPr>
          <p:cNvPr id="1026" name="Picture 2" descr="http://cliparts.co/cliparts/zcX/eRy/zcXeRygdi.pn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8344981" y="2097088"/>
            <a:ext cx="1499468" cy="354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038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Brief Assessment</a:t>
            </a:r>
          </a:p>
        </p:txBody>
      </p:sp>
      <p:sp>
        <p:nvSpPr>
          <p:cNvPr id="3" name="Content Placeholder 2"/>
          <p:cNvSpPr>
            <a:spLocks noGrp="1"/>
          </p:cNvSpPr>
          <p:nvPr>
            <p:ph idx="4294967295"/>
          </p:nvPr>
        </p:nvSpPr>
        <p:spPr>
          <a:xfrm>
            <a:off x="1141412" y="2249487"/>
            <a:ext cx="9905999" cy="3541714"/>
          </a:xfrm>
          <a:prstGeom prst="rect">
            <a:avLst/>
          </a:prstGeom>
        </p:spPr>
        <p:txBody>
          <a:bodyPr>
            <a:normAutofit/>
          </a:bodyPr>
          <a:lstStyle/>
          <a:p>
            <a:r>
              <a:rPr lang="en-GB" cap="none" dirty="0"/>
              <a:t>Do you currently have any thoughts of harming yourself or suicide? </a:t>
            </a:r>
          </a:p>
          <a:p>
            <a:r>
              <a:rPr lang="en-GB" cap="none" dirty="0"/>
              <a:t>How likely would you be to act on these thoughts? </a:t>
            </a:r>
            <a:r>
              <a:rPr lang="en-GB" i="1" cap="none" dirty="0"/>
              <a:t>(Scale of 1 to 10) </a:t>
            </a:r>
            <a:endParaRPr lang="en-GB" cap="none" dirty="0"/>
          </a:p>
          <a:p>
            <a:r>
              <a:rPr lang="en-GB" cap="none" dirty="0"/>
              <a:t>Have you made any plans to act on these thoughts? </a:t>
            </a:r>
          </a:p>
          <a:p>
            <a:r>
              <a:rPr lang="en-GB" cap="none" dirty="0"/>
              <a:t>Have you made any actual preparations? </a:t>
            </a:r>
          </a:p>
          <a:p>
            <a:r>
              <a:rPr lang="en-GB" cap="none" dirty="0"/>
              <a:t>Have you ever made an attempt to harm yourself or take your own life in the past? </a:t>
            </a:r>
          </a:p>
          <a:p>
            <a:r>
              <a:rPr lang="en-GB" cap="none" dirty="0"/>
              <a:t>What is stopping you from acting on these thoughts? </a:t>
            </a:r>
          </a:p>
        </p:txBody>
      </p:sp>
    </p:spTree>
    <p:extLst>
      <p:ext uri="{BB962C8B-B14F-4D97-AF65-F5344CB8AC3E}">
        <p14:creationId xmlns:p14="http://schemas.microsoft.com/office/powerpoint/2010/main" val="2206887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Myth busting</a:t>
            </a:r>
          </a:p>
        </p:txBody>
      </p:sp>
      <p:graphicFrame>
        <p:nvGraphicFramePr>
          <p:cNvPr id="4" name="Content Placeholder 3"/>
          <p:cNvGraphicFramePr>
            <a:graphicFrameLocks noGrp="1"/>
          </p:cNvGraphicFramePr>
          <p:nvPr>
            <p:ph idx="4294967295"/>
          </p:nvPr>
        </p:nvGraphicFramePr>
        <p:xfrm>
          <a:off x="1141413" y="1639888"/>
          <a:ext cx="9906000" cy="4394200"/>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370840">
                <a:tc>
                  <a:txBody>
                    <a:bodyPr/>
                    <a:lstStyle/>
                    <a:p>
                      <a:pPr algn="ctr"/>
                      <a:r>
                        <a:rPr lang="en-GB" dirty="0"/>
                        <a:t>MYTH</a:t>
                      </a:r>
                    </a:p>
                  </a:txBody>
                  <a:tcPr/>
                </a:tc>
                <a:tc>
                  <a:txBody>
                    <a:bodyPr/>
                    <a:lstStyle/>
                    <a:p>
                      <a:pPr algn="ctr"/>
                      <a:r>
                        <a:rPr lang="en-GB" dirty="0"/>
                        <a:t>REALITY</a:t>
                      </a:r>
                    </a:p>
                  </a:txBody>
                  <a:tcPr/>
                </a:tc>
                <a:extLst>
                  <a:ext uri="{0D108BD9-81ED-4DB2-BD59-A6C34878D82A}">
                    <a16:rowId xmlns:a16="http://schemas.microsoft.com/office/drawing/2014/main" val="10000"/>
                  </a:ext>
                </a:extLst>
              </a:tr>
              <a:tr h="370840">
                <a:tc>
                  <a:txBody>
                    <a:bodyPr/>
                    <a:lstStyle/>
                    <a:p>
                      <a:r>
                        <a:rPr lang="en-GB" dirty="0"/>
                        <a:t>Asking about suicide will plant the idea in my client’s head.</a:t>
                      </a:r>
                    </a:p>
                  </a:txBody>
                  <a:tcPr/>
                </a:tc>
                <a:tc>
                  <a:txBody>
                    <a:bodyPr/>
                    <a:lstStyle/>
                    <a:p>
                      <a:r>
                        <a:rPr lang="en-GB" dirty="0"/>
                        <a:t>Asking</a:t>
                      </a:r>
                      <a:r>
                        <a:rPr lang="en-GB" baseline="0" dirty="0"/>
                        <a:t> your client if they feel suicidal </a:t>
                      </a:r>
                      <a:r>
                        <a:rPr lang="en-GB" b="1" u="sng" baseline="0" dirty="0"/>
                        <a:t>does not</a:t>
                      </a:r>
                      <a:r>
                        <a:rPr lang="en-GB" baseline="0" dirty="0"/>
                        <a:t> increase suicide risk </a:t>
                      </a:r>
                      <a:endParaRPr lang="en-GB" dirty="0"/>
                    </a:p>
                  </a:txBody>
                  <a:tcPr/>
                </a:tc>
                <a:extLst>
                  <a:ext uri="{0D108BD9-81ED-4DB2-BD59-A6C34878D82A}">
                    <a16:rowId xmlns:a16="http://schemas.microsoft.com/office/drawing/2014/main" val="10001"/>
                  </a:ext>
                </a:extLst>
              </a:tr>
              <a:tr h="370840">
                <a:tc>
                  <a:txBody>
                    <a:bodyPr/>
                    <a:lstStyle/>
                    <a:p>
                      <a:r>
                        <a:rPr lang="en-GB" dirty="0"/>
                        <a:t>People</a:t>
                      </a:r>
                      <a:r>
                        <a:rPr lang="en-GB" baseline="0" dirty="0"/>
                        <a:t> who talk about it never actually do it.</a:t>
                      </a:r>
                      <a:endParaRPr lang="en-GB" dirty="0"/>
                    </a:p>
                  </a:txBody>
                  <a:tcPr/>
                </a:tc>
                <a:tc>
                  <a:txBody>
                    <a:bodyPr/>
                    <a:lstStyle/>
                    <a:p>
                      <a:r>
                        <a:rPr lang="en-GB" dirty="0"/>
                        <a:t>Most people</a:t>
                      </a:r>
                      <a:r>
                        <a:rPr lang="en-GB" baseline="0" dirty="0"/>
                        <a:t> who die by suicide have communicated some intent.</a:t>
                      </a:r>
                      <a:endParaRPr lang="en-GB" dirty="0"/>
                    </a:p>
                  </a:txBody>
                  <a:tcPr/>
                </a:tc>
                <a:extLst>
                  <a:ext uri="{0D108BD9-81ED-4DB2-BD59-A6C34878D82A}">
                    <a16:rowId xmlns:a16="http://schemas.microsoft.com/office/drawing/2014/main" val="10002"/>
                  </a:ext>
                </a:extLst>
              </a:tr>
              <a:tr h="370840">
                <a:tc>
                  <a:txBody>
                    <a:bodyPr/>
                    <a:lstStyle/>
                    <a:p>
                      <a:r>
                        <a:rPr lang="en-GB" dirty="0"/>
                        <a:t>If someone</a:t>
                      </a:r>
                      <a:r>
                        <a:rPr lang="en-GB" baseline="0" dirty="0"/>
                        <a:t> really wants to kill themselves, there is nothing you can do about it.</a:t>
                      </a:r>
                      <a:endParaRPr lang="en-GB" dirty="0"/>
                    </a:p>
                  </a:txBody>
                  <a:tcPr/>
                </a:tc>
                <a:tc>
                  <a:txBody>
                    <a:bodyPr/>
                    <a:lstStyle/>
                    <a:p>
                      <a:r>
                        <a:rPr lang="en-GB" dirty="0"/>
                        <a:t>Most suicidal ideas are associated with underlying</a:t>
                      </a:r>
                      <a:r>
                        <a:rPr lang="en-GB" baseline="0" dirty="0"/>
                        <a:t> and treatable MH difficulties. If you can help the person survive the immediate crisis then treatment and recovery is achievable.</a:t>
                      </a:r>
                      <a:endParaRPr lang="en-GB" dirty="0"/>
                    </a:p>
                  </a:txBody>
                  <a:tcPr/>
                </a:tc>
                <a:extLst>
                  <a:ext uri="{0D108BD9-81ED-4DB2-BD59-A6C34878D82A}">
                    <a16:rowId xmlns:a16="http://schemas.microsoft.com/office/drawing/2014/main" val="10003"/>
                  </a:ext>
                </a:extLst>
              </a:tr>
              <a:tr h="370840">
                <a:tc>
                  <a:txBody>
                    <a:bodyPr/>
                    <a:lstStyle/>
                    <a:p>
                      <a:r>
                        <a:rPr lang="en-GB" dirty="0"/>
                        <a:t>S/he wouldn’t kill themselves because… (of their family, plans for a holiday etc.)</a:t>
                      </a:r>
                    </a:p>
                  </a:txBody>
                  <a:tcPr/>
                </a:tc>
                <a:tc>
                  <a:txBody>
                    <a:bodyPr/>
                    <a:lstStyle/>
                    <a:p>
                      <a:r>
                        <a:rPr lang="en-GB" dirty="0"/>
                        <a:t>The</a:t>
                      </a:r>
                      <a:r>
                        <a:rPr lang="en-GB" baseline="0" dirty="0"/>
                        <a:t> intent to die can override any rational thinking. Always assess, manage and create a safety plan.</a:t>
                      </a:r>
                      <a:endParaRPr lang="en-GB" dirty="0"/>
                    </a:p>
                  </a:txBody>
                  <a:tcPr/>
                </a:tc>
                <a:extLst>
                  <a:ext uri="{0D108BD9-81ED-4DB2-BD59-A6C34878D82A}">
                    <a16:rowId xmlns:a16="http://schemas.microsoft.com/office/drawing/2014/main" val="10004"/>
                  </a:ext>
                </a:extLst>
              </a:tr>
              <a:tr h="370840">
                <a:tc>
                  <a:txBody>
                    <a:bodyPr/>
                    <a:lstStyle/>
                    <a:p>
                      <a:r>
                        <a:rPr lang="en-GB" dirty="0"/>
                        <a:t>Multiple</a:t>
                      </a:r>
                      <a:r>
                        <a:rPr lang="en-GB" baseline="0" dirty="0"/>
                        <a:t> and apparently ‘manipulative’ self-injurious behaviours are just attention seeking and not really suicidal.</a:t>
                      </a:r>
                      <a:endParaRPr lang="en-GB" dirty="0"/>
                    </a:p>
                  </a:txBody>
                  <a:tcPr/>
                </a:tc>
                <a:tc>
                  <a:txBody>
                    <a:bodyPr/>
                    <a:lstStyle/>
                    <a:p>
                      <a:r>
                        <a:rPr lang="en-GB" dirty="0"/>
                        <a:t>Para-suicidal</a:t>
                      </a:r>
                      <a:r>
                        <a:rPr lang="en-GB" baseline="0" dirty="0"/>
                        <a:t> behaviours require careful assessment and treatment. Multiple prior attempts do increase likelihood of suicide.</a:t>
                      </a:r>
                      <a:endParaRPr lang="en-GB"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74036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54532"/>
            <a:ext cx="10364451" cy="1596177"/>
          </a:xfrm>
        </p:spPr>
        <p:txBody>
          <a:bodyPr/>
          <a:lstStyle/>
          <a:p>
            <a:r>
              <a:rPr lang="en-GB" dirty="0"/>
              <a:t>Factors that increase risk</a:t>
            </a:r>
          </a:p>
        </p:txBody>
      </p:sp>
      <p:sp>
        <p:nvSpPr>
          <p:cNvPr id="3" name="Content Placeholder 2"/>
          <p:cNvSpPr>
            <a:spLocks noGrp="1"/>
          </p:cNvSpPr>
          <p:nvPr>
            <p:ph sz="half" idx="4294967295"/>
          </p:nvPr>
        </p:nvSpPr>
        <p:spPr>
          <a:xfrm>
            <a:off x="1141410" y="1651379"/>
            <a:ext cx="4878389" cy="4585647"/>
          </a:xfrm>
          <a:prstGeom prst="rect">
            <a:avLst/>
          </a:prstGeom>
        </p:spPr>
        <p:txBody>
          <a:bodyPr>
            <a:noAutofit/>
          </a:bodyPr>
          <a:lstStyle/>
          <a:p>
            <a:r>
              <a:rPr lang="en-US" sz="2000" cap="none" dirty="0">
                <a:latin typeface="Calibri" panose="020F0502020204030204" pitchFamily="34" charset="0"/>
              </a:rPr>
              <a:t>Current ideation, intent, plan, access to means</a:t>
            </a:r>
            <a:endParaRPr lang="en-GB" sz="2000" cap="none" dirty="0">
              <a:latin typeface="Calibri" panose="020F0502020204030204" pitchFamily="34" charset="0"/>
            </a:endParaRPr>
          </a:p>
          <a:p>
            <a:r>
              <a:rPr lang="en-US" sz="2000" cap="none" dirty="0">
                <a:latin typeface="Calibri" panose="020F0502020204030204" pitchFamily="34" charset="0"/>
              </a:rPr>
              <a:t>Previous suicide attempt or attempts</a:t>
            </a:r>
            <a:endParaRPr lang="en-GB" sz="2000" cap="none" dirty="0">
              <a:latin typeface="Calibri" panose="020F0502020204030204" pitchFamily="34" charset="0"/>
            </a:endParaRPr>
          </a:p>
          <a:p>
            <a:r>
              <a:rPr lang="en-US" sz="2000" cap="none" dirty="0">
                <a:latin typeface="Calibri" panose="020F0502020204030204" pitchFamily="34" charset="0"/>
              </a:rPr>
              <a:t>Alcohol / substance abuse</a:t>
            </a:r>
            <a:endParaRPr lang="en-GB" sz="2000" cap="none" dirty="0">
              <a:latin typeface="Calibri" panose="020F0502020204030204" pitchFamily="34" charset="0"/>
            </a:endParaRPr>
          </a:p>
          <a:p>
            <a:r>
              <a:rPr lang="en-US" sz="2000" cap="none" dirty="0">
                <a:latin typeface="Calibri" panose="020F0502020204030204" pitchFamily="34" charset="0"/>
              </a:rPr>
              <a:t>Current or previous history of psychiatric diagnosis</a:t>
            </a:r>
            <a:endParaRPr lang="en-GB" sz="2000" cap="none" dirty="0">
              <a:latin typeface="Calibri" panose="020F0502020204030204" pitchFamily="34" charset="0"/>
            </a:endParaRPr>
          </a:p>
          <a:p>
            <a:r>
              <a:rPr lang="en-US" sz="2000" cap="none" dirty="0">
                <a:latin typeface="Calibri" panose="020F0502020204030204" pitchFamily="34" charset="0"/>
              </a:rPr>
              <a:t>Impulsivity and poor self control</a:t>
            </a:r>
            <a:endParaRPr lang="en-GB" sz="2000" cap="none" dirty="0">
              <a:latin typeface="Calibri" panose="020F0502020204030204" pitchFamily="34" charset="0"/>
            </a:endParaRPr>
          </a:p>
          <a:p>
            <a:r>
              <a:rPr lang="en-US" sz="2000" cap="none" dirty="0">
                <a:latin typeface="Calibri" panose="020F0502020204030204" pitchFamily="34" charset="0"/>
              </a:rPr>
              <a:t>Hopelessness – presence, duration, severity</a:t>
            </a:r>
            <a:endParaRPr lang="en-GB" sz="2000" cap="none" dirty="0">
              <a:latin typeface="Calibri" panose="020F0502020204030204" pitchFamily="34" charset="0"/>
            </a:endParaRPr>
          </a:p>
          <a:p>
            <a:r>
              <a:rPr lang="en-US" sz="2000" cap="none" dirty="0">
                <a:latin typeface="Calibri" panose="020F0502020204030204" pitchFamily="34" charset="0"/>
              </a:rPr>
              <a:t>Recent losses – physical, financial, personal</a:t>
            </a:r>
            <a:endParaRPr lang="en-GB" sz="2000" cap="none" dirty="0">
              <a:latin typeface="Calibri" panose="020F0502020204030204" pitchFamily="34" charset="0"/>
            </a:endParaRPr>
          </a:p>
          <a:p>
            <a:pPr marL="0" indent="0">
              <a:buNone/>
            </a:pPr>
            <a:endParaRPr lang="en-GB" sz="2000" dirty="0">
              <a:latin typeface="Calibri" panose="020F0502020204030204" pitchFamily="34" charset="0"/>
            </a:endParaRPr>
          </a:p>
        </p:txBody>
      </p:sp>
      <p:sp>
        <p:nvSpPr>
          <p:cNvPr id="4" name="Content Placeholder 3"/>
          <p:cNvSpPr>
            <a:spLocks noGrp="1"/>
          </p:cNvSpPr>
          <p:nvPr>
            <p:ph sz="half" idx="4294967295"/>
          </p:nvPr>
        </p:nvSpPr>
        <p:spPr>
          <a:xfrm>
            <a:off x="6172200" y="1760562"/>
            <a:ext cx="4875211" cy="3974414"/>
          </a:xfrm>
          <a:prstGeom prst="rect">
            <a:avLst/>
          </a:prstGeom>
        </p:spPr>
        <p:txBody>
          <a:bodyPr>
            <a:normAutofit fontScale="77500" lnSpcReduction="20000"/>
          </a:bodyPr>
          <a:lstStyle/>
          <a:p>
            <a:r>
              <a:rPr lang="en-US" sz="2600" cap="none" dirty="0">
                <a:latin typeface="Calibri" panose="020F0502020204030204" pitchFamily="34" charset="0"/>
              </a:rPr>
              <a:t>Recent discharge from an inpatient psychiatric unit</a:t>
            </a:r>
            <a:endParaRPr lang="en-GB" sz="2600" cap="none" dirty="0">
              <a:latin typeface="Calibri" panose="020F0502020204030204" pitchFamily="34" charset="0"/>
            </a:endParaRPr>
          </a:p>
          <a:p>
            <a:r>
              <a:rPr lang="en-US" sz="2600" cap="none" dirty="0">
                <a:latin typeface="Calibri" panose="020F0502020204030204" pitchFamily="34" charset="0"/>
              </a:rPr>
              <a:t>Family history of suicide</a:t>
            </a:r>
            <a:endParaRPr lang="en-GB" sz="2600" cap="none" dirty="0">
              <a:latin typeface="Calibri" panose="020F0502020204030204" pitchFamily="34" charset="0"/>
            </a:endParaRPr>
          </a:p>
          <a:p>
            <a:r>
              <a:rPr lang="en-US" sz="2600" cap="none" dirty="0">
                <a:latin typeface="Calibri" panose="020F0502020204030204" pitchFamily="34" charset="0"/>
              </a:rPr>
              <a:t>History of abuse (physical, sexual or emotional)</a:t>
            </a:r>
            <a:endParaRPr lang="en-GB" sz="2600" cap="none" dirty="0">
              <a:latin typeface="Calibri" panose="020F0502020204030204" pitchFamily="34" charset="0"/>
            </a:endParaRPr>
          </a:p>
          <a:p>
            <a:r>
              <a:rPr lang="en-US" sz="2600" cap="none" dirty="0">
                <a:latin typeface="Calibri" panose="020F0502020204030204" pitchFamily="34" charset="0"/>
              </a:rPr>
              <a:t>Co-morbid health problems, especially a newly diagnosed problem or worsening symptoms</a:t>
            </a:r>
            <a:endParaRPr lang="en-GB" sz="2600" cap="none" dirty="0">
              <a:latin typeface="Calibri" panose="020F0502020204030204" pitchFamily="34" charset="0"/>
            </a:endParaRPr>
          </a:p>
          <a:p>
            <a:r>
              <a:rPr lang="en-US" sz="2600" cap="none" dirty="0">
                <a:latin typeface="Calibri" panose="020F0502020204030204" pitchFamily="34" charset="0"/>
              </a:rPr>
              <a:t>Age, gender, race (elderly or young adult, unmarried, white, male, living alone)</a:t>
            </a:r>
            <a:endParaRPr lang="en-GB" sz="2600" cap="none" dirty="0">
              <a:latin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4060753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Protective factors</a:t>
            </a:r>
          </a:p>
        </p:txBody>
      </p:sp>
      <p:sp>
        <p:nvSpPr>
          <p:cNvPr id="6" name="Content Placeholder 5"/>
          <p:cNvSpPr>
            <a:spLocks noGrp="1"/>
          </p:cNvSpPr>
          <p:nvPr>
            <p:ph idx="4294967295"/>
          </p:nvPr>
        </p:nvSpPr>
        <p:spPr>
          <a:xfrm>
            <a:off x="1141412" y="1828799"/>
            <a:ext cx="9905999" cy="4435987"/>
          </a:xfrm>
          <a:prstGeom prst="rect">
            <a:avLst/>
          </a:prstGeom>
        </p:spPr>
        <p:txBody>
          <a:bodyPr>
            <a:normAutofit/>
          </a:bodyPr>
          <a:lstStyle/>
          <a:p>
            <a:r>
              <a:rPr lang="en-US" cap="none" dirty="0"/>
              <a:t>Positive social support</a:t>
            </a:r>
            <a:endParaRPr lang="en-GB" cap="none" dirty="0"/>
          </a:p>
          <a:p>
            <a:r>
              <a:rPr lang="en-US" cap="none" dirty="0"/>
              <a:t>Spirituality</a:t>
            </a:r>
            <a:endParaRPr lang="en-GB" cap="none" dirty="0"/>
          </a:p>
          <a:p>
            <a:r>
              <a:rPr lang="en-US" cap="none" dirty="0"/>
              <a:t>Sense of responsibility to family</a:t>
            </a:r>
            <a:endParaRPr lang="en-GB" cap="none" dirty="0"/>
          </a:p>
          <a:p>
            <a:r>
              <a:rPr lang="en-US" cap="none" dirty="0"/>
              <a:t>Children </a:t>
            </a:r>
            <a:r>
              <a:rPr lang="en-GB" cap="none" dirty="0"/>
              <a:t>or pets </a:t>
            </a:r>
          </a:p>
          <a:p>
            <a:r>
              <a:rPr lang="en-US" cap="none" dirty="0"/>
              <a:t>Life satisfaction</a:t>
            </a:r>
            <a:endParaRPr lang="en-GB" cap="none" dirty="0"/>
          </a:p>
          <a:p>
            <a:r>
              <a:rPr lang="en-GB" cap="none" dirty="0"/>
              <a:t>Intention to follow through with future plans </a:t>
            </a:r>
          </a:p>
          <a:p>
            <a:r>
              <a:rPr lang="en-US" cap="none" dirty="0"/>
              <a:t>Positive coping skills</a:t>
            </a:r>
            <a:endParaRPr lang="en-GB" cap="none" dirty="0"/>
          </a:p>
          <a:p>
            <a:r>
              <a:rPr lang="en-US" cap="none" dirty="0"/>
              <a:t>Positive problem-solving skills</a:t>
            </a:r>
            <a:endParaRPr lang="en-GB" cap="none" dirty="0"/>
          </a:p>
          <a:p>
            <a:r>
              <a:rPr lang="en-US" cap="none" dirty="0"/>
              <a:t>Positive therapeutic relationship</a:t>
            </a:r>
            <a:endParaRPr lang="en-GB" cap="none" dirty="0"/>
          </a:p>
          <a:p>
            <a:pPr marL="0" indent="0">
              <a:buNone/>
            </a:pPr>
            <a:endParaRPr lang="en-GB" dirty="0"/>
          </a:p>
        </p:txBody>
      </p:sp>
    </p:spTree>
    <p:extLst>
      <p:ext uri="{BB962C8B-B14F-4D97-AF65-F5344CB8AC3E}">
        <p14:creationId xmlns:p14="http://schemas.microsoft.com/office/powerpoint/2010/main" val="2847629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The most effective approach</a:t>
            </a:r>
          </a:p>
        </p:txBody>
      </p:sp>
      <p:sp>
        <p:nvSpPr>
          <p:cNvPr id="6" name="Content Placeholder 5"/>
          <p:cNvSpPr>
            <a:spLocks noGrp="1"/>
          </p:cNvSpPr>
          <p:nvPr>
            <p:ph sz="half" idx="4294967295"/>
          </p:nvPr>
        </p:nvSpPr>
        <p:spPr>
          <a:xfrm>
            <a:off x="1141410" y="2249486"/>
            <a:ext cx="4878389" cy="3541714"/>
          </a:xfrm>
          <a:prstGeom prst="rect">
            <a:avLst/>
          </a:prstGeom>
        </p:spPr>
        <p:txBody>
          <a:bodyPr>
            <a:normAutofit lnSpcReduction="10000"/>
          </a:bodyPr>
          <a:lstStyle/>
          <a:p>
            <a:r>
              <a:rPr lang="en-GB" cap="none" dirty="0"/>
              <a:t>A positive and compassionate clinical encounter</a:t>
            </a:r>
          </a:p>
          <a:p>
            <a:r>
              <a:rPr lang="en-GB" cap="none" dirty="0"/>
              <a:t>Identify and mitigate all risks</a:t>
            </a:r>
          </a:p>
          <a:p>
            <a:r>
              <a:rPr lang="en-GB" cap="none" dirty="0"/>
              <a:t>Promotion of protective factors</a:t>
            </a:r>
          </a:p>
          <a:p>
            <a:r>
              <a:rPr lang="en-GB" cap="none" dirty="0"/>
              <a:t>Instil hope</a:t>
            </a:r>
          </a:p>
          <a:p>
            <a:r>
              <a:rPr lang="en-GB" cap="none" dirty="0"/>
              <a:t>Co-create a safety plan with explicit reference to removal of means</a:t>
            </a:r>
          </a:p>
          <a:p>
            <a:pPr marL="0" indent="0">
              <a:buNone/>
            </a:pPr>
            <a:r>
              <a:rPr lang="en-GB" dirty="0"/>
              <a:t>(</a:t>
            </a:r>
            <a:r>
              <a:rPr lang="en-GB" cap="none" dirty="0"/>
              <a:t>Alys Cole-King</a:t>
            </a:r>
            <a:r>
              <a:rPr lang="en-GB" dirty="0"/>
              <a:t>, 2015)</a:t>
            </a:r>
          </a:p>
        </p:txBody>
      </p:sp>
      <p:pic>
        <p:nvPicPr>
          <p:cNvPr id="8" name="Content Placeholder 7"/>
          <p:cNvPicPr>
            <a:picLocks noGrp="1" noChangeAspect="1"/>
          </p:cNvPicPr>
          <p:nvPr>
            <p:ph sz="half" idx="4294967295"/>
          </p:nvPr>
        </p:nvPicPr>
        <p:blipFill>
          <a:blip r:embed="rId2"/>
          <a:stretch>
            <a:fillRect/>
          </a:stretch>
        </p:blipFill>
        <p:spPr>
          <a:xfrm>
            <a:off x="6686220" y="2249486"/>
            <a:ext cx="4129406" cy="2810290"/>
          </a:xfrm>
          <a:prstGeom prst="rect">
            <a:avLst/>
          </a:prstGeom>
        </p:spPr>
      </p:pic>
    </p:spTree>
    <p:extLst>
      <p:ext uri="{BB962C8B-B14F-4D97-AF65-F5344CB8AC3E}">
        <p14:creationId xmlns:p14="http://schemas.microsoft.com/office/powerpoint/2010/main" val="2967348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Critical Incident Stress Debriefing?</a:t>
            </a:r>
          </a:p>
        </p:txBody>
      </p:sp>
      <p:sp>
        <p:nvSpPr>
          <p:cNvPr id="5" name="Content Placeholder 4"/>
          <p:cNvSpPr>
            <a:spLocks noGrp="1"/>
          </p:cNvSpPr>
          <p:nvPr>
            <p:ph sz="quarter" idx="13"/>
          </p:nvPr>
        </p:nvSpPr>
        <p:spPr>
          <a:xfrm>
            <a:off x="913774" y="2017060"/>
            <a:ext cx="10363826" cy="4652682"/>
          </a:xfrm>
        </p:spPr>
        <p:txBody>
          <a:bodyPr>
            <a:normAutofit/>
          </a:bodyPr>
          <a:lstStyle/>
          <a:p>
            <a:r>
              <a:rPr lang="en-GB" cap="none" dirty="0"/>
              <a:t>Debriefing is a specific technique designed to assist others in dealing with the physical or psychological symptoms that are generally associated with trauma exposure. </a:t>
            </a:r>
          </a:p>
          <a:p>
            <a:r>
              <a:rPr lang="en-GB" cap="none" dirty="0"/>
              <a:t>This allows those involved with the incident to process the event and reflect on its impact. </a:t>
            </a:r>
          </a:p>
          <a:p>
            <a:r>
              <a:rPr lang="en-GB" cap="none" dirty="0"/>
              <a:t>Ideally, debriefing should be conducted on or near the site of the event. </a:t>
            </a:r>
          </a:p>
          <a:p>
            <a:r>
              <a:rPr lang="en-GB" cap="none" dirty="0"/>
              <a:t>Allows for the ventilation of emotions and thoughts associated with the crisis event. </a:t>
            </a:r>
          </a:p>
          <a:p>
            <a:r>
              <a:rPr lang="en-GB" cap="none" dirty="0"/>
              <a:t>Debriefing and defusing should by provided as soon as possible but typically no longer than the first 24 to 72 hours after the initial impact of the critical event. As the length of time between exposure to the event and CISD increases, the least effective CISD becomes. </a:t>
            </a:r>
          </a:p>
          <a:p>
            <a:r>
              <a:rPr lang="en-GB" cap="none" dirty="0"/>
              <a:t>Ideally an appropriate and effective standardised protocol should be followed. </a:t>
            </a:r>
          </a:p>
        </p:txBody>
      </p:sp>
    </p:spTree>
    <p:extLst>
      <p:ext uri="{BB962C8B-B14F-4D97-AF65-F5344CB8AC3E}">
        <p14:creationId xmlns:p14="http://schemas.microsoft.com/office/powerpoint/2010/main" val="2755417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94735"/>
            <a:ext cx="10364451" cy="1596177"/>
          </a:xfrm>
        </p:spPr>
        <p:txBody>
          <a:bodyPr/>
          <a:lstStyle/>
          <a:p>
            <a:r>
              <a:rPr lang="en-GB" dirty="0"/>
              <a:t>Agenda</a:t>
            </a:r>
          </a:p>
        </p:txBody>
      </p:sp>
      <p:sp>
        <p:nvSpPr>
          <p:cNvPr id="3" name="Content Placeholder 2"/>
          <p:cNvSpPr>
            <a:spLocks noGrp="1"/>
          </p:cNvSpPr>
          <p:nvPr>
            <p:ph sz="quarter" idx="13"/>
          </p:nvPr>
        </p:nvSpPr>
        <p:spPr>
          <a:xfrm>
            <a:off x="913149" y="1372254"/>
            <a:ext cx="10363826" cy="4655684"/>
          </a:xfrm>
        </p:spPr>
        <p:txBody>
          <a:bodyPr>
            <a:normAutofit lnSpcReduction="10000"/>
          </a:bodyPr>
          <a:lstStyle/>
          <a:p>
            <a:r>
              <a:rPr lang="en-GB" cap="none" dirty="0"/>
              <a:t>What constitutes an incident or a crisis?</a:t>
            </a:r>
          </a:p>
          <a:p>
            <a:r>
              <a:rPr lang="en-GB" cap="none" dirty="0"/>
              <a:t>Individual Difference &amp; Self-Awareness</a:t>
            </a:r>
          </a:p>
          <a:p>
            <a:r>
              <a:rPr lang="en-GB" cap="none" dirty="0"/>
              <a:t>Trauma Reactions (Fight, Flight, Freeze)</a:t>
            </a:r>
          </a:p>
          <a:p>
            <a:r>
              <a:rPr lang="en-GB" cap="none" dirty="0"/>
              <a:t>Crisis Prevention </a:t>
            </a:r>
          </a:p>
          <a:p>
            <a:r>
              <a:rPr lang="en-GB" cap="none" dirty="0"/>
              <a:t>Anger and aggression </a:t>
            </a:r>
          </a:p>
          <a:p>
            <a:r>
              <a:rPr lang="en-GB" cap="none" dirty="0"/>
              <a:t>De-escalation Techniques</a:t>
            </a:r>
          </a:p>
          <a:p>
            <a:r>
              <a:rPr lang="en-GB" cap="none" dirty="0"/>
              <a:t>Attend and Befriend Reflective Tool</a:t>
            </a:r>
          </a:p>
          <a:p>
            <a:r>
              <a:rPr lang="en-GB" cap="none" dirty="0"/>
              <a:t>Assessing risk of harm to self (suicidality)</a:t>
            </a:r>
          </a:p>
          <a:p>
            <a:r>
              <a:rPr lang="en-GB" cap="none" dirty="0"/>
              <a:t>Critical Incident Stress Debriefing</a:t>
            </a:r>
          </a:p>
          <a:p>
            <a:r>
              <a:rPr lang="en-GB" cap="none" dirty="0"/>
              <a:t>Looking after ourselves</a:t>
            </a:r>
          </a:p>
          <a:p>
            <a:endParaRPr lang="en-GB" cap="none" dirty="0"/>
          </a:p>
        </p:txBody>
      </p:sp>
    </p:spTree>
    <p:extLst>
      <p:ext uri="{BB962C8B-B14F-4D97-AF65-F5344CB8AC3E}">
        <p14:creationId xmlns:p14="http://schemas.microsoft.com/office/powerpoint/2010/main" val="549835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7 step debriefing protocol </a:t>
            </a:r>
          </a:p>
        </p:txBody>
      </p:sp>
      <p:sp>
        <p:nvSpPr>
          <p:cNvPr id="3" name="Content Placeholder 2"/>
          <p:cNvSpPr>
            <a:spLocks noGrp="1"/>
          </p:cNvSpPr>
          <p:nvPr>
            <p:ph sz="quarter" idx="13"/>
          </p:nvPr>
        </p:nvSpPr>
        <p:spPr>
          <a:xfrm>
            <a:off x="913774" y="1815353"/>
            <a:ext cx="10363826" cy="4424081"/>
          </a:xfrm>
        </p:spPr>
        <p:txBody>
          <a:bodyPr>
            <a:normAutofit fontScale="70000" lnSpcReduction="20000"/>
          </a:bodyPr>
          <a:lstStyle/>
          <a:p>
            <a:pPr marL="0" indent="0">
              <a:buNone/>
            </a:pPr>
            <a:r>
              <a:rPr lang="en-GB" sz="3000" cap="none" dirty="0"/>
              <a:t>1. Assess the impact of the critical incident on staff and survivors.</a:t>
            </a:r>
          </a:p>
          <a:p>
            <a:pPr marL="0" indent="0">
              <a:buNone/>
            </a:pPr>
            <a:r>
              <a:rPr lang="en-GB" sz="3000" cap="none" dirty="0"/>
              <a:t>2. Identify immediate issues surrounding problems involving safety and security.</a:t>
            </a:r>
          </a:p>
          <a:p>
            <a:pPr marL="0" indent="0">
              <a:buNone/>
            </a:pPr>
            <a:r>
              <a:rPr lang="en-GB" sz="3000" cap="none" dirty="0"/>
              <a:t>3. Use defusing to allow for the ventilation of thoughts, emotions, and experiences associated with the event and provide validation of possible reactions.</a:t>
            </a:r>
          </a:p>
          <a:p>
            <a:pPr marL="0" indent="0">
              <a:buNone/>
            </a:pPr>
            <a:r>
              <a:rPr lang="en-GB" sz="3000" cap="none" dirty="0"/>
              <a:t>4. Predict events and reactions to come in the aftermath of the event.</a:t>
            </a:r>
          </a:p>
          <a:p>
            <a:pPr marL="0" indent="0">
              <a:buNone/>
            </a:pPr>
            <a:r>
              <a:rPr lang="en-GB" sz="3000" cap="none" dirty="0"/>
              <a:t>5. Conduct a systematic review of the critical incident and its impact emotionally, cognitively, and physically on survivors. </a:t>
            </a:r>
          </a:p>
          <a:p>
            <a:pPr marL="0" indent="0">
              <a:buNone/>
            </a:pPr>
            <a:r>
              <a:rPr lang="en-GB" sz="3000" cap="none" dirty="0"/>
              <a:t>6. Bring closure to the incident and link staff and survivors to community resources to initiate the rebuilding process including identifying possible positive experiences from the event.</a:t>
            </a:r>
          </a:p>
          <a:p>
            <a:pPr marL="0" indent="0">
              <a:buNone/>
            </a:pPr>
            <a:r>
              <a:rPr lang="en-GB" sz="3000" cap="none" dirty="0"/>
              <a:t>7. Re-entry back into the community or workplace. </a:t>
            </a:r>
          </a:p>
          <a:p>
            <a:endParaRPr lang="en-GB" dirty="0"/>
          </a:p>
        </p:txBody>
      </p:sp>
    </p:spTree>
    <p:extLst>
      <p:ext uri="{BB962C8B-B14F-4D97-AF65-F5344CB8AC3E}">
        <p14:creationId xmlns:p14="http://schemas.microsoft.com/office/powerpoint/2010/main" val="3366587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from incidents</a:t>
            </a:r>
          </a:p>
        </p:txBody>
      </p:sp>
      <p:sp>
        <p:nvSpPr>
          <p:cNvPr id="3" name="Content Placeholder 2"/>
          <p:cNvSpPr>
            <a:spLocks noGrp="1"/>
          </p:cNvSpPr>
          <p:nvPr>
            <p:ph idx="4294967295"/>
          </p:nvPr>
        </p:nvSpPr>
        <p:spPr>
          <a:xfrm>
            <a:off x="1141412" y="2249487"/>
            <a:ext cx="9905999" cy="3541714"/>
          </a:xfrm>
          <a:prstGeom prst="rect">
            <a:avLst/>
          </a:prstGeom>
        </p:spPr>
        <p:txBody>
          <a:bodyPr>
            <a:normAutofit/>
          </a:bodyPr>
          <a:lstStyle/>
          <a:p>
            <a:r>
              <a:rPr lang="en-GB" cap="none" dirty="0"/>
              <a:t>What worked well?</a:t>
            </a:r>
          </a:p>
          <a:p>
            <a:r>
              <a:rPr lang="en-GB" cap="none" dirty="0"/>
              <a:t>What could have been done differently?</a:t>
            </a:r>
          </a:p>
          <a:p>
            <a:r>
              <a:rPr lang="en-GB" cap="none" dirty="0"/>
              <a:t>Is there any learning for the team?</a:t>
            </a:r>
          </a:p>
          <a:p>
            <a:r>
              <a:rPr lang="en-GB" cap="none" dirty="0"/>
              <a:t>Are any updates for the risk management plans for x or y required?</a:t>
            </a:r>
          </a:p>
          <a:p>
            <a:r>
              <a:rPr lang="en-GB" cap="none" dirty="0"/>
              <a:t>Were any environmental factors relevant, e.g. Lack of exits.</a:t>
            </a:r>
          </a:p>
          <a:p>
            <a:r>
              <a:rPr lang="en-GB" cap="none" dirty="0"/>
              <a:t>Was discrimination a factor in the incident, e.g. Racism, homophobia?</a:t>
            </a:r>
          </a:p>
          <a:p>
            <a:r>
              <a:rPr lang="en-GB" cap="none" dirty="0"/>
              <a:t>Are there any recommendations for revisions to local operational policy?</a:t>
            </a:r>
          </a:p>
        </p:txBody>
      </p:sp>
    </p:spTree>
    <p:extLst>
      <p:ext uri="{BB962C8B-B14F-4D97-AF65-F5344CB8AC3E}">
        <p14:creationId xmlns:p14="http://schemas.microsoft.com/office/powerpoint/2010/main" val="2446795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185" y="-119420"/>
            <a:ext cx="10364451" cy="1596177"/>
          </a:xfrm>
        </p:spPr>
        <p:txBody>
          <a:bodyPr/>
          <a:lstStyle/>
          <a:p>
            <a:r>
              <a:rPr lang="en-GB" dirty="0"/>
              <a:t>Warnings and sanctions</a:t>
            </a:r>
          </a:p>
        </p:txBody>
      </p:sp>
      <p:sp>
        <p:nvSpPr>
          <p:cNvPr id="3" name="Content Placeholder 2"/>
          <p:cNvSpPr>
            <a:spLocks noGrp="1"/>
          </p:cNvSpPr>
          <p:nvPr>
            <p:ph idx="4294967295"/>
          </p:nvPr>
        </p:nvSpPr>
        <p:spPr>
          <a:xfrm>
            <a:off x="622463" y="1206750"/>
            <a:ext cx="10654173" cy="4889250"/>
          </a:xfrm>
          <a:prstGeom prst="rect">
            <a:avLst/>
          </a:prstGeom>
        </p:spPr>
        <p:txBody>
          <a:bodyPr>
            <a:normAutofit lnSpcReduction="10000"/>
          </a:bodyPr>
          <a:lstStyle/>
          <a:p>
            <a:pPr marL="0" indent="0" algn="just">
              <a:buNone/>
            </a:pPr>
            <a:r>
              <a:rPr lang="en-GB" cap="none" dirty="0"/>
              <a:t>If a client is involved and you need to issue a warning, this should be done in person and it should be a supportive intervention. Ideally you should explore:</a:t>
            </a:r>
          </a:p>
          <a:p>
            <a:pPr marL="0" indent="0" algn="just">
              <a:buNone/>
            </a:pPr>
            <a:r>
              <a:rPr lang="en-GB" cap="none" dirty="0"/>
              <a:t>1. Client experience (what happened from your perspective, how did you feel, what were you thinking, what were the triggers)</a:t>
            </a:r>
          </a:p>
          <a:p>
            <a:pPr marL="0" indent="0" algn="just">
              <a:buNone/>
            </a:pPr>
            <a:r>
              <a:rPr lang="en-GB" cap="none" dirty="0"/>
              <a:t>2. Staff experience (what happened from your perspective, how did you feel, what felt unsafe/unacceptable)</a:t>
            </a:r>
          </a:p>
          <a:p>
            <a:pPr marL="0" indent="0" algn="just">
              <a:buNone/>
            </a:pPr>
            <a:r>
              <a:rPr lang="en-GB" cap="none" dirty="0"/>
              <a:t>3. What policy &amp; procedure has to say about this (for example "we have a zero tolerance policy to racial abuse because we want everyone to feel safe" or "you damaged property and your licence agreement says you'll need to pay for this")</a:t>
            </a:r>
          </a:p>
          <a:p>
            <a:pPr marL="0" indent="0" algn="just">
              <a:buNone/>
            </a:pPr>
            <a:r>
              <a:rPr lang="en-GB" cap="none" dirty="0"/>
              <a:t>4. The plan to move forward (is there anything we could have done differently to prevent or de-escalate this? what could you do next time you feel like this? what support do you need to be able to do this successfully? is there anything else that you can do / we can support you do to that would help?)</a:t>
            </a:r>
          </a:p>
        </p:txBody>
      </p:sp>
    </p:spTree>
    <p:extLst>
      <p:ext uri="{BB962C8B-B14F-4D97-AF65-F5344CB8AC3E}">
        <p14:creationId xmlns:p14="http://schemas.microsoft.com/office/powerpoint/2010/main" val="228626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185" y="268710"/>
            <a:ext cx="10364451" cy="1596177"/>
          </a:xfrm>
        </p:spPr>
        <p:txBody>
          <a:bodyPr/>
          <a:lstStyle/>
          <a:p>
            <a:r>
              <a:rPr lang="en-GB" dirty="0"/>
              <a:t>Recognising </a:t>
            </a:r>
            <a:r>
              <a:rPr lang="en-GB" dirty="0" err="1"/>
              <a:t>ptsd</a:t>
            </a:r>
            <a:r>
              <a:rPr lang="en-GB" dirty="0"/>
              <a:t> symptoms</a:t>
            </a:r>
          </a:p>
        </p:txBody>
      </p:sp>
      <p:sp>
        <p:nvSpPr>
          <p:cNvPr id="9" name="Content Placeholder 2">
            <a:extLst>
              <a:ext uri="{FF2B5EF4-FFF2-40B4-BE49-F238E27FC236}">
                <a16:creationId xmlns:a16="http://schemas.microsoft.com/office/drawing/2014/main" id="{D35601D3-6CDA-44E8-B168-E4EF36D42C7E}"/>
              </a:ext>
            </a:extLst>
          </p:cNvPr>
          <p:cNvSpPr txBox="1">
            <a:spLocks/>
          </p:cNvSpPr>
          <p:nvPr/>
        </p:nvSpPr>
        <p:spPr>
          <a:xfrm>
            <a:off x="1141412" y="1660124"/>
            <a:ext cx="9905999" cy="413107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GB" sz="2400" cap="none" dirty="0"/>
              <a:t>It is normal to have a range of strong emotional responses in the moment </a:t>
            </a:r>
          </a:p>
          <a:p>
            <a:r>
              <a:rPr lang="en-GB" sz="2400" cap="none" dirty="0"/>
              <a:t>Seek help if these persist after several days/weeks, if your reaction is impacting on your ability to do your job, if your reaction is impacting on your personal life. </a:t>
            </a:r>
          </a:p>
          <a:p>
            <a:r>
              <a:rPr lang="en-GB" sz="2400" cap="none" dirty="0"/>
              <a:t>Signs of PTSD:</a:t>
            </a:r>
          </a:p>
          <a:p>
            <a:pPr lvl="1"/>
            <a:r>
              <a:rPr lang="en-GB" sz="2000" cap="none" dirty="0"/>
              <a:t>Intrusive upsetting memories of the event (flashbacks, nightmares)</a:t>
            </a:r>
          </a:p>
          <a:p>
            <a:pPr lvl="1"/>
            <a:r>
              <a:rPr lang="en-GB" sz="2000" cap="none" dirty="0"/>
              <a:t>Intense physiological arousal to reminders </a:t>
            </a:r>
          </a:p>
          <a:p>
            <a:pPr lvl="1"/>
            <a:r>
              <a:rPr lang="en-GB" sz="2000" cap="none" dirty="0"/>
              <a:t>Chronic hyper-arousal (poor sleep, poor appetite, feeling jumpy and on edge, irritability)</a:t>
            </a:r>
          </a:p>
          <a:p>
            <a:pPr lvl="1"/>
            <a:r>
              <a:rPr lang="en-GB" sz="2000" cap="none" dirty="0"/>
              <a:t>Avoidance of reminders</a:t>
            </a:r>
          </a:p>
          <a:p>
            <a:pPr lvl="1"/>
            <a:r>
              <a:rPr lang="en-GB" sz="2000" cap="none" dirty="0"/>
              <a:t>Feeling numb, detached or losing interest  </a:t>
            </a:r>
          </a:p>
        </p:txBody>
      </p:sp>
    </p:spTree>
    <p:extLst>
      <p:ext uri="{BB962C8B-B14F-4D97-AF65-F5344CB8AC3E}">
        <p14:creationId xmlns:p14="http://schemas.microsoft.com/office/powerpoint/2010/main" val="1683371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68676"/>
            <a:ext cx="10364451" cy="865288"/>
          </a:xfrm>
        </p:spPr>
        <p:txBody>
          <a:bodyPr/>
          <a:lstStyle/>
          <a:p>
            <a:r>
              <a:rPr lang="en-GB" dirty="0"/>
              <a:t>Looking after ourselves</a:t>
            </a:r>
          </a:p>
        </p:txBody>
      </p:sp>
      <p:graphicFrame>
        <p:nvGraphicFramePr>
          <p:cNvPr id="5" name="Content Placeholder 3">
            <a:extLst>
              <a:ext uri="{FF2B5EF4-FFF2-40B4-BE49-F238E27FC236}">
                <a16:creationId xmlns:a16="http://schemas.microsoft.com/office/drawing/2014/main" id="{8A5F12E3-653F-4A7A-A025-FA2E316A50C8}"/>
              </a:ext>
            </a:extLst>
          </p:cNvPr>
          <p:cNvGraphicFramePr>
            <a:graphicFrameLocks/>
          </p:cNvGraphicFramePr>
          <p:nvPr>
            <p:extLst>
              <p:ext uri="{D42A27DB-BD31-4B8C-83A1-F6EECF244321}">
                <p14:modId xmlns:p14="http://schemas.microsoft.com/office/powerpoint/2010/main" val="913607390"/>
              </p:ext>
            </p:extLst>
          </p:nvPr>
        </p:nvGraphicFramePr>
        <p:xfrm>
          <a:off x="1143000" y="1178249"/>
          <a:ext cx="9906000" cy="4617720"/>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370840">
                <a:tc>
                  <a:txBody>
                    <a:bodyPr/>
                    <a:lstStyle/>
                    <a:p>
                      <a:pPr algn="ctr"/>
                      <a:r>
                        <a:rPr lang="en-GB" dirty="0"/>
                        <a:t>HELPFUL</a:t>
                      </a:r>
                    </a:p>
                  </a:txBody>
                  <a:tcPr/>
                </a:tc>
                <a:tc>
                  <a:txBody>
                    <a:bodyPr/>
                    <a:lstStyle/>
                    <a:p>
                      <a:pPr algn="ctr"/>
                      <a:r>
                        <a:rPr lang="en-GB" dirty="0"/>
                        <a:t>NOT HELPFUL</a:t>
                      </a:r>
                    </a:p>
                  </a:txBody>
                  <a:tcPr/>
                </a:tc>
                <a:extLst>
                  <a:ext uri="{0D108BD9-81ED-4DB2-BD59-A6C34878D82A}">
                    <a16:rowId xmlns:a16="http://schemas.microsoft.com/office/drawing/2014/main" val="10000"/>
                  </a:ext>
                </a:extLst>
              </a:tr>
              <a:tr h="370840">
                <a:tc>
                  <a:txBody>
                    <a:bodyPr/>
                    <a:lstStyle/>
                    <a:p>
                      <a:r>
                        <a:rPr lang="en-GB" dirty="0"/>
                        <a:t>Talk to colleagues, friends, family</a:t>
                      </a:r>
                    </a:p>
                  </a:txBody>
                  <a:tcPr/>
                </a:tc>
                <a:tc>
                  <a:txBody>
                    <a:bodyPr/>
                    <a:lstStyle/>
                    <a:p>
                      <a:r>
                        <a:rPr lang="en-GB" dirty="0"/>
                        <a:t>Excessive alcohol</a:t>
                      </a:r>
                    </a:p>
                  </a:txBody>
                  <a:tcPr/>
                </a:tc>
                <a:extLst>
                  <a:ext uri="{0D108BD9-81ED-4DB2-BD59-A6C34878D82A}">
                    <a16:rowId xmlns:a16="http://schemas.microsoft.com/office/drawing/2014/main" val="10001"/>
                  </a:ext>
                </a:extLst>
              </a:tr>
              <a:tr h="370840">
                <a:tc>
                  <a:txBody>
                    <a:bodyPr/>
                    <a:lstStyle/>
                    <a:p>
                      <a:r>
                        <a:rPr lang="en-GB" dirty="0"/>
                        <a:t>Take to supervision </a:t>
                      </a:r>
                    </a:p>
                  </a:txBody>
                  <a:tcPr/>
                </a:tc>
                <a:tc>
                  <a:txBody>
                    <a:bodyPr/>
                    <a:lstStyle/>
                    <a:p>
                      <a:r>
                        <a:rPr lang="en-GB" dirty="0"/>
                        <a:t>Avoidance</a:t>
                      </a:r>
                    </a:p>
                  </a:txBody>
                  <a:tcPr/>
                </a:tc>
                <a:extLst>
                  <a:ext uri="{0D108BD9-81ED-4DB2-BD59-A6C34878D82A}">
                    <a16:rowId xmlns:a16="http://schemas.microsoft.com/office/drawing/2014/main" val="10002"/>
                  </a:ext>
                </a:extLst>
              </a:tr>
              <a:tr h="370840">
                <a:tc>
                  <a:txBody>
                    <a:bodyPr/>
                    <a:lstStyle/>
                    <a:p>
                      <a:r>
                        <a:rPr lang="en-GB" dirty="0"/>
                        <a:t>Attend debrief / reflective practice</a:t>
                      </a:r>
                    </a:p>
                  </a:txBody>
                  <a:tcPr/>
                </a:tc>
                <a:tc>
                  <a:txBody>
                    <a:bodyPr/>
                    <a:lstStyle/>
                    <a:p>
                      <a:r>
                        <a:rPr lang="en-GB" dirty="0"/>
                        <a:t>Withdrawing from support</a:t>
                      </a:r>
                    </a:p>
                  </a:txBody>
                  <a:tcPr/>
                </a:tc>
                <a:extLst>
                  <a:ext uri="{0D108BD9-81ED-4DB2-BD59-A6C34878D82A}">
                    <a16:rowId xmlns:a16="http://schemas.microsoft.com/office/drawing/2014/main" val="10003"/>
                  </a:ext>
                </a:extLst>
              </a:tr>
              <a:tr h="370840">
                <a:tc>
                  <a:txBody>
                    <a:bodyPr/>
                    <a:lstStyle/>
                    <a:p>
                      <a:r>
                        <a:rPr lang="en-GB" dirty="0"/>
                        <a:t>Allow your brain time to process, without ruminating or becoming overwhelmed (‘worry time’ can help)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Deliberately avoiding thinking about the incident or how you’re feeling</a:t>
                      </a:r>
                    </a:p>
                  </a:txBody>
                  <a:tcPr/>
                </a:tc>
                <a:extLst>
                  <a:ext uri="{0D108BD9-81ED-4DB2-BD59-A6C34878D82A}">
                    <a16:rowId xmlns:a16="http://schemas.microsoft.com/office/drawing/2014/main" val="7001738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Acknowledge and work through thoughts of self-blame or blaming others</a:t>
                      </a:r>
                    </a:p>
                  </a:txBody>
                  <a:tcPr/>
                </a:tc>
                <a:tc>
                  <a:txBody>
                    <a:bodyPr/>
                    <a:lstStyle/>
                    <a:p>
                      <a:r>
                        <a:rPr lang="en-GB" dirty="0"/>
                        <a:t>Being hard on yourself / expecting yourself not to be affected </a:t>
                      </a:r>
                    </a:p>
                  </a:txBody>
                  <a:tcPr/>
                </a:tc>
                <a:extLst>
                  <a:ext uri="{0D108BD9-81ED-4DB2-BD59-A6C34878D82A}">
                    <a16:rowId xmlns:a16="http://schemas.microsoft.com/office/drawing/2014/main" val="10004"/>
                  </a:ext>
                </a:extLst>
              </a:tr>
              <a:tr h="370840">
                <a:tc>
                  <a:txBody>
                    <a:bodyPr/>
                    <a:lstStyle/>
                    <a:p>
                      <a:r>
                        <a:rPr lang="en-GB" dirty="0"/>
                        <a:t>Exercise</a:t>
                      </a:r>
                    </a:p>
                  </a:txBody>
                  <a:tcPr/>
                </a:tc>
                <a:tc>
                  <a:txBody>
                    <a:bodyPr/>
                    <a:lstStyle/>
                    <a:p>
                      <a:endParaRPr lang="en-GB" dirty="0"/>
                    </a:p>
                  </a:txBody>
                  <a:tcPr/>
                </a:tc>
                <a:extLst>
                  <a:ext uri="{0D108BD9-81ED-4DB2-BD59-A6C34878D82A}">
                    <a16:rowId xmlns:a16="http://schemas.microsoft.com/office/drawing/2014/main" val="10005"/>
                  </a:ext>
                </a:extLst>
              </a:tr>
              <a:tr h="370840">
                <a:tc>
                  <a:txBody>
                    <a:bodyPr/>
                    <a:lstStyle/>
                    <a:p>
                      <a:r>
                        <a:rPr lang="en-GB" dirty="0"/>
                        <a:t>Stick to your routine</a:t>
                      </a:r>
                    </a:p>
                  </a:txBody>
                  <a:tcPr/>
                </a:tc>
                <a:tc>
                  <a:txBody>
                    <a:bodyPr/>
                    <a:lstStyle/>
                    <a:p>
                      <a:endParaRPr lang="en-GB" dirty="0"/>
                    </a:p>
                  </a:txBody>
                  <a:tcPr/>
                </a:tc>
                <a:extLst>
                  <a:ext uri="{0D108BD9-81ED-4DB2-BD59-A6C34878D82A}">
                    <a16:rowId xmlns:a16="http://schemas.microsoft.com/office/drawing/2014/main" val="4724157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Take time for self care (rest, fun, sleep, nutrition)</a:t>
                      </a:r>
                    </a:p>
                  </a:txBody>
                  <a:tcPr/>
                </a:tc>
                <a:tc>
                  <a:txBody>
                    <a:bodyPr/>
                    <a:lstStyle/>
                    <a:p>
                      <a:endParaRPr lang="en-GB" dirty="0"/>
                    </a:p>
                  </a:txBody>
                  <a:tcPr/>
                </a:tc>
                <a:extLst>
                  <a:ext uri="{0D108BD9-81ED-4DB2-BD59-A6C34878D82A}">
                    <a16:rowId xmlns:a16="http://schemas.microsoft.com/office/drawing/2014/main" val="3596334142"/>
                  </a:ext>
                </a:extLst>
              </a:tr>
              <a:tr h="370840">
                <a:tc>
                  <a:txBody>
                    <a:bodyPr/>
                    <a:lstStyle/>
                    <a:p>
                      <a:r>
                        <a:rPr lang="en-GB" dirty="0"/>
                        <a:t>Recognise signs of PTSD and burnout</a:t>
                      </a:r>
                    </a:p>
                  </a:txBody>
                  <a:tcPr/>
                </a:tc>
                <a:tc>
                  <a:txBody>
                    <a:bodyPr/>
                    <a:lstStyle/>
                    <a:p>
                      <a:endParaRPr lang="en-GB" dirty="0"/>
                    </a:p>
                  </a:txBody>
                  <a:tcPr/>
                </a:tc>
                <a:extLst>
                  <a:ext uri="{0D108BD9-81ED-4DB2-BD59-A6C34878D82A}">
                    <a16:rowId xmlns:a16="http://schemas.microsoft.com/office/drawing/2014/main" val="220618677"/>
                  </a:ext>
                </a:extLst>
              </a:tr>
              <a:tr h="370840">
                <a:tc>
                  <a:txBody>
                    <a:bodyPr/>
                    <a:lstStyle/>
                    <a:p>
                      <a:r>
                        <a:rPr lang="en-GB" dirty="0"/>
                        <a:t>Remember that colleagues may also be struggling</a:t>
                      </a:r>
                    </a:p>
                  </a:txBody>
                  <a:tcPr/>
                </a:tc>
                <a:tc>
                  <a:txBody>
                    <a:bodyPr/>
                    <a:lstStyle/>
                    <a:p>
                      <a:endParaRPr lang="en-GB" dirty="0"/>
                    </a:p>
                  </a:txBody>
                  <a:tcPr/>
                </a:tc>
                <a:extLst>
                  <a:ext uri="{0D108BD9-81ED-4DB2-BD59-A6C34878D82A}">
                    <a16:rowId xmlns:a16="http://schemas.microsoft.com/office/drawing/2014/main" val="2284342286"/>
                  </a:ext>
                </a:extLst>
              </a:tr>
            </a:tbl>
          </a:graphicData>
        </a:graphic>
      </p:graphicFrame>
    </p:spTree>
    <p:extLst>
      <p:ext uri="{BB962C8B-B14F-4D97-AF65-F5344CB8AC3E}">
        <p14:creationId xmlns:p14="http://schemas.microsoft.com/office/powerpoint/2010/main" val="3880068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3572" y="165758"/>
            <a:ext cx="10364451" cy="997218"/>
          </a:xfrm>
        </p:spPr>
        <p:txBody>
          <a:bodyPr/>
          <a:lstStyle/>
          <a:p>
            <a:r>
              <a:rPr lang="en-GB" dirty="0"/>
              <a:t>In summary </a:t>
            </a:r>
          </a:p>
        </p:txBody>
      </p:sp>
      <p:graphicFrame>
        <p:nvGraphicFramePr>
          <p:cNvPr id="2" name="Diagram 1">
            <a:extLst>
              <a:ext uri="{FF2B5EF4-FFF2-40B4-BE49-F238E27FC236}">
                <a16:creationId xmlns:a16="http://schemas.microsoft.com/office/drawing/2014/main" id="{4B2D471E-4A1C-498C-AEB6-B43805A92E66}"/>
              </a:ext>
            </a:extLst>
          </p:cNvPr>
          <p:cNvGraphicFramePr/>
          <p:nvPr>
            <p:extLst>
              <p:ext uri="{D42A27DB-BD31-4B8C-83A1-F6EECF244321}">
                <p14:modId xmlns:p14="http://schemas.microsoft.com/office/powerpoint/2010/main" val="618784240"/>
              </p:ext>
            </p:extLst>
          </p:nvPr>
        </p:nvGraphicFramePr>
        <p:xfrm>
          <a:off x="2191798" y="96881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4067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698416"/>
            <a:ext cx="10364451" cy="1596177"/>
          </a:xfrm>
        </p:spPr>
        <p:txBody>
          <a:bodyPr/>
          <a:lstStyle/>
          <a:p>
            <a:r>
              <a:rPr lang="en-GB" dirty="0"/>
              <a:t>Thank you for being here today!</a:t>
            </a:r>
          </a:p>
        </p:txBody>
      </p:sp>
      <p:sp>
        <p:nvSpPr>
          <p:cNvPr id="6" name="Title 1">
            <a:extLst>
              <a:ext uri="{FF2B5EF4-FFF2-40B4-BE49-F238E27FC236}">
                <a16:creationId xmlns:a16="http://schemas.microsoft.com/office/drawing/2014/main" id="{1672D40F-9FD9-4377-AEF4-F23DDE6EDBF0}"/>
              </a:ext>
            </a:extLst>
          </p:cNvPr>
          <p:cNvSpPr txBox="1">
            <a:spLocks/>
          </p:cNvSpPr>
          <p:nvPr/>
        </p:nvSpPr>
        <p:spPr>
          <a:xfrm>
            <a:off x="842752" y="2170175"/>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GB" dirty="0"/>
              <a:t>Write down: 1 take away</a:t>
            </a:r>
          </a:p>
        </p:txBody>
      </p:sp>
      <p:sp>
        <p:nvSpPr>
          <p:cNvPr id="7" name="Title 1">
            <a:extLst>
              <a:ext uri="{FF2B5EF4-FFF2-40B4-BE49-F238E27FC236}">
                <a16:creationId xmlns:a16="http://schemas.microsoft.com/office/drawing/2014/main" id="{F57C8835-CAE4-49DA-A8C3-33DA65EF1D82}"/>
              </a:ext>
            </a:extLst>
          </p:cNvPr>
          <p:cNvSpPr txBox="1">
            <a:spLocks/>
          </p:cNvSpPr>
          <p:nvPr/>
        </p:nvSpPr>
        <p:spPr>
          <a:xfrm>
            <a:off x="1075052" y="3765319"/>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GB" dirty="0"/>
              <a:t>Any questions?</a:t>
            </a:r>
          </a:p>
        </p:txBody>
      </p:sp>
      <p:pic>
        <p:nvPicPr>
          <p:cNvPr id="1026" name="Picture 2" descr="Leafcustomerservice1 - Any Questions Or Comments - Free Transparent PNG  Download - PNGkey">
            <a:extLst>
              <a:ext uri="{FF2B5EF4-FFF2-40B4-BE49-F238E27FC236}">
                <a16:creationId xmlns:a16="http://schemas.microsoft.com/office/drawing/2014/main" id="{BD23E8AA-8679-471E-A058-8ED2C2585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7736" y="3677790"/>
            <a:ext cx="2286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uncil issues advice for food takeaways during the coronavirus pandemic |  LBBD">
            <a:extLst>
              <a:ext uri="{FF2B5EF4-FFF2-40B4-BE49-F238E27FC236}">
                <a16:creationId xmlns:a16="http://schemas.microsoft.com/office/drawing/2014/main" id="{48010700-AB83-4A12-B2F3-F0B789DB5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452" y="2048430"/>
            <a:ext cx="2333625"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663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Critical incidents</a:t>
            </a:r>
          </a:p>
        </p:txBody>
      </p:sp>
      <p:sp>
        <p:nvSpPr>
          <p:cNvPr id="3" name="Content Placeholder 2"/>
          <p:cNvSpPr>
            <a:spLocks noGrp="1"/>
          </p:cNvSpPr>
          <p:nvPr>
            <p:ph sz="quarter" idx="13"/>
          </p:nvPr>
        </p:nvSpPr>
        <p:spPr/>
        <p:txBody>
          <a:bodyPr>
            <a:normAutofit lnSpcReduction="10000"/>
          </a:bodyPr>
          <a:lstStyle/>
          <a:p>
            <a:r>
              <a:rPr lang="en-GB" cap="none" dirty="0"/>
              <a:t>A medical emergency.</a:t>
            </a:r>
          </a:p>
          <a:p>
            <a:r>
              <a:rPr lang="en-GB" cap="none" dirty="0"/>
              <a:t>A difficult situation.</a:t>
            </a:r>
          </a:p>
          <a:p>
            <a:r>
              <a:rPr lang="en-GB" cap="none" dirty="0"/>
              <a:t>A communication problem with a client or colleague.</a:t>
            </a:r>
          </a:p>
          <a:p>
            <a:r>
              <a:rPr lang="en-GB" cap="none" dirty="0"/>
              <a:t>An interaction with a client which made an impression on you. </a:t>
            </a:r>
          </a:p>
          <a:p>
            <a:r>
              <a:rPr lang="en-GB" cap="none" dirty="0"/>
              <a:t>An incident that made you feel inadequate in some way.</a:t>
            </a:r>
          </a:p>
        </p:txBody>
      </p:sp>
      <p:sp>
        <p:nvSpPr>
          <p:cNvPr id="5" name="Content Placeholder 4"/>
          <p:cNvSpPr>
            <a:spLocks noGrp="1"/>
          </p:cNvSpPr>
          <p:nvPr>
            <p:ph sz="quarter" idx="14"/>
          </p:nvPr>
        </p:nvSpPr>
        <p:spPr/>
        <p:txBody>
          <a:bodyPr/>
          <a:lstStyle/>
          <a:p>
            <a:r>
              <a:rPr lang="en-GB" cap="none" dirty="0"/>
              <a:t>A time when you felt confronted.</a:t>
            </a:r>
          </a:p>
          <a:p>
            <a:r>
              <a:rPr lang="en-GB" cap="none" dirty="0"/>
              <a:t>An incident which made you think differently, or caused you to question your assumptions or beliefs.</a:t>
            </a:r>
          </a:p>
          <a:p>
            <a:r>
              <a:rPr lang="en-GB" cap="none" dirty="0"/>
              <a:t>Critical incidents may relate to issues of communication, knowledge, treatment, culture, relationships, emotions or beliefs.</a:t>
            </a:r>
          </a:p>
          <a:p>
            <a:endParaRPr lang="en-GB" cap="none" dirty="0"/>
          </a:p>
        </p:txBody>
      </p:sp>
    </p:spTree>
    <p:extLst>
      <p:ext uri="{BB962C8B-B14F-4D97-AF65-F5344CB8AC3E}">
        <p14:creationId xmlns:p14="http://schemas.microsoft.com/office/powerpoint/2010/main" val="197893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What is a crisis?</a:t>
            </a:r>
          </a:p>
        </p:txBody>
      </p:sp>
      <p:sp>
        <p:nvSpPr>
          <p:cNvPr id="6" name="Content Placeholder 5"/>
          <p:cNvSpPr>
            <a:spLocks noGrp="1"/>
          </p:cNvSpPr>
          <p:nvPr>
            <p:ph idx="4294967295"/>
          </p:nvPr>
        </p:nvSpPr>
        <p:spPr>
          <a:xfrm>
            <a:off x="901522" y="2249487"/>
            <a:ext cx="10560676" cy="3541714"/>
          </a:xfrm>
          <a:prstGeom prst="rect">
            <a:avLst/>
          </a:prstGeom>
        </p:spPr>
        <p:txBody>
          <a:bodyPr>
            <a:normAutofit/>
          </a:bodyPr>
          <a:lstStyle/>
          <a:p>
            <a:r>
              <a:rPr lang="en-GB" cap="none" dirty="0"/>
              <a:t>A crucial or decisive point or situation, especially a difficult or unstable situation involving an </a:t>
            </a:r>
          </a:p>
          <a:p>
            <a:pPr marL="0" indent="0">
              <a:buNone/>
            </a:pPr>
            <a:r>
              <a:rPr lang="en-GB" cap="none" dirty="0"/>
              <a:t>impending change.</a:t>
            </a:r>
          </a:p>
          <a:p>
            <a:r>
              <a:rPr lang="en-GB" cap="none" dirty="0"/>
              <a:t>An emotionally </a:t>
            </a:r>
            <a:r>
              <a:rPr lang="en-GB" u="sng" cap="none" dirty="0"/>
              <a:t>stressful</a:t>
            </a:r>
            <a:r>
              <a:rPr lang="en-GB" cap="none" dirty="0"/>
              <a:t> event or traumatic change in a person's life.</a:t>
            </a:r>
          </a:p>
          <a:p>
            <a:r>
              <a:rPr lang="en-GB" cap="none" dirty="0"/>
              <a:t>A point in a story or drama when a conflict reaches its highest tension and must be resolved.</a:t>
            </a:r>
          </a:p>
          <a:p>
            <a:pPr marL="0" indent="0">
              <a:buNone/>
            </a:pPr>
            <a:endParaRPr lang="en-GB" cap="none" dirty="0"/>
          </a:p>
        </p:txBody>
      </p:sp>
    </p:spTree>
    <p:extLst>
      <p:ext uri="{BB962C8B-B14F-4D97-AF65-F5344CB8AC3E}">
        <p14:creationId xmlns:p14="http://schemas.microsoft.com/office/powerpoint/2010/main" val="3095529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There is no magic word</a:t>
            </a:r>
          </a:p>
        </p:txBody>
      </p:sp>
      <p:pic>
        <p:nvPicPr>
          <p:cNvPr id="1026" name="Picture 2" descr="Waving a magic wand (The language of false solutions) – About Words –  Cambridge Dictionaries Online blog">
            <a:extLst>
              <a:ext uri="{FF2B5EF4-FFF2-40B4-BE49-F238E27FC236}">
                <a16:creationId xmlns:a16="http://schemas.microsoft.com/office/drawing/2014/main" id="{FC8F27A3-6D28-4B01-B39B-8A9D02EDD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565" y="2024803"/>
            <a:ext cx="5828870" cy="3878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833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2185" y="268710"/>
            <a:ext cx="10364451" cy="1596177"/>
          </a:xfrm>
        </p:spPr>
        <p:txBody>
          <a:bodyPr/>
          <a:lstStyle/>
          <a:p>
            <a:r>
              <a:rPr lang="en-GB" dirty="0"/>
              <a:t>Self-awareness</a:t>
            </a:r>
          </a:p>
        </p:txBody>
      </p:sp>
      <p:sp>
        <p:nvSpPr>
          <p:cNvPr id="6" name="Content Placeholder 5"/>
          <p:cNvSpPr>
            <a:spLocks noGrp="1"/>
          </p:cNvSpPr>
          <p:nvPr>
            <p:ph idx="4294967295"/>
          </p:nvPr>
        </p:nvSpPr>
        <p:spPr>
          <a:xfrm>
            <a:off x="1141410" y="1864887"/>
            <a:ext cx="9905999" cy="3541714"/>
          </a:xfrm>
          <a:prstGeom prst="rect">
            <a:avLst/>
          </a:prstGeom>
        </p:spPr>
        <p:txBody>
          <a:bodyPr>
            <a:normAutofit/>
          </a:bodyPr>
          <a:lstStyle/>
          <a:p>
            <a:r>
              <a:rPr lang="en-GB" cap="none" dirty="0"/>
              <a:t>Death, suicide and self-injurious behaviours challenge some of our most fundamental beliefs about what it is to be human.</a:t>
            </a:r>
          </a:p>
          <a:p>
            <a:r>
              <a:rPr lang="en-GB" cap="none" dirty="0"/>
              <a:t>We also have deeply help beliefs about anger and it’s expression.</a:t>
            </a:r>
          </a:p>
          <a:p>
            <a:r>
              <a:rPr lang="en-GB" cap="none" dirty="0"/>
              <a:t>We will have developed ideas about this from our family, cultural and religious influences.</a:t>
            </a:r>
          </a:p>
          <a:p>
            <a:r>
              <a:rPr lang="en-GB" cap="none" dirty="0"/>
              <a:t>Witnessing or being subject to violence and/or aggression creates very powerful physiological responses.</a:t>
            </a:r>
          </a:p>
          <a:p>
            <a:r>
              <a:rPr lang="en-GB" cap="none" dirty="0"/>
              <a:t>We can’t change this, but it is important to be aware of how these influences and physical responses affect what we bring to a situation.</a:t>
            </a:r>
          </a:p>
          <a:p>
            <a:endParaRPr lang="en-GB" cap="none" dirty="0"/>
          </a:p>
          <a:p>
            <a:endParaRPr lang="en-GB" dirty="0"/>
          </a:p>
        </p:txBody>
      </p:sp>
    </p:spTree>
    <p:extLst>
      <p:ext uri="{BB962C8B-B14F-4D97-AF65-F5344CB8AC3E}">
        <p14:creationId xmlns:p14="http://schemas.microsoft.com/office/powerpoint/2010/main" val="1316838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you react in a crisis?</a:t>
            </a:r>
          </a:p>
        </p:txBody>
      </p:sp>
      <p:sp>
        <p:nvSpPr>
          <p:cNvPr id="3" name="Content Placeholder 2"/>
          <p:cNvSpPr>
            <a:spLocks noGrp="1"/>
          </p:cNvSpPr>
          <p:nvPr>
            <p:ph sz="half" idx="4294967295"/>
          </p:nvPr>
        </p:nvSpPr>
        <p:spPr>
          <a:xfrm>
            <a:off x="1141410" y="2249486"/>
            <a:ext cx="4878389" cy="3541714"/>
          </a:xfrm>
          <a:prstGeom prst="rect">
            <a:avLst/>
          </a:prstGeom>
        </p:spPr>
        <p:txBody>
          <a:bodyPr>
            <a:normAutofit/>
          </a:bodyPr>
          <a:lstStyle/>
          <a:p>
            <a:r>
              <a:rPr lang="en-GB" cap="none" dirty="0"/>
              <a:t>Think about a recent crisis situation…</a:t>
            </a:r>
          </a:p>
          <a:p>
            <a:r>
              <a:rPr lang="en-GB" cap="none" dirty="0"/>
              <a:t>How did you react?</a:t>
            </a:r>
          </a:p>
          <a:p>
            <a:r>
              <a:rPr lang="en-GB" cap="none" dirty="0"/>
              <a:t>How did the people around you act?</a:t>
            </a:r>
          </a:p>
          <a:p>
            <a:r>
              <a:rPr lang="en-GB" cap="none" dirty="0"/>
              <a:t>How did your personal beliefs influence your reactions?</a:t>
            </a:r>
          </a:p>
          <a:p>
            <a:r>
              <a:rPr lang="en-GB" cap="none" dirty="0"/>
              <a:t>Are we aware of our own triggers? </a:t>
            </a:r>
          </a:p>
        </p:txBody>
      </p:sp>
      <p:pic>
        <p:nvPicPr>
          <p:cNvPr id="5" name="Content Placeholder 4"/>
          <p:cNvPicPr>
            <a:picLocks noGrp="1" noChangeAspect="1"/>
          </p:cNvPicPr>
          <p:nvPr>
            <p:ph sz="half" idx="4294967295"/>
          </p:nvPr>
        </p:nvPicPr>
        <p:blipFill>
          <a:blip r:embed="rId2"/>
          <a:stretch>
            <a:fillRect/>
          </a:stretch>
        </p:blipFill>
        <p:spPr>
          <a:xfrm>
            <a:off x="6740367" y="2249488"/>
            <a:ext cx="3738879" cy="3541712"/>
          </a:xfrm>
          <a:prstGeom prst="rect">
            <a:avLst/>
          </a:prstGeom>
        </p:spPr>
      </p:pic>
    </p:spTree>
    <p:extLst>
      <p:ext uri="{BB962C8B-B14F-4D97-AF65-F5344CB8AC3E}">
        <p14:creationId xmlns:p14="http://schemas.microsoft.com/office/powerpoint/2010/main" val="2830247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Triune brain</a:t>
            </a:r>
          </a:p>
        </p:txBody>
      </p:sp>
      <p:sp>
        <p:nvSpPr>
          <p:cNvPr id="3" name="Content Placeholder 2"/>
          <p:cNvSpPr>
            <a:spLocks noGrp="1"/>
          </p:cNvSpPr>
          <p:nvPr>
            <p:ph sz="half" idx="4294967295"/>
          </p:nvPr>
        </p:nvSpPr>
        <p:spPr>
          <a:xfrm>
            <a:off x="1141410" y="2249486"/>
            <a:ext cx="4878389" cy="3541714"/>
          </a:xfrm>
          <a:prstGeom prst="rect">
            <a:avLst/>
          </a:prstGeom>
        </p:spPr>
        <p:txBody>
          <a:bodyPr>
            <a:normAutofit/>
          </a:bodyPr>
          <a:lstStyle/>
          <a:p>
            <a:r>
              <a:rPr lang="en-GB" cap="none" dirty="0"/>
              <a:t>Often the more primitive parts of our brain take the driving seat in crisis situations.</a:t>
            </a:r>
          </a:p>
          <a:p>
            <a:r>
              <a:rPr lang="en-GB" cap="none" dirty="0"/>
              <a:t>It is difficult to predict how we are going to react – fight/flight/freeze.</a:t>
            </a:r>
          </a:p>
          <a:p>
            <a:r>
              <a:rPr lang="en-GB" cap="none" dirty="0"/>
              <a:t>This is why planning is so important. </a:t>
            </a:r>
          </a:p>
        </p:txBody>
      </p:sp>
      <p:pic>
        <p:nvPicPr>
          <p:cNvPr id="5" name="Content Placeholder 4"/>
          <p:cNvPicPr>
            <a:picLocks noGrp="1" noChangeAspect="1"/>
          </p:cNvPicPr>
          <p:nvPr>
            <p:ph sz="half" idx="4294967295"/>
          </p:nvPr>
        </p:nvPicPr>
        <p:blipFill>
          <a:blip r:embed="rId2"/>
          <a:stretch>
            <a:fillRect/>
          </a:stretch>
        </p:blipFill>
        <p:spPr>
          <a:xfrm>
            <a:off x="6593983" y="2111189"/>
            <a:ext cx="3988033" cy="3860530"/>
          </a:xfrm>
          <a:prstGeom prst="rect">
            <a:avLst/>
          </a:prstGeom>
        </p:spPr>
      </p:pic>
    </p:spTree>
    <p:extLst>
      <p:ext uri="{BB962C8B-B14F-4D97-AF65-F5344CB8AC3E}">
        <p14:creationId xmlns:p14="http://schemas.microsoft.com/office/powerpoint/2010/main" val="67453512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BDD193A2D305499E707058B149DD6A" ma:contentTypeVersion="13" ma:contentTypeDescription="Create a new document." ma:contentTypeScope="" ma:versionID="54e25687ae72aa2ac4b3a9b7850f95ac">
  <xsd:schema xmlns:xsd="http://www.w3.org/2001/XMLSchema" xmlns:xs="http://www.w3.org/2001/XMLSchema" xmlns:p="http://schemas.microsoft.com/office/2006/metadata/properties" xmlns:ns2="3b557957-13a2-406a-9353-9d69d3c57766" xmlns:ns3="bca9822e-211d-4723-85f2-b3c70f22749b" targetNamespace="http://schemas.microsoft.com/office/2006/metadata/properties" ma:root="true" ma:fieldsID="3fa7888c5506ceb8e63594e71e3f5dd1" ns2:_="" ns3:_="">
    <xsd:import namespace="3b557957-13a2-406a-9353-9d69d3c57766"/>
    <xsd:import namespace="bca9822e-211d-4723-85f2-b3c70f22749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557957-13a2-406a-9353-9d69d3c577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ca9822e-211d-4723-85f2-b3c70f22749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16DA65-0B27-4130-BDA8-CFC605990530}"/>
</file>

<file path=customXml/itemProps2.xml><?xml version="1.0" encoding="utf-8"?>
<ds:datastoreItem xmlns:ds="http://schemas.openxmlformats.org/officeDocument/2006/customXml" ds:itemID="{DFBE502C-48D3-48A1-A8CA-43FFBDA71C89}"/>
</file>

<file path=customXml/itemProps3.xml><?xml version="1.0" encoding="utf-8"?>
<ds:datastoreItem xmlns:ds="http://schemas.openxmlformats.org/officeDocument/2006/customXml" ds:itemID="{D82843B0-66A1-43C8-9EAE-53DEE50DD11C}"/>
</file>

<file path=docProps/app.xml><?xml version="1.0" encoding="utf-8"?>
<Properties xmlns="http://schemas.openxmlformats.org/officeDocument/2006/extended-properties" xmlns:vt="http://schemas.openxmlformats.org/officeDocument/2006/docPropsVTypes">
  <Template>Droplet</Template>
  <TotalTime>7838</TotalTime>
  <Words>2633</Words>
  <Application>Microsoft Office PowerPoint</Application>
  <PresentationFormat>Widescreen</PresentationFormat>
  <Paragraphs>311</Paragraphs>
  <Slides>36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Tw Cen MT</vt:lpstr>
      <vt:lpstr>Droplet</vt:lpstr>
      <vt:lpstr>Crisis Management</vt:lpstr>
      <vt:lpstr>HOUSE KEEPING</vt:lpstr>
      <vt:lpstr>Agenda</vt:lpstr>
      <vt:lpstr>Critical incidents</vt:lpstr>
      <vt:lpstr>What is a crisis?</vt:lpstr>
      <vt:lpstr>There is no magic word</vt:lpstr>
      <vt:lpstr>Self-awareness</vt:lpstr>
      <vt:lpstr>How do you react in a crisis?</vt:lpstr>
      <vt:lpstr>Triune brain</vt:lpstr>
      <vt:lpstr>3 levels of response to threat</vt:lpstr>
      <vt:lpstr>Freeze response</vt:lpstr>
      <vt:lpstr>In Practice</vt:lpstr>
      <vt:lpstr>Prevention is better than cure</vt:lpstr>
      <vt:lpstr>Typical anger triggers</vt:lpstr>
      <vt:lpstr>Typical anger triggers</vt:lpstr>
      <vt:lpstr>Safety planning – risk to others</vt:lpstr>
      <vt:lpstr>Basic emotion regulation tools</vt:lpstr>
      <vt:lpstr>10 minute  comfort break</vt:lpstr>
      <vt:lpstr>De-escalation techniques</vt:lpstr>
      <vt:lpstr>5 step Conflict resolution model</vt:lpstr>
      <vt:lpstr>Attend and befriend exercise</vt:lpstr>
      <vt:lpstr>Basic risk assessment</vt:lpstr>
      <vt:lpstr>Traffic light system</vt:lpstr>
      <vt:lpstr>Brief Assessment</vt:lpstr>
      <vt:lpstr>Myth busting</vt:lpstr>
      <vt:lpstr>Factors that increase risk</vt:lpstr>
      <vt:lpstr>Protective factors</vt:lpstr>
      <vt:lpstr>The most effective approach</vt:lpstr>
      <vt:lpstr>What is Critical Incident Stress Debriefing?</vt:lpstr>
      <vt:lpstr>7 step debriefing protocol </vt:lpstr>
      <vt:lpstr>learning from incidents</vt:lpstr>
      <vt:lpstr>Warnings and sanctions</vt:lpstr>
      <vt:lpstr>Recognising ptsd symptoms</vt:lpstr>
      <vt:lpstr>Looking after ourselves</vt:lpstr>
      <vt:lpstr>In summary </vt:lpstr>
      <vt:lpstr>Thank you for being here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incidents training</dc:title>
  <dc:creator>Brett Grellier</dc:creator>
  <cp:lastModifiedBy>Natalie I</cp:lastModifiedBy>
  <cp:revision>34</cp:revision>
  <cp:lastPrinted>2017-09-16T13:45:44Z</cp:lastPrinted>
  <dcterms:created xsi:type="dcterms:W3CDTF">2017-09-16T09:33:53Z</dcterms:created>
  <dcterms:modified xsi:type="dcterms:W3CDTF">2021-06-18T15:13:27Z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0x01010001BDD193A2D305499E707058B149DD6A</vt:lpwstr>
  </property>
</Properties>
</file>