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7.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notesSlides/notesSlide3.xml" ContentType="application/vnd.openxmlformats-officedocument.presentationml.notes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Masters/slideMaster2.xml" ContentType="application/vnd.openxmlformats-officedocument.presentationml.slideMaster+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48"/>
  </p:notesMasterIdLst>
  <p:sldIdLst>
    <p:sldId id="256" r:id="rId4"/>
    <p:sldId id="275" r:id="rId5"/>
    <p:sldId id="576" r:id="rId6"/>
    <p:sldId id="577" r:id="rId7"/>
    <p:sldId id="544" r:id="rId8"/>
    <p:sldId id="534" r:id="rId9"/>
    <p:sldId id="521" r:id="rId10"/>
    <p:sldId id="257" r:id="rId11"/>
    <p:sldId id="575" r:id="rId12"/>
    <p:sldId id="563" r:id="rId13"/>
    <p:sldId id="264" r:id="rId14"/>
    <p:sldId id="265" r:id="rId15"/>
    <p:sldId id="537" r:id="rId16"/>
    <p:sldId id="547" r:id="rId17"/>
    <p:sldId id="516" r:id="rId18"/>
    <p:sldId id="562" r:id="rId19"/>
    <p:sldId id="266" r:id="rId20"/>
    <p:sldId id="258" r:id="rId21"/>
    <p:sldId id="574" r:id="rId22"/>
    <p:sldId id="259" r:id="rId23"/>
    <p:sldId id="260" r:id="rId24"/>
    <p:sldId id="564" r:id="rId25"/>
    <p:sldId id="261" r:id="rId26"/>
    <p:sldId id="263" r:id="rId27"/>
    <p:sldId id="573" r:id="rId28"/>
    <p:sldId id="267" r:id="rId29"/>
    <p:sldId id="269" r:id="rId30"/>
    <p:sldId id="270" r:id="rId31"/>
    <p:sldId id="271" r:id="rId32"/>
    <p:sldId id="268" r:id="rId33"/>
    <p:sldId id="443" r:id="rId34"/>
    <p:sldId id="566" r:id="rId35"/>
    <p:sldId id="578" r:id="rId36"/>
    <p:sldId id="460" r:id="rId37"/>
    <p:sldId id="272" r:id="rId38"/>
    <p:sldId id="273" r:id="rId39"/>
    <p:sldId id="570" r:id="rId40"/>
    <p:sldId id="571" r:id="rId41"/>
    <p:sldId id="572" r:id="rId42"/>
    <p:sldId id="579" r:id="rId43"/>
    <p:sldId id="274" r:id="rId44"/>
    <p:sldId id="466" r:id="rId45"/>
    <p:sldId id="565" r:id="rId46"/>
    <p:sldId id="5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71" d="100"/>
          <a:sy n="71" d="100"/>
        </p:scale>
        <p:origin x="576" y="60"/>
      </p:cViewPr>
      <p:guideLst/>
    </p:cSldViewPr>
  </p:slideViewPr>
  <p:notesTextViewPr>
    <p:cViewPr>
      <p:scale>
        <a:sx n="3" d="2"/>
        <a:sy n="3" d="2"/>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ustomXml" Target="../customXml/item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5F565-4619-41C7-9C79-7797773706D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AE3375E2-BA0E-407B-9B55-7550A21B39BD}">
      <dgm:prSet phldrT="[Text]"/>
      <dgm:spPr>
        <a:solidFill>
          <a:srgbClr val="C00000"/>
        </a:solidFill>
      </dgm:spPr>
      <dgm:t>
        <a:bodyPr/>
        <a:lstStyle/>
        <a:p>
          <a:r>
            <a:rPr lang="en-GB" dirty="0"/>
            <a:t>PSYCHO</a:t>
          </a:r>
        </a:p>
      </dgm:t>
    </dgm:pt>
    <dgm:pt modelId="{759FF802-16E6-494D-AB4B-90BF0040EF46}" type="parTrans" cxnId="{845FC85A-7D65-4A6D-BDF0-052A163CFDB7}">
      <dgm:prSet/>
      <dgm:spPr/>
      <dgm:t>
        <a:bodyPr/>
        <a:lstStyle/>
        <a:p>
          <a:endParaRPr lang="en-GB"/>
        </a:p>
      </dgm:t>
    </dgm:pt>
    <dgm:pt modelId="{64F8032B-C464-408F-B157-62775F063353}" type="sibTrans" cxnId="{845FC85A-7D65-4A6D-BDF0-052A163CFDB7}">
      <dgm:prSet/>
      <dgm:spPr/>
      <dgm:t>
        <a:bodyPr/>
        <a:lstStyle/>
        <a:p>
          <a:endParaRPr lang="en-GB"/>
        </a:p>
      </dgm:t>
    </dgm:pt>
    <dgm:pt modelId="{01E258B9-34CD-49A2-96F2-D30BF583B066}">
      <dgm:prSet phldrT="[Text]"/>
      <dgm:spPr>
        <a:solidFill>
          <a:srgbClr val="92D050"/>
        </a:solidFill>
      </dgm:spPr>
      <dgm:t>
        <a:bodyPr/>
        <a:lstStyle/>
        <a:p>
          <a:r>
            <a:rPr lang="en-GB" dirty="0"/>
            <a:t>NEURO</a:t>
          </a:r>
        </a:p>
      </dgm:t>
    </dgm:pt>
    <dgm:pt modelId="{B44D56F5-B89C-4C7E-AACF-09EC423C205B}" type="parTrans" cxnId="{982D7D3D-58B6-4542-8386-1470FB8FB5B2}">
      <dgm:prSet/>
      <dgm:spPr/>
      <dgm:t>
        <a:bodyPr/>
        <a:lstStyle/>
        <a:p>
          <a:endParaRPr lang="en-GB"/>
        </a:p>
      </dgm:t>
    </dgm:pt>
    <dgm:pt modelId="{9CE7C1CB-D720-47AD-9CBA-FDBDFE21C987}" type="sibTrans" cxnId="{982D7D3D-58B6-4542-8386-1470FB8FB5B2}">
      <dgm:prSet/>
      <dgm:spPr/>
      <dgm:t>
        <a:bodyPr/>
        <a:lstStyle/>
        <a:p>
          <a:endParaRPr lang="en-GB"/>
        </a:p>
      </dgm:t>
    </dgm:pt>
    <dgm:pt modelId="{933A6FC9-487C-4F79-8C4C-8FB158CA67D9}">
      <dgm:prSet phldrT="[Text]"/>
      <dgm:spPr>
        <a:solidFill>
          <a:srgbClr val="002060"/>
        </a:solidFill>
      </dgm:spPr>
      <dgm:t>
        <a:bodyPr/>
        <a:lstStyle/>
        <a:p>
          <a:r>
            <a:rPr lang="en-GB" dirty="0"/>
            <a:t>IMMUNO</a:t>
          </a:r>
        </a:p>
      </dgm:t>
    </dgm:pt>
    <dgm:pt modelId="{0E6C3DA3-EC5F-4172-A33C-41D6B44F04EC}" type="parTrans" cxnId="{01F4620D-4361-4CD5-B2EB-816861169868}">
      <dgm:prSet/>
      <dgm:spPr/>
      <dgm:t>
        <a:bodyPr/>
        <a:lstStyle/>
        <a:p>
          <a:endParaRPr lang="en-GB"/>
        </a:p>
      </dgm:t>
    </dgm:pt>
    <dgm:pt modelId="{000DE37D-3A5A-4557-BAF9-E1AE2DF806F6}" type="sibTrans" cxnId="{01F4620D-4361-4CD5-B2EB-816861169868}">
      <dgm:prSet/>
      <dgm:spPr/>
      <dgm:t>
        <a:bodyPr/>
        <a:lstStyle/>
        <a:p>
          <a:endParaRPr lang="en-GB"/>
        </a:p>
      </dgm:t>
    </dgm:pt>
    <dgm:pt modelId="{5A0720A0-F726-4CFF-9CA5-23D89DDC7047}">
      <dgm:prSet phldrT="[Text]"/>
      <dgm:spPr/>
      <dgm:t>
        <a:bodyPr/>
        <a:lstStyle/>
        <a:p>
          <a:r>
            <a:rPr lang="en-GB" dirty="0"/>
            <a:t>ENDOCRINE</a:t>
          </a:r>
        </a:p>
      </dgm:t>
    </dgm:pt>
    <dgm:pt modelId="{4B890B0A-B504-4FC2-B122-531183B3F38B}" type="parTrans" cxnId="{32062F9B-315C-4542-82FC-D4432146AE75}">
      <dgm:prSet/>
      <dgm:spPr/>
      <dgm:t>
        <a:bodyPr/>
        <a:lstStyle/>
        <a:p>
          <a:endParaRPr lang="en-GB"/>
        </a:p>
      </dgm:t>
    </dgm:pt>
    <dgm:pt modelId="{517D50C9-159D-4047-9C0E-BA5EA796472C}" type="sibTrans" cxnId="{32062F9B-315C-4542-82FC-D4432146AE75}">
      <dgm:prSet/>
      <dgm:spPr/>
      <dgm:t>
        <a:bodyPr/>
        <a:lstStyle/>
        <a:p>
          <a:endParaRPr lang="en-GB"/>
        </a:p>
      </dgm:t>
    </dgm:pt>
    <dgm:pt modelId="{3C67DBA9-3A1F-4EFF-92F5-98FBB40D3200}">
      <dgm:prSet phldrT="[Text]" phldr="1"/>
      <dgm:spPr>
        <a:blipFill rotWithShape="0">
          <a:blip xmlns:r="http://schemas.openxmlformats.org/officeDocument/2006/relationships" r:embed="rId1"/>
          <a:stretch>
            <a:fillRect/>
          </a:stretch>
        </a:blipFill>
      </dgm:spPr>
      <dgm:t>
        <a:bodyPr/>
        <a:lstStyle/>
        <a:p>
          <a:endParaRPr lang="en-GB" dirty="0"/>
        </a:p>
      </dgm:t>
    </dgm:pt>
    <dgm:pt modelId="{D727AB99-1F1F-4CD7-96B3-268E8D60EF5B}" type="sibTrans" cxnId="{08D49B08-65DE-43CA-A235-6524AB425F3C}">
      <dgm:prSet/>
      <dgm:spPr/>
      <dgm:t>
        <a:bodyPr/>
        <a:lstStyle/>
        <a:p>
          <a:endParaRPr lang="en-GB"/>
        </a:p>
      </dgm:t>
    </dgm:pt>
    <dgm:pt modelId="{2B7562AF-DD7A-4A28-9193-46FA9D4EADDF}" type="parTrans" cxnId="{08D49B08-65DE-43CA-A235-6524AB425F3C}">
      <dgm:prSet/>
      <dgm:spPr/>
      <dgm:t>
        <a:bodyPr/>
        <a:lstStyle/>
        <a:p>
          <a:endParaRPr lang="en-GB"/>
        </a:p>
      </dgm:t>
    </dgm:pt>
    <dgm:pt modelId="{C44C1BBE-024B-4086-82A1-59FCBA023791}" type="pres">
      <dgm:prSet presAssocID="{ACF5F565-4619-41C7-9C79-7797773706DA}" presName="Name0" presStyleCnt="0">
        <dgm:presLayoutVars>
          <dgm:chMax val="1"/>
          <dgm:dir/>
          <dgm:animLvl val="ctr"/>
          <dgm:resizeHandles val="exact"/>
        </dgm:presLayoutVars>
      </dgm:prSet>
      <dgm:spPr/>
      <dgm:t>
        <a:bodyPr/>
        <a:lstStyle/>
        <a:p>
          <a:endParaRPr lang="en-GB"/>
        </a:p>
      </dgm:t>
    </dgm:pt>
    <dgm:pt modelId="{50425385-362F-4811-9B23-C4BA1A318B5D}" type="pres">
      <dgm:prSet presAssocID="{3C67DBA9-3A1F-4EFF-92F5-98FBB40D3200}" presName="centerShape" presStyleLbl="node0" presStyleIdx="0" presStyleCnt="1" custScaleX="60057" custScaleY="48929" custLinFactNeighborX="-376" custLinFactNeighborY="892"/>
      <dgm:spPr/>
      <dgm:t>
        <a:bodyPr/>
        <a:lstStyle/>
        <a:p>
          <a:endParaRPr lang="en-GB"/>
        </a:p>
      </dgm:t>
    </dgm:pt>
    <dgm:pt modelId="{B636E123-57C8-4456-BC3D-4CBDCBA7263E}" type="pres">
      <dgm:prSet presAssocID="{AE3375E2-BA0E-407B-9B55-7550A21B39BD}" presName="node" presStyleLbl="node1" presStyleIdx="0" presStyleCnt="4" custRadScaleRad="106973" custRadScaleInc="-7675">
        <dgm:presLayoutVars>
          <dgm:bulletEnabled val="1"/>
        </dgm:presLayoutVars>
      </dgm:prSet>
      <dgm:spPr/>
      <dgm:t>
        <a:bodyPr/>
        <a:lstStyle/>
        <a:p>
          <a:endParaRPr lang="en-GB"/>
        </a:p>
      </dgm:t>
    </dgm:pt>
    <dgm:pt modelId="{A093F455-5853-4629-8CD2-C41AFDA84470}" type="pres">
      <dgm:prSet presAssocID="{AE3375E2-BA0E-407B-9B55-7550A21B39BD}" presName="dummy" presStyleCnt="0"/>
      <dgm:spPr/>
    </dgm:pt>
    <dgm:pt modelId="{02F6A1B5-EB38-46D1-B7C1-878C2B55B02E}" type="pres">
      <dgm:prSet presAssocID="{64F8032B-C464-408F-B157-62775F063353}" presName="sibTrans" presStyleLbl="sibTrans2D1" presStyleIdx="0" presStyleCnt="4"/>
      <dgm:spPr/>
      <dgm:t>
        <a:bodyPr/>
        <a:lstStyle/>
        <a:p>
          <a:endParaRPr lang="en-GB"/>
        </a:p>
      </dgm:t>
    </dgm:pt>
    <dgm:pt modelId="{184DA6B2-57AF-4C62-BF49-4B9B170B9126}" type="pres">
      <dgm:prSet presAssocID="{01E258B9-34CD-49A2-96F2-D30BF583B066}" presName="node" presStyleLbl="node1" presStyleIdx="1" presStyleCnt="4" custRadScaleRad="110073" custRadScaleInc="-5898">
        <dgm:presLayoutVars>
          <dgm:bulletEnabled val="1"/>
        </dgm:presLayoutVars>
      </dgm:prSet>
      <dgm:spPr/>
      <dgm:t>
        <a:bodyPr/>
        <a:lstStyle/>
        <a:p>
          <a:endParaRPr lang="en-GB"/>
        </a:p>
      </dgm:t>
    </dgm:pt>
    <dgm:pt modelId="{D3A136AE-EDC5-43D6-A8A9-9D4426E87234}" type="pres">
      <dgm:prSet presAssocID="{01E258B9-34CD-49A2-96F2-D30BF583B066}" presName="dummy" presStyleCnt="0"/>
      <dgm:spPr/>
    </dgm:pt>
    <dgm:pt modelId="{51F75C74-C6BE-4BFA-9D98-7CEE6E3B118A}" type="pres">
      <dgm:prSet presAssocID="{9CE7C1CB-D720-47AD-9CBA-FDBDFE21C987}" presName="sibTrans" presStyleLbl="sibTrans2D1" presStyleIdx="1" presStyleCnt="4"/>
      <dgm:spPr/>
      <dgm:t>
        <a:bodyPr/>
        <a:lstStyle/>
        <a:p>
          <a:endParaRPr lang="en-GB"/>
        </a:p>
      </dgm:t>
    </dgm:pt>
    <dgm:pt modelId="{5840698F-3A59-45C4-8E97-71FF0ED7D811}" type="pres">
      <dgm:prSet presAssocID="{933A6FC9-487C-4F79-8C4C-8FB158CA67D9}" presName="node" presStyleLbl="node1" presStyleIdx="2" presStyleCnt="4" custRadScaleRad="117633" custRadScaleInc="-2260">
        <dgm:presLayoutVars>
          <dgm:bulletEnabled val="1"/>
        </dgm:presLayoutVars>
      </dgm:prSet>
      <dgm:spPr/>
      <dgm:t>
        <a:bodyPr/>
        <a:lstStyle/>
        <a:p>
          <a:endParaRPr lang="en-GB"/>
        </a:p>
      </dgm:t>
    </dgm:pt>
    <dgm:pt modelId="{53EE5CFF-9705-49DA-89DC-47598CBF5B2B}" type="pres">
      <dgm:prSet presAssocID="{933A6FC9-487C-4F79-8C4C-8FB158CA67D9}" presName="dummy" presStyleCnt="0"/>
      <dgm:spPr/>
    </dgm:pt>
    <dgm:pt modelId="{B6E606A8-9426-44C5-B636-56C9E4ADE69C}" type="pres">
      <dgm:prSet presAssocID="{000DE37D-3A5A-4557-BAF9-E1AE2DF806F6}" presName="sibTrans" presStyleLbl="sibTrans2D1" presStyleIdx="2" presStyleCnt="4"/>
      <dgm:spPr/>
      <dgm:t>
        <a:bodyPr/>
        <a:lstStyle/>
        <a:p>
          <a:endParaRPr lang="en-GB"/>
        </a:p>
      </dgm:t>
    </dgm:pt>
    <dgm:pt modelId="{1F2A014D-B0E2-40C2-8F4D-E3B3124A40C7}" type="pres">
      <dgm:prSet presAssocID="{5A0720A0-F726-4CFF-9CA5-23D89DDC7047}" presName="node" presStyleLbl="node1" presStyleIdx="3" presStyleCnt="4" custRadScaleRad="117240" custRadScaleInc="5538">
        <dgm:presLayoutVars>
          <dgm:bulletEnabled val="1"/>
        </dgm:presLayoutVars>
      </dgm:prSet>
      <dgm:spPr/>
      <dgm:t>
        <a:bodyPr/>
        <a:lstStyle/>
        <a:p>
          <a:endParaRPr lang="en-GB"/>
        </a:p>
      </dgm:t>
    </dgm:pt>
    <dgm:pt modelId="{FB0B87C4-67F4-4D51-88F5-FB818C4F4869}" type="pres">
      <dgm:prSet presAssocID="{5A0720A0-F726-4CFF-9CA5-23D89DDC7047}" presName="dummy" presStyleCnt="0"/>
      <dgm:spPr/>
    </dgm:pt>
    <dgm:pt modelId="{B7A73F11-73BD-4408-A0A8-87A93901F765}" type="pres">
      <dgm:prSet presAssocID="{517D50C9-159D-4047-9C0E-BA5EA796472C}" presName="sibTrans" presStyleLbl="sibTrans2D1" presStyleIdx="3" presStyleCnt="4"/>
      <dgm:spPr/>
      <dgm:t>
        <a:bodyPr/>
        <a:lstStyle/>
        <a:p>
          <a:endParaRPr lang="en-GB"/>
        </a:p>
      </dgm:t>
    </dgm:pt>
  </dgm:ptLst>
  <dgm:cxnLst>
    <dgm:cxn modelId="{5E75B1A6-854A-4E5D-93E5-17A77CED8FC8}" type="presOf" srcId="{517D50C9-159D-4047-9C0E-BA5EA796472C}" destId="{B7A73F11-73BD-4408-A0A8-87A93901F765}" srcOrd="0" destOrd="0" presId="urn:microsoft.com/office/officeart/2005/8/layout/radial6"/>
    <dgm:cxn modelId="{845FC85A-7D65-4A6D-BDF0-052A163CFDB7}" srcId="{3C67DBA9-3A1F-4EFF-92F5-98FBB40D3200}" destId="{AE3375E2-BA0E-407B-9B55-7550A21B39BD}" srcOrd="0" destOrd="0" parTransId="{759FF802-16E6-494D-AB4B-90BF0040EF46}" sibTransId="{64F8032B-C464-408F-B157-62775F063353}"/>
    <dgm:cxn modelId="{08D49B08-65DE-43CA-A235-6524AB425F3C}" srcId="{ACF5F565-4619-41C7-9C79-7797773706DA}" destId="{3C67DBA9-3A1F-4EFF-92F5-98FBB40D3200}" srcOrd="0" destOrd="0" parTransId="{2B7562AF-DD7A-4A28-9193-46FA9D4EADDF}" sibTransId="{D727AB99-1F1F-4CD7-96B3-268E8D60EF5B}"/>
    <dgm:cxn modelId="{7F83F1A7-4C91-4630-BC5F-1F8C82179520}" type="presOf" srcId="{000DE37D-3A5A-4557-BAF9-E1AE2DF806F6}" destId="{B6E606A8-9426-44C5-B636-56C9E4ADE69C}" srcOrd="0" destOrd="0" presId="urn:microsoft.com/office/officeart/2005/8/layout/radial6"/>
    <dgm:cxn modelId="{01F4620D-4361-4CD5-B2EB-816861169868}" srcId="{3C67DBA9-3A1F-4EFF-92F5-98FBB40D3200}" destId="{933A6FC9-487C-4F79-8C4C-8FB158CA67D9}" srcOrd="2" destOrd="0" parTransId="{0E6C3DA3-EC5F-4172-A33C-41D6B44F04EC}" sibTransId="{000DE37D-3A5A-4557-BAF9-E1AE2DF806F6}"/>
    <dgm:cxn modelId="{F72C3F8B-D49B-4982-8995-CDFEF0D63697}" type="presOf" srcId="{AE3375E2-BA0E-407B-9B55-7550A21B39BD}" destId="{B636E123-57C8-4456-BC3D-4CBDCBA7263E}" srcOrd="0" destOrd="0" presId="urn:microsoft.com/office/officeart/2005/8/layout/radial6"/>
    <dgm:cxn modelId="{E3DDAA03-92F8-4691-A11D-CB573B6FDD67}" type="presOf" srcId="{64F8032B-C464-408F-B157-62775F063353}" destId="{02F6A1B5-EB38-46D1-B7C1-878C2B55B02E}" srcOrd="0" destOrd="0" presId="urn:microsoft.com/office/officeart/2005/8/layout/radial6"/>
    <dgm:cxn modelId="{982D7D3D-58B6-4542-8386-1470FB8FB5B2}" srcId="{3C67DBA9-3A1F-4EFF-92F5-98FBB40D3200}" destId="{01E258B9-34CD-49A2-96F2-D30BF583B066}" srcOrd="1" destOrd="0" parTransId="{B44D56F5-B89C-4C7E-AACF-09EC423C205B}" sibTransId="{9CE7C1CB-D720-47AD-9CBA-FDBDFE21C987}"/>
    <dgm:cxn modelId="{67A28880-AD29-4534-BF3E-52313A0525D4}" type="presOf" srcId="{3C67DBA9-3A1F-4EFF-92F5-98FBB40D3200}" destId="{50425385-362F-4811-9B23-C4BA1A318B5D}" srcOrd="0" destOrd="0" presId="urn:microsoft.com/office/officeart/2005/8/layout/radial6"/>
    <dgm:cxn modelId="{ABAC084D-E8D1-455F-98D9-9C2AEF5809C4}" type="presOf" srcId="{01E258B9-34CD-49A2-96F2-D30BF583B066}" destId="{184DA6B2-57AF-4C62-BF49-4B9B170B9126}" srcOrd="0" destOrd="0" presId="urn:microsoft.com/office/officeart/2005/8/layout/radial6"/>
    <dgm:cxn modelId="{057423BE-99FE-4DD7-95D1-F669ED910424}" type="presOf" srcId="{933A6FC9-487C-4F79-8C4C-8FB158CA67D9}" destId="{5840698F-3A59-45C4-8E97-71FF0ED7D811}" srcOrd="0" destOrd="0" presId="urn:microsoft.com/office/officeart/2005/8/layout/radial6"/>
    <dgm:cxn modelId="{32062F9B-315C-4542-82FC-D4432146AE75}" srcId="{3C67DBA9-3A1F-4EFF-92F5-98FBB40D3200}" destId="{5A0720A0-F726-4CFF-9CA5-23D89DDC7047}" srcOrd="3" destOrd="0" parTransId="{4B890B0A-B504-4FC2-B122-531183B3F38B}" sibTransId="{517D50C9-159D-4047-9C0E-BA5EA796472C}"/>
    <dgm:cxn modelId="{5471ACA4-61C6-46D6-94DB-7040B87667FD}" type="presOf" srcId="{ACF5F565-4619-41C7-9C79-7797773706DA}" destId="{C44C1BBE-024B-4086-82A1-59FCBA023791}" srcOrd="0" destOrd="0" presId="urn:microsoft.com/office/officeart/2005/8/layout/radial6"/>
    <dgm:cxn modelId="{3CBB4448-64D0-4D16-A95B-01B056B0C900}" type="presOf" srcId="{5A0720A0-F726-4CFF-9CA5-23D89DDC7047}" destId="{1F2A014D-B0E2-40C2-8F4D-E3B3124A40C7}" srcOrd="0" destOrd="0" presId="urn:microsoft.com/office/officeart/2005/8/layout/radial6"/>
    <dgm:cxn modelId="{2E57682D-72EB-46EB-A86A-66EC230687D9}" type="presOf" srcId="{9CE7C1CB-D720-47AD-9CBA-FDBDFE21C987}" destId="{51F75C74-C6BE-4BFA-9D98-7CEE6E3B118A}" srcOrd="0" destOrd="0" presId="urn:microsoft.com/office/officeart/2005/8/layout/radial6"/>
    <dgm:cxn modelId="{809EEB6A-CC82-498B-8D43-6D6837F1A1A4}" type="presParOf" srcId="{C44C1BBE-024B-4086-82A1-59FCBA023791}" destId="{50425385-362F-4811-9B23-C4BA1A318B5D}" srcOrd="0" destOrd="0" presId="urn:microsoft.com/office/officeart/2005/8/layout/radial6"/>
    <dgm:cxn modelId="{658E8D33-921D-450A-BCBB-2FF48E91081C}" type="presParOf" srcId="{C44C1BBE-024B-4086-82A1-59FCBA023791}" destId="{B636E123-57C8-4456-BC3D-4CBDCBA7263E}" srcOrd="1" destOrd="0" presId="urn:microsoft.com/office/officeart/2005/8/layout/radial6"/>
    <dgm:cxn modelId="{C0B7CF92-1E71-48DC-B812-EF4E2B6FF6E4}" type="presParOf" srcId="{C44C1BBE-024B-4086-82A1-59FCBA023791}" destId="{A093F455-5853-4629-8CD2-C41AFDA84470}" srcOrd="2" destOrd="0" presId="urn:microsoft.com/office/officeart/2005/8/layout/radial6"/>
    <dgm:cxn modelId="{AAB66864-E21E-49FF-98CD-DD6C704340BA}" type="presParOf" srcId="{C44C1BBE-024B-4086-82A1-59FCBA023791}" destId="{02F6A1B5-EB38-46D1-B7C1-878C2B55B02E}" srcOrd="3" destOrd="0" presId="urn:microsoft.com/office/officeart/2005/8/layout/radial6"/>
    <dgm:cxn modelId="{ADF63607-1CC9-4B04-BBE4-46A0CDCA734F}" type="presParOf" srcId="{C44C1BBE-024B-4086-82A1-59FCBA023791}" destId="{184DA6B2-57AF-4C62-BF49-4B9B170B9126}" srcOrd="4" destOrd="0" presId="urn:microsoft.com/office/officeart/2005/8/layout/radial6"/>
    <dgm:cxn modelId="{ABB8C415-B5D7-4A9B-A14F-A684A3F607C4}" type="presParOf" srcId="{C44C1BBE-024B-4086-82A1-59FCBA023791}" destId="{D3A136AE-EDC5-43D6-A8A9-9D4426E87234}" srcOrd="5" destOrd="0" presId="urn:microsoft.com/office/officeart/2005/8/layout/radial6"/>
    <dgm:cxn modelId="{00C1E829-3C03-4F3E-9118-6E72C5886C83}" type="presParOf" srcId="{C44C1BBE-024B-4086-82A1-59FCBA023791}" destId="{51F75C74-C6BE-4BFA-9D98-7CEE6E3B118A}" srcOrd="6" destOrd="0" presId="urn:microsoft.com/office/officeart/2005/8/layout/radial6"/>
    <dgm:cxn modelId="{E306AA4E-29F9-4601-8A49-BA713EFCB83B}" type="presParOf" srcId="{C44C1BBE-024B-4086-82A1-59FCBA023791}" destId="{5840698F-3A59-45C4-8E97-71FF0ED7D811}" srcOrd="7" destOrd="0" presId="urn:microsoft.com/office/officeart/2005/8/layout/radial6"/>
    <dgm:cxn modelId="{0D9BBF07-248B-4D7B-B263-2571C57AE9EC}" type="presParOf" srcId="{C44C1BBE-024B-4086-82A1-59FCBA023791}" destId="{53EE5CFF-9705-49DA-89DC-47598CBF5B2B}" srcOrd="8" destOrd="0" presId="urn:microsoft.com/office/officeart/2005/8/layout/radial6"/>
    <dgm:cxn modelId="{59017624-9B6C-4197-B844-C5473780ED1D}" type="presParOf" srcId="{C44C1BBE-024B-4086-82A1-59FCBA023791}" destId="{B6E606A8-9426-44C5-B636-56C9E4ADE69C}" srcOrd="9" destOrd="0" presId="urn:microsoft.com/office/officeart/2005/8/layout/radial6"/>
    <dgm:cxn modelId="{C5A6D562-994A-46B3-A1EA-A47E1047C212}" type="presParOf" srcId="{C44C1BBE-024B-4086-82A1-59FCBA023791}" destId="{1F2A014D-B0E2-40C2-8F4D-E3B3124A40C7}" srcOrd="10" destOrd="0" presId="urn:microsoft.com/office/officeart/2005/8/layout/radial6"/>
    <dgm:cxn modelId="{A77A8677-1673-4A87-8AE8-0A102B89E2F4}" type="presParOf" srcId="{C44C1BBE-024B-4086-82A1-59FCBA023791}" destId="{FB0B87C4-67F4-4D51-88F5-FB818C4F4869}" srcOrd="11" destOrd="0" presId="urn:microsoft.com/office/officeart/2005/8/layout/radial6"/>
    <dgm:cxn modelId="{FA30037E-828E-41AA-B43E-44A5D57489A3}" type="presParOf" srcId="{C44C1BBE-024B-4086-82A1-59FCBA023791}" destId="{B7A73F11-73BD-4408-A0A8-87A93901F76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28EC5-DD9C-497A-932A-7EB48D4ACDC5}" type="datetimeFigureOut">
              <a:rPr lang="en-GB" smtClean="0"/>
              <a:t>23/06/2021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1008F-0431-4EF1-8D76-6AC6C27353EC}" type="slidenum">
              <a:rPr lang="en-GB" smtClean="0"/>
              <a:t>‹#›</a:t>
            </a:fld>
            <a:endParaRPr lang="en-GB"/>
          </a:p>
        </p:txBody>
      </p:sp>
    </p:spTree>
    <p:extLst>
      <p:ext uri="{BB962C8B-B14F-4D97-AF65-F5344CB8AC3E}">
        <p14:creationId xmlns:p14="http://schemas.microsoft.com/office/powerpoint/2010/main" val="96361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fear of failure, looking stupid, humiliation, unemployment, disapproval, loss of approval – love, status, abandonment</a:t>
            </a:r>
          </a:p>
          <a:p>
            <a:endParaRPr lang="en-GB" dirty="0"/>
          </a:p>
          <a:p>
            <a:pPr marL="342900" indent="-342900" algn="l" defTabSz="1300460" eaLnBrk="0" fontAlgn="base">
              <a:spcBef>
                <a:spcPct val="0"/>
              </a:spcBef>
              <a:spcAft>
                <a:spcPct val="0"/>
              </a:spcAft>
            </a:pPr>
            <a:r>
              <a:rPr lang="en-GB" altLang="en-US" b="1" kern="1200" dirty="0"/>
              <a:t>Governed by the immediate autonomic – sympathetic nervous (SNS) –which mobilises the </a:t>
            </a:r>
          </a:p>
          <a:p>
            <a:pPr marL="1085850" lvl="1" indent="-342900" algn="l" defTabSz="1300460" eaLnBrk="0" fontAlgn="base">
              <a:spcBef>
                <a:spcPct val="0"/>
              </a:spcBef>
              <a:spcAft>
                <a:spcPct val="0"/>
              </a:spcAft>
            </a:pPr>
            <a:r>
              <a:rPr lang="en-GB" altLang="en-US" b="1" kern="1200" dirty="0"/>
              <a:t>Fight – flight or freeze response </a:t>
            </a:r>
            <a:r>
              <a:rPr lang="en-GB" altLang="en-US" b="1" i="1" kern="1200" dirty="0"/>
              <a:t>and</a:t>
            </a:r>
          </a:p>
          <a:p>
            <a:pPr marL="1085850" lvl="1" indent="-342900" algn="l" defTabSz="1300460" eaLnBrk="0" fontAlgn="base">
              <a:spcBef>
                <a:spcPct val="0"/>
              </a:spcBef>
              <a:spcAft>
                <a:spcPct val="0"/>
              </a:spcAft>
            </a:pPr>
            <a:r>
              <a:rPr lang="en-GB" altLang="en-US" b="1" kern="1200" dirty="0"/>
              <a:t>The more sinister endocrine driven secondary stress response</a:t>
            </a:r>
            <a:endParaRPr lang="en-GB" dirty="0"/>
          </a:p>
        </p:txBody>
      </p:sp>
    </p:spTree>
    <p:extLst>
      <p:ext uri="{BB962C8B-B14F-4D97-AF65-F5344CB8AC3E}">
        <p14:creationId xmlns:p14="http://schemas.microsoft.com/office/powerpoint/2010/main" val="145512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17708FE7-04EF-4EE8-9EF9-36D644658D5F}"/>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xmlns="" id="{1F54D1C6-E041-40CE-A350-4BF900B98B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xmlns="" id="{734F0CC8-5D50-422C-A91A-B746709889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01EA9C-F0A4-4A51-9DAE-E2364CC0B8E7}" type="slidenum">
              <a:rPr lang="en-US" altLang="en-US" sz="1200"/>
              <a:pPr/>
              <a:t>31</a:t>
            </a:fld>
            <a:endParaRPr lang="en-US" altLang="en-US" sz="1200"/>
          </a:p>
        </p:txBody>
      </p:sp>
    </p:spTree>
    <p:extLst>
      <p:ext uri="{BB962C8B-B14F-4D97-AF65-F5344CB8AC3E}">
        <p14:creationId xmlns:p14="http://schemas.microsoft.com/office/powerpoint/2010/main" val="184995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C4742379-C57A-4844-A58C-6E85D7DF26A3}"/>
              </a:ext>
            </a:extLst>
          </p:cNvPr>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0976B1E-D313-4246-BB78-6F563BDD4D5F}" type="slidenum">
              <a:rPr lang="en-US" altLang="en-US" sz="1200"/>
              <a:pPr algn="r"/>
              <a:t>44</a:t>
            </a:fld>
            <a:endParaRPr lang="en-US" altLang="en-US" sz="1200"/>
          </a:p>
        </p:txBody>
      </p:sp>
      <p:sp>
        <p:nvSpPr>
          <p:cNvPr id="43011" name="Rectangle 2">
            <a:extLst>
              <a:ext uri="{FF2B5EF4-FFF2-40B4-BE49-F238E27FC236}">
                <a16:creationId xmlns:a16="http://schemas.microsoft.com/office/drawing/2014/main" xmlns="" id="{0B5445E1-A53C-4DED-8A39-DD73BC5ADAF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5E8E26E2-C1DC-4B0F-B2E2-58E850A6A8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246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37DE0-BFF8-4CB2-9D16-DFD022491A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44E5E22-4D15-4C93-A6DD-C3A9071846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64FFAF70-8BFD-46A4-9310-52EA70ADC166}"/>
              </a:ext>
            </a:extLst>
          </p:cNvPr>
          <p:cNvSpPr>
            <a:spLocks noGrp="1"/>
          </p:cNvSpPr>
          <p:nvPr>
            <p:ph type="dt" sz="half" idx="10"/>
          </p:nvPr>
        </p:nvSpPr>
        <p:spPr/>
        <p:txBody>
          <a:bodyPr/>
          <a:lstStyle/>
          <a:p>
            <a:fld id="{48B7E4E8-4602-436F-A758-9EDA3660A261}" type="datetimeFigureOut">
              <a:rPr lang="en-GB" smtClean="0"/>
              <a:t>23/06/2021</a:t>
            </a:fld>
            <a:endParaRPr lang="en-GB"/>
          </a:p>
        </p:txBody>
      </p:sp>
      <p:sp>
        <p:nvSpPr>
          <p:cNvPr id="5" name="Footer Placeholder 4">
            <a:extLst>
              <a:ext uri="{FF2B5EF4-FFF2-40B4-BE49-F238E27FC236}">
                <a16:creationId xmlns:a16="http://schemas.microsoft.com/office/drawing/2014/main" xmlns="" id="{EFCA76A0-F54F-4C8C-863B-83E642FA77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9529D29-9CFE-44BB-929B-A0559AC294D5}"/>
              </a:ext>
            </a:extLst>
          </p:cNvPr>
          <p:cNvSpPr>
            <a:spLocks noGrp="1"/>
          </p:cNvSpPr>
          <p:nvPr>
            <p:ph type="sldNum" sz="quarter" idx="12"/>
          </p:nvPr>
        </p:nvSpPr>
        <p:spPr/>
        <p:txBody>
          <a:bodyPr/>
          <a:lstStyle/>
          <a:p>
            <a:fld id="{0F82999C-A3FF-4990-9F0A-FD737C3A09AA}" type="slidenum">
              <a:rPr lang="en-GB" smtClean="0"/>
              <a:t>‹#›</a:t>
            </a:fld>
            <a:endParaRPr lang="en-GB"/>
          </a:p>
        </p:txBody>
      </p:sp>
    </p:spTree>
    <p:extLst>
      <p:ext uri="{BB962C8B-B14F-4D97-AF65-F5344CB8AC3E}">
        <p14:creationId xmlns:p14="http://schemas.microsoft.com/office/powerpoint/2010/main" val="385716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D7163-475E-40EA-BEAC-689C0687D6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1D4C952-711D-43D8-9093-6663F02EF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3A811EC-4CE7-4064-9631-62393A09F39E}"/>
              </a:ext>
            </a:extLst>
          </p:cNvPr>
          <p:cNvSpPr>
            <a:spLocks noGrp="1"/>
          </p:cNvSpPr>
          <p:nvPr>
            <p:ph type="dt" sz="half" idx="10"/>
          </p:nvPr>
        </p:nvSpPr>
        <p:spPr/>
        <p:txBody>
          <a:bodyPr/>
          <a:lstStyle/>
          <a:p>
            <a:fld id="{48B7E4E8-4602-436F-A758-9EDA3660A261}" type="datetimeFigureOut">
              <a:rPr lang="en-GB" smtClean="0"/>
              <a:t>23/06/2021</a:t>
            </a:fld>
            <a:endParaRPr lang="en-GB"/>
          </a:p>
        </p:txBody>
      </p:sp>
      <p:sp>
        <p:nvSpPr>
          <p:cNvPr id="5" name="Footer Placeholder 4">
            <a:extLst>
              <a:ext uri="{FF2B5EF4-FFF2-40B4-BE49-F238E27FC236}">
                <a16:creationId xmlns:a16="http://schemas.microsoft.com/office/drawing/2014/main" xmlns="" id="{F20D082C-0CC3-4CFD-A27B-2A0AD6C2E7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ACDD872-3B9C-4BBD-9F5B-1DA87032B08B}"/>
              </a:ext>
            </a:extLst>
          </p:cNvPr>
          <p:cNvSpPr>
            <a:spLocks noGrp="1"/>
          </p:cNvSpPr>
          <p:nvPr>
            <p:ph type="sldNum" sz="quarter" idx="12"/>
          </p:nvPr>
        </p:nvSpPr>
        <p:spPr/>
        <p:txBody>
          <a:bodyPr/>
          <a:lstStyle/>
          <a:p>
            <a:fld id="{0F82999C-A3FF-4990-9F0A-FD737C3A09AA}" type="slidenum">
              <a:rPr lang="en-GB" smtClean="0"/>
              <a:t>‹#›</a:t>
            </a:fld>
            <a:endParaRPr lang="en-GB"/>
          </a:p>
        </p:txBody>
      </p:sp>
    </p:spTree>
    <p:extLst>
      <p:ext uri="{BB962C8B-B14F-4D97-AF65-F5344CB8AC3E}">
        <p14:creationId xmlns:p14="http://schemas.microsoft.com/office/powerpoint/2010/main" val="225053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46E1B49-DCC9-4333-ADBF-2ED91AD315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CB78F87-6914-488E-AA5E-20788D4333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3743281-891C-4C6A-AA1D-72CCCB9BED13}"/>
              </a:ext>
            </a:extLst>
          </p:cNvPr>
          <p:cNvSpPr>
            <a:spLocks noGrp="1"/>
          </p:cNvSpPr>
          <p:nvPr>
            <p:ph type="dt" sz="half" idx="10"/>
          </p:nvPr>
        </p:nvSpPr>
        <p:spPr/>
        <p:txBody>
          <a:bodyPr/>
          <a:lstStyle/>
          <a:p>
            <a:fld id="{48B7E4E8-4602-436F-A758-9EDA3660A261}" type="datetimeFigureOut">
              <a:rPr lang="en-GB" smtClean="0"/>
              <a:t>23/06/2021</a:t>
            </a:fld>
            <a:endParaRPr lang="en-GB"/>
          </a:p>
        </p:txBody>
      </p:sp>
      <p:sp>
        <p:nvSpPr>
          <p:cNvPr id="5" name="Footer Placeholder 4">
            <a:extLst>
              <a:ext uri="{FF2B5EF4-FFF2-40B4-BE49-F238E27FC236}">
                <a16:creationId xmlns:a16="http://schemas.microsoft.com/office/drawing/2014/main" xmlns="" id="{51D2F12F-308B-48AA-AD93-BC93397D9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5D24A5C-B385-46B0-B27E-5BBDB67ABC24}"/>
              </a:ext>
            </a:extLst>
          </p:cNvPr>
          <p:cNvSpPr>
            <a:spLocks noGrp="1"/>
          </p:cNvSpPr>
          <p:nvPr>
            <p:ph type="sldNum" sz="quarter" idx="12"/>
          </p:nvPr>
        </p:nvSpPr>
        <p:spPr/>
        <p:txBody>
          <a:bodyPr/>
          <a:lstStyle/>
          <a:p>
            <a:fld id="{0F82999C-A3FF-4990-9F0A-FD737C3A09AA}" type="slidenum">
              <a:rPr lang="en-GB" smtClean="0"/>
              <a:t>‹#›</a:t>
            </a:fld>
            <a:endParaRPr lang="en-GB"/>
          </a:p>
        </p:txBody>
      </p:sp>
    </p:spTree>
    <p:extLst>
      <p:ext uri="{BB962C8B-B14F-4D97-AF65-F5344CB8AC3E}">
        <p14:creationId xmlns:p14="http://schemas.microsoft.com/office/powerpoint/2010/main" val="262948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12" name="Shape 12"/>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396461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Shape 29"/>
          <p:cNvSpPr>
            <a:spLocks noGrp="1"/>
          </p:cNvSpPr>
          <p:nvPr>
            <p:ph type="title"/>
          </p:nvPr>
        </p:nvSpPr>
        <p:spPr>
          <a:xfrm>
            <a:off x="2416968" y="991195"/>
            <a:ext cx="7358064" cy="1285876"/>
          </a:xfrm>
          <a:prstGeom prst="rect">
            <a:avLst/>
          </a:prstGeom>
        </p:spPr>
        <p:txBody>
          <a:bodyPr anchor="ctr"/>
          <a:lstStyle/>
          <a:p>
            <a:r>
              <a:t>Title Text</a:t>
            </a:r>
          </a:p>
        </p:txBody>
      </p:sp>
      <p:sp>
        <p:nvSpPr>
          <p:cNvPr id="30" name="Shape 30"/>
          <p:cNvSpPr>
            <a:spLocks noGrp="1"/>
          </p:cNvSpPr>
          <p:nvPr>
            <p:ph type="body" sz="half" idx="1"/>
          </p:nvPr>
        </p:nvSpPr>
        <p:spPr>
          <a:xfrm>
            <a:off x="2416968" y="2317254"/>
            <a:ext cx="7358064" cy="3013770"/>
          </a:xfrm>
          <a:prstGeom prst="rect">
            <a:avLst/>
          </a:prstGeom>
        </p:spPr>
        <p:txBody>
          <a:bodyPr numCol="2" spcCol="392430"/>
          <a:lstStyle>
            <a:lvl1pPr marL="549267" indent="-326032" algn="l">
              <a:spcBef>
                <a:spcPts val="1898"/>
              </a:spcBef>
              <a:buSzPct val="171000"/>
              <a:buChar char="•"/>
              <a:defRPr sz="2109"/>
            </a:lvl1pPr>
            <a:lvl2pPr marL="861795" indent="-326032" algn="l">
              <a:spcBef>
                <a:spcPts val="1898"/>
              </a:spcBef>
              <a:buSzPct val="171000"/>
              <a:buChar char="•"/>
              <a:defRPr sz="2109"/>
            </a:lvl2pPr>
            <a:lvl3pPr marL="1174323" indent="-326032" algn="l">
              <a:spcBef>
                <a:spcPts val="1898"/>
              </a:spcBef>
              <a:buSzPct val="171000"/>
              <a:buChar char="•"/>
              <a:defRPr sz="2109"/>
            </a:lvl3pPr>
            <a:lvl4pPr marL="1486850" indent="-326032" algn="l">
              <a:spcBef>
                <a:spcPts val="1898"/>
              </a:spcBef>
              <a:buSzPct val="171000"/>
              <a:buChar char="•"/>
              <a:defRPr sz="2109"/>
            </a:lvl4pPr>
            <a:lvl5pPr marL="1799378" indent="-326032" algn="l">
              <a:spcBef>
                <a:spcPts val="1898"/>
              </a:spcBef>
              <a:buSzPct val="171000"/>
              <a:buChar char="•"/>
              <a:defRPr sz="2109"/>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576000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sz="half" idx="1"/>
          </p:nvPr>
        </p:nvSpPr>
        <p:spPr>
          <a:xfrm>
            <a:off x="2416968" y="1526976"/>
            <a:ext cx="7358064" cy="3804048"/>
          </a:xfrm>
          <a:prstGeom prst="rect">
            <a:avLst/>
          </a:prstGeom>
        </p:spPr>
        <p:txBody>
          <a:bodyPr anchor="ctr"/>
          <a:lstStyle>
            <a:lvl1pPr marL="605921" indent="-382687" algn="l">
              <a:spcBef>
                <a:spcPts val="2391"/>
              </a:spcBef>
              <a:buSzPct val="171000"/>
              <a:buChar char="•"/>
              <a:defRPr sz="2812"/>
            </a:lvl1pPr>
            <a:lvl2pPr marL="918449" indent="-382687" algn="l">
              <a:spcBef>
                <a:spcPts val="2391"/>
              </a:spcBef>
              <a:buSzPct val="171000"/>
              <a:buChar char="•"/>
              <a:defRPr sz="2812"/>
            </a:lvl2pPr>
            <a:lvl3pPr marL="1230977" indent="-382687" algn="l">
              <a:spcBef>
                <a:spcPts val="2391"/>
              </a:spcBef>
              <a:buSzPct val="171000"/>
              <a:buChar char="•"/>
              <a:defRPr sz="2812"/>
            </a:lvl3pPr>
            <a:lvl4pPr marL="1543505" indent="-382687" algn="l">
              <a:spcBef>
                <a:spcPts val="2391"/>
              </a:spcBef>
              <a:buSzPct val="171000"/>
              <a:buChar char="•"/>
              <a:defRPr sz="2812"/>
            </a:lvl4pPr>
            <a:lvl5pPr marL="1856033" indent="-382687" algn="l">
              <a:spcBef>
                <a:spcPts val="2391"/>
              </a:spcBef>
              <a:buSzPct val="171000"/>
              <a:buChar char="•"/>
              <a:defRPr sz="2812"/>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59330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p:nvPr>
        </p:nvSpPr>
        <p:spPr>
          <a:xfrm>
            <a:off x="2416968" y="991195"/>
            <a:ext cx="7358064" cy="1285876"/>
          </a:xfrm>
          <a:prstGeom prst="rect">
            <a:avLst/>
          </a:prstGeom>
        </p:spPr>
        <p:txBody>
          <a:bodyPr anchor="ct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1503171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p:nvPr>
        </p:nvSpPr>
        <p:spPr>
          <a:xfrm>
            <a:off x="2416968" y="2424411"/>
            <a:ext cx="7358064" cy="2009180"/>
          </a:xfrm>
          <a:prstGeom prst="rect">
            <a:avLst/>
          </a:prstGeom>
        </p:spPr>
        <p:txBody>
          <a:bodyPr anchor="ct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8382461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sz="quarter" idx="13"/>
          </p:nvPr>
        </p:nvSpPr>
        <p:spPr>
          <a:xfrm>
            <a:off x="3952875" y="1808262"/>
            <a:ext cx="4286251" cy="2411016"/>
          </a:xfrm>
          <a:prstGeom prst="rect">
            <a:avLst/>
          </a:prstGeom>
        </p:spPr>
        <p:txBody>
          <a:bodyPr lIns="91439" tIns="45719" rIns="91439" bIns="45719"/>
          <a:lstStyle/>
          <a:p>
            <a:endParaRPr/>
          </a:p>
        </p:txBody>
      </p:sp>
      <p:sp>
        <p:nvSpPr>
          <p:cNvPr id="70" name="Shape 70"/>
          <p:cNvSpPr>
            <a:spLocks noGrp="1"/>
          </p:cNvSpPr>
          <p:nvPr>
            <p:ph type="title"/>
          </p:nvPr>
        </p:nvSpPr>
        <p:spPr>
          <a:xfrm>
            <a:off x="2416968" y="4741665"/>
            <a:ext cx="7358064" cy="897434"/>
          </a:xfrm>
          <a:prstGeom prst="rect">
            <a:avLst/>
          </a:prstGeom>
        </p:spPr>
        <p:txBody>
          <a:bodyPr anchor="ctr"/>
          <a:lstStyle/>
          <a:p>
            <a:r>
              <a:t>Title Text</a:t>
            </a:r>
          </a:p>
        </p:txBody>
      </p:sp>
      <p:sp>
        <p:nvSpPr>
          <p:cNvPr id="71" name="Shape 7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0467225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3952875" y="1808262"/>
            <a:ext cx="4286251" cy="2411016"/>
          </a:xfrm>
          <a:prstGeom prst="rect">
            <a:avLst/>
          </a:prstGeom>
          <a:effectLst>
            <a:reflection stA="50000" endPos="40000" dir="5400000" sy="-100000" algn="bl" rotWithShape="0"/>
          </a:effectLst>
        </p:spPr>
        <p:txBody>
          <a:bodyPr lIns="91439" tIns="45719" rIns="91439" bIns="45719"/>
          <a:lstStyle/>
          <a:p>
            <a:endParaRPr/>
          </a:p>
        </p:txBody>
      </p:sp>
      <p:sp>
        <p:nvSpPr>
          <p:cNvPr id="79" name="Shape 79"/>
          <p:cNvSpPr>
            <a:spLocks noGrp="1"/>
          </p:cNvSpPr>
          <p:nvPr>
            <p:ph type="title"/>
          </p:nvPr>
        </p:nvSpPr>
        <p:spPr>
          <a:xfrm>
            <a:off x="2416968" y="4741665"/>
            <a:ext cx="7358064" cy="897434"/>
          </a:xfrm>
          <a:prstGeom prst="rect">
            <a:avLst/>
          </a:prstGeom>
        </p:spPr>
        <p:txBody>
          <a:bodyPr anchor="ctr"/>
          <a:lstStyle/>
          <a:p>
            <a:r>
              <a:t>Title Text</a:t>
            </a:r>
          </a:p>
        </p:txBody>
      </p:sp>
      <p:sp>
        <p:nvSpPr>
          <p:cNvPr id="80" name="Shape 8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030006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Shape 87"/>
          <p:cNvSpPr>
            <a:spLocks noGrp="1"/>
          </p:cNvSpPr>
          <p:nvPr>
            <p:ph type="pic" sz="quarter" idx="13"/>
          </p:nvPr>
        </p:nvSpPr>
        <p:spPr>
          <a:xfrm>
            <a:off x="6408539" y="1821656"/>
            <a:ext cx="3214688" cy="3214689"/>
          </a:xfrm>
          <a:prstGeom prst="rect">
            <a:avLst/>
          </a:prstGeom>
        </p:spPr>
        <p:txBody>
          <a:bodyPr lIns="91439" tIns="45719" rIns="91439" bIns="45719"/>
          <a:lstStyle/>
          <a:p>
            <a:endParaRPr/>
          </a:p>
        </p:txBody>
      </p:sp>
      <p:sp>
        <p:nvSpPr>
          <p:cNvPr id="88" name="Shape 88"/>
          <p:cNvSpPr>
            <a:spLocks noGrp="1"/>
          </p:cNvSpPr>
          <p:nvPr>
            <p:ph type="title"/>
          </p:nvPr>
        </p:nvSpPr>
        <p:spPr>
          <a:xfrm>
            <a:off x="1970483" y="1660921"/>
            <a:ext cx="4125518" cy="1741290"/>
          </a:xfrm>
          <a:prstGeom prst="rect">
            <a:avLst/>
          </a:prstGeom>
        </p:spPr>
        <p:txBody>
          <a:bodyPr/>
          <a:lstStyle>
            <a:lvl1pPr>
              <a:defRPr sz="4781"/>
            </a:lvl1pPr>
          </a:lstStyle>
          <a:p>
            <a:r>
              <a:t>Title Text</a:t>
            </a:r>
          </a:p>
        </p:txBody>
      </p:sp>
      <p:sp>
        <p:nvSpPr>
          <p:cNvPr id="89" name="Shape 89"/>
          <p:cNvSpPr>
            <a:spLocks noGrp="1"/>
          </p:cNvSpPr>
          <p:nvPr>
            <p:ph type="body" sz="quarter" idx="1"/>
          </p:nvPr>
        </p:nvSpPr>
        <p:spPr>
          <a:xfrm>
            <a:off x="1970483" y="3442395"/>
            <a:ext cx="4125518" cy="1741290"/>
          </a:xfrm>
          <a:prstGeom prst="rect">
            <a:avLst/>
          </a:prstGeom>
        </p:spPr>
        <p:txBody>
          <a:bodyPr/>
          <a:lstStyle>
            <a:lvl1pPr>
              <a:defRPr sz="2250"/>
            </a:lvl1pPr>
            <a:lvl2pPr>
              <a:defRPr sz="2250"/>
            </a:lvl2pPr>
            <a:lvl3pPr>
              <a:defRPr sz="2250"/>
            </a:lvl3pPr>
            <a:lvl4pPr>
              <a:defRPr sz="2250"/>
            </a:lvl4pPr>
            <a:lvl5pPr>
              <a:defRPr sz="225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415048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597F2-C99C-4F1A-833C-792FD5DE17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22995D2-A8E0-4AE5-B944-D3BBE0CC7C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018F403-3EEA-456F-80C0-C37899F3874B}"/>
              </a:ext>
            </a:extLst>
          </p:cNvPr>
          <p:cNvSpPr>
            <a:spLocks noGrp="1"/>
          </p:cNvSpPr>
          <p:nvPr>
            <p:ph type="dt" sz="half" idx="10"/>
          </p:nvPr>
        </p:nvSpPr>
        <p:spPr/>
        <p:txBody>
          <a:bodyPr/>
          <a:lstStyle/>
          <a:p>
            <a:fld id="{48B7E4E8-4602-436F-A758-9EDA3660A261}" type="datetimeFigureOut">
              <a:rPr lang="en-GB" smtClean="0"/>
              <a:t>23/06/2021</a:t>
            </a:fld>
            <a:endParaRPr lang="en-GB"/>
          </a:p>
        </p:txBody>
      </p:sp>
      <p:sp>
        <p:nvSpPr>
          <p:cNvPr id="5" name="Footer Placeholder 4">
            <a:extLst>
              <a:ext uri="{FF2B5EF4-FFF2-40B4-BE49-F238E27FC236}">
                <a16:creationId xmlns:a16="http://schemas.microsoft.com/office/drawing/2014/main" xmlns="" id="{33F5C378-0CE0-41C9-832B-371F6F6C88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EA5D867-5CFB-464D-BDEC-A191AF08D6D9}"/>
              </a:ext>
            </a:extLst>
          </p:cNvPr>
          <p:cNvSpPr>
            <a:spLocks noGrp="1"/>
          </p:cNvSpPr>
          <p:nvPr>
            <p:ph type="sldNum" sz="quarter" idx="12"/>
          </p:nvPr>
        </p:nvSpPr>
        <p:spPr/>
        <p:txBody>
          <a:bodyPr/>
          <a:lstStyle/>
          <a:p>
            <a:fld id="{0F82999C-A3FF-4990-9F0A-FD737C3A09AA}" type="slidenum">
              <a:rPr lang="en-GB" smtClean="0"/>
              <a:t>‹#›</a:t>
            </a:fld>
            <a:endParaRPr lang="en-GB"/>
          </a:p>
        </p:txBody>
      </p:sp>
    </p:spTree>
    <p:extLst>
      <p:ext uri="{BB962C8B-B14F-4D97-AF65-F5344CB8AC3E}">
        <p14:creationId xmlns:p14="http://schemas.microsoft.com/office/powerpoint/2010/main" val="466507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408539" y="1821656"/>
            <a:ext cx="3214688" cy="3214689"/>
          </a:xfrm>
          <a:prstGeom prst="rect">
            <a:avLst/>
          </a:prstGeom>
          <a:effectLst>
            <a:reflection stA="50000" endPos="40000" dir="5400000" sy="-100000" algn="bl" rotWithShape="0"/>
          </a:effectLst>
        </p:spPr>
        <p:txBody>
          <a:bodyPr lIns="91439" tIns="45719" rIns="91439" bIns="45719"/>
          <a:lstStyle/>
          <a:p>
            <a:endParaRPr/>
          </a:p>
        </p:txBody>
      </p:sp>
      <p:sp>
        <p:nvSpPr>
          <p:cNvPr id="98" name="Shape 98"/>
          <p:cNvSpPr>
            <a:spLocks noGrp="1"/>
          </p:cNvSpPr>
          <p:nvPr>
            <p:ph type="title"/>
          </p:nvPr>
        </p:nvSpPr>
        <p:spPr>
          <a:xfrm>
            <a:off x="1970483" y="1660921"/>
            <a:ext cx="4125518" cy="1741290"/>
          </a:xfrm>
          <a:prstGeom prst="rect">
            <a:avLst/>
          </a:prstGeom>
        </p:spPr>
        <p:txBody>
          <a:bodyPr/>
          <a:lstStyle>
            <a:lvl1pPr>
              <a:defRPr sz="4781"/>
            </a:lvl1pPr>
          </a:lstStyle>
          <a:p>
            <a:r>
              <a:t>Title Text</a:t>
            </a:r>
          </a:p>
        </p:txBody>
      </p:sp>
      <p:sp>
        <p:nvSpPr>
          <p:cNvPr id="99" name="Shape 99"/>
          <p:cNvSpPr>
            <a:spLocks noGrp="1"/>
          </p:cNvSpPr>
          <p:nvPr>
            <p:ph type="body" sz="quarter" idx="1"/>
          </p:nvPr>
        </p:nvSpPr>
        <p:spPr>
          <a:xfrm>
            <a:off x="1970483" y="3442395"/>
            <a:ext cx="4125518" cy="1741290"/>
          </a:xfrm>
          <a:prstGeom prst="rect">
            <a:avLst/>
          </a:prstGeom>
        </p:spPr>
        <p:txBody>
          <a:bodyPr/>
          <a:lstStyle>
            <a:lvl1pPr>
              <a:defRPr sz="2250"/>
            </a:lvl1pPr>
            <a:lvl2pPr>
              <a:defRPr sz="2250"/>
            </a:lvl2pPr>
            <a:lvl3pPr>
              <a:defRPr sz="2250"/>
            </a:lvl3pPr>
            <a:lvl4pPr>
              <a:defRPr sz="2250"/>
            </a:lvl4pPr>
            <a:lvl5pPr>
              <a:defRPr sz="225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52119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6587133" y="2390924"/>
            <a:ext cx="2857501" cy="2859733"/>
          </a:xfrm>
          <a:prstGeom prst="rect">
            <a:avLst/>
          </a:prstGeom>
        </p:spPr>
        <p:txBody>
          <a:bodyPr lIns="91439" tIns="45719" rIns="91439" bIns="45719"/>
          <a:lstStyle/>
          <a:p>
            <a:endParaRPr/>
          </a:p>
        </p:txBody>
      </p:sp>
      <p:sp>
        <p:nvSpPr>
          <p:cNvPr id="108" name="Shape 108"/>
          <p:cNvSpPr>
            <a:spLocks noGrp="1"/>
          </p:cNvSpPr>
          <p:nvPr>
            <p:ph type="title"/>
          </p:nvPr>
        </p:nvSpPr>
        <p:spPr>
          <a:xfrm>
            <a:off x="2416968" y="991195"/>
            <a:ext cx="7358064" cy="1285876"/>
          </a:xfrm>
          <a:prstGeom prst="rect">
            <a:avLst/>
          </a:prstGeom>
        </p:spPr>
        <p:txBody>
          <a:bodyPr anchor="ctr"/>
          <a:lstStyle/>
          <a:p>
            <a:r>
              <a:t>Title Text</a:t>
            </a:r>
          </a:p>
        </p:txBody>
      </p:sp>
      <p:sp>
        <p:nvSpPr>
          <p:cNvPr id="109" name="Shape 109"/>
          <p:cNvSpPr>
            <a:spLocks noGrp="1"/>
          </p:cNvSpPr>
          <p:nvPr>
            <p:ph type="body" sz="quarter" idx="1"/>
          </p:nvPr>
        </p:nvSpPr>
        <p:spPr>
          <a:xfrm>
            <a:off x="2416968" y="2317254"/>
            <a:ext cx="3545088" cy="3013770"/>
          </a:xfrm>
          <a:prstGeom prst="rect">
            <a:avLst/>
          </a:prstGeom>
        </p:spPr>
        <p:txBody>
          <a:bodyPr anchor="ctr"/>
          <a:lstStyle>
            <a:lvl1pPr marL="549267" indent="-326032" algn="l">
              <a:spcBef>
                <a:spcPts val="1898"/>
              </a:spcBef>
              <a:buSzPct val="171000"/>
              <a:buChar char="•"/>
              <a:defRPr sz="2109"/>
            </a:lvl1pPr>
            <a:lvl2pPr marL="861795" indent="-326032" algn="l">
              <a:spcBef>
                <a:spcPts val="1898"/>
              </a:spcBef>
              <a:buSzPct val="171000"/>
              <a:buChar char="•"/>
              <a:defRPr sz="2109"/>
            </a:lvl2pPr>
            <a:lvl3pPr marL="1174323" indent="-326032" algn="l">
              <a:spcBef>
                <a:spcPts val="1898"/>
              </a:spcBef>
              <a:buSzPct val="171000"/>
              <a:buChar char="•"/>
              <a:defRPr sz="2109"/>
            </a:lvl3pPr>
            <a:lvl4pPr marL="1486850" indent="-326032" algn="l">
              <a:spcBef>
                <a:spcPts val="1898"/>
              </a:spcBef>
              <a:buSzPct val="171000"/>
              <a:buChar char="•"/>
              <a:defRPr sz="2109"/>
            </a:lvl4pPr>
            <a:lvl5pPr marL="1799378" indent="-326032" algn="l">
              <a:spcBef>
                <a:spcPts val="1898"/>
              </a:spcBef>
              <a:buSzPct val="171000"/>
              <a:buChar char="•"/>
              <a:defRPr sz="2109"/>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8651042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Shape 117"/>
          <p:cNvSpPr>
            <a:spLocks noGrp="1"/>
          </p:cNvSpPr>
          <p:nvPr>
            <p:ph type="title"/>
          </p:nvPr>
        </p:nvSpPr>
        <p:spPr>
          <a:xfrm>
            <a:off x="2416968" y="991195"/>
            <a:ext cx="7358064" cy="1285876"/>
          </a:xfrm>
          <a:prstGeom prst="rect">
            <a:avLst/>
          </a:prstGeom>
        </p:spPr>
        <p:txBody>
          <a:bodyPr anchor="ctr"/>
          <a:lstStyle/>
          <a:p>
            <a:r>
              <a:t>Title Text</a:t>
            </a:r>
          </a:p>
        </p:txBody>
      </p:sp>
      <p:sp>
        <p:nvSpPr>
          <p:cNvPr id="118" name="Shape 118"/>
          <p:cNvSpPr>
            <a:spLocks noGrp="1"/>
          </p:cNvSpPr>
          <p:nvPr>
            <p:ph type="body" sz="quarter" idx="1"/>
          </p:nvPr>
        </p:nvSpPr>
        <p:spPr>
          <a:xfrm>
            <a:off x="2416968" y="2317254"/>
            <a:ext cx="3545088" cy="3013770"/>
          </a:xfrm>
          <a:prstGeom prst="rect">
            <a:avLst/>
          </a:prstGeom>
        </p:spPr>
        <p:txBody>
          <a:bodyPr anchor="ctr"/>
          <a:lstStyle>
            <a:lvl1pPr marL="549267" indent="-326032" algn="l">
              <a:spcBef>
                <a:spcPts val="1898"/>
              </a:spcBef>
              <a:buSzPct val="171000"/>
              <a:buChar char="•"/>
              <a:defRPr sz="2109"/>
            </a:lvl1pPr>
            <a:lvl2pPr marL="861795" indent="-326032" algn="l">
              <a:spcBef>
                <a:spcPts val="1898"/>
              </a:spcBef>
              <a:buSzPct val="171000"/>
              <a:buChar char="•"/>
              <a:defRPr sz="2109"/>
            </a:lvl2pPr>
            <a:lvl3pPr marL="1174323" indent="-326032" algn="l">
              <a:spcBef>
                <a:spcPts val="1898"/>
              </a:spcBef>
              <a:buSzPct val="171000"/>
              <a:buChar char="•"/>
              <a:defRPr sz="2109"/>
            </a:lvl3pPr>
            <a:lvl4pPr marL="1486850" indent="-326032" algn="l">
              <a:spcBef>
                <a:spcPts val="1898"/>
              </a:spcBef>
              <a:buSzPct val="171000"/>
              <a:buChar char="•"/>
              <a:defRPr sz="2109"/>
            </a:lvl4pPr>
            <a:lvl5pPr marL="1799378" indent="-326032" algn="l">
              <a:spcBef>
                <a:spcPts val="1898"/>
              </a:spcBef>
              <a:buSzPct val="171000"/>
              <a:buChar char="•"/>
              <a:defRPr sz="2109"/>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5179404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Shape 126"/>
          <p:cNvSpPr>
            <a:spLocks noGrp="1"/>
          </p:cNvSpPr>
          <p:nvPr>
            <p:ph type="title"/>
          </p:nvPr>
        </p:nvSpPr>
        <p:spPr>
          <a:xfrm>
            <a:off x="2416968" y="991195"/>
            <a:ext cx="7358064" cy="1285876"/>
          </a:xfrm>
          <a:prstGeom prst="rect">
            <a:avLst/>
          </a:prstGeom>
        </p:spPr>
        <p:txBody>
          <a:bodyPr anchor="ctr"/>
          <a:lstStyle/>
          <a:p>
            <a:r>
              <a:t>Title Text</a:t>
            </a:r>
          </a:p>
        </p:txBody>
      </p:sp>
      <p:sp>
        <p:nvSpPr>
          <p:cNvPr id="127" name="Shape 127"/>
          <p:cNvSpPr>
            <a:spLocks noGrp="1"/>
          </p:cNvSpPr>
          <p:nvPr>
            <p:ph type="body" sz="quarter" idx="1"/>
          </p:nvPr>
        </p:nvSpPr>
        <p:spPr>
          <a:xfrm>
            <a:off x="6988969" y="2317254"/>
            <a:ext cx="2786063" cy="3013770"/>
          </a:xfrm>
          <a:prstGeom prst="rect">
            <a:avLst/>
          </a:prstGeom>
        </p:spPr>
        <p:txBody>
          <a:bodyPr anchor="ctr"/>
          <a:lstStyle>
            <a:lvl1pPr marL="549267" indent="-326032" algn="l">
              <a:spcBef>
                <a:spcPts val="1898"/>
              </a:spcBef>
              <a:buSzPct val="171000"/>
              <a:buChar char="•"/>
              <a:defRPr sz="2109"/>
            </a:lvl1pPr>
            <a:lvl2pPr marL="861795" indent="-326032" algn="l">
              <a:spcBef>
                <a:spcPts val="1898"/>
              </a:spcBef>
              <a:buSzPct val="171000"/>
              <a:buChar char="•"/>
              <a:defRPr sz="2109"/>
            </a:lvl2pPr>
            <a:lvl3pPr marL="1174323" indent="-326032" algn="l">
              <a:spcBef>
                <a:spcPts val="1898"/>
              </a:spcBef>
              <a:buSzPct val="171000"/>
              <a:buChar char="•"/>
              <a:defRPr sz="2109"/>
            </a:lvl3pPr>
            <a:lvl4pPr marL="1486850" indent="-326032" algn="l">
              <a:spcBef>
                <a:spcPts val="1898"/>
              </a:spcBef>
              <a:buSzPct val="171000"/>
              <a:buChar char="•"/>
              <a:defRPr sz="2109"/>
            </a:lvl4pPr>
            <a:lvl5pPr marL="1799378" indent="-326032" algn="l">
              <a:spcBef>
                <a:spcPts val="1898"/>
              </a:spcBef>
              <a:buSzPct val="171000"/>
              <a:buChar char="•"/>
              <a:defRPr sz="2109"/>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1850317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29D9DC1-820E-4C3B-AFE5-6ED467BEE36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545E4ADC-11F1-4F5E-83D3-3DFB445486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427DD868-4C73-4F48-A3BB-516501096562}"/>
              </a:ext>
            </a:extLst>
          </p:cNvPr>
          <p:cNvSpPr>
            <a:spLocks noGrp="1" noChangeArrowheads="1"/>
          </p:cNvSpPr>
          <p:nvPr>
            <p:ph type="sldNum" sz="quarter" idx="12"/>
          </p:nvPr>
        </p:nvSpPr>
        <p:spPr>
          <a:ln/>
        </p:spPr>
        <p:txBody>
          <a:bodyPr/>
          <a:lstStyle>
            <a:lvl1pPr>
              <a:defRPr/>
            </a:lvl1pPr>
          </a:lstStyle>
          <a:p>
            <a:pPr>
              <a:defRPr/>
            </a:pPr>
            <a:fld id="{68144CB8-1E87-4E0A-8C4D-1CD338D52553}" type="slidenum">
              <a:rPr lang="en-US" altLang="en-US"/>
              <a:pPr>
                <a:defRPr/>
              </a:pPr>
              <a:t>‹#›</a:t>
            </a:fld>
            <a:endParaRPr lang="en-US" altLang="en-US"/>
          </a:p>
        </p:txBody>
      </p:sp>
    </p:spTree>
    <p:extLst>
      <p:ext uri="{BB962C8B-B14F-4D97-AF65-F5344CB8AC3E}">
        <p14:creationId xmlns:p14="http://schemas.microsoft.com/office/powerpoint/2010/main" val="3218071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12" name="Shape 12"/>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6281464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Shape 29"/>
          <p:cNvSpPr>
            <a:spLocks noGrp="1"/>
          </p:cNvSpPr>
          <p:nvPr>
            <p:ph type="title"/>
          </p:nvPr>
        </p:nvSpPr>
        <p:spPr>
          <a:xfrm>
            <a:off x="2416968" y="991195"/>
            <a:ext cx="7358064" cy="1285876"/>
          </a:xfrm>
          <a:prstGeom prst="rect">
            <a:avLst/>
          </a:prstGeom>
        </p:spPr>
        <p:txBody>
          <a:bodyPr anchor="ctr"/>
          <a:lstStyle/>
          <a:p>
            <a:r>
              <a:t>Title Text</a:t>
            </a:r>
          </a:p>
        </p:txBody>
      </p:sp>
      <p:sp>
        <p:nvSpPr>
          <p:cNvPr id="30" name="Shape 30"/>
          <p:cNvSpPr>
            <a:spLocks noGrp="1"/>
          </p:cNvSpPr>
          <p:nvPr>
            <p:ph type="body" sz="half" idx="1"/>
          </p:nvPr>
        </p:nvSpPr>
        <p:spPr>
          <a:xfrm>
            <a:off x="2416968" y="2317254"/>
            <a:ext cx="7358064" cy="3013770"/>
          </a:xfrm>
          <a:prstGeom prst="rect">
            <a:avLst/>
          </a:prstGeom>
        </p:spPr>
        <p:txBody>
          <a:bodyPr numCol="2" spcCol="392430"/>
          <a:lstStyle>
            <a:lvl1pPr marL="549267" indent="-326032" algn="l">
              <a:spcBef>
                <a:spcPts val="1898"/>
              </a:spcBef>
              <a:buSzPct val="171000"/>
              <a:buChar char="•"/>
              <a:defRPr sz="2109"/>
            </a:lvl1pPr>
            <a:lvl2pPr marL="861795" indent="-326032" algn="l">
              <a:spcBef>
                <a:spcPts val="1898"/>
              </a:spcBef>
              <a:buSzPct val="171000"/>
              <a:buChar char="•"/>
              <a:defRPr sz="2109"/>
            </a:lvl2pPr>
            <a:lvl3pPr marL="1174323" indent="-326032" algn="l">
              <a:spcBef>
                <a:spcPts val="1898"/>
              </a:spcBef>
              <a:buSzPct val="171000"/>
              <a:buChar char="•"/>
              <a:defRPr sz="2109"/>
            </a:lvl3pPr>
            <a:lvl4pPr marL="1486850" indent="-326032" algn="l">
              <a:spcBef>
                <a:spcPts val="1898"/>
              </a:spcBef>
              <a:buSzPct val="171000"/>
              <a:buChar char="•"/>
              <a:defRPr sz="2109"/>
            </a:lvl4pPr>
            <a:lvl5pPr marL="1799378" indent="-326032" algn="l">
              <a:spcBef>
                <a:spcPts val="1898"/>
              </a:spcBef>
              <a:buSzPct val="171000"/>
              <a:buChar char="•"/>
              <a:defRPr sz="2109"/>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4282058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sz="half" idx="1"/>
          </p:nvPr>
        </p:nvSpPr>
        <p:spPr>
          <a:xfrm>
            <a:off x="2416968" y="1526976"/>
            <a:ext cx="7358064" cy="3804048"/>
          </a:xfrm>
          <a:prstGeom prst="rect">
            <a:avLst/>
          </a:prstGeom>
        </p:spPr>
        <p:txBody>
          <a:bodyPr anchor="ctr"/>
          <a:lstStyle>
            <a:lvl1pPr marL="605921" indent="-382687" algn="l">
              <a:spcBef>
                <a:spcPts val="2391"/>
              </a:spcBef>
              <a:buSzPct val="171000"/>
              <a:buChar char="•"/>
              <a:defRPr sz="2812"/>
            </a:lvl1pPr>
            <a:lvl2pPr marL="918449" indent="-382687" algn="l">
              <a:spcBef>
                <a:spcPts val="2391"/>
              </a:spcBef>
              <a:buSzPct val="171000"/>
              <a:buChar char="•"/>
              <a:defRPr sz="2812"/>
            </a:lvl2pPr>
            <a:lvl3pPr marL="1230977" indent="-382687" algn="l">
              <a:spcBef>
                <a:spcPts val="2391"/>
              </a:spcBef>
              <a:buSzPct val="171000"/>
              <a:buChar char="•"/>
              <a:defRPr sz="2812"/>
            </a:lvl3pPr>
            <a:lvl4pPr marL="1543505" indent="-382687" algn="l">
              <a:spcBef>
                <a:spcPts val="2391"/>
              </a:spcBef>
              <a:buSzPct val="171000"/>
              <a:buChar char="•"/>
              <a:defRPr sz="2812"/>
            </a:lvl4pPr>
            <a:lvl5pPr marL="1856033" indent="-382687" algn="l">
              <a:spcBef>
                <a:spcPts val="2391"/>
              </a:spcBef>
              <a:buSzPct val="171000"/>
              <a:buChar char="•"/>
              <a:defRPr sz="2812"/>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1416500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p:nvPr>
        </p:nvSpPr>
        <p:spPr>
          <a:xfrm>
            <a:off x="2416968" y="991195"/>
            <a:ext cx="7358064" cy="1285876"/>
          </a:xfrm>
          <a:prstGeom prst="rect">
            <a:avLst/>
          </a:prstGeom>
        </p:spPr>
        <p:txBody>
          <a:bodyPr anchor="ct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2025714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p:nvPr>
        </p:nvSpPr>
        <p:spPr>
          <a:xfrm>
            <a:off x="2416968" y="2424411"/>
            <a:ext cx="7358064" cy="2009180"/>
          </a:xfrm>
          <a:prstGeom prst="rect">
            <a:avLst/>
          </a:prstGeom>
        </p:spPr>
        <p:txBody>
          <a:bodyPr anchor="ct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407574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5AEB6-F015-44C5-859C-41D2B453D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7A0E265-2BD0-43E3-9B33-62C69F8D05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3D5B69-8EA6-478F-8D1A-62CF19C918CC}"/>
              </a:ext>
            </a:extLst>
          </p:cNvPr>
          <p:cNvSpPr>
            <a:spLocks noGrp="1"/>
          </p:cNvSpPr>
          <p:nvPr>
            <p:ph type="dt" sz="half" idx="10"/>
          </p:nvPr>
        </p:nvSpPr>
        <p:spPr/>
        <p:txBody>
          <a:bodyPr/>
          <a:lstStyle/>
          <a:p>
            <a:fld id="{48B7E4E8-4602-436F-A758-9EDA3660A261}" type="datetimeFigureOut">
              <a:rPr lang="en-GB" smtClean="0"/>
              <a:t>23/06/2021</a:t>
            </a:fld>
            <a:endParaRPr lang="en-GB"/>
          </a:p>
        </p:txBody>
      </p:sp>
      <p:sp>
        <p:nvSpPr>
          <p:cNvPr id="5" name="Footer Placeholder 4">
            <a:extLst>
              <a:ext uri="{FF2B5EF4-FFF2-40B4-BE49-F238E27FC236}">
                <a16:creationId xmlns:a16="http://schemas.microsoft.com/office/drawing/2014/main" xmlns="" id="{A3E4D870-C0F6-4710-A463-CA2D5122A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C282D6C-BFDC-47D3-A0AD-5F8B83F53046}"/>
              </a:ext>
            </a:extLst>
          </p:cNvPr>
          <p:cNvSpPr>
            <a:spLocks noGrp="1"/>
          </p:cNvSpPr>
          <p:nvPr>
            <p:ph type="sldNum" sz="quarter" idx="12"/>
          </p:nvPr>
        </p:nvSpPr>
        <p:spPr/>
        <p:txBody>
          <a:bodyPr/>
          <a:lstStyle/>
          <a:p>
            <a:fld id="{0F82999C-A3FF-4990-9F0A-FD737C3A09AA}" type="slidenum">
              <a:rPr lang="en-GB" smtClean="0"/>
              <a:t>‹#›</a:t>
            </a:fld>
            <a:endParaRPr lang="en-GB"/>
          </a:p>
        </p:txBody>
      </p:sp>
    </p:spTree>
    <p:extLst>
      <p:ext uri="{BB962C8B-B14F-4D97-AF65-F5344CB8AC3E}">
        <p14:creationId xmlns:p14="http://schemas.microsoft.com/office/powerpoint/2010/main" val="4114596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sz="quarter" idx="13"/>
          </p:nvPr>
        </p:nvSpPr>
        <p:spPr>
          <a:xfrm>
            <a:off x="3952875" y="1808262"/>
            <a:ext cx="4286251" cy="2411016"/>
          </a:xfrm>
          <a:prstGeom prst="rect">
            <a:avLst/>
          </a:prstGeom>
        </p:spPr>
        <p:txBody>
          <a:bodyPr lIns="91439" tIns="45719" rIns="91439" bIns="45719"/>
          <a:lstStyle/>
          <a:p>
            <a:endParaRPr/>
          </a:p>
        </p:txBody>
      </p:sp>
      <p:sp>
        <p:nvSpPr>
          <p:cNvPr id="70" name="Shape 70"/>
          <p:cNvSpPr>
            <a:spLocks noGrp="1"/>
          </p:cNvSpPr>
          <p:nvPr>
            <p:ph type="title"/>
          </p:nvPr>
        </p:nvSpPr>
        <p:spPr>
          <a:xfrm>
            <a:off x="2416968" y="4741665"/>
            <a:ext cx="7358064" cy="897434"/>
          </a:xfrm>
          <a:prstGeom prst="rect">
            <a:avLst/>
          </a:prstGeom>
        </p:spPr>
        <p:txBody>
          <a:bodyPr anchor="ctr"/>
          <a:lstStyle/>
          <a:p>
            <a:r>
              <a:t>Title Text</a:t>
            </a:r>
          </a:p>
        </p:txBody>
      </p:sp>
      <p:sp>
        <p:nvSpPr>
          <p:cNvPr id="71" name="Shape 7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6643760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3952875" y="1808262"/>
            <a:ext cx="4286251" cy="2411016"/>
          </a:xfrm>
          <a:prstGeom prst="rect">
            <a:avLst/>
          </a:prstGeom>
          <a:effectLst>
            <a:reflection stA="50000" endPos="40000" dir="5400000" sy="-100000" algn="bl" rotWithShape="0"/>
          </a:effectLst>
        </p:spPr>
        <p:txBody>
          <a:bodyPr lIns="91439" tIns="45719" rIns="91439" bIns="45719"/>
          <a:lstStyle/>
          <a:p>
            <a:endParaRPr/>
          </a:p>
        </p:txBody>
      </p:sp>
      <p:sp>
        <p:nvSpPr>
          <p:cNvPr id="79" name="Shape 79"/>
          <p:cNvSpPr>
            <a:spLocks noGrp="1"/>
          </p:cNvSpPr>
          <p:nvPr>
            <p:ph type="title"/>
          </p:nvPr>
        </p:nvSpPr>
        <p:spPr>
          <a:xfrm>
            <a:off x="2416968" y="4741665"/>
            <a:ext cx="7358064" cy="897434"/>
          </a:xfrm>
          <a:prstGeom prst="rect">
            <a:avLst/>
          </a:prstGeom>
        </p:spPr>
        <p:txBody>
          <a:bodyPr anchor="ctr"/>
          <a:lstStyle/>
          <a:p>
            <a:r>
              <a:t>Title Text</a:t>
            </a:r>
          </a:p>
        </p:txBody>
      </p:sp>
      <p:sp>
        <p:nvSpPr>
          <p:cNvPr id="80" name="Shape 8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6169977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Shape 87"/>
          <p:cNvSpPr>
            <a:spLocks noGrp="1"/>
          </p:cNvSpPr>
          <p:nvPr>
            <p:ph type="pic" sz="quarter" idx="13"/>
          </p:nvPr>
        </p:nvSpPr>
        <p:spPr>
          <a:xfrm>
            <a:off x="6408539" y="1821656"/>
            <a:ext cx="3214688" cy="3214689"/>
          </a:xfrm>
          <a:prstGeom prst="rect">
            <a:avLst/>
          </a:prstGeom>
        </p:spPr>
        <p:txBody>
          <a:bodyPr lIns="91439" tIns="45719" rIns="91439" bIns="45719"/>
          <a:lstStyle/>
          <a:p>
            <a:endParaRPr/>
          </a:p>
        </p:txBody>
      </p:sp>
      <p:sp>
        <p:nvSpPr>
          <p:cNvPr id="88" name="Shape 88"/>
          <p:cNvSpPr>
            <a:spLocks noGrp="1"/>
          </p:cNvSpPr>
          <p:nvPr>
            <p:ph type="title"/>
          </p:nvPr>
        </p:nvSpPr>
        <p:spPr>
          <a:xfrm>
            <a:off x="1970483" y="1660921"/>
            <a:ext cx="4125518" cy="1741290"/>
          </a:xfrm>
          <a:prstGeom prst="rect">
            <a:avLst/>
          </a:prstGeom>
        </p:spPr>
        <p:txBody>
          <a:bodyPr/>
          <a:lstStyle>
            <a:lvl1pPr>
              <a:defRPr sz="4781"/>
            </a:lvl1pPr>
          </a:lstStyle>
          <a:p>
            <a:r>
              <a:t>Title Text</a:t>
            </a:r>
          </a:p>
        </p:txBody>
      </p:sp>
      <p:sp>
        <p:nvSpPr>
          <p:cNvPr id="89" name="Shape 89"/>
          <p:cNvSpPr>
            <a:spLocks noGrp="1"/>
          </p:cNvSpPr>
          <p:nvPr>
            <p:ph type="body" sz="quarter" idx="1"/>
          </p:nvPr>
        </p:nvSpPr>
        <p:spPr>
          <a:xfrm>
            <a:off x="1970483" y="3442395"/>
            <a:ext cx="4125518" cy="1741290"/>
          </a:xfrm>
          <a:prstGeom prst="rect">
            <a:avLst/>
          </a:prstGeom>
        </p:spPr>
        <p:txBody>
          <a:bodyPr/>
          <a:lstStyle>
            <a:lvl1pPr>
              <a:defRPr sz="2250"/>
            </a:lvl1pPr>
            <a:lvl2pPr>
              <a:defRPr sz="2250"/>
            </a:lvl2pPr>
            <a:lvl3pPr>
              <a:defRPr sz="2250"/>
            </a:lvl3pPr>
            <a:lvl4pPr>
              <a:defRPr sz="2250"/>
            </a:lvl4pPr>
            <a:lvl5pPr>
              <a:defRPr sz="225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9922070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408539" y="1821656"/>
            <a:ext cx="3214688" cy="3214689"/>
          </a:xfrm>
          <a:prstGeom prst="rect">
            <a:avLst/>
          </a:prstGeom>
          <a:effectLst>
            <a:reflection stA="50000" endPos="40000" dir="5400000" sy="-100000" algn="bl" rotWithShape="0"/>
          </a:effectLst>
        </p:spPr>
        <p:txBody>
          <a:bodyPr lIns="91439" tIns="45719" rIns="91439" bIns="45719"/>
          <a:lstStyle/>
          <a:p>
            <a:endParaRPr/>
          </a:p>
        </p:txBody>
      </p:sp>
      <p:sp>
        <p:nvSpPr>
          <p:cNvPr id="98" name="Shape 98"/>
          <p:cNvSpPr>
            <a:spLocks noGrp="1"/>
          </p:cNvSpPr>
          <p:nvPr>
            <p:ph type="title"/>
          </p:nvPr>
        </p:nvSpPr>
        <p:spPr>
          <a:xfrm>
            <a:off x="1970483" y="1660921"/>
            <a:ext cx="4125518" cy="1741290"/>
          </a:xfrm>
          <a:prstGeom prst="rect">
            <a:avLst/>
          </a:prstGeom>
        </p:spPr>
        <p:txBody>
          <a:bodyPr/>
          <a:lstStyle>
            <a:lvl1pPr>
              <a:defRPr sz="4781"/>
            </a:lvl1pPr>
          </a:lstStyle>
          <a:p>
            <a:r>
              <a:t>Title Text</a:t>
            </a:r>
          </a:p>
        </p:txBody>
      </p:sp>
      <p:sp>
        <p:nvSpPr>
          <p:cNvPr id="99" name="Shape 99"/>
          <p:cNvSpPr>
            <a:spLocks noGrp="1"/>
          </p:cNvSpPr>
          <p:nvPr>
            <p:ph type="body" sz="quarter" idx="1"/>
          </p:nvPr>
        </p:nvSpPr>
        <p:spPr>
          <a:xfrm>
            <a:off x="1970483" y="3442395"/>
            <a:ext cx="4125518" cy="1741290"/>
          </a:xfrm>
          <a:prstGeom prst="rect">
            <a:avLst/>
          </a:prstGeom>
        </p:spPr>
        <p:txBody>
          <a:bodyPr/>
          <a:lstStyle>
            <a:lvl1pPr>
              <a:defRPr sz="2250"/>
            </a:lvl1pPr>
            <a:lvl2pPr>
              <a:defRPr sz="2250"/>
            </a:lvl2pPr>
            <a:lvl3pPr>
              <a:defRPr sz="2250"/>
            </a:lvl3pPr>
            <a:lvl4pPr>
              <a:defRPr sz="2250"/>
            </a:lvl4pPr>
            <a:lvl5pPr>
              <a:defRPr sz="225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1023341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6587133" y="2390924"/>
            <a:ext cx="2857501" cy="2859733"/>
          </a:xfrm>
          <a:prstGeom prst="rect">
            <a:avLst/>
          </a:prstGeom>
        </p:spPr>
        <p:txBody>
          <a:bodyPr lIns="91439" tIns="45719" rIns="91439" bIns="45719"/>
          <a:lstStyle/>
          <a:p>
            <a:endParaRPr/>
          </a:p>
        </p:txBody>
      </p:sp>
      <p:sp>
        <p:nvSpPr>
          <p:cNvPr id="108" name="Shape 108"/>
          <p:cNvSpPr>
            <a:spLocks noGrp="1"/>
          </p:cNvSpPr>
          <p:nvPr>
            <p:ph type="title"/>
          </p:nvPr>
        </p:nvSpPr>
        <p:spPr>
          <a:xfrm>
            <a:off x="2416968" y="991195"/>
            <a:ext cx="7358064" cy="1285876"/>
          </a:xfrm>
          <a:prstGeom prst="rect">
            <a:avLst/>
          </a:prstGeom>
        </p:spPr>
        <p:txBody>
          <a:bodyPr anchor="ctr"/>
          <a:lstStyle/>
          <a:p>
            <a:r>
              <a:t>Title Text</a:t>
            </a:r>
          </a:p>
        </p:txBody>
      </p:sp>
      <p:sp>
        <p:nvSpPr>
          <p:cNvPr id="109" name="Shape 109"/>
          <p:cNvSpPr>
            <a:spLocks noGrp="1"/>
          </p:cNvSpPr>
          <p:nvPr>
            <p:ph type="body" sz="quarter" idx="1"/>
          </p:nvPr>
        </p:nvSpPr>
        <p:spPr>
          <a:xfrm>
            <a:off x="2416968" y="2317254"/>
            <a:ext cx="3545088" cy="3013770"/>
          </a:xfrm>
          <a:prstGeom prst="rect">
            <a:avLst/>
          </a:prstGeom>
        </p:spPr>
        <p:txBody>
          <a:bodyPr anchor="ctr"/>
          <a:lstStyle>
            <a:lvl1pPr marL="549267" indent="-326032" algn="l">
              <a:spcBef>
                <a:spcPts val="1898"/>
              </a:spcBef>
              <a:buSzPct val="171000"/>
              <a:buChar char="•"/>
              <a:defRPr sz="2109"/>
            </a:lvl1pPr>
            <a:lvl2pPr marL="861795" indent="-326032" algn="l">
              <a:spcBef>
                <a:spcPts val="1898"/>
              </a:spcBef>
              <a:buSzPct val="171000"/>
              <a:buChar char="•"/>
              <a:defRPr sz="2109"/>
            </a:lvl2pPr>
            <a:lvl3pPr marL="1174323" indent="-326032" algn="l">
              <a:spcBef>
                <a:spcPts val="1898"/>
              </a:spcBef>
              <a:buSzPct val="171000"/>
              <a:buChar char="•"/>
              <a:defRPr sz="2109"/>
            </a:lvl3pPr>
            <a:lvl4pPr marL="1486850" indent="-326032" algn="l">
              <a:spcBef>
                <a:spcPts val="1898"/>
              </a:spcBef>
              <a:buSzPct val="171000"/>
              <a:buChar char="•"/>
              <a:defRPr sz="2109"/>
            </a:lvl4pPr>
            <a:lvl5pPr marL="1799378" indent="-326032" algn="l">
              <a:spcBef>
                <a:spcPts val="1898"/>
              </a:spcBef>
              <a:buSzPct val="171000"/>
              <a:buChar char="•"/>
              <a:defRPr sz="2109"/>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1548984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Shape 117"/>
          <p:cNvSpPr>
            <a:spLocks noGrp="1"/>
          </p:cNvSpPr>
          <p:nvPr>
            <p:ph type="title"/>
          </p:nvPr>
        </p:nvSpPr>
        <p:spPr>
          <a:xfrm>
            <a:off x="2416968" y="991195"/>
            <a:ext cx="7358064" cy="1285876"/>
          </a:xfrm>
          <a:prstGeom prst="rect">
            <a:avLst/>
          </a:prstGeom>
        </p:spPr>
        <p:txBody>
          <a:bodyPr anchor="ctr"/>
          <a:lstStyle/>
          <a:p>
            <a:r>
              <a:t>Title Text</a:t>
            </a:r>
          </a:p>
        </p:txBody>
      </p:sp>
      <p:sp>
        <p:nvSpPr>
          <p:cNvPr id="118" name="Shape 118"/>
          <p:cNvSpPr>
            <a:spLocks noGrp="1"/>
          </p:cNvSpPr>
          <p:nvPr>
            <p:ph type="body" sz="quarter" idx="1"/>
          </p:nvPr>
        </p:nvSpPr>
        <p:spPr>
          <a:xfrm>
            <a:off x="2416968" y="2317254"/>
            <a:ext cx="3545088" cy="3013770"/>
          </a:xfrm>
          <a:prstGeom prst="rect">
            <a:avLst/>
          </a:prstGeom>
        </p:spPr>
        <p:txBody>
          <a:bodyPr anchor="ctr"/>
          <a:lstStyle>
            <a:lvl1pPr marL="549267" indent="-326032" algn="l">
              <a:spcBef>
                <a:spcPts val="1898"/>
              </a:spcBef>
              <a:buSzPct val="171000"/>
              <a:buChar char="•"/>
              <a:defRPr sz="2109"/>
            </a:lvl1pPr>
            <a:lvl2pPr marL="861795" indent="-326032" algn="l">
              <a:spcBef>
                <a:spcPts val="1898"/>
              </a:spcBef>
              <a:buSzPct val="171000"/>
              <a:buChar char="•"/>
              <a:defRPr sz="2109"/>
            </a:lvl2pPr>
            <a:lvl3pPr marL="1174323" indent="-326032" algn="l">
              <a:spcBef>
                <a:spcPts val="1898"/>
              </a:spcBef>
              <a:buSzPct val="171000"/>
              <a:buChar char="•"/>
              <a:defRPr sz="2109"/>
            </a:lvl3pPr>
            <a:lvl4pPr marL="1486850" indent="-326032" algn="l">
              <a:spcBef>
                <a:spcPts val="1898"/>
              </a:spcBef>
              <a:buSzPct val="171000"/>
              <a:buChar char="•"/>
              <a:defRPr sz="2109"/>
            </a:lvl4pPr>
            <a:lvl5pPr marL="1799378" indent="-326032" algn="l">
              <a:spcBef>
                <a:spcPts val="1898"/>
              </a:spcBef>
              <a:buSzPct val="171000"/>
              <a:buChar char="•"/>
              <a:defRPr sz="2109"/>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6091752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Shape 126"/>
          <p:cNvSpPr>
            <a:spLocks noGrp="1"/>
          </p:cNvSpPr>
          <p:nvPr>
            <p:ph type="title"/>
          </p:nvPr>
        </p:nvSpPr>
        <p:spPr>
          <a:xfrm>
            <a:off x="2416968" y="991195"/>
            <a:ext cx="7358064" cy="1285876"/>
          </a:xfrm>
          <a:prstGeom prst="rect">
            <a:avLst/>
          </a:prstGeom>
        </p:spPr>
        <p:txBody>
          <a:bodyPr anchor="ctr"/>
          <a:lstStyle/>
          <a:p>
            <a:r>
              <a:t>Title Text</a:t>
            </a:r>
          </a:p>
        </p:txBody>
      </p:sp>
      <p:sp>
        <p:nvSpPr>
          <p:cNvPr id="127" name="Shape 127"/>
          <p:cNvSpPr>
            <a:spLocks noGrp="1"/>
          </p:cNvSpPr>
          <p:nvPr>
            <p:ph type="body" sz="quarter" idx="1"/>
          </p:nvPr>
        </p:nvSpPr>
        <p:spPr>
          <a:xfrm>
            <a:off x="6988969" y="2317254"/>
            <a:ext cx="2786063" cy="3013770"/>
          </a:xfrm>
          <a:prstGeom prst="rect">
            <a:avLst/>
          </a:prstGeom>
        </p:spPr>
        <p:txBody>
          <a:bodyPr anchor="ctr"/>
          <a:lstStyle>
            <a:lvl1pPr marL="549267" indent="-326032" algn="l">
              <a:spcBef>
                <a:spcPts val="1898"/>
              </a:spcBef>
              <a:buSzPct val="171000"/>
              <a:buChar char="•"/>
              <a:defRPr sz="2109"/>
            </a:lvl1pPr>
            <a:lvl2pPr marL="861795" indent="-326032" algn="l">
              <a:spcBef>
                <a:spcPts val="1898"/>
              </a:spcBef>
              <a:buSzPct val="171000"/>
              <a:buChar char="•"/>
              <a:defRPr sz="2109"/>
            </a:lvl2pPr>
            <a:lvl3pPr marL="1174323" indent="-326032" algn="l">
              <a:spcBef>
                <a:spcPts val="1898"/>
              </a:spcBef>
              <a:buSzPct val="171000"/>
              <a:buChar char="•"/>
              <a:defRPr sz="2109"/>
            </a:lvl3pPr>
            <a:lvl4pPr marL="1486850" indent="-326032" algn="l">
              <a:spcBef>
                <a:spcPts val="1898"/>
              </a:spcBef>
              <a:buSzPct val="171000"/>
              <a:buChar char="•"/>
              <a:defRPr sz="2109"/>
            </a:lvl4pPr>
            <a:lvl5pPr marL="1799378" indent="-326032" algn="l">
              <a:spcBef>
                <a:spcPts val="1898"/>
              </a:spcBef>
              <a:buSzPct val="171000"/>
              <a:buChar char="•"/>
              <a:defRPr sz="2109"/>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1219028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F9E429-0418-49CC-A6F5-DC8F32229E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AFAF822-CBC8-4F5C-A203-5CFF842647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E9A680E-3B87-4D02-8037-B79CA087C4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8395AB8-1777-48F9-AB5C-4E78652EF1C4}"/>
              </a:ext>
            </a:extLst>
          </p:cNvPr>
          <p:cNvSpPr>
            <a:spLocks noGrp="1"/>
          </p:cNvSpPr>
          <p:nvPr>
            <p:ph type="dt" sz="half" idx="10"/>
          </p:nvPr>
        </p:nvSpPr>
        <p:spPr/>
        <p:txBody>
          <a:bodyPr/>
          <a:lstStyle/>
          <a:p>
            <a:fld id="{48B7E4E8-4602-436F-A758-9EDA3660A261}" type="datetimeFigureOut">
              <a:rPr lang="en-GB" smtClean="0"/>
              <a:t>23/06/2021</a:t>
            </a:fld>
            <a:endParaRPr lang="en-GB"/>
          </a:p>
        </p:txBody>
      </p:sp>
      <p:sp>
        <p:nvSpPr>
          <p:cNvPr id="6" name="Footer Placeholder 5">
            <a:extLst>
              <a:ext uri="{FF2B5EF4-FFF2-40B4-BE49-F238E27FC236}">
                <a16:creationId xmlns:a16="http://schemas.microsoft.com/office/drawing/2014/main" xmlns="" id="{3A1F2B6A-877B-412B-A105-F9A0C058A6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E12182C-1BAF-46B4-AA6A-2BE276EF75A5}"/>
              </a:ext>
            </a:extLst>
          </p:cNvPr>
          <p:cNvSpPr>
            <a:spLocks noGrp="1"/>
          </p:cNvSpPr>
          <p:nvPr>
            <p:ph type="sldNum" sz="quarter" idx="12"/>
          </p:nvPr>
        </p:nvSpPr>
        <p:spPr/>
        <p:txBody>
          <a:bodyPr/>
          <a:lstStyle/>
          <a:p>
            <a:fld id="{0F82999C-A3FF-4990-9F0A-FD737C3A09AA}" type="slidenum">
              <a:rPr lang="en-GB" smtClean="0"/>
              <a:t>‹#›</a:t>
            </a:fld>
            <a:endParaRPr lang="en-GB"/>
          </a:p>
        </p:txBody>
      </p:sp>
    </p:spTree>
    <p:extLst>
      <p:ext uri="{BB962C8B-B14F-4D97-AF65-F5344CB8AC3E}">
        <p14:creationId xmlns:p14="http://schemas.microsoft.com/office/powerpoint/2010/main" val="66166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A8918-E9C4-4EA7-8C65-4F389ABBCA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D565D36-B8C2-467A-BF30-1D26BA5DE7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18A2FF4-4E99-4A4B-AEB0-F1CDCD6AB8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530F044B-2340-4396-8A50-19C6DB393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5F687A2-2411-4844-8A36-821D0EE697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AAD0E23-BFCB-4AFA-8ED9-5EE89A612EE9}"/>
              </a:ext>
            </a:extLst>
          </p:cNvPr>
          <p:cNvSpPr>
            <a:spLocks noGrp="1"/>
          </p:cNvSpPr>
          <p:nvPr>
            <p:ph type="dt" sz="half" idx="10"/>
          </p:nvPr>
        </p:nvSpPr>
        <p:spPr/>
        <p:txBody>
          <a:bodyPr/>
          <a:lstStyle/>
          <a:p>
            <a:fld id="{48B7E4E8-4602-436F-A758-9EDA3660A261}" type="datetimeFigureOut">
              <a:rPr lang="en-GB" smtClean="0"/>
              <a:t>23/06/2021</a:t>
            </a:fld>
            <a:endParaRPr lang="en-GB"/>
          </a:p>
        </p:txBody>
      </p:sp>
      <p:sp>
        <p:nvSpPr>
          <p:cNvPr id="8" name="Footer Placeholder 7">
            <a:extLst>
              <a:ext uri="{FF2B5EF4-FFF2-40B4-BE49-F238E27FC236}">
                <a16:creationId xmlns:a16="http://schemas.microsoft.com/office/drawing/2014/main" xmlns="" id="{79346645-20A6-4C9A-9CB3-A9F2E360D7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FBD187F2-DBD3-40AA-88EF-7E17C1EECA1E}"/>
              </a:ext>
            </a:extLst>
          </p:cNvPr>
          <p:cNvSpPr>
            <a:spLocks noGrp="1"/>
          </p:cNvSpPr>
          <p:nvPr>
            <p:ph type="sldNum" sz="quarter" idx="12"/>
          </p:nvPr>
        </p:nvSpPr>
        <p:spPr/>
        <p:txBody>
          <a:bodyPr/>
          <a:lstStyle/>
          <a:p>
            <a:fld id="{0F82999C-A3FF-4990-9F0A-FD737C3A09AA}" type="slidenum">
              <a:rPr lang="en-GB" smtClean="0"/>
              <a:t>‹#›</a:t>
            </a:fld>
            <a:endParaRPr lang="en-GB"/>
          </a:p>
        </p:txBody>
      </p:sp>
    </p:spTree>
    <p:extLst>
      <p:ext uri="{BB962C8B-B14F-4D97-AF65-F5344CB8AC3E}">
        <p14:creationId xmlns:p14="http://schemas.microsoft.com/office/powerpoint/2010/main" val="365204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FA88FE-8EFE-45EB-AF4B-CEE40DF42D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8782BF8-C7B9-4CC5-9328-95D314F2ED85}"/>
              </a:ext>
            </a:extLst>
          </p:cNvPr>
          <p:cNvSpPr>
            <a:spLocks noGrp="1"/>
          </p:cNvSpPr>
          <p:nvPr>
            <p:ph type="dt" sz="half" idx="10"/>
          </p:nvPr>
        </p:nvSpPr>
        <p:spPr/>
        <p:txBody>
          <a:bodyPr/>
          <a:lstStyle/>
          <a:p>
            <a:fld id="{48B7E4E8-4602-436F-A758-9EDA3660A261}" type="datetimeFigureOut">
              <a:rPr lang="en-GB" smtClean="0"/>
              <a:t>23/06/2021</a:t>
            </a:fld>
            <a:endParaRPr lang="en-GB"/>
          </a:p>
        </p:txBody>
      </p:sp>
      <p:sp>
        <p:nvSpPr>
          <p:cNvPr id="4" name="Footer Placeholder 3">
            <a:extLst>
              <a:ext uri="{FF2B5EF4-FFF2-40B4-BE49-F238E27FC236}">
                <a16:creationId xmlns:a16="http://schemas.microsoft.com/office/drawing/2014/main" xmlns="" id="{34C53FFB-5BC0-47C5-A772-8C849B9AEC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86A229CD-4EF1-4CC9-9C25-CAF84CB4D4B3}"/>
              </a:ext>
            </a:extLst>
          </p:cNvPr>
          <p:cNvSpPr>
            <a:spLocks noGrp="1"/>
          </p:cNvSpPr>
          <p:nvPr>
            <p:ph type="sldNum" sz="quarter" idx="12"/>
          </p:nvPr>
        </p:nvSpPr>
        <p:spPr/>
        <p:txBody>
          <a:bodyPr/>
          <a:lstStyle/>
          <a:p>
            <a:fld id="{0F82999C-A3FF-4990-9F0A-FD737C3A09AA}" type="slidenum">
              <a:rPr lang="en-GB" smtClean="0"/>
              <a:t>‹#›</a:t>
            </a:fld>
            <a:endParaRPr lang="en-GB"/>
          </a:p>
        </p:txBody>
      </p:sp>
    </p:spTree>
    <p:extLst>
      <p:ext uri="{BB962C8B-B14F-4D97-AF65-F5344CB8AC3E}">
        <p14:creationId xmlns:p14="http://schemas.microsoft.com/office/powerpoint/2010/main" val="272209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6C7AEA-F397-4963-BF4C-A8164BEE6939}"/>
              </a:ext>
            </a:extLst>
          </p:cNvPr>
          <p:cNvSpPr>
            <a:spLocks noGrp="1"/>
          </p:cNvSpPr>
          <p:nvPr>
            <p:ph type="dt" sz="half" idx="10"/>
          </p:nvPr>
        </p:nvSpPr>
        <p:spPr/>
        <p:txBody>
          <a:bodyPr/>
          <a:lstStyle/>
          <a:p>
            <a:fld id="{48B7E4E8-4602-436F-A758-9EDA3660A261}" type="datetimeFigureOut">
              <a:rPr lang="en-GB" smtClean="0"/>
              <a:t>23/06/2021</a:t>
            </a:fld>
            <a:endParaRPr lang="en-GB"/>
          </a:p>
        </p:txBody>
      </p:sp>
      <p:sp>
        <p:nvSpPr>
          <p:cNvPr id="3" name="Footer Placeholder 2">
            <a:extLst>
              <a:ext uri="{FF2B5EF4-FFF2-40B4-BE49-F238E27FC236}">
                <a16:creationId xmlns:a16="http://schemas.microsoft.com/office/drawing/2014/main" xmlns="" id="{20369FCD-1E55-4139-B1E8-14A78E35697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E80CA8E-BC58-43C4-BF58-6D98D76BD8C0}"/>
              </a:ext>
            </a:extLst>
          </p:cNvPr>
          <p:cNvSpPr>
            <a:spLocks noGrp="1"/>
          </p:cNvSpPr>
          <p:nvPr>
            <p:ph type="sldNum" sz="quarter" idx="12"/>
          </p:nvPr>
        </p:nvSpPr>
        <p:spPr/>
        <p:txBody>
          <a:bodyPr/>
          <a:lstStyle/>
          <a:p>
            <a:fld id="{0F82999C-A3FF-4990-9F0A-FD737C3A09AA}" type="slidenum">
              <a:rPr lang="en-GB" smtClean="0"/>
              <a:t>‹#›</a:t>
            </a:fld>
            <a:endParaRPr lang="en-GB"/>
          </a:p>
        </p:txBody>
      </p:sp>
    </p:spTree>
    <p:extLst>
      <p:ext uri="{BB962C8B-B14F-4D97-AF65-F5344CB8AC3E}">
        <p14:creationId xmlns:p14="http://schemas.microsoft.com/office/powerpoint/2010/main" val="252051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08F11-506A-401C-A572-44D8A0BDB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003AB29-977F-490F-91AD-726CE4D60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196BFD8-C36E-49E8-8BCA-E34C23360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FE5F639-22E3-4373-B1E7-C54320BE953C}"/>
              </a:ext>
            </a:extLst>
          </p:cNvPr>
          <p:cNvSpPr>
            <a:spLocks noGrp="1"/>
          </p:cNvSpPr>
          <p:nvPr>
            <p:ph type="dt" sz="half" idx="10"/>
          </p:nvPr>
        </p:nvSpPr>
        <p:spPr/>
        <p:txBody>
          <a:bodyPr/>
          <a:lstStyle/>
          <a:p>
            <a:fld id="{48B7E4E8-4602-436F-A758-9EDA3660A261}" type="datetimeFigureOut">
              <a:rPr lang="en-GB" smtClean="0"/>
              <a:t>23/06/2021</a:t>
            </a:fld>
            <a:endParaRPr lang="en-GB"/>
          </a:p>
        </p:txBody>
      </p:sp>
      <p:sp>
        <p:nvSpPr>
          <p:cNvPr id="6" name="Footer Placeholder 5">
            <a:extLst>
              <a:ext uri="{FF2B5EF4-FFF2-40B4-BE49-F238E27FC236}">
                <a16:creationId xmlns:a16="http://schemas.microsoft.com/office/drawing/2014/main" xmlns="" id="{0F123A2C-EB43-44D8-8EED-6BA461E61C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2FE74A2-5855-4D35-A0C9-AEB3FC0808F2}"/>
              </a:ext>
            </a:extLst>
          </p:cNvPr>
          <p:cNvSpPr>
            <a:spLocks noGrp="1"/>
          </p:cNvSpPr>
          <p:nvPr>
            <p:ph type="sldNum" sz="quarter" idx="12"/>
          </p:nvPr>
        </p:nvSpPr>
        <p:spPr/>
        <p:txBody>
          <a:bodyPr/>
          <a:lstStyle/>
          <a:p>
            <a:fld id="{0F82999C-A3FF-4990-9F0A-FD737C3A09AA}" type="slidenum">
              <a:rPr lang="en-GB" smtClean="0"/>
              <a:t>‹#›</a:t>
            </a:fld>
            <a:endParaRPr lang="en-GB"/>
          </a:p>
        </p:txBody>
      </p:sp>
    </p:spTree>
    <p:extLst>
      <p:ext uri="{BB962C8B-B14F-4D97-AF65-F5344CB8AC3E}">
        <p14:creationId xmlns:p14="http://schemas.microsoft.com/office/powerpoint/2010/main" val="347413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04B6D0-1765-4A81-8EB5-1B9DEF9D3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86E1D9B8-9448-4E2D-9A0B-F35DA9BB62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68E9375B-5F8A-430A-8E69-B40353BF1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F619C7-B34C-43F1-AC84-0D81F8E9DB95}"/>
              </a:ext>
            </a:extLst>
          </p:cNvPr>
          <p:cNvSpPr>
            <a:spLocks noGrp="1"/>
          </p:cNvSpPr>
          <p:nvPr>
            <p:ph type="dt" sz="half" idx="10"/>
          </p:nvPr>
        </p:nvSpPr>
        <p:spPr/>
        <p:txBody>
          <a:bodyPr/>
          <a:lstStyle/>
          <a:p>
            <a:fld id="{48B7E4E8-4602-436F-A758-9EDA3660A261}" type="datetimeFigureOut">
              <a:rPr lang="en-GB" smtClean="0"/>
              <a:t>23/06/2021</a:t>
            </a:fld>
            <a:endParaRPr lang="en-GB"/>
          </a:p>
        </p:txBody>
      </p:sp>
      <p:sp>
        <p:nvSpPr>
          <p:cNvPr id="6" name="Footer Placeholder 5">
            <a:extLst>
              <a:ext uri="{FF2B5EF4-FFF2-40B4-BE49-F238E27FC236}">
                <a16:creationId xmlns:a16="http://schemas.microsoft.com/office/drawing/2014/main" xmlns="" id="{3368F57C-2328-4F1E-9445-4DEA8643D2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CC8E0D4-88E0-4C2F-BCA5-78115E111C38}"/>
              </a:ext>
            </a:extLst>
          </p:cNvPr>
          <p:cNvSpPr>
            <a:spLocks noGrp="1"/>
          </p:cNvSpPr>
          <p:nvPr>
            <p:ph type="sldNum" sz="quarter" idx="12"/>
          </p:nvPr>
        </p:nvSpPr>
        <p:spPr/>
        <p:txBody>
          <a:bodyPr/>
          <a:lstStyle/>
          <a:p>
            <a:fld id="{0F82999C-A3FF-4990-9F0A-FD737C3A09AA}" type="slidenum">
              <a:rPr lang="en-GB" smtClean="0"/>
              <a:t>‹#›</a:t>
            </a:fld>
            <a:endParaRPr lang="en-GB"/>
          </a:p>
        </p:txBody>
      </p:sp>
    </p:spTree>
    <p:extLst>
      <p:ext uri="{BB962C8B-B14F-4D97-AF65-F5344CB8AC3E}">
        <p14:creationId xmlns:p14="http://schemas.microsoft.com/office/powerpoint/2010/main" val="338454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87A05FC-619E-47A2-B6B3-AB2CE1CB02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A098316-25D4-4DC4-A029-070EE8215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BA40BDF-3DFC-469F-ACBE-BEB7F7AE2E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7E4E8-4602-436F-A758-9EDA3660A261}" type="datetimeFigureOut">
              <a:rPr lang="en-GB" smtClean="0"/>
              <a:t>23/06/2021</a:t>
            </a:fld>
            <a:endParaRPr lang="en-GB"/>
          </a:p>
        </p:txBody>
      </p:sp>
      <p:sp>
        <p:nvSpPr>
          <p:cNvPr id="5" name="Footer Placeholder 4">
            <a:extLst>
              <a:ext uri="{FF2B5EF4-FFF2-40B4-BE49-F238E27FC236}">
                <a16:creationId xmlns:a16="http://schemas.microsoft.com/office/drawing/2014/main" xmlns="" id="{FC6F423D-C97F-430C-ABE3-9775ABD4F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6549298-3E18-495A-B98D-528224FE80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2999C-A3FF-4990-9F0A-FD737C3A09AA}" type="slidenum">
              <a:rPr lang="en-GB" smtClean="0"/>
              <a:t>‹#›</a:t>
            </a:fld>
            <a:endParaRPr lang="en-GB"/>
          </a:p>
        </p:txBody>
      </p:sp>
    </p:spTree>
    <p:extLst>
      <p:ext uri="{BB962C8B-B14F-4D97-AF65-F5344CB8AC3E}">
        <p14:creationId xmlns:p14="http://schemas.microsoft.com/office/powerpoint/2010/main" val="1922962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416968" y="1721197"/>
            <a:ext cx="7358064" cy="174129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lstStyle/>
          <a:p>
            <a:r>
              <a:t>Title Text</a:t>
            </a:r>
          </a:p>
        </p:txBody>
      </p:sp>
      <p:sp>
        <p:nvSpPr>
          <p:cNvPr id="3" name="Shape 3"/>
          <p:cNvSpPr>
            <a:spLocks noGrp="1"/>
          </p:cNvSpPr>
          <p:nvPr>
            <p:ph type="body" idx="1"/>
          </p:nvPr>
        </p:nvSpPr>
        <p:spPr>
          <a:xfrm>
            <a:off x="2416968" y="3509367"/>
            <a:ext cx="7358064" cy="596057"/>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64898" y="5739557"/>
            <a:ext cx="253274" cy="250068"/>
          </a:xfrm>
          <a:prstGeom prst="rect">
            <a:avLst/>
          </a:prstGeom>
          <a:ln w="3175">
            <a:miter lim="400000"/>
          </a:ln>
        </p:spPr>
        <p:txBody>
          <a:bodyPr wrap="none" lIns="38100" tIns="38100" rIns="38100" bIns="38100">
            <a:spAutoFit/>
          </a:bodyPr>
          <a:lstStyle>
            <a:lvl1pPr>
              <a:defRPr sz="1125"/>
            </a:lvl1pPr>
          </a:lstStyle>
          <a:p>
            <a:pPr algn="ctr" defTabSz="292090" hangingPunct="0"/>
            <a:fld id="{86CB4B4D-7CA3-9044-876B-883B54F8677D}" type="slidenum">
              <a:rPr lang="en-GB" kern="0" smtClean="0">
                <a:solidFill>
                  <a:srgbClr val="FFFFFF"/>
                </a:solidFill>
                <a:sym typeface="Gill Sans"/>
              </a:rPr>
              <a:pPr algn="ctr" defTabSz="292090" hangingPunct="0"/>
              <a:t>‹#›</a:t>
            </a:fld>
            <a:endParaRPr lang="en-GB" kern="0">
              <a:solidFill>
                <a:srgbClr val="FFFFFF"/>
              </a:solidFill>
              <a:sym typeface="Gill Sans"/>
            </a:endParaRPr>
          </a:p>
        </p:txBody>
      </p:sp>
    </p:spTree>
    <p:extLst>
      <p:ext uri="{BB962C8B-B14F-4D97-AF65-F5344CB8AC3E}">
        <p14:creationId xmlns:p14="http://schemas.microsoft.com/office/powerpoint/2010/main" val="33005402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transition spd="med"/>
  <p:txStyles>
    <p:titleStyle>
      <a:lvl1pPr marL="0" marR="0" indent="0"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1pPr>
      <a:lvl2pPr marL="0" marR="0" indent="160729"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2pPr>
      <a:lvl3pPr marL="0" marR="0" indent="321457"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3pPr>
      <a:lvl4pPr marL="0" marR="0" indent="482186"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4pPr>
      <a:lvl5pPr marL="0" marR="0" indent="642915"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5pPr>
      <a:lvl6pPr marL="0" marR="0" indent="803643"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6pPr>
      <a:lvl7pPr marL="0" marR="0" indent="964372"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7pPr>
      <a:lvl8pPr marL="0" marR="0" indent="1125101"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8pPr>
      <a:lvl9pPr marL="0" marR="0" indent="1285829"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9pPr>
    </p:titleStyle>
    <p:bodyStyle>
      <a:lvl1pPr marL="0" marR="0" indent="0"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1pPr>
      <a:lvl2pPr marL="0" marR="0" indent="0"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2pPr>
      <a:lvl3pPr marL="0" marR="0" indent="0"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3pPr>
      <a:lvl4pPr marL="0" marR="0" indent="0"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4pPr>
      <a:lvl5pPr marL="0" marR="0" indent="0"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5pPr>
      <a:lvl6pPr marL="0" marR="0" indent="250022"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6pPr>
      <a:lvl7pPr marL="0" marR="0" indent="500045"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7pPr>
      <a:lvl8pPr marL="0" marR="0" indent="750067"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8pPr>
      <a:lvl9pPr marL="0" marR="0" indent="1000089"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9pPr>
    </p:bodyStyle>
    <p:otherStyle>
      <a:lvl1pPr marL="0" marR="0" indent="0"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1pPr>
      <a:lvl2pPr marL="0" marR="0" indent="160729"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2pPr>
      <a:lvl3pPr marL="0" marR="0" indent="321457"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3pPr>
      <a:lvl4pPr marL="0" marR="0" indent="482186"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4pPr>
      <a:lvl5pPr marL="0" marR="0" indent="642915"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5pPr>
      <a:lvl6pPr marL="0" marR="0" indent="803643"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6pPr>
      <a:lvl7pPr marL="0" marR="0" indent="964372"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7pPr>
      <a:lvl8pPr marL="0" marR="0" indent="1125101"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8pPr>
      <a:lvl9pPr marL="0" marR="0" indent="1285829"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416968" y="1721197"/>
            <a:ext cx="7358064" cy="174129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b"/>
          <a:lstStyle/>
          <a:p>
            <a:r>
              <a:t>Title Text</a:t>
            </a:r>
          </a:p>
        </p:txBody>
      </p:sp>
      <p:sp>
        <p:nvSpPr>
          <p:cNvPr id="3" name="Shape 3"/>
          <p:cNvSpPr>
            <a:spLocks noGrp="1"/>
          </p:cNvSpPr>
          <p:nvPr>
            <p:ph type="body" idx="1"/>
          </p:nvPr>
        </p:nvSpPr>
        <p:spPr>
          <a:xfrm>
            <a:off x="2416968" y="3509367"/>
            <a:ext cx="7358064" cy="596057"/>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64898" y="5739557"/>
            <a:ext cx="253274" cy="250068"/>
          </a:xfrm>
          <a:prstGeom prst="rect">
            <a:avLst/>
          </a:prstGeom>
          <a:ln w="3175">
            <a:miter lim="400000"/>
          </a:ln>
        </p:spPr>
        <p:txBody>
          <a:bodyPr wrap="none" lIns="38100" tIns="38100" rIns="38100" bIns="38100">
            <a:spAutoFit/>
          </a:bodyPr>
          <a:lstStyle>
            <a:lvl1pPr>
              <a:defRPr sz="1125"/>
            </a:lvl1pPr>
          </a:lstStyle>
          <a:p>
            <a:pPr algn="ctr" defTabSz="292090" hangingPunct="0"/>
            <a:fld id="{86CB4B4D-7CA3-9044-876B-883B54F8677D}" type="slidenum">
              <a:rPr lang="en-GB" kern="0" smtClean="0">
                <a:solidFill>
                  <a:srgbClr val="FFFFFF"/>
                </a:solidFill>
                <a:sym typeface="Gill Sans"/>
              </a:rPr>
              <a:pPr algn="ctr" defTabSz="292090" hangingPunct="0"/>
              <a:t>‹#›</a:t>
            </a:fld>
            <a:endParaRPr lang="en-GB" kern="0">
              <a:solidFill>
                <a:srgbClr val="FFFFFF"/>
              </a:solidFill>
              <a:sym typeface="Gill Sans"/>
            </a:endParaRPr>
          </a:p>
        </p:txBody>
      </p:sp>
    </p:spTree>
    <p:extLst>
      <p:ext uri="{BB962C8B-B14F-4D97-AF65-F5344CB8AC3E}">
        <p14:creationId xmlns:p14="http://schemas.microsoft.com/office/powerpoint/2010/main" val="96364248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txStyles>
    <p:titleStyle>
      <a:lvl1pPr marL="0" marR="0" indent="0"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1pPr>
      <a:lvl2pPr marL="0" marR="0" indent="160729"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2pPr>
      <a:lvl3pPr marL="0" marR="0" indent="321457"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3pPr>
      <a:lvl4pPr marL="0" marR="0" indent="482186"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4pPr>
      <a:lvl5pPr marL="0" marR="0" indent="642915"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5pPr>
      <a:lvl6pPr marL="0" marR="0" indent="803643"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6pPr>
      <a:lvl7pPr marL="0" marR="0" indent="964372"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7pPr>
      <a:lvl8pPr marL="0" marR="0" indent="1125101"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8pPr>
      <a:lvl9pPr marL="0" marR="0" indent="1285829" algn="ctr" defTabSz="292090" rtl="0" latinLnBrk="0">
        <a:lnSpc>
          <a:spcPct val="100000"/>
        </a:lnSpc>
        <a:spcBef>
          <a:spcPts val="0"/>
        </a:spcBef>
        <a:spcAft>
          <a:spcPts val="0"/>
        </a:spcAft>
        <a:buClrTx/>
        <a:buSzTx/>
        <a:buFontTx/>
        <a:buNone/>
        <a:tabLst/>
        <a:defRPr sz="5765" b="0" i="0" u="none" strike="noStrike" cap="none" spc="0" baseline="0">
          <a:ln>
            <a:noFill/>
          </a:ln>
          <a:solidFill>
            <a:srgbClr val="FFFFFF"/>
          </a:solidFill>
          <a:uFillTx/>
          <a:latin typeface="+mn-lt"/>
          <a:ea typeface="+mn-ea"/>
          <a:cs typeface="+mn-cs"/>
          <a:sym typeface="Gill Sans"/>
        </a:defRPr>
      </a:lvl9pPr>
    </p:titleStyle>
    <p:bodyStyle>
      <a:lvl1pPr marL="0" marR="0" indent="0"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1pPr>
      <a:lvl2pPr marL="0" marR="0" indent="0"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2pPr>
      <a:lvl3pPr marL="0" marR="0" indent="0"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3pPr>
      <a:lvl4pPr marL="0" marR="0" indent="0"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4pPr>
      <a:lvl5pPr marL="0" marR="0" indent="0"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5pPr>
      <a:lvl6pPr marL="0" marR="0" indent="250022"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6pPr>
      <a:lvl7pPr marL="0" marR="0" indent="500045"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7pPr>
      <a:lvl8pPr marL="0" marR="0" indent="750067"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8pPr>
      <a:lvl9pPr marL="0" marR="0" indent="1000089" algn="ctr" defTabSz="292090" rtl="0" latinLnBrk="0">
        <a:lnSpc>
          <a:spcPct val="100000"/>
        </a:lnSpc>
        <a:spcBef>
          <a:spcPts val="0"/>
        </a:spcBef>
        <a:spcAft>
          <a:spcPts val="0"/>
        </a:spcAft>
        <a:buClrTx/>
        <a:buSzTx/>
        <a:buFontTx/>
        <a:buNone/>
        <a:tabLst/>
        <a:defRPr sz="2391" b="0" i="0" u="none" strike="noStrike" cap="none" spc="0" baseline="0">
          <a:ln>
            <a:noFill/>
          </a:ln>
          <a:solidFill>
            <a:srgbClr val="FFFFFF"/>
          </a:solidFill>
          <a:uFillTx/>
          <a:latin typeface="+mn-lt"/>
          <a:ea typeface="+mn-ea"/>
          <a:cs typeface="+mn-cs"/>
          <a:sym typeface="Gill Sans"/>
        </a:defRPr>
      </a:lvl9pPr>
    </p:bodyStyle>
    <p:otherStyle>
      <a:lvl1pPr marL="0" marR="0" indent="0"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1pPr>
      <a:lvl2pPr marL="0" marR="0" indent="160729"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2pPr>
      <a:lvl3pPr marL="0" marR="0" indent="321457"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3pPr>
      <a:lvl4pPr marL="0" marR="0" indent="482186"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4pPr>
      <a:lvl5pPr marL="0" marR="0" indent="642915"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5pPr>
      <a:lvl6pPr marL="0" marR="0" indent="803643"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6pPr>
      <a:lvl7pPr marL="0" marR="0" indent="964372"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7pPr>
      <a:lvl8pPr marL="0" marR="0" indent="1125101"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8pPr>
      <a:lvl9pPr marL="0" marR="0" indent="1285829" algn="ctr" defTabSz="29209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m/url?sa=i&amp;url=https://www.diy.com/departments/stanley-box-beam-spirit-level-l-0-6m/405495_BQ.prd&amp;psig=AOvVaw0xFeqygFO4JUl9bmbYWZ1W&amp;ust=1624116386202000&amp;source=images&amp;cd=vfe&amp;ved=0CAcQjRxqFwoTCPCX_f6-ofECFQAAAAAdAAAAABA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2.jp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www.covidwellbeingni.info/" TargetMode="External"/><Relationship Id="rId3" Type="http://schemas.openxmlformats.org/officeDocument/2006/relationships/hyperlink" Target="https://eur02.safelinks.protection.outlook.com/?url=http://www.mind.org/&amp;data=04|01|gireland@inspirewellbeing.org|831d642e9126431f9f0408d934c429b8|49e50e19d9d847769c7a343a44f816a3|0|0|637598839413466759|Unknown|TWFpbGZsb3d8eyJWIjoiMC4wLjAwMDAiLCJQIjoiV2luMzIiLCJBTiI6Ik1haWwiLCJXVCI6Mn0%3D|1000&amp;sdata=Wc7/Ntb5hg35hgRZa4EHldJ58uL6qXWKBmf1at3OCkk%3D&amp;reserved=0" TargetMode="External"/><Relationship Id="rId7" Type="http://schemas.openxmlformats.org/officeDocument/2006/relationships/hyperlink" Target="https://eur02.safelinks.protection.outlook.com/?url=http://www.wales.nhs.uk/&amp;data=04|01|gireland@inspirewellbeing.org|831d642e9126431f9f0408d934c429b8|49e50e19d9d847769c7a343a44f816a3|0|0|637598839413486667|Unknown|TWFpbGZsb3d8eyJWIjoiMC4wLjAwMDAiLCJQIjoiV2luMzIiLCJBTiI6Ik1haWwiLCJXVCI6Mn0%3D|1000&amp;sdata=3mMNE8xGqNlJBqiRsJ1B2FpObMUsAryAZ7oOQ%2BawqCU%3D&amp;reserved=0" TargetMode="External"/><Relationship Id="rId2" Type="http://schemas.openxmlformats.org/officeDocument/2006/relationships/hyperlink" Target="https://www.compassionfatigue.org/" TargetMode="External"/><Relationship Id="rId1" Type="http://schemas.openxmlformats.org/officeDocument/2006/relationships/slideLayout" Target="../slideLayouts/slideLayout26.xml"/><Relationship Id="rId6" Type="http://schemas.openxmlformats.org/officeDocument/2006/relationships/hyperlink" Target="https://eur02.safelinks.protection.outlook.com/?url=http://www.nhsinform.scot/&amp;data=04|01|gireland@inspirewellbeing.org|831d642e9126431f9f0408d934c429b8|49e50e19d9d847769c7a343a44f816a3|0|0|637598839413476723|Unknown|TWFpbGZsb3d8eyJWIjoiMC4wLjAwMDAiLCJQIjoiV2luMzIiLCJBTiI6Ik1haWwiLCJXVCI6Mn0%3D|1000&amp;sdata=Ae3lXIhNf/afjzoKOybawgY/kAx7VVnpsR0KLnZA3Ms%3D&amp;reserved=0" TargetMode="External"/><Relationship Id="rId11" Type="http://schemas.openxmlformats.org/officeDocument/2006/relationships/hyperlink" Target="https://www.compassionatemind.co.uk/" TargetMode="External"/><Relationship Id="rId5" Type="http://schemas.openxmlformats.org/officeDocument/2006/relationships/hyperlink" Target="https://eur02.safelinks.protection.outlook.com/?url=http://www.samh.org.uk/&amp;data=04|01|gireland@inspirewellbeing.org|831d642e9126431f9f0408d934c429b8|49e50e19d9d847769c7a343a44f816a3|0|0|637598839413476723|Unknown|TWFpbGZsb3d8eyJWIjoiMC4wLjAwMDAiLCJQIjoiV2luMzIiLCJBTiI6Ik1haWwiLCJXVCI6Mn0%3D|1000&amp;sdata=ANPhy2pxoglq7F9AKK3sFd4/4r1NJz8mwTZcqgdwCK4%3D&amp;reserved=0" TargetMode="External"/><Relationship Id="rId10" Type="http://schemas.openxmlformats.org/officeDocument/2006/relationships/hyperlink" Target="https://www.compassioninstitute.com/" TargetMode="External"/><Relationship Id="rId4" Type="http://schemas.openxmlformats.org/officeDocument/2006/relationships/hyperlink" Target="https://eur02.safelinks.protection.outlook.com/?url=http://www.nhs.uk/&amp;data=04|01|gireland@inspirewellbeing.org|831d642e9126431f9f0408d934c429b8|49e50e19d9d847769c7a343a44f816a3|0|0|637598839413476723|Unknown|TWFpbGZsb3d8eyJWIjoiMC4wLjAwMDAiLCJQIjoiV2luMzIiLCJBTiI6Ik1haWwiLCJXVCI6Mn0%3D|1000&amp;sdata=5Hslw1bkW2Y0z7A6IHf4qMoe%2BnNofWzuO/Ovr/rv5vg%3D&amp;reserved=0" TargetMode="External"/><Relationship Id="rId9" Type="http://schemas.openxmlformats.org/officeDocument/2006/relationships/hyperlink" Target="https://www.gov.im/categories/caring-and-support/mental-health-servic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650D6-E3A0-4BB9-8803-48269E397E97}"/>
              </a:ext>
            </a:extLst>
          </p:cNvPr>
          <p:cNvSpPr>
            <a:spLocks noGrp="1"/>
          </p:cNvSpPr>
          <p:nvPr>
            <p:ph type="ctrTitle"/>
          </p:nvPr>
        </p:nvSpPr>
        <p:spPr>
          <a:xfrm>
            <a:off x="1552661" y="648493"/>
            <a:ext cx="9026021" cy="2481652"/>
          </a:xfrm>
        </p:spPr>
        <p:txBody>
          <a:bodyPr/>
          <a:lstStyle/>
          <a:p>
            <a:r>
              <a:rPr lang="en-GB" sz="6600" b="1" dirty="0">
                <a:latin typeface="+mn-lt"/>
              </a:rPr>
              <a:t>Compassion Fatigue: </a:t>
            </a:r>
            <a:r>
              <a:rPr lang="en-GB" dirty="0">
                <a:latin typeface="+mn-lt"/>
              </a:rPr>
              <a:t/>
            </a:r>
            <a:br>
              <a:rPr lang="en-GB" dirty="0">
                <a:latin typeface="+mn-lt"/>
              </a:rPr>
            </a:br>
            <a:r>
              <a:rPr lang="en-GB" dirty="0">
                <a:latin typeface="+mn-lt"/>
              </a:rPr>
              <a:t>Facts and Feelings</a:t>
            </a:r>
          </a:p>
        </p:txBody>
      </p:sp>
      <p:sp>
        <p:nvSpPr>
          <p:cNvPr id="3" name="Subtitle 2">
            <a:extLst>
              <a:ext uri="{FF2B5EF4-FFF2-40B4-BE49-F238E27FC236}">
                <a16:creationId xmlns:a16="http://schemas.microsoft.com/office/drawing/2014/main" xmlns="" id="{FEEC98CD-407C-42F9-B58E-8E1D9E2BE6E2}"/>
              </a:ext>
            </a:extLst>
          </p:cNvPr>
          <p:cNvSpPr>
            <a:spLocks noGrp="1"/>
          </p:cNvSpPr>
          <p:nvPr>
            <p:ph type="subTitle" idx="1"/>
          </p:nvPr>
        </p:nvSpPr>
        <p:spPr>
          <a:xfrm>
            <a:off x="1325155" y="4787153"/>
            <a:ext cx="9144000" cy="1655762"/>
          </a:xfrm>
        </p:spPr>
        <p:txBody>
          <a:bodyPr>
            <a:normAutofit/>
          </a:bodyPr>
          <a:lstStyle/>
          <a:p>
            <a:r>
              <a:rPr lang="en-GB" sz="3600" dirty="0"/>
              <a:t>John Foster</a:t>
            </a:r>
          </a:p>
          <a:p>
            <a:r>
              <a:rPr lang="en-GB" sz="3200" dirty="0"/>
              <a:t>June 2021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48" y="4510203"/>
            <a:ext cx="2358376" cy="2446539"/>
          </a:xfrm>
          <a:prstGeom prst="rect">
            <a:avLst/>
          </a:prstGeom>
        </p:spPr>
      </p:pic>
      <p:pic>
        <p:nvPicPr>
          <p:cNvPr id="6" name="Picture 5"/>
          <p:cNvPicPr>
            <a:picLocks noChangeAspect="1"/>
          </p:cNvPicPr>
          <p:nvPr/>
        </p:nvPicPr>
        <p:blipFill>
          <a:blip r:embed="rId3"/>
          <a:stretch>
            <a:fillRect/>
          </a:stretch>
        </p:blipFill>
        <p:spPr>
          <a:xfrm>
            <a:off x="8850686" y="4787153"/>
            <a:ext cx="3236939" cy="1835126"/>
          </a:xfrm>
          <a:prstGeom prst="rect">
            <a:avLst/>
          </a:prstGeom>
        </p:spPr>
      </p:pic>
    </p:spTree>
    <p:extLst>
      <p:ext uri="{BB962C8B-B14F-4D97-AF65-F5344CB8AC3E}">
        <p14:creationId xmlns:p14="http://schemas.microsoft.com/office/powerpoint/2010/main" val="263896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DE06FB0-A1FC-4300-A5C5-CF26D6BAE176}"/>
              </a:ext>
            </a:extLst>
          </p:cNvPr>
          <p:cNvSpPr txBox="1"/>
          <p:nvPr/>
        </p:nvSpPr>
        <p:spPr>
          <a:xfrm>
            <a:off x="1524000" y="549276"/>
            <a:ext cx="9144000" cy="5109091"/>
          </a:xfrm>
          <a:prstGeom prst="rect">
            <a:avLst/>
          </a:prstGeom>
          <a:solidFill>
            <a:schemeClr val="tx1"/>
          </a:solidFill>
        </p:spPr>
        <p:txBody>
          <a:bodyPr>
            <a:spAutoFit/>
          </a:bodyPr>
          <a:lstStyle/>
          <a:p>
            <a:pPr>
              <a:defRPr/>
            </a:pPr>
            <a:r>
              <a:rPr lang="en-GB" dirty="0">
                <a:solidFill>
                  <a:schemeClr val="bg1"/>
                </a:solidFill>
              </a:rPr>
              <a:t>What do we mean by </a:t>
            </a:r>
            <a:r>
              <a:rPr lang="en-GB" sz="2800" b="1" dirty="0">
                <a:solidFill>
                  <a:schemeClr val="bg1"/>
                </a:solidFill>
              </a:rPr>
              <a:t>“Worry?”</a:t>
            </a:r>
          </a:p>
          <a:p>
            <a:pPr>
              <a:defRPr/>
            </a:pPr>
            <a:endParaRPr lang="en-GB" dirty="0">
              <a:solidFill>
                <a:schemeClr val="bg1"/>
              </a:solidFill>
            </a:endParaRPr>
          </a:p>
          <a:p>
            <a:pPr marL="342900" indent="-342900">
              <a:buFont typeface="Arial" panose="020B0604020202020204" pitchFamily="34" charset="0"/>
              <a:buChar char="•"/>
              <a:defRPr/>
            </a:pPr>
            <a:r>
              <a:rPr lang="en-GB" sz="2800" b="1" dirty="0">
                <a:solidFill>
                  <a:schemeClr val="bg1"/>
                </a:solidFill>
              </a:rPr>
              <a:t>Worrying</a:t>
            </a:r>
            <a:r>
              <a:rPr lang="en-GB" dirty="0">
                <a:solidFill>
                  <a:schemeClr val="bg1"/>
                </a:solidFill>
              </a:rPr>
              <a:t> </a:t>
            </a:r>
            <a:r>
              <a:rPr lang="en-GB" sz="2800" dirty="0">
                <a:solidFill>
                  <a:schemeClr val="bg1"/>
                </a:solidFill>
              </a:rPr>
              <a:t>means thinking negatively and repeatedly about problems or unpleasant things that might happen</a:t>
            </a:r>
          </a:p>
          <a:p>
            <a:pPr>
              <a:defRPr/>
            </a:pPr>
            <a:endParaRPr lang="en-GB" sz="2800" dirty="0">
              <a:solidFill>
                <a:schemeClr val="bg1"/>
              </a:solidFill>
            </a:endParaRPr>
          </a:p>
          <a:p>
            <a:pPr marL="342900" indent="-342900">
              <a:buFont typeface="Arial" panose="020B0604020202020204" pitchFamily="34" charset="0"/>
              <a:buChar char="•"/>
              <a:defRPr/>
            </a:pPr>
            <a:r>
              <a:rPr lang="en-GB" sz="2800" dirty="0">
                <a:solidFill>
                  <a:schemeClr val="bg1"/>
                </a:solidFill>
              </a:rPr>
              <a:t>Getting lost in a stream of hypothetical “what ifs” and this can make us feel worse</a:t>
            </a:r>
          </a:p>
          <a:p>
            <a:pPr marL="342900" indent="-342900">
              <a:buFont typeface="Arial" panose="020B0604020202020204" pitchFamily="34" charset="0"/>
              <a:buChar char="•"/>
              <a:defRPr/>
            </a:pPr>
            <a:endParaRPr lang="en-GB" sz="2800" dirty="0">
              <a:solidFill>
                <a:schemeClr val="bg1"/>
              </a:solidFill>
            </a:endParaRPr>
          </a:p>
          <a:p>
            <a:pPr marL="342900" indent="-342900">
              <a:buFont typeface="Arial" panose="020B0604020202020204" pitchFamily="34" charset="0"/>
              <a:buChar char="•"/>
              <a:defRPr/>
            </a:pPr>
            <a:r>
              <a:rPr lang="en-GB" sz="2800" dirty="0">
                <a:solidFill>
                  <a:schemeClr val="bg1"/>
                </a:solidFill>
              </a:rPr>
              <a:t>Worrying is different from problem-solving</a:t>
            </a:r>
          </a:p>
          <a:p>
            <a:pPr marL="342900" indent="-342900">
              <a:buFont typeface="Arial" panose="020B0604020202020204" pitchFamily="34" charset="0"/>
              <a:buChar char="•"/>
              <a:defRPr/>
            </a:pPr>
            <a:endParaRPr lang="en-GB" sz="2800" dirty="0">
              <a:solidFill>
                <a:schemeClr val="bg1"/>
              </a:solidFill>
            </a:endParaRPr>
          </a:p>
          <a:p>
            <a:pPr marL="342900" indent="-342900">
              <a:buFont typeface="Arial" panose="020B0604020202020204" pitchFamily="34" charset="0"/>
              <a:buChar char="•"/>
              <a:defRPr/>
            </a:pPr>
            <a:r>
              <a:rPr lang="en-GB" sz="2800" dirty="0">
                <a:solidFill>
                  <a:schemeClr val="bg1"/>
                </a:solidFill>
              </a:rPr>
              <a:t>Problem-solving: finding a constructive practical solution: “I can” and often feel better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1765101" y="371907"/>
            <a:ext cx="7018734" cy="476250"/>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nchor="b"/>
          <a:lstStyle>
            <a:lvl1pPr marL="0" marR="0" indent="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1pPr>
            <a:lvl2pPr marL="0" marR="0" indent="228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2pPr>
            <a:lvl3pPr marL="0" marR="0" indent="457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3pPr>
            <a:lvl4pPr marL="0" marR="0" indent="685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4pPr>
            <a:lvl5pPr marL="0" marR="0" indent="9144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5pPr>
            <a:lvl6pPr marL="0" marR="0" indent="11430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6pPr>
            <a:lvl7pPr marL="0" marR="0" indent="1371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7pPr>
            <a:lvl8pPr marL="0" marR="0" indent="1600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8pPr>
            <a:lvl9pPr marL="0" marR="0" indent="1828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9pPr>
          </a:lstStyle>
          <a:p>
            <a:r>
              <a:rPr lang="en-GB" altLang="en-US" sz="4219" b="1" kern="0" dirty="0">
                <a:solidFill>
                  <a:schemeClr val="bg1"/>
                </a:solidFill>
                <a:latin typeface="Calibri" panose="020F0502020204030204" pitchFamily="34" charset="0"/>
                <a:cs typeface="Calibri" panose="020F0502020204030204" pitchFamily="34" charset="0"/>
              </a:rPr>
              <a:t>Adaptive stress response</a:t>
            </a:r>
          </a:p>
        </p:txBody>
      </p:sp>
      <p:sp>
        <p:nvSpPr>
          <p:cNvPr id="17" name="TextBox 4"/>
          <p:cNvSpPr txBox="1">
            <a:spLocks noChangeArrowheads="1"/>
          </p:cNvSpPr>
          <p:nvPr/>
        </p:nvSpPr>
        <p:spPr bwMode="auto">
          <a:xfrm>
            <a:off x="269296" y="1058573"/>
            <a:ext cx="11361229" cy="30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241093" indent="-241093" defTabSz="914353" eaLnBrk="0" fontAlgn="base" hangingPunct="0">
              <a:lnSpc>
                <a:spcPct val="150000"/>
              </a:lnSpc>
              <a:spcBef>
                <a:spcPct val="0"/>
              </a:spcBef>
              <a:spcAft>
                <a:spcPct val="0"/>
              </a:spcAft>
            </a:pPr>
            <a:r>
              <a:rPr lang="en-GB" altLang="en-US" sz="2250" dirty="0">
                <a:solidFill>
                  <a:schemeClr val="bg1"/>
                </a:solidFill>
                <a:latin typeface="Calibri" panose="020F0502020204030204" pitchFamily="34" charset="0"/>
                <a:cs typeface="Calibri" panose="020F0502020204030204" pitchFamily="34" charset="0"/>
                <a:sym typeface="Gill Sans"/>
              </a:rPr>
              <a:t>Activated by an ACTUAL immediate life threatening situation – </a:t>
            </a:r>
          </a:p>
          <a:p>
            <a:pPr marL="241093" indent="-241093" defTabSz="914353" eaLnBrk="0" fontAlgn="base" hangingPunct="0">
              <a:lnSpc>
                <a:spcPct val="150000"/>
              </a:lnSpc>
              <a:spcBef>
                <a:spcPct val="0"/>
              </a:spcBef>
              <a:spcAft>
                <a:spcPct val="0"/>
              </a:spcAft>
            </a:pPr>
            <a:r>
              <a:rPr lang="en-GB" altLang="en-US" sz="2250" dirty="0">
                <a:solidFill>
                  <a:schemeClr val="bg1"/>
                </a:solidFill>
                <a:latin typeface="Calibri" panose="020F0502020204030204" pitchFamily="34" charset="0"/>
                <a:cs typeface="Calibri" panose="020F0502020204030204" pitchFamily="34" charset="0"/>
                <a:sym typeface="Gill Sans"/>
              </a:rPr>
              <a:t>Governed by the sympathetic arm of the autonomic nervous system (SNS) – which mobilises the fight – flight or freeze response a function of our lower level primitive brain</a:t>
            </a:r>
          </a:p>
          <a:p>
            <a:pPr marL="763461" lvl="1" indent="-241093" defTabSz="914353" eaLnBrk="0" fontAlgn="base" hangingPunct="0">
              <a:lnSpc>
                <a:spcPct val="150000"/>
              </a:lnSpc>
              <a:spcBef>
                <a:spcPct val="0"/>
              </a:spcBef>
              <a:spcAft>
                <a:spcPct val="0"/>
              </a:spcAft>
            </a:pPr>
            <a:r>
              <a:rPr lang="en-GB" altLang="en-US" sz="1969" dirty="0">
                <a:solidFill>
                  <a:schemeClr val="bg1"/>
                </a:solidFill>
                <a:latin typeface="Calibri" panose="020F0502020204030204" pitchFamily="34" charset="0"/>
                <a:cs typeface="Calibri" panose="020F0502020204030204" pitchFamily="34" charset="0"/>
                <a:sym typeface="Gill Sans"/>
              </a:rPr>
              <a:t>A healthy adaptive response which increases the likelihood of immediate survival or at a lower level enhances boosts performance such that we live to fight another day. </a:t>
            </a:r>
          </a:p>
          <a:p>
            <a:pPr defTabSz="914353" eaLnBrk="0" fontAlgn="base" hangingPunct="0">
              <a:lnSpc>
                <a:spcPct val="150000"/>
              </a:lnSpc>
              <a:spcBef>
                <a:spcPct val="0"/>
              </a:spcBef>
              <a:spcAft>
                <a:spcPct val="0"/>
              </a:spcAft>
              <a:buNone/>
            </a:pPr>
            <a:endParaRPr lang="en-GB" altLang="en-US" sz="2250" dirty="0">
              <a:solidFill>
                <a:srgbClr val="18407E"/>
              </a:solidFill>
              <a:latin typeface="Calibri" panose="020F0502020204030204" pitchFamily="34" charset="0"/>
              <a:cs typeface="Calibri" panose="020F0502020204030204" pitchFamily="34" charset="0"/>
              <a:sym typeface="Gill San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36" y="4186989"/>
            <a:ext cx="11855117" cy="2671012"/>
          </a:xfrm>
          <a:prstGeom prst="rect">
            <a:avLst/>
          </a:prstGeom>
        </p:spPr>
      </p:pic>
    </p:spTree>
    <p:extLst>
      <p:ext uri="{BB962C8B-B14F-4D97-AF65-F5344CB8AC3E}">
        <p14:creationId xmlns:p14="http://schemas.microsoft.com/office/powerpoint/2010/main" val="311943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7550"/>
            <a:ext cx="12192000" cy="3600450"/>
          </a:xfrm>
          <a:prstGeom prst="rect">
            <a:avLst/>
          </a:prstGeom>
          <a:ln>
            <a:noFill/>
          </a:ln>
          <a:effectLst>
            <a:softEdge rad="112500"/>
          </a:effectLst>
        </p:spPr>
      </p:pic>
      <p:sp>
        <p:nvSpPr>
          <p:cNvPr id="12" name="Title 1"/>
          <p:cNvSpPr txBox="1">
            <a:spLocks/>
          </p:cNvSpPr>
          <p:nvPr/>
        </p:nvSpPr>
        <p:spPr>
          <a:xfrm>
            <a:off x="1765102" y="307450"/>
            <a:ext cx="7715250" cy="476250"/>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nchor="b"/>
          <a:lstStyle>
            <a:lvl1pPr marL="0" marR="0" indent="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1pPr>
            <a:lvl2pPr marL="0" marR="0" indent="228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2pPr>
            <a:lvl3pPr marL="0" marR="0" indent="457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3pPr>
            <a:lvl4pPr marL="0" marR="0" indent="685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4pPr>
            <a:lvl5pPr marL="0" marR="0" indent="9144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5pPr>
            <a:lvl6pPr marL="0" marR="0" indent="11430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6pPr>
            <a:lvl7pPr marL="0" marR="0" indent="1371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7pPr>
            <a:lvl8pPr marL="0" marR="0" indent="1600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8pPr>
            <a:lvl9pPr marL="0" marR="0" indent="1828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9pPr>
          </a:lstStyle>
          <a:p>
            <a:pPr algn="l"/>
            <a:r>
              <a:rPr lang="en-GB" altLang="en-US" sz="4219" b="1" kern="0" dirty="0">
                <a:latin typeface="Calibri" panose="020F0502020204030204" pitchFamily="34" charset="0"/>
                <a:cs typeface="Calibri" panose="020F0502020204030204" pitchFamily="34" charset="0"/>
              </a:rPr>
              <a:t>Maladaptive stress response</a:t>
            </a:r>
          </a:p>
        </p:txBody>
      </p:sp>
      <p:sp>
        <p:nvSpPr>
          <p:cNvPr id="17" name="TextBox 4"/>
          <p:cNvSpPr txBox="1">
            <a:spLocks noChangeArrowheads="1"/>
          </p:cNvSpPr>
          <p:nvPr/>
        </p:nvSpPr>
        <p:spPr bwMode="auto">
          <a:xfrm>
            <a:off x="176137" y="990473"/>
            <a:ext cx="11839725" cy="247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241093" indent="-241093" defTabSz="914353" eaLnBrk="0" fontAlgn="base" hangingPunct="0">
              <a:spcBef>
                <a:spcPct val="0"/>
              </a:spcBef>
              <a:spcAft>
                <a:spcPct val="0"/>
              </a:spcAft>
            </a:pPr>
            <a:r>
              <a:rPr lang="en-GB" altLang="en-US" sz="2250" dirty="0">
                <a:solidFill>
                  <a:srgbClr val="FFFFFF"/>
                </a:solidFill>
                <a:latin typeface="Calibri" panose="020F0502020204030204" pitchFamily="34" charset="0"/>
                <a:cs typeface="Calibri" panose="020F0502020204030204" pitchFamily="34" charset="0"/>
                <a:sym typeface="Gill Sans"/>
              </a:rPr>
              <a:t>Activated by PERCEIVED threat – manifest as FEAR of anything, anyone or any situation which our higher order executive functioning brain misattributes as life threatening</a:t>
            </a:r>
          </a:p>
          <a:p>
            <a:pPr marL="763461" lvl="1" indent="-241093" defTabSz="914353" eaLnBrk="0" fontAlgn="base" hangingPunct="0">
              <a:spcBef>
                <a:spcPct val="0"/>
              </a:spcBef>
              <a:spcAft>
                <a:spcPct val="0"/>
              </a:spcAft>
            </a:pPr>
            <a:r>
              <a:rPr lang="en-GB" altLang="en-US" sz="1969" dirty="0">
                <a:solidFill>
                  <a:srgbClr val="FFFFFF"/>
                </a:solidFill>
                <a:latin typeface="Calibri" panose="020F0502020204030204" pitchFamily="34" charset="0"/>
                <a:cs typeface="Calibri" panose="020F0502020204030204" pitchFamily="34" charset="0"/>
                <a:sym typeface="Gill Sans"/>
              </a:rPr>
              <a:t>The list is endless, governed and limited only by your imagination! </a:t>
            </a:r>
          </a:p>
          <a:p>
            <a:pPr defTabSz="914353" eaLnBrk="0" fontAlgn="base" hangingPunct="0">
              <a:spcBef>
                <a:spcPct val="0"/>
              </a:spcBef>
              <a:spcAft>
                <a:spcPct val="0"/>
              </a:spcAft>
              <a:buNone/>
            </a:pPr>
            <a:endParaRPr lang="en-GB" altLang="en-US" sz="2250" dirty="0">
              <a:solidFill>
                <a:srgbClr val="FFFFFF"/>
              </a:solidFill>
              <a:latin typeface="Calibri" panose="020F0502020204030204" pitchFamily="34" charset="0"/>
              <a:cs typeface="Calibri" panose="020F0502020204030204" pitchFamily="34" charset="0"/>
              <a:sym typeface="Gill Sans"/>
            </a:endParaRPr>
          </a:p>
          <a:p>
            <a:pPr marL="241093" indent="-241093" defTabSz="914353" eaLnBrk="0" fontAlgn="base" hangingPunct="0">
              <a:spcBef>
                <a:spcPct val="0"/>
              </a:spcBef>
              <a:spcAft>
                <a:spcPct val="0"/>
              </a:spcAft>
            </a:pPr>
            <a:r>
              <a:rPr lang="en-GB" altLang="en-US" sz="2250" dirty="0">
                <a:solidFill>
                  <a:srgbClr val="FFFFFF"/>
                </a:solidFill>
                <a:latin typeface="Calibri" panose="020F0502020204030204" pitchFamily="34" charset="0"/>
                <a:cs typeface="Calibri" panose="020F0502020204030204" pitchFamily="34" charset="0"/>
                <a:sym typeface="Gill Sans"/>
              </a:rPr>
              <a:t>A maladaptive – miss-appropriated unhealthy stress response decreases the likelihood of long term survival or at a lower level inhibits performance.</a:t>
            </a:r>
          </a:p>
          <a:p>
            <a:pPr marL="241093" indent="-241093" defTabSz="914353" eaLnBrk="0" fontAlgn="base" hangingPunct="0">
              <a:spcBef>
                <a:spcPct val="0"/>
              </a:spcBef>
              <a:spcAft>
                <a:spcPct val="0"/>
              </a:spcAft>
            </a:pPr>
            <a:endParaRPr lang="en-GB" altLang="en-US" sz="2250" dirty="0">
              <a:solidFill>
                <a:srgbClr val="18407E"/>
              </a:solidFill>
              <a:latin typeface="Calibri" panose="020F0502020204030204" pitchFamily="34" charset="0"/>
              <a:cs typeface="Calibri" panose="020F0502020204030204" pitchFamily="34" charset="0"/>
              <a:sym typeface="Gill Sans"/>
            </a:endParaRPr>
          </a:p>
        </p:txBody>
      </p:sp>
    </p:spTree>
    <p:extLst>
      <p:ext uri="{BB962C8B-B14F-4D97-AF65-F5344CB8AC3E}">
        <p14:creationId xmlns:p14="http://schemas.microsoft.com/office/powerpoint/2010/main" val="184685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0242" name="Picture 4" descr="Managing Anxiety Course « Spinney Surgery">
            <a:extLst>
              <a:ext uri="{FF2B5EF4-FFF2-40B4-BE49-F238E27FC236}">
                <a16:creationId xmlns:a16="http://schemas.microsoft.com/office/drawing/2014/main" xmlns="" id="{C7848F2D-C8BF-4918-9EBC-460E5F1F3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706437"/>
            <a:ext cx="91694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nxiety cycle | Mountain Creative Arts Counseling">
            <a:extLst>
              <a:ext uri="{FF2B5EF4-FFF2-40B4-BE49-F238E27FC236}">
                <a16:creationId xmlns:a16="http://schemas.microsoft.com/office/drawing/2014/main" xmlns="" id="{2EE84E32-4BB3-4434-B690-D066AA4DD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a:extLst>
              <a:ext uri="{FF2B5EF4-FFF2-40B4-BE49-F238E27FC236}">
                <a16:creationId xmlns:a16="http://schemas.microsoft.com/office/drawing/2014/main" xmlns="" id="{0C7A8D66-BDCA-430D-9479-594EB23D0E8D}"/>
              </a:ext>
            </a:extLst>
          </p:cNvPr>
          <p:cNvSpPr txBox="1">
            <a:spLocks noChangeArrowheads="1"/>
          </p:cNvSpPr>
          <p:nvPr/>
        </p:nvSpPr>
        <p:spPr bwMode="auto">
          <a:xfrm>
            <a:off x="7896226" y="6392864"/>
            <a:ext cx="1439863"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37AF7E0-D79F-4DC0-BB1F-99744E993BD0}"/>
              </a:ext>
            </a:extLst>
          </p:cNvPr>
          <p:cNvPicPr>
            <a:picLocks noChangeAspect="1"/>
          </p:cNvPicPr>
          <p:nvPr/>
        </p:nvPicPr>
        <p:blipFill rotWithShape="1">
          <a:blip r:embed="rId2"/>
          <a:srcRect l="12486"/>
          <a:stretch/>
        </p:blipFill>
        <p:spPr>
          <a:xfrm>
            <a:off x="1492250" y="-22225"/>
            <a:ext cx="9144000" cy="6910388"/>
          </a:xfrm>
          <a:prstGeom prst="rect">
            <a:avLst/>
          </a:prstGeom>
          <a:ln>
            <a:noFill/>
          </a:ln>
          <a:effectLst>
            <a:outerShdw blurRad="292100" dist="139700" dir="2700000" algn="tl" rotWithShape="0">
              <a:srgbClr val="333333">
                <a:alpha val="65000"/>
              </a:srgbClr>
            </a:outerShdw>
          </a:effectLst>
        </p:spPr>
      </p:pic>
      <p:sp>
        <p:nvSpPr>
          <p:cNvPr id="39939" name="TextBox 4">
            <a:extLst>
              <a:ext uri="{FF2B5EF4-FFF2-40B4-BE49-F238E27FC236}">
                <a16:creationId xmlns:a16="http://schemas.microsoft.com/office/drawing/2014/main" xmlns="" id="{76092380-C677-4C1D-A6F2-95E9A95AF068}"/>
              </a:ext>
            </a:extLst>
          </p:cNvPr>
          <p:cNvSpPr txBox="1">
            <a:spLocks noChangeArrowheads="1"/>
          </p:cNvSpPr>
          <p:nvPr/>
        </p:nvSpPr>
        <p:spPr bwMode="auto">
          <a:xfrm>
            <a:off x="7751763" y="1125539"/>
            <a:ext cx="273526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3000" dirty="0">
                <a:latin typeface="Calibri" panose="020F0502020204030204" pitchFamily="34" charset="0"/>
                <a:cs typeface="Calibri" panose="020F0502020204030204" pitchFamily="34" charset="0"/>
              </a:rPr>
              <a:t>‘It is our choices that show what we truly are, far more than our abilities.’</a:t>
            </a:r>
          </a:p>
          <a:p>
            <a:pPr>
              <a:spcBef>
                <a:spcPct val="0"/>
              </a:spcBef>
              <a:buFontTx/>
              <a:buNone/>
            </a:pPr>
            <a:r>
              <a:rPr lang="en-GB" altLang="en-US" sz="3000" dirty="0">
                <a:latin typeface="Calibri" panose="020F0502020204030204" pitchFamily="34" charset="0"/>
                <a:cs typeface="Calibri" panose="020F0502020204030204" pitchFamily="34" charset="0"/>
              </a:rPr>
              <a:t>                    </a:t>
            </a:r>
            <a:r>
              <a:rPr lang="en-GB" altLang="en-US" sz="2400" dirty="0">
                <a:latin typeface="Calibri" panose="020F0502020204030204" pitchFamily="34" charset="0"/>
                <a:cs typeface="Calibri" panose="020F0502020204030204" pitchFamily="34" charset="0"/>
              </a:rPr>
              <a:t>                                                                                           J.K.Rowling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ere's How to Manage Anxiety">
            <a:extLst>
              <a:ext uri="{FF2B5EF4-FFF2-40B4-BE49-F238E27FC236}">
                <a16:creationId xmlns:a16="http://schemas.microsoft.com/office/drawing/2014/main" xmlns="" id="{B6550A04-9609-442A-B3EE-66B7E6D33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31112"/>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1765102" y="437082"/>
            <a:ext cx="7715250" cy="476250"/>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nchor="b"/>
          <a:lstStyle>
            <a:lvl1pPr marL="0" marR="0" indent="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1pPr>
            <a:lvl2pPr marL="0" marR="0" indent="228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2pPr>
            <a:lvl3pPr marL="0" marR="0" indent="457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3pPr>
            <a:lvl4pPr marL="0" marR="0" indent="685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4pPr>
            <a:lvl5pPr marL="0" marR="0" indent="9144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5pPr>
            <a:lvl6pPr marL="0" marR="0" indent="11430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6pPr>
            <a:lvl7pPr marL="0" marR="0" indent="1371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7pPr>
            <a:lvl8pPr marL="0" marR="0" indent="1600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8pPr>
            <a:lvl9pPr marL="0" marR="0" indent="1828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9pPr>
          </a:lstStyle>
          <a:p>
            <a:pPr algn="l"/>
            <a:r>
              <a:rPr lang="en-GB" altLang="en-US" sz="4219" b="1" kern="0" dirty="0">
                <a:latin typeface="Calibri" panose="020F0502020204030204" pitchFamily="34" charset="0"/>
                <a:cs typeface="Calibri" panose="020F0502020204030204" pitchFamily="34" charset="0"/>
              </a:rPr>
              <a:t>Maintaining balance</a:t>
            </a:r>
          </a:p>
        </p:txBody>
      </p:sp>
      <p:sp>
        <p:nvSpPr>
          <p:cNvPr id="17" name="TextBox 4"/>
          <p:cNvSpPr txBox="1">
            <a:spLocks noChangeArrowheads="1"/>
          </p:cNvSpPr>
          <p:nvPr/>
        </p:nvSpPr>
        <p:spPr bwMode="auto">
          <a:xfrm>
            <a:off x="0" y="1048480"/>
            <a:ext cx="12192000" cy="173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241093" indent="-241093" algn="just" defTabSz="914353" eaLnBrk="0" fontAlgn="base" hangingPunct="0">
              <a:spcBef>
                <a:spcPct val="0"/>
              </a:spcBef>
              <a:spcAft>
                <a:spcPct val="0"/>
              </a:spcAft>
            </a:pPr>
            <a:r>
              <a:rPr lang="en-GB" altLang="en-US" sz="2250" dirty="0">
                <a:solidFill>
                  <a:srgbClr val="FFFFFF"/>
                </a:solidFill>
                <a:latin typeface="Calibri" panose="020F0502020204030204" pitchFamily="34" charset="0"/>
                <a:cs typeface="Calibri" panose="020F0502020204030204" pitchFamily="34" charset="0"/>
                <a:sym typeface="Gill Sans"/>
              </a:rPr>
              <a:t>To maintain balance in the face of inevitable stressors the two arms of the autonomic nervous system the SNS </a:t>
            </a:r>
            <a:r>
              <a:rPr lang="en-GB" altLang="en-US" sz="2250" dirty="0">
                <a:solidFill>
                  <a:srgbClr val="FF0000"/>
                </a:solidFill>
                <a:latin typeface="Calibri" panose="020F0502020204030204" pitchFamily="34" charset="0"/>
                <a:cs typeface="Calibri" panose="020F0502020204030204" pitchFamily="34" charset="0"/>
                <a:sym typeface="Gill Sans"/>
              </a:rPr>
              <a:t>“accelerator – fight - flight” </a:t>
            </a:r>
            <a:r>
              <a:rPr lang="en-GB" altLang="en-US" sz="2250" dirty="0">
                <a:solidFill>
                  <a:srgbClr val="FFFFFF"/>
                </a:solidFill>
                <a:latin typeface="Calibri" panose="020F0502020204030204" pitchFamily="34" charset="0"/>
                <a:cs typeface="Calibri" panose="020F0502020204030204" pitchFamily="34" charset="0"/>
                <a:sym typeface="Gill Sans"/>
              </a:rPr>
              <a:t>and the PNS </a:t>
            </a:r>
            <a:r>
              <a:rPr lang="en-GB" altLang="en-US" sz="2250" dirty="0">
                <a:solidFill>
                  <a:srgbClr val="92D050"/>
                </a:solidFill>
                <a:latin typeface="Calibri" panose="020F0502020204030204" pitchFamily="34" charset="0"/>
                <a:cs typeface="Calibri" panose="020F0502020204030204" pitchFamily="34" charset="0"/>
                <a:sym typeface="Gill Sans"/>
              </a:rPr>
              <a:t>“brake – rest and digest” </a:t>
            </a:r>
            <a:r>
              <a:rPr lang="en-GB" altLang="en-US" sz="2250" dirty="0">
                <a:solidFill>
                  <a:srgbClr val="FFFFFF"/>
                </a:solidFill>
                <a:latin typeface="Calibri" panose="020F0502020204030204" pitchFamily="34" charset="0"/>
                <a:cs typeface="Calibri" panose="020F0502020204030204" pitchFamily="34" charset="0"/>
                <a:sym typeface="Gill Sans"/>
              </a:rPr>
              <a:t>must be activated appropriately and work in harmony.</a:t>
            </a:r>
          </a:p>
          <a:p>
            <a:pPr marL="763461" lvl="1" indent="-241093" algn="just" defTabSz="914353" eaLnBrk="0" fontAlgn="base" hangingPunct="0">
              <a:spcBef>
                <a:spcPct val="0"/>
              </a:spcBef>
              <a:spcAft>
                <a:spcPct val="0"/>
              </a:spcAft>
            </a:pPr>
            <a:r>
              <a:rPr lang="en-GB" altLang="en-US" sz="1969" i="1" dirty="0">
                <a:solidFill>
                  <a:srgbClr val="FFFFFF"/>
                </a:solidFill>
                <a:latin typeface="Calibri" panose="020F0502020204030204" pitchFamily="34" charset="0"/>
                <a:cs typeface="Calibri" panose="020F0502020204030204" pitchFamily="34" charset="0"/>
                <a:sym typeface="Gill Sans"/>
              </a:rPr>
              <a:t>Vis-a-vis </a:t>
            </a:r>
            <a:r>
              <a:rPr lang="en-GB" altLang="en-US" sz="1969" dirty="0">
                <a:solidFill>
                  <a:srgbClr val="FFFFFF"/>
                </a:solidFill>
                <a:latin typeface="Calibri" panose="020F0502020204030204" pitchFamily="34" charset="0"/>
                <a:cs typeface="Calibri" panose="020F0502020204030204" pitchFamily="34" charset="0"/>
                <a:sym typeface="Gill Sans"/>
              </a:rPr>
              <a:t>putting your foot on the accelerator when you should be applying the brake will have disastrous consequences.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920770"/>
            <a:ext cx="12039600" cy="3937230"/>
          </a:xfrm>
          <a:prstGeom prst="rect">
            <a:avLst/>
          </a:prstGeom>
          <a:ln>
            <a:noFill/>
          </a:ln>
          <a:effectLst>
            <a:softEdge rad="112500"/>
          </a:effectLst>
        </p:spPr>
      </p:pic>
    </p:spTree>
    <p:extLst>
      <p:ext uri="{BB962C8B-B14F-4D97-AF65-F5344CB8AC3E}">
        <p14:creationId xmlns:p14="http://schemas.microsoft.com/office/powerpoint/2010/main" val="104010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DD5A3B8-EEB9-4CC6-8B84-4FA5303498B2}"/>
              </a:ext>
            </a:extLst>
          </p:cNvPr>
          <p:cNvSpPr txBox="1"/>
          <p:nvPr/>
        </p:nvSpPr>
        <p:spPr>
          <a:xfrm>
            <a:off x="138244" y="152997"/>
            <a:ext cx="11850785" cy="2616101"/>
          </a:xfrm>
          <a:prstGeom prst="rect">
            <a:avLst/>
          </a:prstGeom>
          <a:noFill/>
        </p:spPr>
        <p:txBody>
          <a:bodyPr wrap="square" rtlCol="0">
            <a:spAutoFit/>
          </a:bodyPr>
          <a:lstStyle/>
          <a:p>
            <a:r>
              <a:rPr lang="en-GB" sz="4400" b="1" dirty="0"/>
              <a:t>How to prevent the initial burnout?</a:t>
            </a:r>
          </a:p>
          <a:p>
            <a:endParaRPr lang="en-GB" sz="2800" dirty="0"/>
          </a:p>
          <a:p>
            <a:pPr marL="457200" indent="-457200">
              <a:buFont typeface="Arial" panose="020B0604020202020204" pitchFamily="34" charset="0"/>
              <a:buChar char="•"/>
            </a:pPr>
            <a:r>
              <a:rPr lang="en-GB" sz="3200" dirty="0"/>
              <a:t>Identify steps to prevent or minimise the risk of onset </a:t>
            </a:r>
          </a:p>
          <a:p>
            <a:pPr marL="457200" indent="-457200">
              <a:buFont typeface="Arial" panose="020B0604020202020204" pitchFamily="34" charset="0"/>
              <a:buChar char="•"/>
            </a:pPr>
            <a:r>
              <a:rPr lang="en-GB" sz="3200" dirty="0"/>
              <a:t>What do you need to do to protect yourself (and your team)</a:t>
            </a:r>
          </a:p>
          <a:p>
            <a:endParaRPr lang="en-GB" sz="2800" dirty="0"/>
          </a:p>
        </p:txBody>
      </p:sp>
      <p:sp>
        <p:nvSpPr>
          <p:cNvPr id="3" name="TextBox 2">
            <a:extLst>
              <a:ext uri="{FF2B5EF4-FFF2-40B4-BE49-F238E27FC236}">
                <a16:creationId xmlns:a16="http://schemas.microsoft.com/office/drawing/2014/main" xmlns="" id="{D8A6313A-9A21-4727-ADD4-02D4DB8889CA}"/>
              </a:ext>
            </a:extLst>
          </p:cNvPr>
          <p:cNvSpPr txBox="1"/>
          <p:nvPr/>
        </p:nvSpPr>
        <p:spPr>
          <a:xfrm>
            <a:off x="138244" y="5534561"/>
            <a:ext cx="12072845" cy="1200329"/>
          </a:xfrm>
          <a:prstGeom prst="rect">
            <a:avLst/>
          </a:prstGeom>
          <a:noFill/>
        </p:spPr>
        <p:txBody>
          <a:bodyPr wrap="square" rtlCol="0">
            <a:spAutoFit/>
          </a:bodyPr>
          <a:lstStyle/>
          <a:p>
            <a:pPr algn="ctr"/>
            <a:r>
              <a:rPr lang="en-GB" sz="3600" b="1" dirty="0"/>
              <a:t>“An empty lantern provides no light. Self-care is the fuel that allows you light to shine brightly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58" y="2250402"/>
            <a:ext cx="11604956" cy="3284159"/>
          </a:xfrm>
          <a:prstGeom prst="rect">
            <a:avLst/>
          </a:prstGeom>
        </p:spPr>
      </p:pic>
    </p:spTree>
    <p:extLst>
      <p:ext uri="{BB962C8B-B14F-4D97-AF65-F5344CB8AC3E}">
        <p14:creationId xmlns:p14="http://schemas.microsoft.com/office/powerpoint/2010/main" val="103906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24B2682-7235-417A-AEE8-1EE418F52CC4}"/>
              </a:ext>
            </a:extLst>
          </p:cNvPr>
          <p:cNvSpPr txBox="1"/>
          <p:nvPr/>
        </p:nvSpPr>
        <p:spPr>
          <a:xfrm>
            <a:off x="615821" y="142613"/>
            <a:ext cx="11019452" cy="461665"/>
          </a:xfrm>
          <a:prstGeom prst="rect">
            <a:avLst/>
          </a:prstGeom>
          <a:noFill/>
        </p:spPr>
        <p:txBody>
          <a:bodyPr wrap="square" rtlCol="0">
            <a:spAutoFit/>
          </a:bodyPr>
          <a:lstStyle/>
          <a:p>
            <a:r>
              <a:rPr lang="en-GB" sz="2400" dirty="0">
                <a:solidFill>
                  <a:schemeClr val="bg1"/>
                </a:solidFill>
              </a:rPr>
              <a:t>               Controlling Self-Talk: Don’t Under-estimate the Power of Your Self-Talk</a:t>
            </a:r>
          </a:p>
        </p:txBody>
      </p:sp>
      <p:pic>
        <p:nvPicPr>
          <p:cNvPr id="1026" name="Picture 2" descr="Teaching The Gifted The Skills For Self-Advocacy - ppt video online download">
            <a:extLst>
              <a:ext uri="{FF2B5EF4-FFF2-40B4-BE49-F238E27FC236}">
                <a16:creationId xmlns:a16="http://schemas.microsoft.com/office/drawing/2014/main" xmlns="" id="{D9AB32D5-01FA-47EF-9C27-094A1DB3A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3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ody of water splash on rocks">
            <a:extLst>
              <a:ext uri="{FF2B5EF4-FFF2-40B4-BE49-F238E27FC236}">
                <a16:creationId xmlns:a16="http://schemas.microsoft.com/office/drawing/2014/main" xmlns="" id="{15B4B35B-E961-4E8B-A3B0-5C2E4CA8F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0050" y="190500"/>
            <a:ext cx="11677650" cy="1015663"/>
          </a:xfrm>
          <a:prstGeom prst="rect">
            <a:avLst/>
          </a:prstGeom>
          <a:noFill/>
        </p:spPr>
        <p:txBody>
          <a:bodyPr wrap="square" rtlCol="0">
            <a:spAutoFit/>
          </a:bodyPr>
          <a:lstStyle/>
          <a:p>
            <a:pPr algn="r"/>
            <a:r>
              <a:rPr lang="en-GB" sz="6000" b="1" dirty="0">
                <a:solidFill>
                  <a:schemeClr val="bg1"/>
                </a:solidFill>
              </a:rPr>
              <a:t>Even the strongest cliffs erode </a:t>
            </a:r>
          </a:p>
        </p:txBody>
      </p:sp>
    </p:spTree>
    <p:extLst>
      <p:ext uri="{BB962C8B-B14F-4D97-AF65-F5344CB8AC3E}">
        <p14:creationId xmlns:p14="http://schemas.microsoft.com/office/powerpoint/2010/main" val="57430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dinsky Quotes | GreatestTweets.com">
            <a:extLst>
              <a:ext uri="{FF2B5EF4-FFF2-40B4-BE49-F238E27FC236}">
                <a16:creationId xmlns:a16="http://schemas.microsoft.com/office/drawing/2014/main" xmlns="" id="{235EAEF2-572E-40DF-B04C-FC1C093267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 r="221" b="12808"/>
          <a:stretch/>
        </p:blipFill>
        <p:spPr bwMode="auto">
          <a:xfrm>
            <a:off x="-169500" y="-193020"/>
            <a:ext cx="12571050" cy="724152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671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8EFF052-28D1-485C-990D-94F0B98A98AA}"/>
              </a:ext>
            </a:extLst>
          </p:cNvPr>
          <p:cNvSpPr txBox="1"/>
          <p:nvPr/>
        </p:nvSpPr>
        <p:spPr>
          <a:xfrm>
            <a:off x="294356" y="1027379"/>
            <a:ext cx="11662269" cy="41088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700" dirty="0"/>
              <a:t>Boundaries (such as Work-Life Balance)</a:t>
            </a:r>
          </a:p>
          <a:p>
            <a:pPr marL="285750" indent="-285750">
              <a:lnSpc>
                <a:spcPct val="150000"/>
              </a:lnSpc>
              <a:buFont typeface="Arial" panose="020B0604020202020204" pitchFamily="34" charset="0"/>
              <a:buChar char="•"/>
            </a:pPr>
            <a:r>
              <a:rPr lang="en-GB" sz="2700" dirty="0"/>
              <a:t>How to detach from work </a:t>
            </a:r>
          </a:p>
          <a:p>
            <a:pPr marL="285750" indent="-285750">
              <a:lnSpc>
                <a:spcPct val="150000"/>
              </a:lnSpc>
              <a:buFont typeface="Arial" panose="020B0604020202020204" pitchFamily="34" charset="0"/>
              <a:buChar char="•"/>
            </a:pPr>
            <a:r>
              <a:rPr lang="en-GB" sz="2700" dirty="0"/>
              <a:t>How to assess levels of self-care</a:t>
            </a:r>
          </a:p>
          <a:p>
            <a:pPr marL="285750" indent="-285750">
              <a:lnSpc>
                <a:spcPct val="150000"/>
              </a:lnSpc>
              <a:buFont typeface="Arial" panose="020B0604020202020204" pitchFamily="34" charset="0"/>
              <a:buChar char="•"/>
            </a:pPr>
            <a:r>
              <a:rPr lang="en-GB" sz="2700" dirty="0"/>
              <a:t>Creating self-care plans</a:t>
            </a:r>
          </a:p>
          <a:p>
            <a:pPr marL="285750" indent="-285750">
              <a:lnSpc>
                <a:spcPct val="150000"/>
              </a:lnSpc>
              <a:buFont typeface="Arial" panose="020B0604020202020204" pitchFamily="34" charset="0"/>
              <a:buChar char="•"/>
            </a:pPr>
            <a:r>
              <a:rPr lang="en-GB" sz="2700" dirty="0"/>
              <a:t>How to recognise signs and symptoms of compassion fatigue and burnout</a:t>
            </a:r>
          </a:p>
          <a:p>
            <a:pPr marL="285750" indent="-285750">
              <a:lnSpc>
                <a:spcPct val="150000"/>
              </a:lnSpc>
              <a:buFont typeface="Arial" panose="020B0604020202020204" pitchFamily="34" charset="0"/>
              <a:buChar char="•"/>
            </a:pPr>
            <a:r>
              <a:rPr lang="en-GB" sz="2700" dirty="0"/>
              <a:t>How to become more self- aware of your “spirit level”</a:t>
            </a:r>
          </a:p>
          <a:p>
            <a:pPr marL="285750" indent="-285750">
              <a:buFont typeface="Arial" panose="020B0604020202020204" pitchFamily="34" charset="0"/>
              <a:buChar char="•"/>
            </a:pPr>
            <a:endParaRPr lang="en-GB" dirty="0"/>
          </a:p>
        </p:txBody>
      </p:sp>
      <p:pic>
        <p:nvPicPr>
          <p:cNvPr id="1026" name="Picture 2" descr="Stanley Box beam Spirit level, (L)0.6m | DIY at B&amp;amp;Q">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6" t="42718" r="2265" b="45118"/>
          <a:stretch/>
        </p:blipFill>
        <p:spPr bwMode="auto">
          <a:xfrm>
            <a:off x="58982" y="5295423"/>
            <a:ext cx="12133018" cy="1519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239880"/>
            <a:ext cx="7791450" cy="707886"/>
          </a:xfrm>
          <a:prstGeom prst="rect">
            <a:avLst/>
          </a:prstGeom>
          <a:noFill/>
        </p:spPr>
        <p:txBody>
          <a:bodyPr wrap="square" rtlCol="0">
            <a:spAutoFit/>
          </a:bodyPr>
          <a:lstStyle/>
          <a:p>
            <a:r>
              <a:rPr lang="en-GB" sz="4000" b="1" dirty="0"/>
              <a:t>Self-care: Essential Learning</a:t>
            </a:r>
          </a:p>
        </p:txBody>
      </p:sp>
    </p:spTree>
    <p:extLst>
      <p:ext uri="{BB962C8B-B14F-4D97-AF65-F5344CB8AC3E}">
        <p14:creationId xmlns:p14="http://schemas.microsoft.com/office/powerpoint/2010/main" val="3739591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can&amp;#39;t pour from an empty cup. Take care of yourself first. -  AccountsRecovery.net">
            <a:extLst>
              <a:ext uri="{FF2B5EF4-FFF2-40B4-BE49-F238E27FC236}">
                <a16:creationId xmlns:a16="http://schemas.microsoft.com/office/drawing/2014/main" xmlns="" id="{913ABB77-4859-41A8-B69F-BF8E5CA2C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06" y="-200025"/>
            <a:ext cx="12537106" cy="72294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47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333" r="9516"/>
          <a:stretch/>
        </p:blipFill>
        <p:spPr>
          <a:xfrm>
            <a:off x="0" y="0"/>
            <a:ext cx="12192000" cy="6858000"/>
          </a:xfrm>
          <a:prstGeom prst="rect">
            <a:avLst/>
          </a:prstGeom>
        </p:spPr>
      </p:pic>
      <p:sp>
        <p:nvSpPr>
          <p:cNvPr id="4" name="Rectangle 3"/>
          <p:cNvSpPr/>
          <p:nvPr/>
        </p:nvSpPr>
        <p:spPr>
          <a:xfrm>
            <a:off x="4108528" y="0"/>
            <a:ext cx="4504529" cy="1323439"/>
          </a:xfrm>
          <a:prstGeom prst="rect">
            <a:avLst/>
          </a:prstGeom>
        </p:spPr>
        <p:txBody>
          <a:bodyPr wrap="square">
            <a:spAutoFit/>
          </a:bodyPr>
          <a:lstStyle/>
          <a:p>
            <a:pPr algn="ctr"/>
            <a:r>
              <a:rPr lang="en-GB" sz="4000" b="1" dirty="0">
                <a:solidFill>
                  <a:srgbClr val="3D3D3D"/>
                </a:solidFill>
              </a:rPr>
              <a:t>Tips for Managing Compassion Fatigue</a:t>
            </a:r>
            <a:endParaRPr lang="en-GB" sz="4000" dirty="0">
              <a:solidFill>
                <a:srgbClr val="3D3D3D"/>
              </a:solidFill>
            </a:endParaRPr>
          </a:p>
        </p:txBody>
      </p:sp>
      <p:sp>
        <p:nvSpPr>
          <p:cNvPr id="3" name="TextBox 2">
            <a:extLst>
              <a:ext uri="{FF2B5EF4-FFF2-40B4-BE49-F238E27FC236}">
                <a16:creationId xmlns:a16="http://schemas.microsoft.com/office/drawing/2014/main" xmlns="" id="{F2BBCE88-9139-4084-95BD-BB3E5E0CBCFC}"/>
              </a:ext>
            </a:extLst>
          </p:cNvPr>
          <p:cNvSpPr txBox="1"/>
          <p:nvPr/>
        </p:nvSpPr>
        <p:spPr>
          <a:xfrm>
            <a:off x="0" y="3824867"/>
            <a:ext cx="5228145" cy="2677656"/>
          </a:xfrm>
          <a:prstGeom prst="rect">
            <a:avLst/>
          </a:prstGeom>
          <a:noFill/>
        </p:spPr>
        <p:txBody>
          <a:bodyPr wrap="square">
            <a:spAutoFit/>
          </a:bodyPr>
          <a:lstStyle/>
          <a:p>
            <a:pPr algn="l"/>
            <a:r>
              <a:rPr lang="en-GB" sz="2800" b="0" i="0" dirty="0">
                <a:solidFill>
                  <a:srgbClr val="3D3D3D"/>
                </a:solidFill>
                <a:effectLst/>
              </a:rPr>
              <a:t>Find someone to talk to</a:t>
            </a:r>
            <a:br>
              <a:rPr lang="en-GB" sz="2800" b="0" i="0" dirty="0">
                <a:solidFill>
                  <a:srgbClr val="3D3D3D"/>
                </a:solidFill>
                <a:effectLst/>
              </a:rPr>
            </a:br>
            <a:r>
              <a:rPr lang="en-GB" sz="2800" b="0" i="0" dirty="0">
                <a:solidFill>
                  <a:srgbClr val="3D3D3D"/>
                </a:solidFill>
                <a:effectLst/>
              </a:rPr>
              <a:t>Understand pain is normal.</a:t>
            </a:r>
            <a:br>
              <a:rPr lang="en-GB" sz="2800" b="0" i="0" dirty="0">
                <a:solidFill>
                  <a:srgbClr val="3D3D3D"/>
                </a:solidFill>
                <a:effectLst/>
              </a:rPr>
            </a:br>
            <a:r>
              <a:rPr lang="en-GB" sz="2800" b="0" i="0" dirty="0">
                <a:solidFill>
                  <a:srgbClr val="3D3D3D"/>
                </a:solidFill>
                <a:effectLst/>
              </a:rPr>
              <a:t>Exercise, eat and sleep properly.</a:t>
            </a:r>
            <a:br>
              <a:rPr lang="en-GB" sz="2800" b="0" i="0" dirty="0">
                <a:solidFill>
                  <a:srgbClr val="3D3D3D"/>
                </a:solidFill>
                <a:effectLst/>
              </a:rPr>
            </a:br>
            <a:r>
              <a:rPr lang="en-GB" sz="2800" b="0" i="0" dirty="0">
                <a:solidFill>
                  <a:srgbClr val="3D3D3D"/>
                </a:solidFill>
                <a:effectLst/>
              </a:rPr>
              <a:t>Take some time off.</a:t>
            </a:r>
            <a:br>
              <a:rPr lang="en-GB" sz="2800" b="0" i="0" dirty="0">
                <a:solidFill>
                  <a:srgbClr val="3D3D3D"/>
                </a:solidFill>
                <a:effectLst/>
              </a:rPr>
            </a:br>
            <a:r>
              <a:rPr lang="en-GB" sz="2800" b="0" i="0" dirty="0">
                <a:solidFill>
                  <a:srgbClr val="3D3D3D"/>
                </a:solidFill>
                <a:effectLst/>
              </a:rPr>
              <a:t>Develop interests outside of </a:t>
            </a:r>
            <a:r>
              <a:rPr lang="en-GB" sz="2800" dirty="0">
                <a:solidFill>
                  <a:srgbClr val="3D3D3D"/>
                </a:solidFill>
              </a:rPr>
              <a:t>work</a:t>
            </a:r>
            <a:r>
              <a:rPr lang="en-GB" sz="2800" b="0" i="0" dirty="0">
                <a:solidFill>
                  <a:srgbClr val="3D3D3D"/>
                </a:solidFill>
                <a:effectLst/>
              </a:rPr>
              <a:t>.</a:t>
            </a:r>
            <a:br>
              <a:rPr lang="en-GB" sz="2800" b="0" i="0" dirty="0">
                <a:solidFill>
                  <a:srgbClr val="3D3D3D"/>
                </a:solidFill>
                <a:effectLst/>
              </a:rPr>
            </a:br>
            <a:r>
              <a:rPr lang="en-GB" sz="2800" b="0" i="0" dirty="0">
                <a:solidFill>
                  <a:srgbClr val="3D3D3D"/>
                </a:solidFill>
                <a:effectLst/>
              </a:rPr>
              <a:t>Identify what’s important to you.</a:t>
            </a:r>
          </a:p>
        </p:txBody>
      </p:sp>
      <p:sp>
        <p:nvSpPr>
          <p:cNvPr id="5" name="TextBox 4">
            <a:extLst>
              <a:ext uri="{FF2B5EF4-FFF2-40B4-BE49-F238E27FC236}">
                <a16:creationId xmlns:a16="http://schemas.microsoft.com/office/drawing/2014/main" xmlns="" id="{7376AA49-975B-4E09-806D-2C77DC1E3263}"/>
              </a:ext>
            </a:extLst>
          </p:cNvPr>
          <p:cNvSpPr txBox="1"/>
          <p:nvPr/>
        </p:nvSpPr>
        <p:spPr>
          <a:xfrm>
            <a:off x="6096000" y="3739743"/>
            <a:ext cx="5869859" cy="3108543"/>
          </a:xfrm>
          <a:prstGeom prst="rect">
            <a:avLst/>
          </a:prstGeom>
          <a:noFill/>
        </p:spPr>
        <p:txBody>
          <a:bodyPr wrap="square">
            <a:spAutoFit/>
          </a:bodyPr>
          <a:lstStyle/>
          <a:p>
            <a:pPr algn="r"/>
            <a:r>
              <a:rPr lang="en-GB" sz="2800" b="0" i="0" dirty="0">
                <a:solidFill>
                  <a:srgbClr val="3D3D3D"/>
                </a:solidFill>
                <a:effectLst/>
              </a:rPr>
              <a:t>Blame others.</a:t>
            </a:r>
            <a:br>
              <a:rPr lang="en-GB" sz="2800" b="0" i="0" dirty="0">
                <a:solidFill>
                  <a:srgbClr val="3D3D3D"/>
                </a:solidFill>
                <a:effectLst/>
              </a:rPr>
            </a:br>
            <a:r>
              <a:rPr lang="en-GB" sz="2800" b="0" i="0" dirty="0">
                <a:solidFill>
                  <a:srgbClr val="3D3D3D"/>
                </a:solidFill>
                <a:effectLst/>
              </a:rPr>
              <a:t>Compensate </a:t>
            </a:r>
            <a:br>
              <a:rPr lang="en-GB" sz="2800" b="0" i="0" dirty="0">
                <a:solidFill>
                  <a:srgbClr val="3D3D3D"/>
                </a:solidFill>
                <a:effectLst/>
              </a:rPr>
            </a:br>
            <a:r>
              <a:rPr lang="en-GB" sz="2800" b="0" i="0" dirty="0">
                <a:solidFill>
                  <a:srgbClr val="3D3D3D"/>
                </a:solidFill>
                <a:effectLst/>
              </a:rPr>
              <a:t>Complain habitually </a:t>
            </a:r>
            <a:br>
              <a:rPr lang="en-GB" sz="2800" b="0" i="0" dirty="0">
                <a:solidFill>
                  <a:srgbClr val="3D3D3D"/>
                </a:solidFill>
                <a:effectLst/>
              </a:rPr>
            </a:br>
            <a:r>
              <a:rPr lang="en-GB" sz="2800" b="0" i="0" dirty="0">
                <a:solidFill>
                  <a:srgbClr val="3D3D3D"/>
                </a:solidFill>
                <a:effectLst/>
              </a:rPr>
              <a:t>Hire a solicitor</a:t>
            </a:r>
            <a:br>
              <a:rPr lang="en-GB" sz="2800" b="0" i="0" dirty="0">
                <a:solidFill>
                  <a:srgbClr val="3D3D3D"/>
                </a:solidFill>
                <a:effectLst/>
              </a:rPr>
            </a:br>
            <a:r>
              <a:rPr lang="en-GB" sz="2800" b="0" i="0" dirty="0">
                <a:solidFill>
                  <a:srgbClr val="3D3D3D"/>
                </a:solidFill>
                <a:effectLst/>
              </a:rPr>
              <a:t>Work harder and longer.</a:t>
            </a:r>
            <a:br>
              <a:rPr lang="en-GB" sz="2800" b="0" i="0" dirty="0">
                <a:solidFill>
                  <a:srgbClr val="3D3D3D"/>
                </a:solidFill>
                <a:effectLst/>
              </a:rPr>
            </a:br>
            <a:r>
              <a:rPr lang="en-GB" sz="2800" b="0" i="0" dirty="0">
                <a:solidFill>
                  <a:srgbClr val="3D3D3D"/>
                </a:solidFill>
                <a:effectLst/>
              </a:rPr>
              <a:t>Self-medicate.</a:t>
            </a:r>
            <a:br>
              <a:rPr lang="en-GB" sz="2800" b="0" i="0" dirty="0">
                <a:solidFill>
                  <a:srgbClr val="3D3D3D"/>
                </a:solidFill>
                <a:effectLst/>
              </a:rPr>
            </a:br>
            <a:r>
              <a:rPr lang="en-GB" sz="2800" b="0" i="0" dirty="0">
                <a:solidFill>
                  <a:srgbClr val="3D3D3D"/>
                </a:solidFill>
                <a:effectLst/>
              </a:rPr>
              <a:t>Neglect your own needs.</a:t>
            </a:r>
          </a:p>
        </p:txBody>
      </p:sp>
    </p:spTree>
    <p:extLst>
      <p:ext uri="{BB962C8B-B14F-4D97-AF65-F5344CB8AC3E}">
        <p14:creationId xmlns:p14="http://schemas.microsoft.com/office/powerpoint/2010/main" val="67466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1508E0A-4AA2-49B4-BF87-C5C421FC520E}"/>
              </a:ext>
            </a:extLst>
          </p:cNvPr>
          <p:cNvSpPr txBox="1"/>
          <p:nvPr/>
        </p:nvSpPr>
        <p:spPr>
          <a:xfrm>
            <a:off x="400748" y="282430"/>
            <a:ext cx="11200701" cy="5355312"/>
          </a:xfrm>
          <a:prstGeom prst="rect">
            <a:avLst/>
          </a:prstGeom>
          <a:noFill/>
        </p:spPr>
        <p:txBody>
          <a:bodyPr wrap="square">
            <a:spAutoFit/>
          </a:bodyPr>
          <a:lstStyle/>
          <a:p>
            <a:pPr algn="l">
              <a:lnSpc>
                <a:spcPct val="150000"/>
              </a:lnSpc>
            </a:pPr>
            <a:r>
              <a:rPr lang="en-GB" sz="3600" b="1" i="0" dirty="0">
                <a:effectLst/>
              </a:rPr>
              <a:t>The ABC’s of Preventing Compassion Fatigue and Burnout</a:t>
            </a:r>
          </a:p>
          <a:p>
            <a:pPr algn="l">
              <a:lnSpc>
                <a:spcPct val="150000"/>
              </a:lnSpc>
            </a:pPr>
            <a:endParaRPr lang="en-GB" sz="3200" b="0" i="0" dirty="0">
              <a:effectLst/>
            </a:endParaRPr>
          </a:p>
          <a:p>
            <a:pPr algn="l">
              <a:lnSpc>
                <a:spcPct val="150000"/>
              </a:lnSpc>
            </a:pPr>
            <a:r>
              <a:rPr lang="en-GB" sz="3200" b="1" i="0" u="sng" dirty="0">
                <a:effectLst/>
              </a:rPr>
              <a:t>A</a:t>
            </a:r>
            <a:r>
              <a:rPr lang="en-GB" sz="3200" b="0" i="0" u="sng" dirty="0">
                <a:effectLst/>
              </a:rPr>
              <a:t>wareness</a:t>
            </a:r>
          </a:p>
          <a:p>
            <a:pPr algn="l">
              <a:lnSpc>
                <a:spcPct val="150000"/>
              </a:lnSpc>
            </a:pPr>
            <a:endParaRPr lang="en-GB" sz="3200" u="sng" dirty="0"/>
          </a:p>
          <a:p>
            <a:pPr algn="l">
              <a:lnSpc>
                <a:spcPct val="150000"/>
              </a:lnSpc>
            </a:pPr>
            <a:r>
              <a:rPr lang="en-GB" sz="3200" b="1" i="0" u="sng" dirty="0">
                <a:effectLst/>
              </a:rPr>
              <a:t>B</a:t>
            </a:r>
            <a:r>
              <a:rPr lang="en-GB" sz="3200" b="0" i="0" u="sng" dirty="0">
                <a:effectLst/>
              </a:rPr>
              <a:t>alance</a:t>
            </a:r>
          </a:p>
          <a:p>
            <a:pPr algn="l">
              <a:lnSpc>
                <a:spcPct val="150000"/>
              </a:lnSpc>
            </a:pPr>
            <a:endParaRPr lang="en-GB" sz="3200" u="sng" dirty="0"/>
          </a:p>
          <a:p>
            <a:pPr algn="l">
              <a:lnSpc>
                <a:spcPct val="150000"/>
              </a:lnSpc>
            </a:pPr>
            <a:r>
              <a:rPr lang="en-GB" sz="3200" b="1" i="0" u="sng" dirty="0">
                <a:effectLst/>
              </a:rPr>
              <a:t>C</a:t>
            </a:r>
            <a:r>
              <a:rPr lang="en-GB" sz="3200" b="0" i="0" u="sng" dirty="0">
                <a:effectLst/>
              </a:rPr>
              <a:t>onnections</a:t>
            </a:r>
            <a:endParaRPr lang="en-GB" sz="3200" b="0" i="0" dirty="0">
              <a:effectLs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061"/>
          <a:stretch/>
        </p:blipFill>
        <p:spPr>
          <a:xfrm>
            <a:off x="5199951" y="1520680"/>
            <a:ext cx="6656508" cy="5108720"/>
          </a:xfrm>
          <a:prstGeom prst="rect">
            <a:avLst/>
          </a:prstGeom>
        </p:spPr>
      </p:pic>
    </p:spTree>
    <p:extLst>
      <p:ext uri="{BB962C8B-B14F-4D97-AF65-F5344CB8AC3E}">
        <p14:creationId xmlns:p14="http://schemas.microsoft.com/office/powerpoint/2010/main" val="397975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DA44"/>
        </a:solidFill>
        <a:effectLst/>
      </p:bgPr>
    </p:bg>
    <p:spTree>
      <p:nvGrpSpPr>
        <p:cNvPr id="1" name=""/>
        <p:cNvGrpSpPr/>
        <p:nvPr/>
      </p:nvGrpSpPr>
      <p:grpSpPr>
        <a:xfrm>
          <a:off x="0" y="0"/>
          <a:ext cx="0" cy="0"/>
          <a:chOff x="0" y="0"/>
          <a:chExt cx="0" cy="0"/>
        </a:xfrm>
      </p:grpSpPr>
      <p:pic>
        <p:nvPicPr>
          <p:cNvPr id="2054" name="Picture 6" descr="Thunderbolt Kids">
            <a:extLst>
              <a:ext uri="{FF2B5EF4-FFF2-40B4-BE49-F238E27FC236}">
                <a16:creationId xmlns:a16="http://schemas.microsoft.com/office/drawing/2014/main" xmlns="" id="{01F488AE-81C3-45EC-B043-DDCDFCE1D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4001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E5ECD74-FBC4-4A80-8E7D-ECCB00EA39EB}"/>
              </a:ext>
            </a:extLst>
          </p:cNvPr>
          <p:cNvSpPr txBox="1"/>
          <p:nvPr/>
        </p:nvSpPr>
        <p:spPr>
          <a:xfrm>
            <a:off x="5459108" y="201088"/>
            <a:ext cx="6041877" cy="6155531"/>
          </a:xfrm>
          <a:prstGeom prst="rect">
            <a:avLst/>
          </a:prstGeom>
          <a:noFill/>
        </p:spPr>
        <p:txBody>
          <a:bodyPr wrap="square" rtlCol="0">
            <a:spAutoFit/>
          </a:bodyPr>
          <a:lstStyle/>
          <a:p>
            <a:pPr algn="ctr"/>
            <a:r>
              <a:rPr lang="en-GB" sz="2800" b="1" dirty="0"/>
              <a:t>What is your favourite tree?</a:t>
            </a:r>
          </a:p>
          <a:p>
            <a:endParaRPr lang="en-GB" dirty="0"/>
          </a:p>
          <a:p>
            <a:endParaRPr lang="en-GB" dirty="0"/>
          </a:p>
          <a:p>
            <a:pPr marL="285750" indent="-285750">
              <a:lnSpc>
                <a:spcPct val="150000"/>
              </a:lnSpc>
              <a:buFont typeface="Arial" panose="020B0604020202020204" pitchFamily="34" charset="0"/>
              <a:buChar char="•"/>
            </a:pPr>
            <a:r>
              <a:rPr lang="en-GB" sz="2000" dirty="0"/>
              <a:t>What is your water, your sun, your soil?</a:t>
            </a:r>
          </a:p>
          <a:p>
            <a:pPr>
              <a:lnSpc>
                <a:spcPct val="150000"/>
              </a:lnSpc>
            </a:pPr>
            <a:endParaRPr lang="en-GB" sz="2000" dirty="0"/>
          </a:p>
          <a:p>
            <a:pPr marL="285750" indent="-285750">
              <a:lnSpc>
                <a:spcPct val="150000"/>
              </a:lnSpc>
              <a:buFont typeface="Arial" panose="020B0604020202020204" pitchFamily="34" charset="0"/>
              <a:buChar char="•"/>
            </a:pPr>
            <a:r>
              <a:rPr lang="en-GB" sz="2000" dirty="0"/>
              <a:t>How adequate are they for you?</a:t>
            </a:r>
          </a:p>
          <a:p>
            <a:pPr>
              <a:lnSpc>
                <a:spcPct val="150000"/>
              </a:lnSpc>
            </a:pPr>
            <a:endParaRPr lang="en-GB" sz="2000" dirty="0"/>
          </a:p>
          <a:p>
            <a:pPr marL="285750" indent="-285750">
              <a:lnSpc>
                <a:spcPct val="150000"/>
              </a:lnSpc>
              <a:buFont typeface="Arial" panose="020B0604020202020204" pitchFamily="34" charset="0"/>
              <a:buChar char="•"/>
            </a:pPr>
            <a:r>
              <a:rPr lang="en-GB" sz="2000" dirty="0"/>
              <a:t>What are the potential pests that eat away your vitality?</a:t>
            </a:r>
          </a:p>
          <a:p>
            <a:pPr>
              <a:lnSpc>
                <a:spcPct val="150000"/>
              </a:lnSpc>
            </a:pPr>
            <a:endParaRPr lang="en-GB" sz="2000" dirty="0"/>
          </a:p>
          <a:p>
            <a:pPr marL="285750" indent="-285750">
              <a:lnSpc>
                <a:spcPct val="150000"/>
              </a:lnSpc>
              <a:buFont typeface="Arial" panose="020B0604020202020204" pitchFamily="34" charset="0"/>
              <a:buChar char="•"/>
            </a:pPr>
            <a:r>
              <a:rPr lang="en-GB" sz="2000" dirty="0"/>
              <a:t>What changes, if any, do you need to make to a have healthy tree?</a:t>
            </a:r>
          </a:p>
          <a:p>
            <a:pPr>
              <a:lnSpc>
                <a:spcPct val="150000"/>
              </a:lnSpc>
            </a:pPr>
            <a:endParaRPr lang="en-GB" sz="2000" dirty="0"/>
          </a:p>
          <a:p>
            <a:pPr marL="285750" indent="-285750">
              <a:lnSpc>
                <a:spcPct val="150000"/>
              </a:lnSpc>
              <a:buFont typeface="Arial" panose="020B0604020202020204" pitchFamily="34" charset="0"/>
              <a:buChar char="•"/>
            </a:pPr>
            <a:r>
              <a:rPr lang="en-GB" sz="2000" dirty="0"/>
              <a:t>What self-care plan do you have in place?</a:t>
            </a:r>
          </a:p>
        </p:txBody>
      </p:sp>
    </p:spTree>
    <p:extLst>
      <p:ext uri="{BB962C8B-B14F-4D97-AF65-F5344CB8AC3E}">
        <p14:creationId xmlns:p14="http://schemas.microsoft.com/office/powerpoint/2010/main" val="182799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54E84"/>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472822" y="4814897"/>
            <a:ext cx="6328028" cy="476250"/>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nchor="b"/>
          <a:lstStyle>
            <a:lvl1pPr marL="0" marR="0" indent="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1pPr>
            <a:lvl2pPr marL="0" marR="0" indent="228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2pPr>
            <a:lvl3pPr marL="0" marR="0" indent="457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3pPr>
            <a:lvl4pPr marL="0" marR="0" indent="685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4pPr>
            <a:lvl5pPr marL="0" marR="0" indent="9144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5pPr>
            <a:lvl6pPr marL="0" marR="0" indent="11430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6pPr>
            <a:lvl7pPr marL="0" marR="0" indent="1371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7pPr>
            <a:lvl8pPr marL="0" marR="0" indent="1600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8pPr>
            <a:lvl9pPr marL="0" marR="0" indent="1828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9pPr>
          </a:lstStyle>
          <a:p>
            <a:pPr algn="l">
              <a:lnSpc>
                <a:spcPct val="200000"/>
              </a:lnSpc>
            </a:pPr>
            <a:r>
              <a:rPr lang="en-GB" altLang="en-US" sz="4219" b="1" kern="0" dirty="0">
                <a:latin typeface="Calibri" panose="020F0502020204030204" pitchFamily="34" charset="0"/>
                <a:cs typeface="Calibri" panose="020F0502020204030204" pitchFamily="34" charset="0"/>
              </a:rPr>
              <a:t>The caring heart:</a:t>
            </a:r>
          </a:p>
          <a:p>
            <a:pPr algn="l">
              <a:lnSpc>
                <a:spcPct val="200000"/>
              </a:lnSpc>
            </a:pPr>
            <a:r>
              <a:rPr lang="en-GB" altLang="en-US" sz="4219" kern="0" dirty="0">
                <a:latin typeface="Calibri" panose="020F0502020204030204" pitchFamily="34" charset="0"/>
                <a:cs typeface="Calibri" panose="020F0502020204030204" pitchFamily="34" charset="0"/>
              </a:rPr>
              <a:t>self compassion and compassionate self-regulation</a:t>
            </a:r>
          </a:p>
        </p:txBody>
      </p:sp>
      <p:sp>
        <p:nvSpPr>
          <p:cNvPr id="17" name="TextBox 4"/>
          <p:cNvSpPr txBox="1">
            <a:spLocks noChangeArrowheads="1"/>
          </p:cNvSpPr>
          <p:nvPr/>
        </p:nvSpPr>
        <p:spPr bwMode="auto">
          <a:xfrm>
            <a:off x="1662163" y="1843938"/>
            <a:ext cx="8712200" cy="69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353" eaLnBrk="0" fontAlgn="base" hangingPunct="0">
              <a:spcBef>
                <a:spcPct val="0"/>
              </a:spcBef>
              <a:spcAft>
                <a:spcPct val="0"/>
              </a:spcAft>
              <a:buNone/>
            </a:pPr>
            <a:endParaRPr lang="en-GB" altLang="en-US" sz="1969" b="1" dirty="0">
              <a:solidFill>
                <a:srgbClr val="18407E"/>
              </a:solidFill>
              <a:sym typeface="Gill Sans"/>
            </a:endParaRPr>
          </a:p>
          <a:p>
            <a:pPr defTabSz="914353" eaLnBrk="0" fontAlgn="base" hangingPunct="0">
              <a:spcBef>
                <a:spcPct val="0"/>
              </a:spcBef>
              <a:spcAft>
                <a:spcPct val="0"/>
              </a:spcAft>
              <a:buNone/>
            </a:pPr>
            <a:endParaRPr lang="en-GB" altLang="en-US" sz="1969" dirty="0">
              <a:solidFill>
                <a:srgbClr val="18407E"/>
              </a:solidFill>
              <a:sym typeface="Gill Sans"/>
            </a:endParaRPr>
          </a:p>
        </p:txBody>
      </p:sp>
      <p:pic>
        <p:nvPicPr>
          <p:cNvPr id="5" name="Picture 4"/>
          <p:cNvPicPr>
            <a:picLocks noChangeAspect="1"/>
          </p:cNvPicPr>
          <p:nvPr/>
        </p:nvPicPr>
        <p:blipFill>
          <a:blip r:embed="rId2"/>
          <a:stretch>
            <a:fillRect/>
          </a:stretch>
        </p:blipFill>
        <p:spPr>
          <a:xfrm>
            <a:off x="6800850" y="590550"/>
            <a:ext cx="4265782" cy="5674253"/>
          </a:xfrm>
          <a:prstGeom prst="rect">
            <a:avLst/>
          </a:prstGeom>
          <a:ln>
            <a:noFill/>
          </a:ln>
          <a:effectLst>
            <a:softEdge rad="112500"/>
          </a:effectLst>
        </p:spPr>
      </p:pic>
      <p:sp>
        <p:nvSpPr>
          <p:cNvPr id="3" name="TextBox 2"/>
          <p:cNvSpPr txBox="1"/>
          <p:nvPr/>
        </p:nvSpPr>
        <p:spPr>
          <a:xfrm>
            <a:off x="472822" y="5717645"/>
            <a:ext cx="5318378" cy="54715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defTabSz="415431"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Gill Sans"/>
              </a:rPr>
              <a:t>Dr.</a:t>
            </a:r>
            <a:r>
              <a:rPr kumimoji="0" lang="en-GB" sz="3200" b="0" i="0" u="none" strike="noStrike" cap="none" spc="0" normalizeH="0" dirty="0">
                <a:ln>
                  <a:noFill/>
                </a:ln>
                <a:solidFill>
                  <a:srgbClr val="FFFFFF"/>
                </a:solidFill>
                <a:effectLst/>
                <a:uFillTx/>
                <a:latin typeface="Calibri" panose="020F0502020204030204" pitchFamily="34" charset="0"/>
                <a:cs typeface="Calibri" panose="020F0502020204030204" pitchFamily="34" charset="0"/>
                <a:sym typeface="Gill Sans"/>
              </a:rPr>
              <a:t> Kristin Neff</a:t>
            </a:r>
            <a:endParaRPr kumimoji="0" lang="en-GB" sz="3200" b="0"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Gill Sans"/>
            </a:endParaRPr>
          </a:p>
        </p:txBody>
      </p:sp>
    </p:spTree>
    <p:extLst>
      <p:ext uri="{BB962C8B-B14F-4D97-AF65-F5344CB8AC3E}">
        <p14:creationId xmlns:p14="http://schemas.microsoft.com/office/powerpoint/2010/main" val="1295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535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447972" y="592656"/>
            <a:ext cx="10217051" cy="474037"/>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nchor="b"/>
          <a:lstStyle>
            <a:lvl1pPr marL="0" marR="0" indent="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1pPr>
            <a:lvl2pPr marL="0" marR="0" indent="228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2pPr>
            <a:lvl3pPr marL="0" marR="0" indent="457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3pPr>
            <a:lvl4pPr marL="0" marR="0" indent="685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4pPr>
            <a:lvl5pPr marL="0" marR="0" indent="9144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5pPr>
            <a:lvl6pPr marL="0" marR="0" indent="11430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6pPr>
            <a:lvl7pPr marL="0" marR="0" indent="1371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7pPr>
            <a:lvl8pPr marL="0" marR="0" indent="1600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8pPr>
            <a:lvl9pPr marL="0" marR="0" indent="1828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9pPr>
          </a:lstStyle>
          <a:p>
            <a:pPr algn="l"/>
            <a:r>
              <a:rPr lang="en-GB" altLang="en-US" sz="4219" b="1" kern="0" dirty="0">
                <a:solidFill>
                  <a:srgbClr val="18407E"/>
                </a:solidFill>
                <a:latin typeface="Calibri" panose="020F0502020204030204" pitchFamily="34" charset="0"/>
                <a:cs typeface="Calibri" panose="020F0502020204030204" pitchFamily="34" charset="0"/>
              </a:rPr>
              <a:t>Emotional – Regulation Competence</a:t>
            </a:r>
          </a:p>
        </p:txBody>
      </p:sp>
      <p:sp>
        <p:nvSpPr>
          <p:cNvPr id="17" name="TextBox 4"/>
          <p:cNvSpPr txBox="1">
            <a:spLocks noChangeArrowheads="1"/>
          </p:cNvSpPr>
          <p:nvPr/>
        </p:nvSpPr>
        <p:spPr bwMode="auto">
          <a:xfrm>
            <a:off x="257472" y="1627714"/>
            <a:ext cx="7114877" cy="476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241093" indent="-241093" defTabSz="914353" eaLnBrk="0" fontAlgn="base" hangingPunct="0">
              <a:lnSpc>
                <a:spcPct val="150000"/>
              </a:lnSpc>
              <a:spcBef>
                <a:spcPct val="0"/>
              </a:spcBef>
              <a:spcAft>
                <a:spcPct val="0"/>
              </a:spcAft>
            </a:pPr>
            <a:r>
              <a:rPr lang="en-GB" altLang="en-US" sz="2250" dirty="0">
                <a:solidFill>
                  <a:srgbClr val="18407E"/>
                </a:solidFill>
                <a:latin typeface="Calibri" panose="020F0502020204030204" pitchFamily="34" charset="0"/>
                <a:cs typeface="Calibri" panose="020F0502020204030204" pitchFamily="34" charset="0"/>
                <a:sym typeface="Gill Sans"/>
              </a:rPr>
              <a:t>Self-regulation also known as emotional competency is defined as the ability to accurately identify and accept our emotions enables us to be alert to and more aware of when we are experiencing stress.</a:t>
            </a:r>
          </a:p>
          <a:p>
            <a:pPr defTabSz="914353" eaLnBrk="0" fontAlgn="base" hangingPunct="0">
              <a:lnSpc>
                <a:spcPct val="150000"/>
              </a:lnSpc>
              <a:spcBef>
                <a:spcPct val="0"/>
              </a:spcBef>
              <a:spcAft>
                <a:spcPct val="0"/>
              </a:spcAft>
              <a:buNone/>
            </a:pPr>
            <a:r>
              <a:rPr lang="en-GB" altLang="en-US" sz="2250" dirty="0">
                <a:solidFill>
                  <a:srgbClr val="18407E"/>
                </a:solidFill>
                <a:latin typeface="Calibri" panose="020F0502020204030204" pitchFamily="34" charset="0"/>
                <a:cs typeface="Calibri" panose="020F0502020204030204" pitchFamily="34" charset="0"/>
                <a:sym typeface="Gill Sans"/>
              </a:rPr>
              <a:t> </a:t>
            </a:r>
          </a:p>
          <a:p>
            <a:pPr marL="241093" indent="-241093" defTabSz="914353" eaLnBrk="0" fontAlgn="base" hangingPunct="0">
              <a:lnSpc>
                <a:spcPct val="150000"/>
              </a:lnSpc>
              <a:spcBef>
                <a:spcPct val="0"/>
              </a:spcBef>
              <a:spcAft>
                <a:spcPct val="0"/>
              </a:spcAft>
            </a:pPr>
            <a:r>
              <a:rPr lang="en-GB" altLang="en-US" sz="2250" dirty="0">
                <a:solidFill>
                  <a:srgbClr val="18407E"/>
                </a:solidFill>
                <a:latin typeface="Calibri" panose="020F0502020204030204" pitchFamily="34" charset="0"/>
                <a:cs typeface="Calibri" panose="020F0502020204030204" pitchFamily="34" charset="0"/>
                <a:sym typeface="Gill Sans"/>
              </a:rPr>
              <a:t>The antithesis to the emotionally competent individual is Mr Spock – the emotionally repressed –Vulcan character in </a:t>
            </a:r>
            <a:r>
              <a:rPr lang="en-GB" altLang="en-US" sz="2250" i="1" dirty="0">
                <a:solidFill>
                  <a:srgbClr val="18407E"/>
                </a:solidFill>
                <a:latin typeface="Calibri" panose="020F0502020204030204" pitchFamily="34" charset="0"/>
                <a:cs typeface="Calibri" panose="020F0502020204030204" pitchFamily="34" charset="0"/>
                <a:sym typeface="Gill Sans"/>
              </a:rPr>
              <a:t>Star Trek – </a:t>
            </a:r>
            <a:r>
              <a:rPr lang="en-GB" altLang="en-US" sz="2250" dirty="0">
                <a:solidFill>
                  <a:srgbClr val="18407E"/>
                </a:solidFill>
                <a:latin typeface="Calibri" panose="020F0502020204030204" pitchFamily="34" charset="0"/>
                <a:cs typeface="Calibri" panose="020F0502020204030204" pitchFamily="34" charset="0"/>
                <a:sym typeface="Gill Sans"/>
              </a:rPr>
              <a:t>an idealised cultural representation of rationality. </a:t>
            </a:r>
          </a:p>
        </p:txBody>
      </p:sp>
      <p:pic>
        <p:nvPicPr>
          <p:cNvPr id="3" name="Picture 2">
            <a:extLst>
              <a:ext uri="{FF2B5EF4-FFF2-40B4-BE49-F238E27FC236}">
                <a16:creationId xmlns:a16="http://schemas.microsoft.com/office/drawing/2014/main" xmlns="" id="{3D5AFBEF-3B63-EB4E-9621-16919B79E46E}"/>
              </a:ext>
            </a:extLst>
          </p:cNvPr>
          <p:cNvPicPr>
            <a:picLocks noChangeAspect="1"/>
          </p:cNvPicPr>
          <p:nvPr/>
        </p:nvPicPr>
        <p:blipFill>
          <a:blip r:embed="rId2"/>
          <a:stretch>
            <a:fillRect/>
          </a:stretch>
        </p:blipFill>
        <p:spPr>
          <a:xfrm>
            <a:off x="7723294" y="1448040"/>
            <a:ext cx="4199029" cy="5126039"/>
          </a:xfrm>
          <a:prstGeom prst="rect">
            <a:avLst/>
          </a:prstGeom>
          <a:ln>
            <a:noFill/>
          </a:ln>
          <a:effectLst>
            <a:softEdge rad="112500"/>
          </a:effectLst>
        </p:spPr>
      </p:pic>
    </p:spTree>
    <p:extLst>
      <p:ext uri="{BB962C8B-B14F-4D97-AF65-F5344CB8AC3E}">
        <p14:creationId xmlns:p14="http://schemas.microsoft.com/office/powerpoint/2010/main" val="6461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419100" y="230477"/>
            <a:ext cx="13184535" cy="824704"/>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nchor="b"/>
          <a:lstStyle>
            <a:lvl1pPr marL="0" marR="0" indent="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1pPr>
            <a:lvl2pPr marL="0" marR="0" indent="228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2pPr>
            <a:lvl3pPr marL="0" marR="0" indent="457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3pPr>
            <a:lvl4pPr marL="0" marR="0" indent="685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4pPr>
            <a:lvl5pPr marL="0" marR="0" indent="9144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5pPr>
            <a:lvl6pPr marL="0" marR="0" indent="11430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6pPr>
            <a:lvl7pPr marL="0" marR="0" indent="1371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7pPr>
            <a:lvl8pPr marL="0" marR="0" indent="1600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8pPr>
            <a:lvl9pPr marL="0" marR="0" indent="1828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9pPr>
          </a:lstStyle>
          <a:p>
            <a:pPr algn="l"/>
            <a:r>
              <a:rPr lang="en-GB" altLang="en-US" sz="4000" b="1" kern="0" dirty="0">
                <a:solidFill>
                  <a:srgbClr val="18407E"/>
                </a:solidFill>
                <a:latin typeface="Calibri" panose="020F0502020204030204" pitchFamily="34" charset="0"/>
                <a:cs typeface="Calibri" panose="020F0502020204030204" pitchFamily="34" charset="0"/>
              </a:rPr>
              <a:t>Developing Self - Compassion</a:t>
            </a:r>
          </a:p>
        </p:txBody>
      </p:sp>
      <p:sp>
        <p:nvSpPr>
          <p:cNvPr id="17" name="TextBox 4"/>
          <p:cNvSpPr txBox="1">
            <a:spLocks noChangeArrowheads="1"/>
          </p:cNvSpPr>
          <p:nvPr/>
        </p:nvSpPr>
        <p:spPr bwMode="auto">
          <a:xfrm>
            <a:off x="1662163" y="1158888"/>
            <a:ext cx="8712200" cy="69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353" eaLnBrk="0" fontAlgn="base" hangingPunct="0">
              <a:spcBef>
                <a:spcPct val="0"/>
              </a:spcBef>
              <a:spcAft>
                <a:spcPct val="0"/>
              </a:spcAft>
              <a:buNone/>
            </a:pPr>
            <a:endParaRPr lang="en-GB" altLang="en-US" sz="1969" b="1" dirty="0">
              <a:solidFill>
                <a:srgbClr val="18407E"/>
              </a:solidFill>
              <a:sym typeface="Gill Sans"/>
            </a:endParaRPr>
          </a:p>
          <a:p>
            <a:pPr defTabSz="914353" eaLnBrk="0" fontAlgn="base" hangingPunct="0">
              <a:spcBef>
                <a:spcPct val="0"/>
              </a:spcBef>
              <a:spcAft>
                <a:spcPct val="0"/>
              </a:spcAft>
              <a:buNone/>
            </a:pPr>
            <a:endParaRPr lang="en-GB" altLang="en-US" sz="1969" dirty="0">
              <a:solidFill>
                <a:srgbClr val="18407E"/>
              </a:solidFill>
              <a:sym typeface="Gill Sans"/>
            </a:endParaRPr>
          </a:p>
        </p:txBody>
      </p:sp>
      <p:sp>
        <p:nvSpPr>
          <p:cNvPr id="5" name="Rectangle 4"/>
          <p:cNvSpPr/>
          <p:nvPr/>
        </p:nvSpPr>
        <p:spPr>
          <a:xfrm>
            <a:off x="127153" y="1442456"/>
            <a:ext cx="7402461" cy="4765920"/>
          </a:xfrm>
          <a:prstGeom prst="rect">
            <a:avLst/>
          </a:prstGeom>
        </p:spPr>
        <p:txBody>
          <a:bodyPr wrap="square">
            <a:spAutoFit/>
          </a:bodyPr>
          <a:lstStyle/>
          <a:p>
            <a:pPr marL="401822" lvl="8" indent="-401822" defTabSz="292090" hangingPunct="0">
              <a:buFont typeface="Arial" panose="020B0604020202020204" pitchFamily="34" charset="0"/>
              <a:buChar char="•"/>
            </a:pPr>
            <a:r>
              <a:rPr lang="en-GB" sz="2531" kern="0" dirty="0">
                <a:solidFill>
                  <a:srgbClr val="18407E"/>
                </a:solidFill>
                <a:latin typeface="Calibri" panose="020F0502020204030204" pitchFamily="34" charset="0"/>
                <a:cs typeface="Calibri" panose="020F0502020204030204" pitchFamily="34" charset="0"/>
                <a:sym typeface="Gill Sans"/>
              </a:rPr>
              <a:t>Accept that inevitably at some point you will experience adversity, challenge and suffering in your life</a:t>
            </a:r>
          </a:p>
          <a:p>
            <a:pPr marL="401822" lvl="7" indent="-401822" defTabSz="292090" hangingPunct="0">
              <a:buFont typeface="Arial" panose="020B0604020202020204" pitchFamily="34" charset="0"/>
              <a:buChar char="•"/>
            </a:pPr>
            <a:r>
              <a:rPr lang="en-GB" sz="2531" kern="0" dirty="0">
                <a:solidFill>
                  <a:srgbClr val="18407E"/>
                </a:solidFill>
                <a:latin typeface="Calibri" panose="020F0502020204030204" pitchFamily="34" charset="0"/>
                <a:cs typeface="Calibri" panose="020F0502020204030204" pitchFamily="34" charset="0"/>
                <a:sym typeface="Gill Sans"/>
              </a:rPr>
              <a:t>Refrain from harsh self criticism, self-recrimination and negative judgements. </a:t>
            </a:r>
          </a:p>
          <a:p>
            <a:pPr marL="401822" lvl="8" indent="-401822" defTabSz="292090" hangingPunct="0">
              <a:buFont typeface="Arial" panose="020B0604020202020204" pitchFamily="34" charset="0"/>
              <a:buChar char="•"/>
            </a:pPr>
            <a:r>
              <a:rPr lang="en-GB" sz="2531" kern="0" dirty="0">
                <a:solidFill>
                  <a:srgbClr val="18407E"/>
                </a:solidFill>
                <a:latin typeface="Calibri" panose="020F0502020204030204" pitchFamily="34" charset="0"/>
                <a:cs typeface="Calibri" panose="020F0502020204030204" pitchFamily="34" charset="0"/>
                <a:sym typeface="Gill Sans"/>
              </a:rPr>
              <a:t>Ask yourself ‘how can I help myself right now?” – Answer I’m simply doing and trying my best under what are very challenging circumstances!</a:t>
            </a:r>
          </a:p>
          <a:p>
            <a:pPr marL="401822" lvl="8" indent="-401822" defTabSz="292090" hangingPunct="0">
              <a:buFont typeface="Arial" panose="020B0604020202020204" pitchFamily="34" charset="0"/>
              <a:buChar char="•"/>
            </a:pPr>
            <a:r>
              <a:rPr lang="en-GB" sz="2531" kern="0" dirty="0">
                <a:solidFill>
                  <a:srgbClr val="18407E"/>
                </a:solidFill>
                <a:latin typeface="Calibri" panose="020F0502020204030204" pitchFamily="34" charset="0"/>
                <a:cs typeface="Calibri" panose="020F0502020204030204" pitchFamily="34" charset="0"/>
                <a:sym typeface="Gill Sans"/>
              </a:rPr>
              <a:t>Be gentle and act towards yourself with sensitivity and empathy.</a:t>
            </a:r>
          </a:p>
          <a:p>
            <a:pPr marL="401822" lvl="8" indent="-401822" defTabSz="292090" hangingPunct="0">
              <a:buFont typeface="Arial" panose="020B0604020202020204" pitchFamily="34" charset="0"/>
              <a:buChar char="•"/>
            </a:pPr>
            <a:r>
              <a:rPr lang="en-GB" sz="2531" kern="0" dirty="0">
                <a:solidFill>
                  <a:srgbClr val="18407E"/>
                </a:solidFill>
                <a:latin typeface="Calibri" panose="020F0502020204030204" pitchFamily="34" charset="0"/>
                <a:cs typeface="Calibri" panose="020F0502020204030204" pitchFamily="34" charset="0"/>
                <a:sym typeface="Gill Sans"/>
              </a:rPr>
              <a:t>Identify your needs </a:t>
            </a:r>
          </a:p>
          <a:p>
            <a:pPr marL="401822" lvl="8" indent="-401822" defTabSz="292090" hangingPunct="0">
              <a:buFont typeface="Arial" panose="020B0604020202020204" pitchFamily="34" charset="0"/>
              <a:buChar char="•"/>
            </a:pPr>
            <a:r>
              <a:rPr lang="en-GB" sz="2531" kern="0" dirty="0">
                <a:solidFill>
                  <a:srgbClr val="18407E"/>
                </a:solidFill>
                <a:latin typeface="Calibri" panose="020F0502020204030204" pitchFamily="34" charset="0"/>
                <a:cs typeface="Calibri" panose="020F0502020204030204" pitchFamily="34" charset="0"/>
                <a:sym typeface="Gill Sans"/>
              </a:rPr>
              <a:t>Be tolerant</a:t>
            </a:r>
            <a:endParaRPr lang="en-GB" sz="2531" kern="0" dirty="0">
              <a:solidFill>
                <a:srgbClr val="FFFFFF"/>
              </a:solidFill>
              <a:latin typeface="Calibri" panose="020F0502020204030204" pitchFamily="34" charset="0"/>
              <a:cs typeface="Calibri" panose="020F0502020204030204" pitchFamily="34" charset="0"/>
              <a:sym typeface="Gill Sans"/>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983"/>
          <a:stretch/>
        </p:blipFill>
        <p:spPr>
          <a:xfrm>
            <a:off x="7775523" y="1366302"/>
            <a:ext cx="4133850" cy="5333056"/>
          </a:xfrm>
          <a:prstGeom prst="rect">
            <a:avLst/>
          </a:prstGeom>
          <a:ln>
            <a:noFill/>
          </a:ln>
          <a:effectLst>
            <a:softEdge rad="112500"/>
          </a:effectLst>
        </p:spPr>
      </p:pic>
    </p:spTree>
    <p:extLst>
      <p:ext uri="{BB962C8B-B14F-4D97-AF65-F5344CB8AC3E}">
        <p14:creationId xmlns:p14="http://schemas.microsoft.com/office/powerpoint/2010/main" val="34643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AB404C0-2F34-4FD5-933F-465AB6E51763}"/>
              </a:ext>
            </a:extLst>
          </p:cNvPr>
          <p:cNvSpPr txBox="1"/>
          <p:nvPr/>
        </p:nvSpPr>
        <p:spPr>
          <a:xfrm>
            <a:off x="401725" y="371686"/>
            <a:ext cx="10922466" cy="5755422"/>
          </a:xfrm>
          <a:prstGeom prst="rect">
            <a:avLst/>
          </a:prstGeom>
          <a:noFill/>
        </p:spPr>
        <p:txBody>
          <a:bodyPr wrap="square">
            <a:spAutoFit/>
          </a:bodyPr>
          <a:lstStyle/>
          <a:p>
            <a:r>
              <a:rPr lang="en-GB" sz="3200" b="1" dirty="0">
                <a:solidFill>
                  <a:schemeClr val="bg1"/>
                </a:solidFill>
              </a:rPr>
              <a:t>Compassion Fatigue: The Cost of Caring</a:t>
            </a:r>
          </a:p>
          <a:p>
            <a:endParaRPr lang="en-GB" sz="2400" dirty="0">
              <a:solidFill>
                <a:schemeClr val="bg1"/>
              </a:solidFill>
            </a:endParaRPr>
          </a:p>
          <a:p>
            <a:r>
              <a:rPr lang="en-GB" sz="2400" dirty="0">
                <a:solidFill>
                  <a:schemeClr val="bg1"/>
                </a:solidFill>
              </a:rPr>
              <a:t>Common symptoms present in an individual include:</a:t>
            </a:r>
          </a:p>
          <a:p>
            <a:endParaRPr lang="en-GB" sz="2400" dirty="0">
              <a:solidFill>
                <a:schemeClr val="bg1"/>
              </a:solidFill>
            </a:endParaRPr>
          </a:p>
          <a:p>
            <a:r>
              <a:rPr lang="en-GB" sz="2400" dirty="0">
                <a:solidFill>
                  <a:schemeClr val="bg1"/>
                </a:solidFill>
              </a:rPr>
              <a:t>• Blames excessively</a:t>
            </a:r>
          </a:p>
          <a:p>
            <a:r>
              <a:rPr lang="en-GB" sz="2400" dirty="0">
                <a:solidFill>
                  <a:schemeClr val="bg1"/>
                </a:solidFill>
              </a:rPr>
              <a:t>• Bottles up emotions</a:t>
            </a:r>
          </a:p>
          <a:p>
            <a:r>
              <a:rPr lang="en-GB" sz="2400" dirty="0">
                <a:solidFill>
                  <a:schemeClr val="bg1"/>
                </a:solidFill>
              </a:rPr>
              <a:t>• Isolates from others</a:t>
            </a:r>
          </a:p>
          <a:p>
            <a:r>
              <a:rPr lang="en-GB" sz="2400" dirty="0">
                <a:solidFill>
                  <a:schemeClr val="bg1"/>
                </a:solidFill>
              </a:rPr>
              <a:t>• Voices excessive complaints about administrative functions</a:t>
            </a:r>
          </a:p>
          <a:p>
            <a:r>
              <a:rPr lang="en-GB" sz="2400" dirty="0">
                <a:solidFill>
                  <a:schemeClr val="bg1"/>
                </a:solidFill>
              </a:rPr>
              <a:t>• Employs substance abuse to self-medicate</a:t>
            </a:r>
          </a:p>
          <a:p>
            <a:r>
              <a:rPr lang="en-GB" sz="2400" dirty="0">
                <a:solidFill>
                  <a:schemeClr val="bg1"/>
                </a:solidFill>
              </a:rPr>
              <a:t>• Ignores self-care (i.e. hygiene, appearance)</a:t>
            </a:r>
          </a:p>
          <a:p>
            <a:r>
              <a:rPr lang="en-GB" sz="2400" dirty="0">
                <a:solidFill>
                  <a:schemeClr val="bg1"/>
                </a:solidFill>
              </a:rPr>
              <a:t>• Suffers from chronic ailments such as gastrointestinal problems and recurrent colds</a:t>
            </a:r>
          </a:p>
          <a:p>
            <a:r>
              <a:rPr lang="en-GB" sz="2400" dirty="0">
                <a:solidFill>
                  <a:schemeClr val="bg1"/>
                </a:solidFill>
              </a:rPr>
              <a:t>• Inability to enjoy once pleasurable activities</a:t>
            </a:r>
          </a:p>
          <a:p>
            <a:r>
              <a:rPr lang="en-GB" sz="2400" dirty="0">
                <a:solidFill>
                  <a:schemeClr val="bg1"/>
                </a:solidFill>
              </a:rPr>
              <a:t>• Feels apathetic, sad</a:t>
            </a:r>
          </a:p>
          <a:p>
            <a:r>
              <a:rPr lang="en-GB" sz="2400" dirty="0">
                <a:solidFill>
                  <a:schemeClr val="bg1"/>
                </a:solidFill>
              </a:rPr>
              <a:t>• Employs denial as a means of self-preservation</a:t>
            </a:r>
          </a:p>
          <a:p>
            <a:r>
              <a:rPr lang="en-GB" sz="2400" dirty="0">
                <a:solidFill>
                  <a:schemeClr val="bg1"/>
                </a:solidFill>
              </a:rPr>
              <a:t>• Experiences recurring nightmares and flashbacks</a:t>
            </a:r>
          </a:p>
        </p:txBody>
      </p:sp>
      <p:pic>
        <p:nvPicPr>
          <p:cNvPr id="3075" name="Picture 3" descr="The Link Between Creativity, the Arts, and Mental Health">
            <a:extLst>
              <a:ext uri="{FF2B5EF4-FFF2-40B4-BE49-F238E27FC236}">
                <a16:creationId xmlns:a16="http://schemas.microsoft.com/office/drawing/2014/main" xmlns="" id="{6F01BC45-7242-4A98-A2C9-0E702FC5A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3274" y="17426"/>
            <a:ext cx="3330430" cy="39337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56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240711" y="273973"/>
            <a:ext cx="8545711" cy="476250"/>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nchor="b"/>
          <a:lstStyle>
            <a:lvl1pPr marL="0" marR="0" indent="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1pPr>
            <a:lvl2pPr marL="0" marR="0" indent="228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2pPr>
            <a:lvl3pPr marL="0" marR="0" indent="457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3pPr>
            <a:lvl4pPr marL="0" marR="0" indent="685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4pPr>
            <a:lvl5pPr marL="0" marR="0" indent="9144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5pPr>
            <a:lvl6pPr marL="0" marR="0" indent="11430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6pPr>
            <a:lvl7pPr marL="0" marR="0" indent="1371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7pPr>
            <a:lvl8pPr marL="0" marR="0" indent="1600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8pPr>
            <a:lvl9pPr marL="0" marR="0" indent="1828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9pPr>
          </a:lstStyle>
          <a:p>
            <a:pPr algn="l"/>
            <a:r>
              <a:rPr lang="en-GB" altLang="en-US" sz="3094" b="1" kern="0" dirty="0">
                <a:solidFill>
                  <a:srgbClr val="002060"/>
                </a:solidFill>
              </a:rPr>
              <a:t>Compassion Breeds Resilience</a:t>
            </a:r>
          </a:p>
        </p:txBody>
      </p:sp>
      <p:graphicFrame>
        <p:nvGraphicFramePr>
          <p:cNvPr id="3" name="Diagram 2"/>
          <p:cNvGraphicFramePr/>
          <p:nvPr>
            <p:extLst>
              <p:ext uri="{D42A27DB-BD31-4B8C-83A1-F6EECF244321}">
                <p14:modId xmlns:p14="http://schemas.microsoft.com/office/powerpoint/2010/main" val="3752465836"/>
              </p:ext>
            </p:extLst>
          </p:nvPr>
        </p:nvGraphicFramePr>
        <p:xfrm>
          <a:off x="2057998" y="902623"/>
          <a:ext cx="8629051" cy="5799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9861" y="2605909"/>
            <a:ext cx="2565323" cy="239325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9698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79F2138D-F38F-4A0F-AC35-DB5DA67E7D99}"/>
              </a:ext>
            </a:extLst>
          </p:cNvPr>
          <p:cNvSpPr>
            <a:spLocks noGrp="1" noChangeArrowheads="1"/>
          </p:cNvSpPr>
          <p:nvPr>
            <p:ph type="title"/>
          </p:nvPr>
        </p:nvSpPr>
        <p:spPr>
          <a:xfrm>
            <a:off x="0" y="0"/>
            <a:ext cx="7772400" cy="1143000"/>
          </a:xfrm>
        </p:spPr>
        <p:txBody>
          <a:bodyPr/>
          <a:lstStyle/>
          <a:p>
            <a:r>
              <a:rPr lang="en-GB" altLang="en-US" sz="3200" b="1" dirty="0">
                <a:solidFill>
                  <a:srgbClr val="002060"/>
                </a:solidFill>
                <a:latin typeface="+mn-lt"/>
              </a:rPr>
              <a:t>     What is Resilience?</a:t>
            </a:r>
            <a:endParaRPr lang="en-US" altLang="en-US" sz="3200" b="1" dirty="0">
              <a:solidFill>
                <a:srgbClr val="002060"/>
              </a:solidFill>
              <a:latin typeface="+mn-lt"/>
            </a:endParaRPr>
          </a:p>
        </p:txBody>
      </p:sp>
      <p:sp>
        <p:nvSpPr>
          <p:cNvPr id="6147" name="Rectangle 3">
            <a:extLst>
              <a:ext uri="{FF2B5EF4-FFF2-40B4-BE49-F238E27FC236}">
                <a16:creationId xmlns:a16="http://schemas.microsoft.com/office/drawing/2014/main" xmlns="" id="{2D64CA03-74D4-470A-90DB-E4471926F928}"/>
              </a:ext>
            </a:extLst>
          </p:cNvPr>
          <p:cNvSpPr>
            <a:spLocks noGrp="1"/>
          </p:cNvSpPr>
          <p:nvPr>
            <p:ph type="body" idx="1"/>
          </p:nvPr>
        </p:nvSpPr>
        <p:spPr>
          <a:xfrm>
            <a:off x="304800" y="1409700"/>
            <a:ext cx="9099550" cy="3713163"/>
          </a:xfrm>
        </p:spPr>
        <p:txBody>
          <a:bodyPr>
            <a:normAutofit/>
          </a:bodyPr>
          <a:lstStyle/>
          <a:p>
            <a:pPr>
              <a:defRPr/>
            </a:pPr>
            <a:r>
              <a:rPr lang="en-GB" altLang="en-US" dirty="0"/>
              <a:t>Resilience is the ability to thrive in the face of adversity</a:t>
            </a:r>
            <a:endParaRPr lang="en-US" altLang="en-US" dirty="0"/>
          </a:p>
          <a:p>
            <a:pPr>
              <a:defRPr/>
            </a:pPr>
            <a:endParaRPr lang="en-GB" altLang="en-US" dirty="0"/>
          </a:p>
          <a:p>
            <a:pPr>
              <a:defRPr/>
            </a:pPr>
            <a:r>
              <a:rPr lang="en-GB" altLang="en-US" dirty="0"/>
              <a:t>The accuracy of our analysis of events</a:t>
            </a:r>
          </a:p>
          <a:p>
            <a:pPr>
              <a:buFont typeface="Arial" charset="0"/>
              <a:buNone/>
              <a:defRPr/>
            </a:pPr>
            <a:endParaRPr lang="en-GB" altLang="en-US" dirty="0"/>
          </a:p>
          <a:p>
            <a:pPr>
              <a:defRPr/>
            </a:pPr>
            <a:r>
              <a:rPr lang="en-GB" altLang="en-US" dirty="0"/>
              <a:t>The number of alternative scenarios we can envisage</a:t>
            </a:r>
          </a:p>
          <a:p>
            <a:pPr>
              <a:buFont typeface="Arial" charset="0"/>
              <a:buNone/>
              <a:defRPr/>
            </a:pPr>
            <a:endParaRPr lang="en-GB" altLang="en-US" dirty="0"/>
          </a:p>
          <a:p>
            <a:pPr>
              <a:defRPr/>
            </a:pPr>
            <a:r>
              <a:rPr lang="en-GB" altLang="en-US" dirty="0"/>
              <a:t>The ability to be flexible</a:t>
            </a:r>
          </a:p>
          <a:p>
            <a:pPr>
              <a:buFont typeface="Arial" charset="0"/>
              <a:buNone/>
              <a:defRPr/>
            </a:pPr>
            <a:endParaRPr lang="en-GB" altLang="en-US" dirty="0"/>
          </a:p>
        </p:txBody>
      </p:sp>
      <p:pic>
        <p:nvPicPr>
          <p:cNvPr id="34820" name="Picture 2">
            <a:extLst>
              <a:ext uri="{FF2B5EF4-FFF2-40B4-BE49-F238E27FC236}">
                <a16:creationId xmlns:a16="http://schemas.microsoft.com/office/drawing/2014/main" xmlns="" id="{FCF54B26-8B35-41DB-94CA-56F43C0AE8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1901" y="4292600"/>
            <a:ext cx="43529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429"/>
          <a:stretch/>
        </p:blipFill>
        <p:spPr>
          <a:xfrm>
            <a:off x="0" y="1161142"/>
            <a:ext cx="12090400" cy="5696857"/>
          </a:xfrm>
          <a:prstGeom prst="rect">
            <a:avLst/>
          </a:prstGeom>
        </p:spPr>
      </p:pic>
      <p:sp>
        <p:nvSpPr>
          <p:cNvPr id="5" name="Title 1"/>
          <p:cNvSpPr txBox="1">
            <a:spLocks/>
          </p:cNvSpPr>
          <p:nvPr/>
        </p:nvSpPr>
        <p:spPr>
          <a:xfrm>
            <a:off x="3132323" y="472086"/>
            <a:ext cx="6290210" cy="476250"/>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nchor="b"/>
          <a:lstStyle>
            <a:lvl1pPr marL="0" marR="0" indent="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1pPr>
            <a:lvl2pPr marL="0" marR="0" indent="228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2pPr>
            <a:lvl3pPr marL="0" marR="0" indent="457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3pPr>
            <a:lvl4pPr marL="0" marR="0" indent="685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4pPr>
            <a:lvl5pPr marL="0" marR="0" indent="9144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5pPr>
            <a:lvl6pPr marL="0" marR="0" indent="11430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6pPr>
            <a:lvl7pPr marL="0" marR="0" indent="1371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7pPr>
            <a:lvl8pPr marL="0" marR="0" indent="1600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8pPr>
            <a:lvl9pPr marL="0" marR="0" indent="1828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9pPr>
          </a:lstStyle>
          <a:p>
            <a:pPr algn="l"/>
            <a:r>
              <a:rPr lang="en-GB" altLang="en-US" sz="4219" b="1" kern="0" dirty="0">
                <a:solidFill>
                  <a:schemeClr val="bg1"/>
                </a:solidFill>
                <a:latin typeface="Calibri" panose="020F0502020204030204" pitchFamily="34" charset="0"/>
                <a:cs typeface="Calibri" panose="020F0502020204030204" pitchFamily="34" charset="0"/>
              </a:rPr>
              <a:t>www.resiliencyquiz.com</a:t>
            </a:r>
          </a:p>
        </p:txBody>
      </p:sp>
    </p:spTree>
    <p:extLst>
      <p:ext uri="{BB962C8B-B14F-4D97-AF65-F5344CB8AC3E}">
        <p14:creationId xmlns:p14="http://schemas.microsoft.com/office/powerpoint/2010/main" val="1757705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C5FA38-06C6-4A5D-91B3-325E068174AA}"/>
              </a:ext>
            </a:extLst>
          </p:cNvPr>
          <p:cNvSpPr txBox="1"/>
          <p:nvPr/>
        </p:nvSpPr>
        <p:spPr>
          <a:xfrm>
            <a:off x="335559" y="444617"/>
            <a:ext cx="8783274" cy="5447645"/>
          </a:xfrm>
          <a:prstGeom prst="rect">
            <a:avLst/>
          </a:prstGeom>
          <a:noFill/>
        </p:spPr>
        <p:txBody>
          <a:bodyPr wrap="square">
            <a:spAutoFit/>
          </a:bodyPr>
          <a:lstStyle/>
          <a:p>
            <a:r>
              <a:rPr lang="en-GB" sz="3200" b="1" dirty="0">
                <a:solidFill>
                  <a:schemeClr val="bg1"/>
                </a:solidFill>
              </a:rPr>
              <a:t>Charting a Path to Authentic and Sustainable Self Care Begins With Each One of Us:</a:t>
            </a:r>
          </a:p>
          <a:p>
            <a:endParaRPr lang="en-GB" sz="2000" dirty="0">
              <a:solidFill>
                <a:schemeClr val="bg1"/>
              </a:solidFill>
            </a:endParaRPr>
          </a:p>
          <a:p>
            <a:r>
              <a:rPr lang="en-GB" sz="2400" dirty="0">
                <a:solidFill>
                  <a:schemeClr val="bg1"/>
                </a:solidFill>
              </a:rPr>
              <a:t>• Be kind to yourself</a:t>
            </a:r>
          </a:p>
          <a:p>
            <a:r>
              <a:rPr lang="en-GB" sz="2400" dirty="0">
                <a:solidFill>
                  <a:schemeClr val="bg1"/>
                </a:solidFill>
              </a:rPr>
              <a:t>• Enhance your awareness with education</a:t>
            </a:r>
          </a:p>
          <a:p>
            <a:r>
              <a:rPr lang="en-GB" sz="2400" dirty="0">
                <a:solidFill>
                  <a:schemeClr val="bg1"/>
                </a:solidFill>
              </a:rPr>
              <a:t>• Accept where you are on your path at all times</a:t>
            </a:r>
          </a:p>
          <a:p>
            <a:r>
              <a:rPr lang="en-GB" sz="2400" dirty="0">
                <a:solidFill>
                  <a:schemeClr val="bg1"/>
                </a:solidFill>
              </a:rPr>
              <a:t>• Understand that those close to you may not be there when you need them most</a:t>
            </a:r>
          </a:p>
          <a:p>
            <a:r>
              <a:rPr lang="en-GB" sz="2400" dirty="0">
                <a:solidFill>
                  <a:schemeClr val="bg1"/>
                </a:solidFill>
              </a:rPr>
              <a:t>• Exchange information and feelings with people who can validate you</a:t>
            </a:r>
          </a:p>
          <a:p>
            <a:r>
              <a:rPr lang="en-GB" sz="2400" dirty="0">
                <a:solidFill>
                  <a:schemeClr val="bg1"/>
                </a:solidFill>
              </a:rPr>
              <a:t>• Listen to others who are suffering</a:t>
            </a:r>
          </a:p>
          <a:p>
            <a:r>
              <a:rPr lang="en-GB" sz="2400" dirty="0">
                <a:solidFill>
                  <a:schemeClr val="bg1"/>
                </a:solidFill>
              </a:rPr>
              <a:t>• Clarify your personal boundaries. What works for you; what doesn't</a:t>
            </a:r>
          </a:p>
          <a:p>
            <a:r>
              <a:rPr lang="en-GB" sz="2400" dirty="0">
                <a:solidFill>
                  <a:schemeClr val="bg1"/>
                </a:solidFill>
              </a:rPr>
              <a:t>• Express your needs verbally</a:t>
            </a:r>
          </a:p>
          <a:p>
            <a:r>
              <a:rPr lang="en-GB" sz="2400" dirty="0">
                <a:solidFill>
                  <a:schemeClr val="bg1"/>
                </a:solidFill>
              </a:rPr>
              <a:t>• Take positive action to change your environment</a:t>
            </a:r>
          </a:p>
        </p:txBody>
      </p:sp>
      <p:pic>
        <p:nvPicPr>
          <p:cNvPr id="5124" name="Picture 4" descr="400 Massage fb post ideas | massage, massage quotes, massage marketing">
            <a:extLst>
              <a:ext uri="{FF2B5EF4-FFF2-40B4-BE49-F238E27FC236}">
                <a16:creationId xmlns:a16="http://schemas.microsoft.com/office/drawing/2014/main" xmlns="" id="{459C42D8-5784-47CF-A2B5-A7B802800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1720" y="255824"/>
            <a:ext cx="3140280" cy="634635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09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xmlns="" id="{EFCD4E9A-CC92-4997-83EE-A58AC6450207}"/>
              </a:ext>
            </a:extLst>
          </p:cNvPr>
          <p:cNvPicPr>
            <a:picLocks noChangeAspect="1"/>
          </p:cNvPicPr>
          <p:nvPr/>
        </p:nvPicPr>
        <p:blipFill>
          <a:blip r:embed="rId3">
            <a:extLst>
              <a:ext uri="{28A0092B-C50C-407E-A947-70E740481C1C}">
                <a14:useLocalDpi xmlns:a14="http://schemas.microsoft.com/office/drawing/2010/main" val="0"/>
              </a:ext>
            </a:extLst>
          </a:blip>
          <a:srcRect t="4483" b="2969"/>
          <a:stretch>
            <a:fillRect/>
          </a:stretch>
        </p:blipFill>
        <p:spPr bwMode="auto">
          <a:xfrm>
            <a:off x="3432176" y="549276"/>
            <a:ext cx="6697663"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5">
            <a:extLst>
              <a:ext uri="{FF2B5EF4-FFF2-40B4-BE49-F238E27FC236}">
                <a16:creationId xmlns:a16="http://schemas.microsoft.com/office/drawing/2014/main" xmlns="" id="{4A998DE2-45DB-449A-A11F-93C3F4699A11}"/>
              </a:ext>
            </a:extLst>
          </p:cNvPr>
          <p:cNvSpPr txBox="1">
            <a:spLocks noChangeArrowheads="1"/>
          </p:cNvSpPr>
          <p:nvPr/>
        </p:nvSpPr>
        <p:spPr bwMode="auto">
          <a:xfrm>
            <a:off x="1524000" y="404814"/>
            <a:ext cx="44640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b="1">
                <a:solidFill>
                  <a:schemeClr val="bg1"/>
                </a:solidFill>
              </a:rPr>
              <a:t>Tales of Transformations</a:t>
            </a:r>
            <a:endParaRPr lang="en-GB" altLang="en-US" sz="2800" b="1">
              <a:solidFill>
                <a:schemeClr val="bg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down)">
                                      <p:cBhvr>
                                        <p:cTn id="7" dur="580">
                                          <p:stCondLst>
                                            <p:cond delay="0"/>
                                          </p:stCondLst>
                                        </p:cTn>
                                        <p:tgtEl>
                                          <p:spTgt spid="35842"/>
                                        </p:tgtEl>
                                      </p:cBhvr>
                                    </p:animEffect>
                                    <p:anim calcmode="lin" valueType="num">
                                      <p:cBhvr>
                                        <p:cTn id="8" dur="1822" tmFilter="0,0; 0.14,0.36; 0.43,0.73; 0.71,0.91; 1.0,1.0">
                                          <p:stCondLst>
                                            <p:cond delay="0"/>
                                          </p:stCondLst>
                                        </p:cTn>
                                        <p:tgtEl>
                                          <p:spTgt spid="358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8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8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8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842"/>
                                        </p:tgtEl>
                                        <p:attrNameLst>
                                          <p:attrName>ppt_y</p:attrName>
                                        </p:attrNameLst>
                                      </p:cBhvr>
                                      <p:tavLst>
                                        <p:tav tm="0" fmla="#ppt_y-sin(pi*$)/81">
                                          <p:val>
                                            <p:fltVal val="0"/>
                                          </p:val>
                                        </p:tav>
                                        <p:tav tm="100000">
                                          <p:val>
                                            <p:fltVal val="1"/>
                                          </p:val>
                                        </p:tav>
                                      </p:tavLst>
                                    </p:anim>
                                    <p:animScale>
                                      <p:cBhvr>
                                        <p:cTn id="13" dur="26">
                                          <p:stCondLst>
                                            <p:cond delay="650"/>
                                          </p:stCondLst>
                                        </p:cTn>
                                        <p:tgtEl>
                                          <p:spTgt spid="35842"/>
                                        </p:tgtEl>
                                      </p:cBhvr>
                                      <p:to x="100000" y="60000"/>
                                    </p:animScale>
                                    <p:animScale>
                                      <p:cBhvr>
                                        <p:cTn id="14" dur="166" decel="50000">
                                          <p:stCondLst>
                                            <p:cond delay="676"/>
                                          </p:stCondLst>
                                        </p:cTn>
                                        <p:tgtEl>
                                          <p:spTgt spid="35842"/>
                                        </p:tgtEl>
                                      </p:cBhvr>
                                      <p:to x="100000" y="100000"/>
                                    </p:animScale>
                                    <p:animScale>
                                      <p:cBhvr>
                                        <p:cTn id="15" dur="26">
                                          <p:stCondLst>
                                            <p:cond delay="1312"/>
                                          </p:stCondLst>
                                        </p:cTn>
                                        <p:tgtEl>
                                          <p:spTgt spid="35842"/>
                                        </p:tgtEl>
                                      </p:cBhvr>
                                      <p:to x="100000" y="80000"/>
                                    </p:animScale>
                                    <p:animScale>
                                      <p:cBhvr>
                                        <p:cTn id="16" dur="166" decel="50000">
                                          <p:stCondLst>
                                            <p:cond delay="1338"/>
                                          </p:stCondLst>
                                        </p:cTn>
                                        <p:tgtEl>
                                          <p:spTgt spid="35842"/>
                                        </p:tgtEl>
                                      </p:cBhvr>
                                      <p:to x="100000" y="100000"/>
                                    </p:animScale>
                                    <p:animScale>
                                      <p:cBhvr>
                                        <p:cTn id="17" dur="26">
                                          <p:stCondLst>
                                            <p:cond delay="1642"/>
                                          </p:stCondLst>
                                        </p:cTn>
                                        <p:tgtEl>
                                          <p:spTgt spid="35842"/>
                                        </p:tgtEl>
                                      </p:cBhvr>
                                      <p:to x="100000" y="90000"/>
                                    </p:animScale>
                                    <p:animScale>
                                      <p:cBhvr>
                                        <p:cTn id="18" dur="166" decel="50000">
                                          <p:stCondLst>
                                            <p:cond delay="1668"/>
                                          </p:stCondLst>
                                        </p:cTn>
                                        <p:tgtEl>
                                          <p:spTgt spid="35842"/>
                                        </p:tgtEl>
                                      </p:cBhvr>
                                      <p:to x="100000" y="100000"/>
                                    </p:animScale>
                                    <p:animScale>
                                      <p:cBhvr>
                                        <p:cTn id="19" dur="26">
                                          <p:stCondLst>
                                            <p:cond delay="1808"/>
                                          </p:stCondLst>
                                        </p:cTn>
                                        <p:tgtEl>
                                          <p:spTgt spid="35842"/>
                                        </p:tgtEl>
                                      </p:cBhvr>
                                      <p:to x="100000" y="95000"/>
                                    </p:animScale>
                                    <p:animScale>
                                      <p:cBhvr>
                                        <p:cTn id="20" dur="166" decel="50000">
                                          <p:stCondLst>
                                            <p:cond delay="1834"/>
                                          </p:stCondLst>
                                        </p:cTn>
                                        <p:tgtEl>
                                          <p:spTgt spid="358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TextBox 4"/>
          <p:cNvSpPr txBox="1">
            <a:spLocks noChangeArrowheads="1"/>
          </p:cNvSpPr>
          <p:nvPr/>
        </p:nvSpPr>
        <p:spPr bwMode="auto">
          <a:xfrm>
            <a:off x="1662163" y="1158888"/>
            <a:ext cx="8712200" cy="69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353" eaLnBrk="0" fontAlgn="base" hangingPunct="0">
              <a:spcBef>
                <a:spcPct val="0"/>
              </a:spcBef>
              <a:spcAft>
                <a:spcPct val="0"/>
              </a:spcAft>
              <a:buNone/>
            </a:pPr>
            <a:endParaRPr lang="en-GB" altLang="en-US" sz="1969" b="1" dirty="0">
              <a:solidFill>
                <a:srgbClr val="18407E"/>
              </a:solidFill>
              <a:sym typeface="Gill Sans"/>
            </a:endParaRPr>
          </a:p>
          <a:p>
            <a:pPr defTabSz="914353" eaLnBrk="0" fontAlgn="base" hangingPunct="0">
              <a:spcBef>
                <a:spcPct val="0"/>
              </a:spcBef>
              <a:spcAft>
                <a:spcPct val="0"/>
              </a:spcAft>
              <a:buNone/>
            </a:pPr>
            <a:endParaRPr lang="en-GB" altLang="en-US" sz="1969" dirty="0">
              <a:solidFill>
                <a:srgbClr val="18407E"/>
              </a:solidFill>
              <a:sym typeface="Gill Sans"/>
            </a:endParaRPr>
          </a:p>
        </p:txBody>
      </p:sp>
      <p:pic>
        <p:nvPicPr>
          <p:cNvPr id="3" name="Picture 2"/>
          <p:cNvPicPr>
            <a:picLocks noChangeAspect="1"/>
          </p:cNvPicPr>
          <p:nvPr/>
        </p:nvPicPr>
        <p:blipFill>
          <a:blip r:embed="rId2"/>
          <a:stretch>
            <a:fillRect/>
          </a:stretch>
        </p:blipFill>
        <p:spPr>
          <a:xfrm>
            <a:off x="5981700" y="0"/>
            <a:ext cx="6222604" cy="6858000"/>
          </a:xfrm>
          <a:prstGeom prst="rect">
            <a:avLst/>
          </a:prstGeom>
        </p:spPr>
      </p:pic>
      <p:pic>
        <p:nvPicPr>
          <p:cNvPr id="4" name="Picture 3"/>
          <p:cNvPicPr>
            <a:picLocks noChangeAspect="1"/>
          </p:cNvPicPr>
          <p:nvPr/>
        </p:nvPicPr>
        <p:blipFill>
          <a:blip r:embed="rId3"/>
          <a:stretch>
            <a:fillRect/>
          </a:stretch>
        </p:blipFill>
        <p:spPr>
          <a:xfrm>
            <a:off x="0" y="0"/>
            <a:ext cx="5981700" cy="6858000"/>
          </a:xfrm>
          <a:prstGeom prst="rect">
            <a:avLst/>
          </a:prstGeom>
        </p:spPr>
      </p:pic>
    </p:spTree>
    <p:extLst>
      <p:ext uri="{BB962C8B-B14F-4D97-AF65-F5344CB8AC3E}">
        <p14:creationId xmlns:p14="http://schemas.microsoft.com/office/powerpoint/2010/main" val="198318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154133" y="385000"/>
            <a:ext cx="4265389" cy="476250"/>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nchor="b"/>
          <a:lstStyle>
            <a:lvl1pPr marL="0" marR="0" indent="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1pPr>
            <a:lvl2pPr marL="0" marR="0" indent="228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2pPr>
            <a:lvl3pPr marL="0" marR="0" indent="457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3pPr>
            <a:lvl4pPr marL="0" marR="0" indent="685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4pPr>
            <a:lvl5pPr marL="0" marR="0" indent="9144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5pPr>
            <a:lvl6pPr marL="0" marR="0" indent="11430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6pPr>
            <a:lvl7pPr marL="0" marR="0" indent="1371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7pPr>
            <a:lvl8pPr marL="0" marR="0" indent="1600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8pPr>
            <a:lvl9pPr marL="0" marR="0" indent="1828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9pPr>
          </a:lstStyle>
          <a:p>
            <a:pPr algn="l"/>
            <a:r>
              <a:rPr lang="en-GB" altLang="en-US" sz="4219" b="1" kern="0" dirty="0">
                <a:solidFill>
                  <a:srgbClr val="18407E"/>
                </a:solidFill>
                <a:latin typeface="Calibri" panose="020F0502020204030204" pitchFamily="34" charset="0"/>
                <a:cs typeface="Calibri" panose="020F0502020204030204" pitchFamily="34" charset="0"/>
              </a:rPr>
              <a:t>Contentment</a:t>
            </a:r>
          </a:p>
        </p:txBody>
      </p:sp>
      <p:sp>
        <p:nvSpPr>
          <p:cNvPr id="17" name="TextBox 4"/>
          <p:cNvSpPr txBox="1">
            <a:spLocks noChangeArrowheads="1"/>
          </p:cNvSpPr>
          <p:nvPr/>
        </p:nvSpPr>
        <p:spPr bwMode="auto">
          <a:xfrm>
            <a:off x="-209550" y="1013650"/>
            <a:ext cx="6838950" cy="562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21457" lvl="1" indent="0" defTabSz="292090" hangingPunct="0">
              <a:lnSpc>
                <a:spcPct val="150000"/>
              </a:lnSpc>
              <a:buNone/>
            </a:pPr>
            <a:r>
              <a:rPr lang="en-IE" altLang="en-US" sz="2400" i="1" kern="0" dirty="0">
                <a:solidFill>
                  <a:srgbClr val="18407E"/>
                </a:solidFill>
                <a:latin typeface="Calibri" panose="020F0502020204030204" pitchFamily="34" charset="0"/>
                <a:cs typeface="Calibri" panose="020F0502020204030204" pitchFamily="34" charset="0"/>
                <a:sym typeface="Gill Sans"/>
              </a:rPr>
              <a:t>If you can sit quietly after difficult news; If in financial downturns you remain perfectly calm; if you can see your neighbours travel to fantastic places without a twinge of jealousy; if you can happily eat whatever is put on your plate; if you can fall asleep after a day of running around without a drink or pill; if you can always find contentment where you are:</a:t>
            </a:r>
          </a:p>
          <a:p>
            <a:pPr marL="321457" lvl="1" indent="0" defTabSz="292090" hangingPunct="0">
              <a:lnSpc>
                <a:spcPct val="150000"/>
              </a:lnSpc>
              <a:buNone/>
            </a:pPr>
            <a:r>
              <a:rPr lang="en-IE" altLang="en-US" sz="2400" b="1" i="1" u="sng" kern="0" dirty="0">
                <a:solidFill>
                  <a:srgbClr val="18407E"/>
                </a:solidFill>
                <a:latin typeface="Calibri" panose="020F0502020204030204" pitchFamily="34" charset="0"/>
                <a:cs typeface="Calibri" panose="020F0502020204030204" pitchFamily="34" charset="0"/>
                <a:sym typeface="Gill Sans"/>
              </a:rPr>
              <a:t>You are probably a dog</a:t>
            </a:r>
          </a:p>
          <a:p>
            <a:pPr marL="321457" lvl="1" indent="0" defTabSz="292090" hangingPunct="0">
              <a:lnSpc>
                <a:spcPct val="150000"/>
              </a:lnSpc>
              <a:buNone/>
            </a:pPr>
            <a:r>
              <a:rPr lang="en-IE" altLang="en-US" sz="1400" kern="0" dirty="0">
                <a:solidFill>
                  <a:srgbClr val="18407E"/>
                </a:solidFill>
                <a:latin typeface="Calibri" panose="020F0502020204030204" pitchFamily="34" charset="0"/>
                <a:cs typeface="Calibri" panose="020F0502020204030204" pitchFamily="34" charset="0"/>
                <a:sym typeface="Gill Sans"/>
              </a:rPr>
              <a:t>																</a:t>
            </a:r>
            <a:r>
              <a:rPr lang="en-IE" altLang="en-US" sz="1800" kern="0" dirty="0">
                <a:solidFill>
                  <a:srgbClr val="18407E"/>
                </a:solidFill>
                <a:latin typeface="Calibri" panose="020F0502020204030204" pitchFamily="34" charset="0"/>
                <a:cs typeface="Calibri" panose="020F0502020204030204" pitchFamily="34" charset="0"/>
                <a:sym typeface="Gill Sans"/>
              </a:rPr>
              <a:t>(Jack Kornfield)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950" y="0"/>
            <a:ext cx="5353050" cy="6858000"/>
          </a:xfrm>
          <a:prstGeom prst="rect">
            <a:avLst/>
          </a:prstGeom>
          <a:ln>
            <a:noFill/>
          </a:ln>
          <a:effectLst>
            <a:softEdge rad="112500"/>
          </a:effectLst>
        </p:spPr>
      </p:pic>
    </p:spTree>
    <p:extLst>
      <p:ext uri="{BB962C8B-B14F-4D97-AF65-F5344CB8AC3E}">
        <p14:creationId xmlns:p14="http://schemas.microsoft.com/office/powerpoint/2010/main" val="1331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Emotional At Work? Science Says You&amp;#39;ll Be More Productive">
            <a:extLst>
              <a:ext uri="{FF2B5EF4-FFF2-40B4-BE49-F238E27FC236}">
                <a16:creationId xmlns:a16="http://schemas.microsoft.com/office/drawing/2014/main" xmlns="" id="{0C51F872-916E-4699-8608-537FD7650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2606" y="3805084"/>
            <a:ext cx="3447875" cy="298999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80C3F16F-E794-4C8D-9F62-1CE08A1D1D24}"/>
              </a:ext>
            </a:extLst>
          </p:cNvPr>
          <p:cNvSpPr txBox="1"/>
          <p:nvPr/>
        </p:nvSpPr>
        <p:spPr>
          <a:xfrm>
            <a:off x="2304399" y="218395"/>
            <a:ext cx="9199341" cy="523220"/>
          </a:xfrm>
          <a:prstGeom prst="rect">
            <a:avLst/>
          </a:prstGeom>
          <a:noFill/>
        </p:spPr>
        <p:txBody>
          <a:bodyPr wrap="square" rtlCol="0">
            <a:spAutoFit/>
          </a:bodyPr>
          <a:lstStyle/>
          <a:p>
            <a:r>
              <a:rPr lang="en-GB" sz="2800" b="1" dirty="0">
                <a:solidFill>
                  <a:schemeClr val="bg1"/>
                </a:solidFill>
              </a:rPr>
              <a:t>            First Things First: Emotional Intelligence</a:t>
            </a:r>
          </a:p>
        </p:txBody>
      </p:sp>
      <p:sp>
        <p:nvSpPr>
          <p:cNvPr id="5" name="TextBox 4">
            <a:extLst>
              <a:ext uri="{FF2B5EF4-FFF2-40B4-BE49-F238E27FC236}">
                <a16:creationId xmlns:a16="http://schemas.microsoft.com/office/drawing/2014/main" xmlns="" id="{AA8DAA76-F205-4152-A433-04993C0AB8D0}"/>
              </a:ext>
            </a:extLst>
          </p:cNvPr>
          <p:cNvSpPr txBox="1"/>
          <p:nvPr/>
        </p:nvSpPr>
        <p:spPr>
          <a:xfrm>
            <a:off x="207425" y="856192"/>
            <a:ext cx="10914077" cy="5632311"/>
          </a:xfrm>
          <a:prstGeom prst="rect">
            <a:avLst/>
          </a:prstGeom>
          <a:noFill/>
          <a:effectLst>
            <a:softEdge rad="127000"/>
          </a:effectLst>
        </p:spPr>
        <p:txBody>
          <a:bodyPr wrap="square">
            <a:spAutoFit/>
          </a:bodyPr>
          <a:lstStyle/>
          <a:p>
            <a:pPr algn="l"/>
            <a:r>
              <a:rPr lang="en-GB" sz="2000" b="0" i="1" dirty="0">
                <a:solidFill>
                  <a:schemeClr val="bg1"/>
                </a:solidFill>
                <a:effectLst/>
                <a:latin typeface="Calibri" panose="020F0502020204030204" pitchFamily="34" charset="0"/>
                <a:cs typeface="Calibri" panose="020F0502020204030204" pitchFamily="34" charset="0"/>
              </a:rPr>
              <a:t>First things first </a:t>
            </a:r>
            <a:r>
              <a:rPr lang="en-GB" sz="2000" b="0" i="0" dirty="0">
                <a:solidFill>
                  <a:schemeClr val="bg1"/>
                </a:solidFill>
                <a:effectLst/>
                <a:latin typeface="Calibri" panose="020F0502020204030204" pitchFamily="34" charset="0"/>
                <a:cs typeface="Calibri" panose="020F0502020204030204" pitchFamily="34" charset="0"/>
              </a:rPr>
              <a:t>has many benefits, here are four of them:</a:t>
            </a:r>
          </a:p>
          <a:p>
            <a:pPr algn="l"/>
            <a:r>
              <a:rPr lang="en-GB" sz="2000" b="1" i="0" dirty="0">
                <a:solidFill>
                  <a:schemeClr val="bg1"/>
                </a:solidFill>
                <a:effectLst/>
                <a:latin typeface="Calibri" panose="020F0502020204030204" pitchFamily="34" charset="0"/>
                <a:cs typeface="Calibri" panose="020F0502020204030204" pitchFamily="34" charset="0"/>
              </a:rPr>
              <a:t>1. It keeps you moving.</a:t>
            </a:r>
          </a:p>
          <a:p>
            <a:pPr algn="l"/>
            <a:r>
              <a:rPr lang="en-GB" sz="2000" b="0" i="0" dirty="0">
                <a:solidFill>
                  <a:schemeClr val="bg1"/>
                </a:solidFill>
                <a:effectLst/>
                <a:latin typeface="Calibri" panose="020F0502020204030204" pitchFamily="34" charset="0"/>
                <a:cs typeface="Calibri" panose="020F0502020204030204" pitchFamily="34" charset="0"/>
              </a:rPr>
              <a:t>When you have more work than you can handle, the temptation is to not do anything.</a:t>
            </a:r>
          </a:p>
          <a:p>
            <a:pPr algn="l"/>
            <a:r>
              <a:rPr lang="en-GB" sz="2000" b="0" i="0" dirty="0">
                <a:solidFill>
                  <a:schemeClr val="bg1"/>
                </a:solidFill>
                <a:effectLst/>
                <a:latin typeface="Calibri" panose="020F0502020204030204" pitchFamily="34" charset="0"/>
                <a:cs typeface="Calibri" panose="020F0502020204030204" pitchFamily="34" charset="0"/>
              </a:rPr>
              <a:t>But by creating a new list of just two or three tasks, things look manageable again. You regain control of your emotions, allowing you to once more be productive.</a:t>
            </a:r>
          </a:p>
          <a:p>
            <a:pPr algn="l"/>
            <a:endParaRPr lang="en-GB" sz="2000" b="0" i="0" dirty="0">
              <a:solidFill>
                <a:schemeClr val="bg1"/>
              </a:solidFill>
              <a:effectLst/>
              <a:latin typeface="Calibri" panose="020F0502020204030204" pitchFamily="34" charset="0"/>
              <a:cs typeface="Calibri" panose="020F0502020204030204" pitchFamily="34" charset="0"/>
            </a:endParaRPr>
          </a:p>
          <a:p>
            <a:pPr algn="l"/>
            <a:r>
              <a:rPr lang="en-GB" sz="2000" b="1" i="0" dirty="0">
                <a:solidFill>
                  <a:schemeClr val="bg1"/>
                </a:solidFill>
                <a:effectLst/>
                <a:latin typeface="Calibri" panose="020F0502020204030204" pitchFamily="34" charset="0"/>
                <a:cs typeface="Calibri" panose="020F0502020204030204" pitchFamily="34" charset="0"/>
              </a:rPr>
              <a:t>2. It builds momentum.</a:t>
            </a:r>
          </a:p>
          <a:p>
            <a:pPr algn="l"/>
            <a:r>
              <a:rPr lang="en-GB" sz="2000" b="0" i="0" dirty="0">
                <a:solidFill>
                  <a:schemeClr val="bg1"/>
                </a:solidFill>
                <a:effectLst/>
                <a:latin typeface="Calibri" panose="020F0502020204030204" pitchFamily="34" charset="0"/>
                <a:cs typeface="Calibri" panose="020F0502020204030204" pitchFamily="34" charset="0"/>
              </a:rPr>
              <a:t>Think about that feeling you experience once you finish a task. Then another. And another.</a:t>
            </a:r>
          </a:p>
          <a:p>
            <a:pPr algn="l"/>
            <a:r>
              <a:rPr lang="en-GB" sz="2000" b="0" i="0" dirty="0">
                <a:solidFill>
                  <a:schemeClr val="bg1"/>
                </a:solidFill>
                <a:effectLst/>
                <a:latin typeface="Calibri" panose="020F0502020204030204" pitchFamily="34" charset="0"/>
                <a:cs typeface="Calibri" panose="020F0502020204030204" pitchFamily="34" charset="0"/>
              </a:rPr>
              <a:t>Next thing you know, you're hooked. You see results, so you keep going--because at this point it's easier to keep going than it is to stop. </a:t>
            </a:r>
          </a:p>
          <a:p>
            <a:pPr algn="l"/>
            <a:endParaRPr lang="en-GB" sz="2000" b="0" i="0" dirty="0">
              <a:solidFill>
                <a:schemeClr val="bg1"/>
              </a:solidFill>
              <a:effectLst/>
              <a:latin typeface="Calibri" panose="020F0502020204030204" pitchFamily="34" charset="0"/>
              <a:cs typeface="Calibri" panose="020F0502020204030204" pitchFamily="34" charset="0"/>
            </a:endParaRPr>
          </a:p>
          <a:p>
            <a:pPr algn="l"/>
            <a:r>
              <a:rPr lang="en-GB" sz="2000" b="1" i="0" dirty="0">
                <a:solidFill>
                  <a:schemeClr val="bg1"/>
                </a:solidFill>
                <a:effectLst/>
                <a:latin typeface="Calibri" panose="020F0502020204030204" pitchFamily="34" charset="0"/>
                <a:cs typeface="Calibri" panose="020F0502020204030204" pitchFamily="34" charset="0"/>
              </a:rPr>
              <a:t>3. You see more clearly.</a:t>
            </a:r>
            <a:endParaRPr lang="en-GB" sz="2000" b="0" i="0" dirty="0">
              <a:solidFill>
                <a:schemeClr val="bg1"/>
              </a:solidFill>
              <a:effectLst/>
              <a:latin typeface="Calibri" panose="020F0502020204030204" pitchFamily="34" charset="0"/>
              <a:cs typeface="Calibri" panose="020F0502020204030204" pitchFamily="34" charset="0"/>
            </a:endParaRPr>
          </a:p>
          <a:p>
            <a:pPr algn="l"/>
            <a:r>
              <a:rPr lang="en-GB" sz="2000" b="0" i="0" dirty="0">
                <a:solidFill>
                  <a:schemeClr val="bg1"/>
                </a:solidFill>
                <a:effectLst/>
                <a:latin typeface="Calibri" panose="020F0502020204030204" pitchFamily="34" charset="0"/>
                <a:cs typeface="Calibri" panose="020F0502020204030204" pitchFamily="34" charset="0"/>
              </a:rPr>
              <a:t>But once you start building momentum, you can clearly see the path forward.</a:t>
            </a:r>
          </a:p>
          <a:p>
            <a:pPr algn="l"/>
            <a:r>
              <a:rPr lang="en-GB" sz="2000" b="0" i="0" dirty="0">
                <a:solidFill>
                  <a:schemeClr val="bg1"/>
                </a:solidFill>
                <a:effectLst/>
                <a:latin typeface="Calibri" panose="020F0502020204030204" pitchFamily="34" charset="0"/>
                <a:cs typeface="Calibri" panose="020F0502020204030204" pitchFamily="34" charset="0"/>
              </a:rPr>
              <a:t>And once you see the path, it really starts to get good. </a:t>
            </a:r>
          </a:p>
          <a:p>
            <a:pPr algn="l"/>
            <a:r>
              <a:rPr lang="en-GB" sz="2000" b="1" i="0" dirty="0">
                <a:solidFill>
                  <a:schemeClr val="bg1"/>
                </a:solidFill>
                <a:effectLst/>
                <a:latin typeface="Calibri" panose="020F0502020204030204" pitchFamily="34" charset="0"/>
                <a:cs typeface="Calibri" panose="020F0502020204030204" pitchFamily="34" charset="0"/>
              </a:rPr>
              <a:t>4. You believe.</a:t>
            </a:r>
          </a:p>
          <a:p>
            <a:pPr algn="l"/>
            <a:r>
              <a:rPr lang="en-GB" sz="2000" b="0" i="0" dirty="0">
                <a:solidFill>
                  <a:schemeClr val="bg1"/>
                </a:solidFill>
                <a:effectLst/>
                <a:latin typeface="Calibri" panose="020F0502020204030204" pitchFamily="34" charset="0"/>
                <a:cs typeface="Calibri" panose="020F0502020204030204" pitchFamily="34" charset="0"/>
              </a:rPr>
              <a:t>Things are no longer dark.</a:t>
            </a:r>
          </a:p>
          <a:p>
            <a:pPr algn="l"/>
            <a:r>
              <a:rPr lang="en-GB" sz="2000" b="0" i="0" dirty="0">
                <a:solidFill>
                  <a:schemeClr val="bg1"/>
                </a:solidFill>
                <a:effectLst/>
                <a:latin typeface="Calibri" panose="020F0502020204030204" pitchFamily="34" charset="0"/>
                <a:cs typeface="Calibri" panose="020F0502020204030204" pitchFamily="34" charset="0"/>
              </a:rPr>
              <a:t>The impossible task is no longer impossible.</a:t>
            </a:r>
          </a:p>
          <a:p>
            <a:pPr algn="l"/>
            <a:r>
              <a:rPr lang="en-GB" sz="2000" b="0" i="0" dirty="0">
                <a:solidFill>
                  <a:schemeClr val="bg1"/>
                </a:solidFill>
                <a:effectLst/>
                <a:latin typeface="Calibri" panose="020F0502020204030204" pitchFamily="34" charset="0"/>
                <a:cs typeface="Calibri" panose="020F0502020204030204" pitchFamily="34" charset="0"/>
              </a:rPr>
              <a:t>Seeing the path forward turns into hope, and hope turns into reality.</a:t>
            </a:r>
          </a:p>
        </p:txBody>
      </p:sp>
    </p:spTree>
    <p:extLst>
      <p:ext uri="{BB962C8B-B14F-4D97-AF65-F5344CB8AC3E}">
        <p14:creationId xmlns:p14="http://schemas.microsoft.com/office/powerpoint/2010/main" val="2942275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21 BEING APPRECIATED QUOTES | A-Z Quotes">
            <a:extLst>
              <a:ext uri="{FF2B5EF4-FFF2-40B4-BE49-F238E27FC236}">
                <a16:creationId xmlns:a16="http://schemas.microsoft.com/office/drawing/2014/main" xmlns="" id="{0484AC0D-8B13-4807-BE00-2D197C463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53" y="152979"/>
            <a:ext cx="11783094" cy="65520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622B86F-9540-40C0-8D5A-F4EA1983DD5E}"/>
              </a:ext>
            </a:extLst>
          </p:cNvPr>
          <p:cNvSpPr txBox="1"/>
          <p:nvPr/>
        </p:nvSpPr>
        <p:spPr>
          <a:xfrm>
            <a:off x="494950" y="5805181"/>
            <a:ext cx="3125328" cy="847546"/>
          </a:xfrm>
          <a:prstGeom prst="rect">
            <a:avLst/>
          </a:prstGeom>
          <a:solidFill>
            <a:schemeClr val="tx1"/>
          </a:solidFill>
          <a:effectLst>
            <a:softEdge rad="127000"/>
          </a:effectLst>
        </p:spPr>
        <p:txBody>
          <a:bodyPr wrap="square" rtlCol="0">
            <a:spAutoFit/>
          </a:bodyPr>
          <a:lstStyle/>
          <a:p>
            <a:endParaRPr lang="en-GB" dirty="0"/>
          </a:p>
        </p:txBody>
      </p:sp>
    </p:spTree>
    <p:extLst>
      <p:ext uri="{BB962C8B-B14F-4D97-AF65-F5344CB8AC3E}">
        <p14:creationId xmlns:p14="http://schemas.microsoft.com/office/powerpoint/2010/main" val="940800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4B34C02-5C52-419F-8987-52E6175AC1B3}"/>
              </a:ext>
            </a:extLst>
          </p:cNvPr>
          <p:cNvSpPr txBox="1"/>
          <p:nvPr/>
        </p:nvSpPr>
        <p:spPr>
          <a:xfrm>
            <a:off x="436228" y="318782"/>
            <a:ext cx="6252353" cy="5724644"/>
          </a:xfrm>
          <a:prstGeom prst="rect">
            <a:avLst/>
          </a:prstGeom>
          <a:noFill/>
        </p:spPr>
        <p:txBody>
          <a:bodyPr wrap="square" rtlCol="0">
            <a:spAutoFit/>
          </a:bodyPr>
          <a:lstStyle/>
          <a:p>
            <a:r>
              <a:rPr lang="en-GB" sz="2400" dirty="0"/>
              <a:t>Building Your Internal Supervisor:</a:t>
            </a:r>
          </a:p>
          <a:p>
            <a:r>
              <a:rPr lang="en-GB" sz="2400" dirty="0"/>
              <a:t>Learning to Listen and to Trust Yourself</a:t>
            </a:r>
          </a:p>
          <a:p>
            <a:pPr algn="l" fontAlgn="base"/>
            <a:endParaRPr lang="en-GB" sz="2400" b="0" i="0" dirty="0">
              <a:effectLst/>
              <a:latin typeface="Source Serif Pro" panose="02040603050405020204" pitchFamily="18" charset="0"/>
            </a:endParaRPr>
          </a:p>
          <a:p>
            <a:endParaRPr lang="en-GB" sz="2400" dirty="0"/>
          </a:p>
          <a:p>
            <a:endParaRPr lang="en-GB" dirty="0"/>
          </a:p>
          <a:p>
            <a:pPr marL="285750" indent="-285750">
              <a:buFont typeface="Arial" panose="020B0604020202020204" pitchFamily="34" charset="0"/>
              <a:buChar char="•"/>
            </a:pPr>
            <a:r>
              <a:rPr lang="en-GB" dirty="0"/>
              <a:t>Self- compassion</a:t>
            </a:r>
          </a:p>
          <a:p>
            <a:endParaRPr lang="en-GB" dirty="0"/>
          </a:p>
          <a:p>
            <a:pPr marL="285750" indent="-285750">
              <a:buFont typeface="Arial" panose="020B0604020202020204" pitchFamily="34" charset="0"/>
              <a:buChar char="•"/>
            </a:pPr>
            <a:r>
              <a:rPr lang="en-GB" dirty="0"/>
              <a:t>Validation</a:t>
            </a:r>
          </a:p>
          <a:p>
            <a:endParaRPr lang="en-GB" dirty="0"/>
          </a:p>
          <a:p>
            <a:pPr marL="285750" indent="-285750">
              <a:buFont typeface="Arial" panose="020B0604020202020204" pitchFamily="34" charset="0"/>
              <a:buChar char="•"/>
            </a:pPr>
            <a:r>
              <a:rPr lang="en-GB" dirty="0"/>
              <a:t>Self-belief</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Cognitive reviews</a:t>
            </a:r>
          </a:p>
          <a:p>
            <a:endParaRPr lang="en-GB" dirty="0"/>
          </a:p>
          <a:p>
            <a:pPr marL="285750" indent="-285750">
              <a:buFont typeface="Arial" panose="020B0604020202020204" pitchFamily="34" charset="0"/>
              <a:buChar char="•"/>
            </a:pPr>
            <a:r>
              <a:rPr lang="en-GB" dirty="0"/>
              <a:t>Physical/somatic reviews</a:t>
            </a:r>
          </a:p>
          <a:p>
            <a:endParaRPr lang="en-GB" dirty="0"/>
          </a:p>
          <a:p>
            <a:pPr marL="285750" indent="-285750">
              <a:buFont typeface="Arial" panose="020B0604020202020204" pitchFamily="34" charset="0"/>
              <a:buChar char="•"/>
            </a:pPr>
            <a:r>
              <a:rPr lang="en-GB" dirty="0"/>
              <a:t>Intuitive reviews</a:t>
            </a:r>
          </a:p>
          <a:p>
            <a:endParaRPr lang="en-GB" dirty="0"/>
          </a:p>
          <a:p>
            <a:endParaRPr lang="en-GB" dirty="0"/>
          </a:p>
          <a:p>
            <a:pPr marL="285750" indent="-285750">
              <a:buFont typeface="Arial" panose="020B0604020202020204" pitchFamily="34" charset="0"/>
              <a:buChar char="•"/>
            </a:pPr>
            <a:endParaRPr lang="en-GB" dirty="0"/>
          </a:p>
        </p:txBody>
      </p:sp>
      <p:pic>
        <p:nvPicPr>
          <p:cNvPr id="1026" name="Picture 2" descr="Human Head With A Question Mark Inside Comments - Question Mark Face Png  PNG Image | Transparent PNG Free Download on SeekPNG">
            <a:extLst>
              <a:ext uri="{FF2B5EF4-FFF2-40B4-BE49-F238E27FC236}">
                <a16:creationId xmlns:a16="http://schemas.microsoft.com/office/drawing/2014/main" xmlns="" id="{14D448E4-B5EA-423F-8C55-1A3C7BDAE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649" y="75502"/>
            <a:ext cx="6252352" cy="678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325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122B55-C5F7-458F-B52E-A95B864F0C66}"/>
              </a:ext>
            </a:extLst>
          </p:cNvPr>
          <p:cNvSpPr txBox="1"/>
          <p:nvPr/>
        </p:nvSpPr>
        <p:spPr>
          <a:xfrm>
            <a:off x="258841" y="356128"/>
            <a:ext cx="9748007" cy="5693866"/>
          </a:xfrm>
          <a:prstGeom prst="rect">
            <a:avLst/>
          </a:prstGeom>
          <a:noFill/>
        </p:spPr>
        <p:txBody>
          <a:bodyPr wrap="square">
            <a:spAutoFit/>
          </a:bodyPr>
          <a:lstStyle/>
          <a:p>
            <a:r>
              <a:rPr lang="en-GB" sz="3200" b="1" dirty="0">
                <a:solidFill>
                  <a:schemeClr val="bg1"/>
                </a:solidFill>
              </a:rPr>
              <a:t>Compassion Fatigue: The Cost of Caring</a:t>
            </a:r>
          </a:p>
          <a:p>
            <a:endParaRPr lang="en-GB" sz="2000" dirty="0">
              <a:solidFill>
                <a:schemeClr val="bg1"/>
              </a:solidFill>
            </a:endParaRPr>
          </a:p>
          <a:p>
            <a:r>
              <a:rPr lang="en-GB" sz="2400" dirty="0">
                <a:solidFill>
                  <a:schemeClr val="bg1"/>
                </a:solidFill>
              </a:rPr>
              <a:t>Organisational symptoms of compassion fatigue include:</a:t>
            </a:r>
          </a:p>
          <a:p>
            <a:endParaRPr lang="en-GB" sz="2400" dirty="0">
              <a:solidFill>
                <a:schemeClr val="bg1"/>
              </a:solidFill>
            </a:endParaRPr>
          </a:p>
          <a:p>
            <a:r>
              <a:rPr lang="en-GB" sz="2400" dirty="0">
                <a:solidFill>
                  <a:schemeClr val="bg1"/>
                </a:solidFill>
              </a:rPr>
              <a:t>• High absenteeism</a:t>
            </a:r>
          </a:p>
          <a:p>
            <a:r>
              <a:rPr lang="en-GB" sz="2400" dirty="0">
                <a:solidFill>
                  <a:schemeClr val="bg1"/>
                </a:solidFill>
              </a:rPr>
              <a:t>• Constant changes in co-workers relationships</a:t>
            </a:r>
          </a:p>
          <a:p>
            <a:r>
              <a:rPr lang="en-GB" sz="2400" dirty="0">
                <a:solidFill>
                  <a:schemeClr val="bg1"/>
                </a:solidFill>
              </a:rPr>
              <a:t>• Inability for teams to work well together</a:t>
            </a:r>
          </a:p>
          <a:p>
            <a:r>
              <a:rPr lang="en-GB" sz="2400" dirty="0">
                <a:solidFill>
                  <a:schemeClr val="bg1"/>
                </a:solidFill>
              </a:rPr>
              <a:t>• Desire among staff members to break company rules</a:t>
            </a:r>
          </a:p>
          <a:p>
            <a:r>
              <a:rPr lang="en-GB" sz="2400" dirty="0">
                <a:solidFill>
                  <a:schemeClr val="bg1"/>
                </a:solidFill>
              </a:rPr>
              <a:t>• Outbreak of aggressive behaviours among staff</a:t>
            </a:r>
          </a:p>
          <a:p>
            <a:r>
              <a:rPr lang="en-GB" sz="2400" dirty="0">
                <a:solidFill>
                  <a:schemeClr val="bg1"/>
                </a:solidFill>
              </a:rPr>
              <a:t>• Inability of staff to complete assignments and tasks</a:t>
            </a:r>
          </a:p>
          <a:p>
            <a:r>
              <a:rPr lang="en-GB" sz="2400" dirty="0">
                <a:solidFill>
                  <a:schemeClr val="bg1"/>
                </a:solidFill>
              </a:rPr>
              <a:t>• Inability of staff to respect and meet deadlines</a:t>
            </a:r>
          </a:p>
          <a:p>
            <a:r>
              <a:rPr lang="en-GB" sz="2400" dirty="0">
                <a:solidFill>
                  <a:schemeClr val="bg1"/>
                </a:solidFill>
              </a:rPr>
              <a:t>• Lack of flexibility among staff members</a:t>
            </a:r>
          </a:p>
          <a:p>
            <a:r>
              <a:rPr lang="en-GB" sz="2400" dirty="0">
                <a:solidFill>
                  <a:schemeClr val="bg1"/>
                </a:solidFill>
              </a:rPr>
              <a:t>• Strong reluctance to change</a:t>
            </a:r>
          </a:p>
          <a:p>
            <a:r>
              <a:rPr lang="en-GB" sz="2400" dirty="0">
                <a:solidFill>
                  <a:schemeClr val="bg1"/>
                </a:solidFill>
              </a:rPr>
              <a:t>• Inability of staff to trust that improvement is possible</a:t>
            </a:r>
          </a:p>
          <a:p>
            <a:r>
              <a:rPr lang="en-GB" sz="2400" dirty="0">
                <a:solidFill>
                  <a:schemeClr val="bg1"/>
                </a:solidFill>
              </a:rPr>
              <a:t>• Lack of vision for the future</a:t>
            </a:r>
          </a:p>
        </p:txBody>
      </p:sp>
      <p:pic>
        <p:nvPicPr>
          <p:cNvPr id="4100" name="Picture 4" descr="What is a Hostile Work Environment? | Working Now and Then">
            <a:extLst>
              <a:ext uri="{FF2B5EF4-FFF2-40B4-BE49-F238E27FC236}">
                <a16:creationId xmlns:a16="http://schemas.microsoft.com/office/drawing/2014/main" xmlns="" id="{86DBE1E1-BE30-4289-B6B9-00D6B91F2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546" y="674400"/>
            <a:ext cx="3834292" cy="5509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92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07C1023-8DD5-447A-8FFC-DB24AE5041B5}"/>
              </a:ext>
            </a:extLst>
          </p:cNvPr>
          <p:cNvSpPr txBox="1"/>
          <p:nvPr/>
        </p:nvSpPr>
        <p:spPr>
          <a:xfrm>
            <a:off x="326088" y="452194"/>
            <a:ext cx="11308360" cy="6032421"/>
          </a:xfrm>
          <a:prstGeom prst="rect">
            <a:avLst/>
          </a:prstGeom>
          <a:noFill/>
        </p:spPr>
        <p:txBody>
          <a:bodyPr wrap="square">
            <a:spAutoFit/>
          </a:bodyPr>
          <a:lstStyle/>
          <a:p>
            <a:r>
              <a:rPr lang="en-GB" sz="3200" b="1" dirty="0">
                <a:solidFill>
                  <a:schemeClr val="bg1"/>
                </a:solidFill>
              </a:rPr>
              <a:t>Self-Compassion in Action</a:t>
            </a:r>
          </a:p>
          <a:p>
            <a:endParaRPr lang="en-GB" dirty="0">
              <a:solidFill>
                <a:schemeClr val="bg1"/>
              </a:solidFill>
            </a:endParaRPr>
          </a:p>
          <a:p>
            <a:r>
              <a:rPr lang="en-GB" sz="2400" dirty="0">
                <a:solidFill>
                  <a:schemeClr val="bg1"/>
                </a:solidFill>
              </a:rPr>
              <a:t>• Practice health-building activities such as exercise, massage, and yoga</a:t>
            </a:r>
          </a:p>
          <a:p>
            <a:r>
              <a:rPr lang="en-GB" sz="2400" dirty="0">
                <a:solidFill>
                  <a:schemeClr val="bg1"/>
                </a:solidFill>
              </a:rPr>
              <a:t>• Eat nutritious food</a:t>
            </a:r>
          </a:p>
          <a:p>
            <a:r>
              <a:rPr lang="en-GB" sz="2400" dirty="0">
                <a:solidFill>
                  <a:schemeClr val="bg1"/>
                </a:solidFill>
              </a:rPr>
              <a:t>• Drink plenty of water daily</a:t>
            </a:r>
          </a:p>
          <a:p>
            <a:r>
              <a:rPr lang="en-GB" sz="2400" dirty="0">
                <a:solidFill>
                  <a:schemeClr val="bg1"/>
                </a:solidFill>
              </a:rPr>
              <a:t>• Practice the art of self-management: Just say no</a:t>
            </a:r>
          </a:p>
          <a:p>
            <a:r>
              <a:rPr lang="en-GB" sz="2400" dirty="0">
                <a:solidFill>
                  <a:schemeClr val="bg1"/>
                </a:solidFill>
              </a:rPr>
              <a:t>• Employ mindful meditation as much as possible</a:t>
            </a:r>
          </a:p>
          <a:p>
            <a:r>
              <a:rPr lang="en-GB" sz="2400" dirty="0">
                <a:solidFill>
                  <a:schemeClr val="bg1"/>
                </a:solidFill>
              </a:rPr>
              <a:t>• Develop a healthy support system: people who contribute to your self-esteem, people who listen well, people who care</a:t>
            </a:r>
          </a:p>
          <a:p>
            <a:r>
              <a:rPr lang="en-GB" sz="2400" dirty="0">
                <a:solidFill>
                  <a:schemeClr val="bg1"/>
                </a:solidFill>
              </a:rPr>
              <a:t>• Become proactive as opposed to reactive</a:t>
            </a:r>
          </a:p>
          <a:p>
            <a:r>
              <a:rPr lang="en-GB" sz="2400" dirty="0">
                <a:solidFill>
                  <a:schemeClr val="bg1"/>
                </a:solidFill>
              </a:rPr>
              <a:t>• Reserve energies for worthy causes: Choose your battles</a:t>
            </a:r>
          </a:p>
          <a:p>
            <a:r>
              <a:rPr lang="en-GB" sz="2400" dirty="0">
                <a:solidFill>
                  <a:schemeClr val="bg1"/>
                </a:solidFill>
              </a:rPr>
              <a:t>• Live a balanced life: Sing, dance, sit in silence</a:t>
            </a:r>
          </a:p>
          <a:p>
            <a:endParaRPr lang="en-GB" sz="2400" dirty="0" smtClean="0">
              <a:solidFill>
                <a:schemeClr val="bg1"/>
              </a:solidFill>
            </a:endParaRPr>
          </a:p>
          <a:p>
            <a:endParaRPr lang="en-GB" sz="2400" dirty="0">
              <a:solidFill>
                <a:schemeClr val="bg1"/>
              </a:solidFill>
            </a:endParaRPr>
          </a:p>
          <a:p>
            <a:endParaRPr lang="en-GB" sz="2400" dirty="0">
              <a:solidFill>
                <a:schemeClr val="bg1"/>
              </a:solidFill>
            </a:endParaRPr>
          </a:p>
          <a:p>
            <a:r>
              <a:rPr lang="en-GB" sz="2400" b="1" dirty="0">
                <a:solidFill>
                  <a:schemeClr val="bg1"/>
                </a:solidFill>
              </a:rPr>
              <a:t>What will YOU add to the list?</a:t>
            </a:r>
          </a:p>
        </p:txBody>
      </p:sp>
    </p:spTree>
    <p:extLst>
      <p:ext uri="{BB962C8B-B14F-4D97-AF65-F5344CB8AC3E}">
        <p14:creationId xmlns:p14="http://schemas.microsoft.com/office/powerpoint/2010/main" val="40558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428922" y="434351"/>
            <a:ext cx="10217051" cy="474037"/>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nchor="b"/>
          <a:lstStyle>
            <a:lvl1pPr marL="0" marR="0" indent="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1pPr>
            <a:lvl2pPr marL="0" marR="0" indent="228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2pPr>
            <a:lvl3pPr marL="0" marR="0" indent="457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3pPr>
            <a:lvl4pPr marL="0" marR="0" indent="685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4pPr>
            <a:lvl5pPr marL="0" marR="0" indent="9144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5pPr>
            <a:lvl6pPr marL="0" marR="0" indent="11430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6pPr>
            <a:lvl7pPr marL="0" marR="0" indent="13716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7pPr>
            <a:lvl8pPr marL="0" marR="0" indent="16002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8pPr>
            <a:lvl9pPr marL="0" marR="0" indent="1828800" algn="ctr" defTabSz="41543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Gill Sans"/>
              </a:defRPr>
            </a:lvl9pPr>
          </a:lstStyle>
          <a:p>
            <a:pPr algn="l"/>
            <a:r>
              <a:rPr lang="en-GB" altLang="en-US" sz="4219" b="1" kern="0" dirty="0">
                <a:solidFill>
                  <a:schemeClr val="bg1"/>
                </a:solidFill>
                <a:latin typeface="Calibri" panose="020F0502020204030204" pitchFamily="34" charset="0"/>
                <a:cs typeface="Calibri" panose="020F0502020204030204" pitchFamily="34" charset="0"/>
              </a:rPr>
              <a:t>Signposting and References </a:t>
            </a:r>
          </a:p>
        </p:txBody>
      </p:sp>
      <p:sp>
        <p:nvSpPr>
          <p:cNvPr id="6" name="Rectangle 5"/>
          <p:cNvSpPr/>
          <p:nvPr/>
        </p:nvSpPr>
        <p:spPr>
          <a:xfrm>
            <a:off x="428922" y="1117938"/>
            <a:ext cx="11096328" cy="5447645"/>
          </a:xfrm>
          <a:prstGeom prst="rect">
            <a:avLst/>
          </a:prstGeom>
        </p:spPr>
        <p:txBody>
          <a:bodyPr wrap="square">
            <a:spAutoFit/>
          </a:bodyPr>
          <a:lstStyle/>
          <a:p>
            <a:r>
              <a:rPr lang="en-GB" sz="2400" b="1" dirty="0">
                <a:solidFill>
                  <a:schemeClr val="bg1"/>
                </a:solidFill>
                <a:latin typeface="Calibri" panose="020F0502020204030204" pitchFamily="34" charset="0"/>
                <a:cs typeface="Calibri" panose="020F0502020204030204" pitchFamily="34" charset="0"/>
              </a:rPr>
              <a:t>Online Resources </a:t>
            </a:r>
          </a:p>
          <a:p>
            <a:r>
              <a:rPr lang="en-GB" sz="2000" dirty="0">
                <a:solidFill>
                  <a:schemeClr val="bg1"/>
                </a:solidFill>
                <a:latin typeface="Calibri" panose="020F0502020204030204" pitchFamily="34" charset="0"/>
                <a:cs typeface="Calibri" panose="020F0502020204030204" pitchFamily="34" charset="0"/>
                <a:hlinkClick r:id="rId2"/>
              </a:rPr>
              <a:t>https://www.compassionfatigue.org/</a:t>
            </a:r>
            <a:r>
              <a:rPr lang="en-GB" sz="2000" dirty="0">
                <a:solidFill>
                  <a:schemeClr val="bg1"/>
                </a:solidFill>
                <a:latin typeface="Calibri" panose="020F0502020204030204" pitchFamily="34" charset="0"/>
                <a:cs typeface="Calibri" panose="020F0502020204030204" pitchFamily="34" charset="0"/>
              </a:rPr>
              <a:t>  </a:t>
            </a:r>
            <a:endParaRPr lang="en-GB" sz="2000" u="sng" dirty="0">
              <a:solidFill>
                <a:srgbClr val="002060"/>
              </a:solidFill>
              <a:latin typeface="Calibri" panose="020F0502020204030204" pitchFamily="34" charset="0"/>
              <a:cs typeface="Calibri" panose="020F0502020204030204" pitchFamily="34" charset="0"/>
              <a:hlinkClick r:id="rId3"/>
            </a:endParaRPr>
          </a:p>
          <a:p>
            <a:r>
              <a:rPr lang="en-GB" sz="2000" u="sng" dirty="0">
                <a:solidFill>
                  <a:srgbClr val="002060"/>
                </a:solidFill>
                <a:latin typeface="Calibri" panose="020F0502020204030204" pitchFamily="34" charset="0"/>
                <a:cs typeface="Calibri" panose="020F0502020204030204" pitchFamily="34" charset="0"/>
                <a:hlinkClick r:id="rId3"/>
              </a:rPr>
              <a:t>www.mind.org</a:t>
            </a:r>
            <a:endParaRPr lang="en-GB" sz="2000" dirty="0">
              <a:solidFill>
                <a:srgbClr val="201F1E"/>
              </a:solidFill>
              <a:latin typeface="Calibri" panose="020F0502020204030204" pitchFamily="34" charset="0"/>
              <a:cs typeface="Calibri" panose="020F0502020204030204" pitchFamily="34" charset="0"/>
            </a:endParaRPr>
          </a:p>
          <a:p>
            <a:r>
              <a:rPr lang="en-GB" sz="2000" u="sng" dirty="0">
                <a:solidFill>
                  <a:srgbClr val="002060"/>
                </a:solidFill>
                <a:latin typeface="Calibri" panose="020F0502020204030204" pitchFamily="34" charset="0"/>
                <a:cs typeface="Calibri" panose="020F0502020204030204" pitchFamily="34" charset="0"/>
                <a:hlinkClick r:id="rId4"/>
              </a:rPr>
              <a:t>www.nhs.uk</a:t>
            </a:r>
            <a:endParaRPr lang="en-GB" sz="2000" dirty="0">
              <a:solidFill>
                <a:srgbClr val="201F1E"/>
              </a:solidFill>
              <a:latin typeface="Calibri" panose="020F0502020204030204" pitchFamily="34" charset="0"/>
              <a:cs typeface="Calibri" panose="020F0502020204030204" pitchFamily="34" charset="0"/>
            </a:endParaRPr>
          </a:p>
          <a:p>
            <a:r>
              <a:rPr lang="en-GB" sz="2000" u="sng" dirty="0">
                <a:solidFill>
                  <a:srgbClr val="002060"/>
                </a:solidFill>
                <a:latin typeface="Calibri" panose="020F0502020204030204" pitchFamily="34" charset="0"/>
                <a:cs typeface="Calibri" panose="020F0502020204030204" pitchFamily="34" charset="0"/>
                <a:hlinkClick r:id="rId5"/>
              </a:rPr>
              <a:t>www.samh.org.uk</a:t>
            </a:r>
            <a:endParaRPr lang="en-GB" sz="2000" dirty="0">
              <a:solidFill>
                <a:srgbClr val="201F1E"/>
              </a:solidFill>
              <a:latin typeface="Calibri" panose="020F0502020204030204" pitchFamily="34" charset="0"/>
              <a:cs typeface="Calibri" panose="020F0502020204030204" pitchFamily="34" charset="0"/>
            </a:endParaRPr>
          </a:p>
          <a:p>
            <a:r>
              <a:rPr lang="en-GB" sz="2000" u="sng" dirty="0">
                <a:solidFill>
                  <a:srgbClr val="002060"/>
                </a:solidFill>
                <a:latin typeface="Calibri" panose="020F0502020204030204" pitchFamily="34" charset="0"/>
                <a:cs typeface="Calibri" panose="020F0502020204030204" pitchFamily="34" charset="0"/>
                <a:hlinkClick r:id="rId6"/>
              </a:rPr>
              <a:t>www.nhsinform.scot</a:t>
            </a:r>
            <a:endParaRPr lang="en-GB" sz="2000" dirty="0">
              <a:solidFill>
                <a:srgbClr val="201F1E"/>
              </a:solidFill>
              <a:latin typeface="Calibri" panose="020F0502020204030204" pitchFamily="34" charset="0"/>
              <a:cs typeface="Calibri" panose="020F0502020204030204" pitchFamily="34" charset="0"/>
            </a:endParaRPr>
          </a:p>
          <a:p>
            <a:r>
              <a:rPr lang="en-GB" sz="2000" u="sng" dirty="0">
                <a:solidFill>
                  <a:srgbClr val="002060"/>
                </a:solidFill>
                <a:latin typeface="Calibri" panose="020F0502020204030204" pitchFamily="34" charset="0"/>
                <a:cs typeface="Calibri" panose="020F0502020204030204" pitchFamily="34" charset="0"/>
                <a:hlinkClick r:id="rId7"/>
              </a:rPr>
              <a:t>www.wales.nhs.uk</a:t>
            </a:r>
            <a:endParaRPr lang="en-GB" sz="2000" dirty="0">
              <a:solidFill>
                <a:srgbClr val="201F1E"/>
              </a:solidFill>
              <a:latin typeface="Calibri" panose="020F0502020204030204" pitchFamily="34" charset="0"/>
              <a:cs typeface="Calibri" panose="020F0502020204030204" pitchFamily="34" charset="0"/>
            </a:endParaRPr>
          </a:p>
          <a:p>
            <a:r>
              <a:rPr lang="en-GB" sz="2000" u="sng" dirty="0">
                <a:solidFill>
                  <a:srgbClr val="002060"/>
                </a:solidFill>
                <a:latin typeface="Calibri" panose="020F0502020204030204" pitchFamily="34" charset="0"/>
                <a:cs typeface="Calibri" panose="020F0502020204030204" pitchFamily="34" charset="0"/>
                <a:hlinkClick r:id="rId8"/>
              </a:rPr>
              <a:t>www.covidwellbeingni.info</a:t>
            </a:r>
            <a:endParaRPr lang="en-GB" sz="2000" u="sng" dirty="0">
              <a:solidFill>
                <a:srgbClr val="002060"/>
              </a:solidFill>
              <a:latin typeface="Calibri" panose="020F0502020204030204" pitchFamily="34" charset="0"/>
              <a:cs typeface="Calibri" panose="020F0502020204030204" pitchFamily="34" charset="0"/>
            </a:endParaRPr>
          </a:p>
          <a:p>
            <a:r>
              <a:rPr lang="en-GB" sz="2000" dirty="0">
                <a:solidFill>
                  <a:srgbClr val="201F1E"/>
                </a:solidFill>
                <a:latin typeface="Calibri" panose="020F0502020204030204" pitchFamily="34" charset="0"/>
                <a:cs typeface="Calibri" panose="020F0502020204030204" pitchFamily="34" charset="0"/>
                <a:hlinkClick r:id="rId9"/>
              </a:rPr>
              <a:t>https://www.gov.im/categories/caring-and-support/mental-health-service/</a:t>
            </a:r>
            <a:endParaRPr lang="en-GB" sz="2000" dirty="0">
              <a:solidFill>
                <a:srgbClr val="201F1E"/>
              </a:solidFill>
              <a:latin typeface="Calibri" panose="020F0502020204030204" pitchFamily="34" charset="0"/>
              <a:cs typeface="Calibri" panose="020F0502020204030204" pitchFamily="34" charset="0"/>
            </a:endParaRPr>
          </a:p>
          <a:p>
            <a:r>
              <a:rPr lang="en-GB" sz="2000" dirty="0">
                <a:solidFill>
                  <a:srgbClr val="201F1E"/>
                </a:solidFill>
                <a:latin typeface="Calibri" panose="020F0502020204030204" pitchFamily="34" charset="0"/>
                <a:cs typeface="Calibri" panose="020F0502020204030204" pitchFamily="34" charset="0"/>
                <a:hlinkClick r:id="rId10"/>
              </a:rPr>
              <a:t>https://www.compassioninstitute.com/</a:t>
            </a:r>
            <a:r>
              <a:rPr lang="en-GB" sz="2000" dirty="0">
                <a:solidFill>
                  <a:srgbClr val="201F1E"/>
                </a:solidFill>
                <a:latin typeface="Calibri" panose="020F0502020204030204" pitchFamily="34" charset="0"/>
                <a:cs typeface="Calibri" panose="020F0502020204030204" pitchFamily="34" charset="0"/>
              </a:rPr>
              <a:t> </a:t>
            </a:r>
          </a:p>
          <a:p>
            <a:r>
              <a:rPr lang="en-GB" sz="2000" dirty="0">
                <a:solidFill>
                  <a:srgbClr val="201F1E"/>
                </a:solidFill>
                <a:latin typeface="Calibri" panose="020F0502020204030204" pitchFamily="34" charset="0"/>
                <a:cs typeface="Calibri" panose="020F0502020204030204" pitchFamily="34" charset="0"/>
                <a:hlinkClick r:id="rId11"/>
              </a:rPr>
              <a:t>https://www.compassionatemind.co.uk/</a:t>
            </a:r>
            <a:r>
              <a:rPr lang="en-GB" sz="2000" dirty="0">
                <a:solidFill>
                  <a:srgbClr val="201F1E"/>
                </a:solidFill>
                <a:latin typeface="Calibri" panose="020F0502020204030204" pitchFamily="34" charset="0"/>
                <a:cs typeface="Calibri" panose="020F0502020204030204" pitchFamily="34" charset="0"/>
              </a:rPr>
              <a:t> </a:t>
            </a:r>
          </a:p>
          <a:p>
            <a:endParaRPr lang="en-GB" sz="2000" dirty="0">
              <a:solidFill>
                <a:srgbClr val="201F1E"/>
              </a:solidFill>
              <a:latin typeface="Calibri" panose="020F0502020204030204" pitchFamily="34" charset="0"/>
              <a:cs typeface="Calibri" panose="020F0502020204030204" pitchFamily="34" charset="0"/>
            </a:endParaRPr>
          </a:p>
          <a:p>
            <a:r>
              <a:rPr lang="en-GB" sz="2400" b="1" dirty="0">
                <a:solidFill>
                  <a:srgbClr val="201F1E"/>
                </a:solidFill>
                <a:latin typeface="Calibri" panose="020F0502020204030204" pitchFamily="34" charset="0"/>
                <a:cs typeface="Calibri" panose="020F0502020204030204" pitchFamily="34" charset="0"/>
              </a:rPr>
              <a:t>References – Leading authors on Compassion and Compassion Fatigue </a:t>
            </a:r>
          </a:p>
          <a:p>
            <a:r>
              <a:rPr lang="en-GB" sz="2000" dirty="0">
                <a:solidFill>
                  <a:srgbClr val="201F1E"/>
                </a:solidFill>
                <a:latin typeface="Calibri" panose="020F0502020204030204" pitchFamily="34" charset="0"/>
                <a:cs typeface="Calibri" panose="020F0502020204030204" pitchFamily="34" charset="0"/>
              </a:rPr>
              <a:t>Dr. Charles Figley </a:t>
            </a:r>
          </a:p>
          <a:p>
            <a:r>
              <a:rPr lang="en-GB" sz="2000" dirty="0">
                <a:solidFill>
                  <a:srgbClr val="201F1E"/>
                </a:solidFill>
                <a:latin typeface="Calibri" panose="020F0502020204030204" pitchFamily="34" charset="0"/>
                <a:cs typeface="Calibri" panose="020F0502020204030204" pitchFamily="34" charset="0"/>
              </a:rPr>
              <a:t>Dr. Kristin Neff </a:t>
            </a:r>
          </a:p>
          <a:p>
            <a:r>
              <a:rPr lang="en-GB" sz="2000" dirty="0">
                <a:solidFill>
                  <a:srgbClr val="201F1E"/>
                </a:solidFill>
                <a:latin typeface="Calibri" panose="020F0502020204030204" pitchFamily="34" charset="0"/>
                <a:cs typeface="Calibri" panose="020F0502020204030204" pitchFamily="34" charset="0"/>
              </a:rPr>
              <a:t>Professor Paul Gilbert </a:t>
            </a:r>
          </a:p>
          <a:p>
            <a:r>
              <a:rPr lang="en-GB" sz="2000" dirty="0">
                <a:solidFill>
                  <a:srgbClr val="201F1E"/>
                </a:solidFill>
                <a:latin typeface="Calibri" panose="020F0502020204030204" pitchFamily="34" charset="0"/>
                <a:cs typeface="Calibri" panose="020F0502020204030204" pitchFamily="34" charset="0"/>
              </a:rPr>
              <a:t>Babette Rothschild </a:t>
            </a:r>
          </a:p>
        </p:txBody>
      </p:sp>
    </p:spTree>
    <p:extLst>
      <p:ext uri="{BB962C8B-B14F-4D97-AF65-F5344CB8AC3E}">
        <p14:creationId xmlns:p14="http://schemas.microsoft.com/office/powerpoint/2010/main" val="18970658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a:extLst>
              <a:ext uri="{FF2B5EF4-FFF2-40B4-BE49-F238E27FC236}">
                <a16:creationId xmlns:a16="http://schemas.microsoft.com/office/drawing/2014/main" xmlns="" id="{B77C04CC-5EFE-4C53-B91B-CF19D7E6A512}"/>
              </a:ext>
            </a:extLst>
          </p:cNvPr>
          <p:cNvPicPr>
            <a:picLocks noChangeAspect="1"/>
          </p:cNvPicPr>
          <p:nvPr/>
        </p:nvPicPr>
        <p:blipFill>
          <a:blip r:embed="rId3">
            <a:extLst>
              <a:ext uri="{28A0092B-C50C-407E-A947-70E740481C1C}">
                <a14:useLocalDpi xmlns:a14="http://schemas.microsoft.com/office/drawing/2010/main" val="0"/>
              </a:ext>
            </a:extLst>
          </a:blip>
          <a:srcRect t="8122" b="7043"/>
          <a:stretch>
            <a:fillRect/>
          </a:stretch>
        </p:blipFill>
        <p:spPr bwMode="auto">
          <a:xfrm>
            <a:off x="2711450" y="260351"/>
            <a:ext cx="67691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67106C19-5AF0-4D77-91B4-0DA3E68697F3}"/>
              </a:ext>
            </a:extLst>
          </p:cNvPr>
          <p:cNvPicPr>
            <a:picLocks noChangeAspect="1"/>
          </p:cNvPicPr>
          <p:nvPr/>
        </p:nvPicPr>
        <p:blipFill>
          <a:blip r:embed="rId4"/>
          <a:stretch>
            <a:fillRect/>
          </a:stretch>
        </p:blipFill>
        <p:spPr>
          <a:xfrm>
            <a:off x="4367808" y="3429000"/>
            <a:ext cx="3312368" cy="3312368"/>
          </a:xfrm>
          <a:prstGeom prst="rect">
            <a:avLst/>
          </a:prstGeom>
          <a:ln>
            <a:noFill/>
          </a:ln>
          <a:effectLst>
            <a:softEdge rad="112500"/>
          </a:effectLst>
        </p:spPr>
      </p:pic>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861"/>
          <a:stretch/>
        </p:blipFill>
        <p:spPr>
          <a:xfrm>
            <a:off x="6648450" y="666750"/>
            <a:ext cx="5543550" cy="5951904"/>
          </a:xfrm>
          <a:prstGeom prst="rect">
            <a:avLst/>
          </a:prstGeom>
        </p:spPr>
      </p:pic>
      <p:sp>
        <p:nvSpPr>
          <p:cNvPr id="7" name="TextBox 6"/>
          <p:cNvSpPr txBox="1"/>
          <p:nvPr/>
        </p:nvSpPr>
        <p:spPr>
          <a:xfrm>
            <a:off x="285750" y="685800"/>
            <a:ext cx="6610350" cy="4154984"/>
          </a:xfrm>
          <a:prstGeom prst="rect">
            <a:avLst/>
          </a:prstGeom>
          <a:noFill/>
        </p:spPr>
        <p:txBody>
          <a:bodyPr wrap="square" rtlCol="0">
            <a:spAutoFit/>
          </a:bodyPr>
          <a:lstStyle/>
          <a:p>
            <a:pPr>
              <a:lnSpc>
                <a:spcPct val="150000"/>
              </a:lnSpc>
            </a:pPr>
            <a:r>
              <a:rPr lang="en-GB" sz="4400" dirty="0">
                <a:latin typeface="Calibri" panose="020F0502020204030204" pitchFamily="34" charset="0"/>
                <a:cs typeface="Calibri" panose="020F0502020204030204" pitchFamily="34" charset="0"/>
              </a:rPr>
              <a:t>It’s when the well runs dry we appreciate the worth of water. </a:t>
            </a:r>
          </a:p>
          <a:p>
            <a:pPr>
              <a:lnSpc>
                <a:spcPct val="150000"/>
              </a:lnSpc>
            </a:pPr>
            <a:r>
              <a:rPr lang="en-GB" sz="4400" dirty="0">
                <a:latin typeface="Calibri" panose="020F0502020204030204" pitchFamily="34" charset="0"/>
                <a:cs typeface="Calibri" panose="020F0502020204030204" pitchFamily="34" charset="0"/>
              </a:rPr>
              <a:t>Don’t let your well run dry.</a:t>
            </a:r>
          </a:p>
        </p:txBody>
      </p:sp>
    </p:spTree>
    <p:extLst>
      <p:ext uri="{BB962C8B-B14F-4D97-AF65-F5344CB8AC3E}">
        <p14:creationId xmlns:p14="http://schemas.microsoft.com/office/powerpoint/2010/main" val="1147684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xmlns="" id="{0192D1F6-BEB7-41BA-A443-D55FB9619F87}"/>
              </a:ext>
            </a:extLst>
          </p:cNvPr>
          <p:cNvSpPr>
            <a:spLocks noChangeArrowheads="1"/>
          </p:cNvSpPr>
          <p:nvPr/>
        </p:nvSpPr>
        <p:spPr bwMode="auto">
          <a:xfrm>
            <a:off x="2057400" y="1484313"/>
            <a:ext cx="6858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2200" b="1">
              <a:solidFill>
                <a:srgbClr val="C5007C"/>
              </a:solidFill>
            </a:endParaRPr>
          </a:p>
          <a:p>
            <a:pPr eaLnBrk="1" hangingPunct="1">
              <a:spcBef>
                <a:spcPct val="0"/>
              </a:spcBef>
              <a:buFontTx/>
              <a:buNone/>
            </a:pPr>
            <a:endParaRPr lang="en-GB" altLang="en-US" sz="2200" b="1">
              <a:solidFill>
                <a:srgbClr val="C5007C"/>
              </a:solidFill>
            </a:endParaRPr>
          </a:p>
          <a:p>
            <a:pPr eaLnBrk="1" hangingPunct="1">
              <a:spcBef>
                <a:spcPct val="0"/>
              </a:spcBef>
              <a:buFontTx/>
              <a:buNone/>
            </a:pPr>
            <a:endParaRPr lang="en-GB" altLang="en-US" sz="2200" b="1">
              <a:solidFill>
                <a:srgbClr val="C5007C"/>
              </a:solidFill>
            </a:endParaRPr>
          </a:p>
          <a:p>
            <a:pPr eaLnBrk="1" hangingPunct="1">
              <a:spcBef>
                <a:spcPct val="0"/>
              </a:spcBef>
              <a:buFontTx/>
              <a:buNone/>
            </a:pPr>
            <a:endParaRPr lang="en-GB" altLang="en-US" sz="2200" b="1">
              <a:solidFill>
                <a:srgbClr val="C5007C"/>
              </a:solidFill>
            </a:endParaRPr>
          </a:p>
          <a:p>
            <a:pPr eaLnBrk="1" hangingPunct="1">
              <a:spcBef>
                <a:spcPct val="0"/>
              </a:spcBef>
              <a:buFontTx/>
              <a:buNone/>
            </a:pPr>
            <a:endParaRPr lang="en-GB" altLang="en-US" sz="2200" b="1">
              <a:solidFill>
                <a:srgbClr val="C5007C"/>
              </a:solidFill>
            </a:endParaRPr>
          </a:p>
          <a:p>
            <a:pPr eaLnBrk="1" hangingPunct="1">
              <a:spcBef>
                <a:spcPct val="0"/>
              </a:spcBef>
              <a:buFontTx/>
              <a:buNone/>
            </a:pPr>
            <a:endParaRPr lang="en-GB" altLang="en-US" sz="2200" b="1">
              <a:solidFill>
                <a:srgbClr val="C5007C"/>
              </a:solidFill>
            </a:endParaRPr>
          </a:p>
          <a:p>
            <a:pPr eaLnBrk="1" hangingPunct="1">
              <a:spcBef>
                <a:spcPct val="0"/>
              </a:spcBef>
              <a:buFontTx/>
              <a:buNone/>
            </a:pPr>
            <a:r>
              <a:rPr lang="en-GB" altLang="en-US" sz="2200" b="1">
                <a:solidFill>
                  <a:srgbClr val="C5007C"/>
                </a:solidFill>
              </a:rPr>
              <a:t> </a:t>
            </a:r>
            <a:endParaRPr lang="en-US" altLang="en-US" sz="2200" b="1">
              <a:solidFill>
                <a:srgbClr val="C5007C"/>
              </a:solidFill>
            </a:endParaRPr>
          </a:p>
        </p:txBody>
      </p:sp>
      <p:sp>
        <p:nvSpPr>
          <p:cNvPr id="4099" name="Text Box 6">
            <a:extLst>
              <a:ext uri="{FF2B5EF4-FFF2-40B4-BE49-F238E27FC236}">
                <a16:creationId xmlns:a16="http://schemas.microsoft.com/office/drawing/2014/main" xmlns="" id="{8F07A747-11AE-4F68-B17B-B1EEAA34D798}"/>
              </a:ext>
            </a:extLst>
          </p:cNvPr>
          <p:cNvSpPr txBox="1">
            <a:spLocks noChangeArrowheads="1"/>
          </p:cNvSpPr>
          <p:nvPr/>
        </p:nvSpPr>
        <p:spPr bwMode="auto">
          <a:xfrm>
            <a:off x="2351088" y="1628775"/>
            <a:ext cx="7681912" cy="1206500"/>
          </a:xfrm>
          <a:prstGeom prst="rect">
            <a:avLst/>
          </a:prstGeom>
          <a:noFill/>
          <a:ln w="9525">
            <a:noFill/>
            <a:miter lim="800000"/>
            <a:headEnd/>
            <a:tailEnd/>
          </a:ln>
        </p:spPr>
        <p:txBody>
          <a:bodyPr>
            <a:spAutoFit/>
          </a:bodyPr>
          <a:lstStyle/>
          <a:p>
            <a:pPr marL="800100" lvl="1" indent="-342900">
              <a:spcBef>
                <a:spcPct val="20000"/>
              </a:spcBef>
              <a:defRPr/>
            </a:pPr>
            <a:endParaRPr lang="en-GB" sz="2200" dirty="0">
              <a:latin typeface="Arial" charset="0"/>
              <a:ea typeface="ＭＳ Ｐゴシック" pitchFamily="1" charset="-128"/>
            </a:endParaRPr>
          </a:p>
          <a:p>
            <a:pPr marL="342900" indent="-342900">
              <a:spcBef>
                <a:spcPct val="20000"/>
              </a:spcBef>
              <a:buFont typeface="Arial" pitchFamily="34" charset="0"/>
              <a:buChar char="•"/>
              <a:defRPr/>
            </a:pPr>
            <a:endParaRPr lang="en-GB" sz="2000" dirty="0">
              <a:latin typeface="Arial" charset="0"/>
              <a:ea typeface="ＭＳ Ｐゴシック" pitchFamily="1" charset="-128"/>
            </a:endParaRPr>
          </a:p>
          <a:p>
            <a:pPr marL="342900" indent="-342900">
              <a:spcBef>
                <a:spcPct val="20000"/>
              </a:spcBef>
              <a:buFont typeface="Arial" pitchFamily="34" charset="0"/>
              <a:buChar char="•"/>
              <a:defRPr/>
            </a:pPr>
            <a:endParaRPr lang="en-GB" sz="2200" dirty="0">
              <a:solidFill>
                <a:schemeClr val="tx2"/>
              </a:solidFill>
              <a:ea typeface="ＭＳ Ｐゴシック" pitchFamily="1" charset="-128"/>
            </a:endParaRPr>
          </a:p>
        </p:txBody>
      </p:sp>
      <p:sp>
        <p:nvSpPr>
          <p:cNvPr id="41988" name="TextBox 5">
            <a:extLst>
              <a:ext uri="{FF2B5EF4-FFF2-40B4-BE49-F238E27FC236}">
                <a16:creationId xmlns:a16="http://schemas.microsoft.com/office/drawing/2014/main" xmlns="" id="{4E4424E6-DC10-401E-8E89-8F8AA60A837A}"/>
              </a:ext>
            </a:extLst>
          </p:cNvPr>
          <p:cNvSpPr txBox="1">
            <a:spLocks noChangeArrowheads="1"/>
          </p:cNvSpPr>
          <p:nvPr/>
        </p:nvSpPr>
        <p:spPr bwMode="auto">
          <a:xfrm>
            <a:off x="2208214" y="1484314"/>
            <a:ext cx="74882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sz="2400"/>
          </a:p>
          <a:p>
            <a:pPr>
              <a:spcBef>
                <a:spcPct val="0"/>
              </a:spcBef>
              <a:buFontTx/>
              <a:buNone/>
            </a:pPr>
            <a:endParaRPr lang="en-GB" altLang="en-US" sz="2400"/>
          </a:p>
          <a:p>
            <a:pPr>
              <a:spcBef>
                <a:spcPct val="0"/>
              </a:spcBef>
              <a:buFont typeface="Wingdings" panose="05000000000000000000" pitchFamily="2" charset="2"/>
              <a:buChar char="Ø"/>
            </a:pPr>
            <a:endParaRPr lang="en-GB" altLang="en-US" sz="2400"/>
          </a:p>
          <a:p>
            <a:pPr>
              <a:spcBef>
                <a:spcPct val="0"/>
              </a:spcBef>
              <a:buFont typeface="Wingdings" panose="05000000000000000000" pitchFamily="2" charset="2"/>
              <a:buChar char="Ø"/>
            </a:pPr>
            <a:endParaRPr lang="en-GB" altLang="en-US" sz="2400"/>
          </a:p>
          <a:p>
            <a:pPr>
              <a:spcBef>
                <a:spcPct val="0"/>
              </a:spcBef>
              <a:buFont typeface="Wingdings" panose="05000000000000000000" pitchFamily="2" charset="2"/>
              <a:buChar char="Ø"/>
            </a:pPr>
            <a:endParaRPr lang="en-GB" altLang="en-US" sz="2400"/>
          </a:p>
        </p:txBody>
      </p:sp>
      <p:pic>
        <p:nvPicPr>
          <p:cNvPr id="41989" name="Picture 4" descr="courage">
            <a:extLst>
              <a:ext uri="{FF2B5EF4-FFF2-40B4-BE49-F238E27FC236}">
                <a16:creationId xmlns:a16="http://schemas.microsoft.com/office/drawing/2014/main" xmlns="" id="{907368F3-B896-4C2B-B596-5D9573CD8D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111"/>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E1723B4-EE4D-4D95-B291-AC0B6665E64F}"/>
              </a:ext>
            </a:extLst>
          </p:cNvPr>
          <p:cNvPicPr>
            <a:picLocks noChangeAspect="1"/>
          </p:cNvPicPr>
          <p:nvPr/>
        </p:nvPicPr>
        <p:blipFill>
          <a:blip r:embed="rId3"/>
          <a:stretch>
            <a:fillRect/>
          </a:stretch>
        </p:blipFill>
        <p:spPr>
          <a:xfrm>
            <a:off x="6629400" y="0"/>
            <a:ext cx="5562600" cy="6858000"/>
          </a:xfrm>
          <a:prstGeom prst="rect">
            <a:avLst/>
          </a:prstGeom>
          <a:ln>
            <a:noFill/>
          </a:ln>
          <a:effectLst>
            <a:softEdge rad="112500"/>
          </a:effectLst>
        </p:spPr>
      </p:pic>
      <p:sp>
        <p:nvSpPr>
          <p:cNvPr id="9220" name="TextBox 3">
            <a:extLst>
              <a:ext uri="{FF2B5EF4-FFF2-40B4-BE49-F238E27FC236}">
                <a16:creationId xmlns:a16="http://schemas.microsoft.com/office/drawing/2014/main" xmlns="" id="{639EC245-1360-4A4C-ABD7-D867ECBFCE58}"/>
              </a:ext>
            </a:extLst>
          </p:cNvPr>
          <p:cNvSpPr txBox="1">
            <a:spLocks noChangeArrowheads="1"/>
          </p:cNvSpPr>
          <p:nvPr/>
        </p:nvSpPr>
        <p:spPr bwMode="auto">
          <a:xfrm>
            <a:off x="0" y="266700"/>
            <a:ext cx="64846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2800" b="1" dirty="0">
                <a:solidFill>
                  <a:srgbClr val="FFFFFF"/>
                </a:solidFill>
              </a:rPr>
              <a:t>Addressing Emotional Distress: Defining Burnout and Compassion Fatigue</a:t>
            </a:r>
          </a:p>
        </p:txBody>
      </p:sp>
      <p:sp>
        <p:nvSpPr>
          <p:cNvPr id="4" name="Rectangle 3"/>
          <p:cNvSpPr/>
          <p:nvPr/>
        </p:nvSpPr>
        <p:spPr>
          <a:xfrm>
            <a:off x="194332" y="1918395"/>
            <a:ext cx="6096000" cy="2943563"/>
          </a:xfrm>
          <a:prstGeom prst="rect">
            <a:avLst/>
          </a:prstGeom>
        </p:spPr>
        <p:txBody>
          <a:bodyPr>
            <a:spAutoFit/>
          </a:bodyPr>
          <a:lstStyle/>
          <a:p>
            <a:pPr algn="just">
              <a:lnSpc>
                <a:spcPct val="200000"/>
              </a:lnSpc>
            </a:pPr>
            <a:r>
              <a:rPr lang="en-GB" sz="2400" dirty="0">
                <a:solidFill>
                  <a:schemeClr val="bg1"/>
                </a:solidFill>
                <a:latin typeface="Calibri" panose="020F0502020204030204" pitchFamily="34" charset="0"/>
                <a:cs typeface="Calibri" panose="020F0502020204030204" pitchFamily="34" charset="0"/>
              </a:rPr>
              <a:t>Burnout is a ‘syndrome of emotional exhaustion, depersonalisation and reduced personal accomplishment that can occur among individuals who do “people-work”’.  </a:t>
            </a:r>
          </a:p>
        </p:txBody>
      </p:sp>
      <p:sp>
        <p:nvSpPr>
          <p:cNvPr id="7" name="Rectangle 6"/>
          <p:cNvSpPr/>
          <p:nvPr/>
        </p:nvSpPr>
        <p:spPr>
          <a:xfrm>
            <a:off x="3188201" y="5465614"/>
            <a:ext cx="3102131" cy="707886"/>
          </a:xfrm>
          <a:prstGeom prst="rect">
            <a:avLst/>
          </a:prstGeom>
        </p:spPr>
        <p:txBody>
          <a:bodyPr wrap="none">
            <a:spAutoFit/>
          </a:bodyPr>
          <a:lstStyle/>
          <a:p>
            <a:r>
              <a:rPr lang="en-GB" sz="2000" dirty="0">
                <a:solidFill>
                  <a:schemeClr val="bg1"/>
                </a:solidFill>
                <a:latin typeface="Calibri" panose="020F0502020204030204" pitchFamily="34" charset="0"/>
                <a:cs typeface="Calibri" panose="020F0502020204030204" pitchFamily="34" charset="0"/>
              </a:rPr>
              <a:t>Professor Christina Maslach</a:t>
            </a:r>
          </a:p>
          <a:p>
            <a:pPr algn="r"/>
            <a:r>
              <a:rPr lang="en-GB" sz="2000" dirty="0">
                <a:solidFill>
                  <a:schemeClr val="bg1"/>
                </a:solidFill>
                <a:latin typeface="Calibri" panose="020F0502020204030204" pitchFamily="34" charset="0"/>
                <a:cs typeface="Calibri" panose="020F0502020204030204" pitchFamily="34" charset="0"/>
              </a:rPr>
              <a:t>US psychologist </a:t>
            </a:r>
          </a:p>
        </p:txBody>
      </p:sp>
    </p:spTree>
    <p:custDataLst>
      <p:tags r:id="rId1"/>
    </p:custData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ee the source image">
            <a:extLst>
              <a:ext uri="{FF2B5EF4-FFF2-40B4-BE49-F238E27FC236}">
                <a16:creationId xmlns:a16="http://schemas.microsoft.com/office/drawing/2014/main" xmlns="" id="{C7E9B83C-C8FE-49D9-87D8-F591A7223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260351"/>
            <a:ext cx="7991475"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xmlns="" id="{6999D34A-AD20-44D3-9129-DB6F0B8D2B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303CD6-CACD-4E90-AAF9-FBC81EA05093}"/>
              </a:ext>
            </a:extLst>
          </p:cNvPr>
          <p:cNvSpPr txBox="1"/>
          <p:nvPr/>
        </p:nvSpPr>
        <p:spPr>
          <a:xfrm>
            <a:off x="153449" y="228123"/>
            <a:ext cx="7104601" cy="5970865"/>
          </a:xfrm>
          <a:prstGeom prst="rect">
            <a:avLst/>
          </a:prstGeom>
          <a:noFill/>
        </p:spPr>
        <p:txBody>
          <a:bodyPr wrap="square">
            <a:spAutoFit/>
          </a:bodyPr>
          <a:lstStyle/>
          <a:p>
            <a:pPr algn="ctr"/>
            <a:r>
              <a:rPr lang="en-GB" sz="2800" b="1" i="0" dirty="0">
                <a:solidFill>
                  <a:srgbClr val="111111"/>
                </a:solidFill>
                <a:effectLst/>
              </a:rPr>
              <a:t>Compassion Fatigue and Burnout: Symptoms</a:t>
            </a:r>
          </a:p>
          <a:p>
            <a:pPr algn="l"/>
            <a:endParaRPr lang="en-GB" sz="2800" b="0" i="0" dirty="0">
              <a:solidFill>
                <a:srgbClr val="111111"/>
              </a:solidFill>
              <a:effectLst/>
            </a:endParaRPr>
          </a:p>
          <a:p>
            <a:pPr algn="l">
              <a:buFont typeface="Arial" panose="020B0604020202020204" pitchFamily="34" charset="0"/>
              <a:buChar char="•"/>
            </a:pPr>
            <a:r>
              <a:rPr lang="en-GB" sz="2800" b="0" i="0" dirty="0">
                <a:solidFill>
                  <a:srgbClr val="111111"/>
                </a:solidFill>
                <a:effectLst/>
              </a:rPr>
              <a:t> Impaired work-life balance.</a:t>
            </a:r>
          </a:p>
          <a:p>
            <a:pPr algn="l">
              <a:buFont typeface="Arial" panose="020B0604020202020204" pitchFamily="34" charset="0"/>
              <a:buChar char="•"/>
            </a:pPr>
            <a:r>
              <a:rPr lang="en-GB" sz="2800" b="0" i="0" dirty="0">
                <a:solidFill>
                  <a:srgbClr val="111111"/>
                </a:solidFill>
                <a:effectLst/>
              </a:rPr>
              <a:t> Lacking ability to detach from work both mentally and physically.</a:t>
            </a:r>
          </a:p>
          <a:p>
            <a:pPr algn="l">
              <a:buFont typeface="Arial" panose="020B0604020202020204" pitchFamily="34" charset="0"/>
              <a:buChar char="•"/>
            </a:pPr>
            <a:r>
              <a:rPr lang="en-GB" sz="2800" b="0" i="0" dirty="0">
                <a:solidFill>
                  <a:srgbClr val="111111"/>
                </a:solidFill>
                <a:effectLst/>
              </a:rPr>
              <a:t> Feeling overwhelmed in your workplace.</a:t>
            </a:r>
          </a:p>
          <a:p>
            <a:pPr algn="l">
              <a:buFont typeface="Arial" panose="020B0604020202020204" pitchFamily="34" charset="0"/>
              <a:buChar char="•"/>
            </a:pPr>
            <a:r>
              <a:rPr lang="en-GB" sz="2800" b="0" i="0" dirty="0">
                <a:solidFill>
                  <a:srgbClr val="111111"/>
                </a:solidFill>
                <a:effectLst/>
              </a:rPr>
              <a:t> Struggling to say NO – people pleasing driven by empathy.</a:t>
            </a:r>
          </a:p>
          <a:p>
            <a:pPr algn="l">
              <a:buFont typeface="Arial" panose="020B0604020202020204" pitchFamily="34" charset="0"/>
              <a:buChar char="•"/>
            </a:pPr>
            <a:r>
              <a:rPr lang="en-GB" sz="2800" b="0" i="0" dirty="0">
                <a:solidFill>
                  <a:srgbClr val="111111"/>
                </a:solidFill>
                <a:effectLst/>
              </a:rPr>
              <a:t> Urge to fix other peoples problems at the detriment of your well-being</a:t>
            </a:r>
          </a:p>
          <a:p>
            <a:pPr algn="l">
              <a:buFont typeface="Arial" panose="020B0604020202020204" pitchFamily="34" charset="0"/>
              <a:buChar char="•"/>
            </a:pPr>
            <a:r>
              <a:rPr lang="en-GB" sz="2800" dirty="0">
                <a:solidFill>
                  <a:srgbClr val="111111"/>
                </a:solidFill>
              </a:rPr>
              <a:t> Change in your caring approach to others</a:t>
            </a:r>
          </a:p>
          <a:p>
            <a:pPr algn="l">
              <a:buFont typeface="Arial" panose="020B0604020202020204" pitchFamily="34" charset="0"/>
              <a:buChar char="•"/>
            </a:pPr>
            <a:r>
              <a:rPr lang="en-GB" sz="2800" b="0" i="0" dirty="0">
                <a:solidFill>
                  <a:srgbClr val="111111"/>
                </a:solidFill>
                <a:effectLst/>
              </a:rPr>
              <a:t> Trouble sleeping</a:t>
            </a:r>
          </a:p>
          <a:p>
            <a:pPr algn="l">
              <a:buFont typeface="Arial" panose="020B0604020202020204" pitchFamily="34" charset="0"/>
              <a:buChar char="•"/>
            </a:pPr>
            <a:r>
              <a:rPr lang="en-GB" sz="2800" dirty="0">
                <a:solidFill>
                  <a:srgbClr val="111111"/>
                </a:solidFill>
              </a:rPr>
              <a:t> Exhausted, low energy levels</a:t>
            </a:r>
            <a:endParaRPr lang="en-GB" sz="2800" b="0" i="0" dirty="0">
              <a:solidFill>
                <a:srgbClr val="111111"/>
              </a:solidFill>
              <a:effectLst/>
            </a:endParaRPr>
          </a:p>
          <a:p>
            <a:pPr algn="l">
              <a:buFont typeface="Arial" panose="020B0604020202020204" pitchFamily="34" charset="0"/>
              <a:buChar char="•"/>
            </a:pPr>
            <a:endParaRPr lang="en-GB" b="0" i="0" dirty="0">
              <a:solidFill>
                <a:srgbClr val="111111"/>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044" y="228123"/>
            <a:ext cx="4334256" cy="66298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5146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mpassion Fatigue Rampant in Youth Service Industry - Juvenile Justice  Information ExchangeJuvenile Justice Information Exchange">
            <a:extLst>
              <a:ext uri="{FF2B5EF4-FFF2-40B4-BE49-F238E27FC236}">
                <a16:creationId xmlns:a16="http://schemas.microsoft.com/office/drawing/2014/main" xmlns="" id="{6B89F0C3-2B74-4D95-858E-80F4544B8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999" y="83891"/>
            <a:ext cx="10339637" cy="677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758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Gill Sans"/>
        <a:ea typeface="Gill Sans"/>
        <a:cs typeface="Gill Sans"/>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415431"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415431"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Gill Sans"/>
        <a:ea typeface="Gill Sans"/>
        <a:cs typeface="Gill Sans"/>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415431"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415431"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528E45E4AC594885A8557D27D54751" ma:contentTypeVersion="10" ma:contentTypeDescription="Create a new document." ma:contentTypeScope="" ma:versionID="9d61ec987d1411b8df7f26a20516f2b8">
  <xsd:schema xmlns:xsd="http://www.w3.org/2001/XMLSchema" xmlns:xs="http://www.w3.org/2001/XMLSchema" xmlns:p="http://schemas.microsoft.com/office/2006/metadata/properties" xmlns:ns2="b61bb279-322d-4725-a522-ab5fd642e28c" targetNamespace="http://schemas.microsoft.com/office/2006/metadata/properties" ma:root="true" ma:fieldsID="220af2fe4fe6ec0c7e650e87f8a3abc4" ns2:_="">
    <xsd:import namespace="b61bb279-322d-4725-a522-ab5fd642e2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bb279-322d-4725-a522-ab5fd642e2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A8EED9-F699-45DF-9FAA-C312D72360E5}"/>
</file>

<file path=customXml/itemProps2.xml><?xml version="1.0" encoding="utf-8"?>
<ds:datastoreItem xmlns:ds="http://schemas.openxmlformats.org/officeDocument/2006/customXml" ds:itemID="{1799E6F0-B615-4C51-BB3E-D9020B9F7DCB}"/>
</file>

<file path=customXml/itemProps3.xml><?xml version="1.0" encoding="utf-8"?>
<ds:datastoreItem xmlns:ds="http://schemas.openxmlformats.org/officeDocument/2006/customXml" ds:itemID="{D36304A6-9586-4183-B3A1-12E0AA344003}"/>
</file>

<file path=docProps/app.xml><?xml version="1.0" encoding="utf-8"?>
<Properties xmlns="http://schemas.openxmlformats.org/officeDocument/2006/extended-properties" xmlns:vt="http://schemas.openxmlformats.org/officeDocument/2006/docPropsVTypes">
  <TotalTime>114</TotalTime>
  <Words>1421</Words>
  <Application>Microsoft Office PowerPoint</Application>
  <PresentationFormat>Widescreen</PresentationFormat>
  <Paragraphs>237</Paragraphs>
  <Slides>44</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ＭＳ Ｐゴシック</vt:lpstr>
      <vt:lpstr>Arial</vt:lpstr>
      <vt:lpstr>Calibri</vt:lpstr>
      <vt:lpstr>Calibri Light</vt:lpstr>
      <vt:lpstr>Gill Sans</vt:lpstr>
      <vt:lpstr>Source Serif Pro</vt:lpstr>
      <vt:lpstr>Wingdings</vt:lpstr>
      <vt:lpstr>Office Theme</vt:lpstr>
      <vt:lpstr>Black</vt:lpstr>
      <vt:lpstr>1_Black</vt:lpstr>
      <vt:lpstr>Compassion Fatigue:  Facts and Feelings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Foster</dc:creator>
  <cp:lastModifiedBy>Citrix User Logon</cp:lastModifiedBy>
  <cp:revision>51</cp:revision>
  <dcterms:created xsi:type="dcterms:W3CDTF">2021-04-26T22:01:48Z</dcterms:created>
  <dcterms:modified xsi:type="dcterms:W3CDTF">2021-06-23T10:11:05Z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0x0101004D528E45E4AC594885A8557D27D54751</vt:lpwstr>
  </property>
</Properties>
</file>