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Lst>
  <p:notesMasterIdLst>
    <p:notesMasterId r:id="rId18"/>
  </p:notesMasterIdLst>
  <p:sldIdLst>
    <p:sldId id="264" r:id="rId5"/>
    <p:sldId id="262" r:id="rId6"/>
    <p:sldId id="291" r:id="rId7"/>
    <p:sldId id="290" r:id="rId8"/>
    <p:sldId id="284" r:id="rId9"/>
    <p:sldId id="280" r:id="rId10"/>
    <p:sldId id="289" r:id="rId11"/>
    <p:sldId id="288" r:id="rId12"/>
    <p:sldId id="285" r:id="rId13"/>
    <p:sldId id="286" r:id="rId14"/>
    <p:sldId id="287" r:id="rId15"/>
    <p:sldId id="293" r:id="rId16"/>
    <p:sldId id="263" r:id="rId17"/>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83A594-9C5F-0B42-8755-B441339A0D84}">
          <p14:sldIdLst>
            <p14:sldId id="264"/>
            <p14:sldId id="262"/>
            <p14:sldId id="291"/>
            <p14:sldId id="290"/>
            <p14:sldId id="284"/>
            <p14:sldId id="280"/>
            <p14:sldId id="289"/>
            <p14:sldId id="288"/>
            <p14:sldId id="285"/>
            <p14:sldId id="286"/>
            <p14:sldId id="287"/>
            <p14:sldId id="293"/>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90A1"/>
    <a:srgbClr val="84A0B3"/>
    <a:srgbClr val="2E335F"/>
    <a:srgbClr val="78A1B7"/>
    <a:srgbClr val="00B050"/>
    <a:srgbClr val="000000"/>
    <a:srgbClr val="7D7193"/>
    <a:srgbClr val="FDF2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63"/>
    <p:restoredTop sz="94607"/>
  </p:normalViewPr>
  <p:slideViewPr>
    <p:cSldViewPr snapToGrid="0" snapToObjects="1">
      <p:cViewPr varScale="1">
        <p:scale>
          <a:sx n="81" d="100"/>
          <a:sy n="81" d="100"/>
        </p:scale>
        <p:origin x="1882"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B0997-AB37-E046-BFAA-EFD69B5603EB}" type="datetimeFigureOut">
              <a:rPr lang="en-US" smtClean="0"/>
              <a:t>6/22/2021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FED87-75E3-C14B-980B-ABD8B279B87A}" type="slidenum">
              <a:rPr lang="en-US" smtClean="0"/>
              <a:t>‹#›</a:t>
            </a:fld>
            <a:endParaRPr lang="en-US"/>
          </a:p>
        </p:txBody>
      </p:sp>
    </p:spTree>
    <p:extLst>
      <p:ext uri="{BB962C8B-B14F-4D97-AF65-F5344CB8AC3E}">
        <p14:creationId xmlns:p14="http://schemas.microsoft.com/office/powerpoint/2010/main" val="14089571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7188" y="1122363"/>
            <a:ext cx="8101012" cy="2387600"/>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376518" y="3602038"/>
            <a:ext cx="7624482"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264024"/>
            <a:ext cx="1971675" cy="44509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1264023"/>
            <a:ext cx="5800725" cy="445097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3071" y="1032095"/>
            <a:ext cx="6293223" cy="658594"/>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363071" y="1825625"/>
            <a:ext cx="8152279" cy="387592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5"/>
            <a:ext cx="7886700" cy="11255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3822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3822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32095"/>
            <a:ext cx="5918877" cy="65859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102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102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882587"/>
            <a:ext cx="4629150" cy="3978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734671"/>
            <a:ext cx="4629150" cy="412638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6518" y="1083761"/>
            <a:ext cx="8138832" cy="56892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76518" y="1825625"/>
            <a:ext cx="8138832" cy="38759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6326489"/>
            <a:ext cx="9320503" cy="531511"/>
          </a:xfrm>
          <a:prstGeom prst="rect">
            <a:avLst/>
          </a:prstGeom>
          <a:solidFill>
            <a:srgbClr val="649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04520" y="365126"/>
            <a:ext cx="1671366" cy="630297"/>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6518" y="6452835"/>
            <a:ext cx="1576433" cy="251189"/>
          </a:xfrm>
          <a:prstGeom prst="rect">
            <a:avLst/>
          </a:prstGeom>
        </p:spPr>
      </p:pic>
    </p:spTree>
    <p:extLst>
      <p:ext uri="{BB962C8B-B14F-4D97-AF65-F5344CB8AC3E}">
        <p14:creationId xmlns:p14="http://schemas.microsoft.com/office/powerpoint/2010/main" val="13000193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3200" b="1" i="0" kern="1200">
          <a:solidFill>
            <a:srgbClr val="6490A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78A1B7"/>
        </a:buClr>
        <a:buFont typeface="Arial" panose="020B0604020202020204" pitchFamily="34" charset="0"/>
        <a:buChar char="•"/>
        <a:defRPr sz="2400" b="0" i="0" kern="1200">
          <a:solidFill>
            <a:schemeClr val="bg1">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78A1B7"/>
        </a:buClr>
        <a:buFont typeface="Arial" panose="020B0604020202020204" pitchFamily="34" charset="0"/>
        <a:buChar char="•"/>
        <a:defRPr sz="2200" b="0" i="0" kern="1200">
          <a:solidFill>
            <a:schemeClr val="bg1">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78A1B7"/>
        </a:buClr>
        <a:buFont typeface="Arial" panose="020B0604020202020204" pitchFamily="34" charset="0"/>
        <a:buChar char="•"/>
        <a:defRPr sz="1800" b="0" i="0" kern="1200">
          <a:solidFill>
            <a:schemeClr val="bg1">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78A1B7"/>
        </a:buClr>
        <a:buFont typeface="Arial" panose="020B0604020202020204" pitchFamily="34" charset="0"/>
        <a:buChar char="•"/>
        <a:defRPr sz="1600" b="0" i="0" kern="1200">
          <a:solidFill>
            <a:schemeClr val="bg1">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78A1B7"/>
        </a:buClr>
        <a:buFont typeface="Arial" panose="020B0604020202020204" pitchFamily="34" charset="0"/>
        <a:buChar char="•"/>
        <a:defRPr sz="1400" b="0" i="0" kern="1200">
          <a:solidFill>
            <a:schemeClr val="bg1">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fontScale="90000"/>
          </a:bodyPr>
          <a:lstStyle/>
          <a:p>
            <a:pPr algn="ctr"/>
            <a:r>
              <a:rPr lang="en-GB" sz="3900" dirty="0"/>
              <a:t>Frontline Network Conference </a:t>
            </a:r>
            <a:br>
              <a:rPr lang="en-GB" sz="3900" dirty="0"/>
            </a:br>
            <a:br>
              <a:rPr lang="en-GB" sz="3900" dirty="0"/>
            </a:br>
            <a:r>
              <a:rPr lang="en-GB" sz="3900" dirty="0"/>
              <a:t>Integrated Homelessness Mental Health </a:t>
            </a:r>
            <a:br>
              <a:rPr lang="en-GB" dirty="0"/>
            </a:br>
            <a:endParaRPr lang="en-GB" dirty="0">
              <a:solidFill>
                <a:schemeClr val="tx1">
                  <a:lumMod val="85000"/>
                  <a:lumOff val="15000"/>
                </a:schemeClr>
              </a:solidFill>
            </a:endParaRPr>
          </a:p>
        </p:txBody>
      </p:sp>
      <p:sp>
        <p:nvSpPr>
          <p:cNvPr id="3" name="Content Placeholder 2"/>
          <p:cNvSpPr>
            <a:spLocks noGrp="1"/>
          </p:cNvSpPr>
          <p:nvPr>
            <p:ph idx="1"/>
          </p:nvPr>
        </p:nvSpPr>
        <p:spPr>
          <a:xfrm>
            <a:off x="1468490" y="2431765"/>
            <a:ext cx="6207019" cy="3320031"/>
          </a:xfrm>
        </p:spPr>
        <p:txBody>
          <a:bodyPr anchor="ctr">
            <a:normAutofit lnSpcReduction="10000"/>
          </a:bodyPr>
          <a:lstStyle/>
          <a:p>
            <a:pPr marL="0" indent="0" algn="ctr">
              <a:buNone/>
            </a:pPr>
            <a:endParaRPr lang="en-GB" sz="2800" b="1" dirty="0">
              <a:solidFill>
                <a:srgbClr val="817669"/>
              </a:solidFill>
            </a:endParaRPr>
          </a:p>
          <a:p>
            <a:pPr marL="0" indent="0" algn="ctr">
              <a:buNone/>
            </a:pPr>
            <a:endParaRPr lang="en-GB" sz="2800" b="1" dirty="0">
              <a:solidFill>
                <a:srgbClr val="817669"/>
              </a:solidFill>
            </a:endParaRPr>
          </a:p>
          <a:p>
            <a:pPr marL="0" indent="0" algn="ctr">
              <a:buNone/>
            </a:pPr>
            <a:r>
              <a:rPr lang="en-GB" sz="2800" b="1" dirty="0">
                <a:solidFill>
                  <a:srgbClr val="817669"/>
                </a:solidFill>
              </a:rPr>
              <a:t>Jonathan Dickson </a:t>
            </a:r>
          </a:p>
          <a:p>
            <a:pPr algn="ctr"/>
            <a:endParaRPr lang="en-GB" sz="2800" b="1" dirty="0">
              <a:solidFill>
                <a:srgbClr val="817669"/>
              </a:solidFill>
            </a:endParaRPr>
          </a:p>
          <a:p>
            <a:pPr marL="0" indent="0" algn="ctr">
              <a:buNone/>
            </a:pPr>
            <a:r>
              <a:rPr lang="en-GB" sz="2800" b="1" dirty="0">
                <a:solidFill>
                  <a:srgbClr val="817669"/>
                </a:solidFill>
              </a:rPr>
              <a:t>Senior Homelessness Mental Health Practitioner</a:t>
            </a:r>
          </a:p>
          <a:p>
            <a:pPr marL="0" indent="0" algn="ctr">
              <a:buNone/>
            </a:pPr>
            <a:r>
              <a:rPr lang="en-GB" sz="2800" b="1" dirty="0">
                <a:solidFill>
                  <a:srgbClr val="817669"/>
                </a:solidFill>
              </a:rPr>
              <a:t>Non Medical Prescriber</a:t>
            </a:r>
          </a:p>
        </p:txBody>
      </p:sp>
      <p:sp>
        <p:nvSpPr>
          <p:cNvPr id="30" name="Freeform: Shape 29">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60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146EA1-F355-458C-8AFA-93DFDF020F77}"/>
              </a:ext>
            </a:extLst>
          </p:cNvPr>
          <p:cNvSpPr>
            <a:spLocks noGrp="1"/>
          </p:cNvSpPr>
          <p:nvPr>
            <p:ph type="title"/>
          </p:nvPr>
        </p:nvSpPr>
        <p:spPr>
          <a:xfrm>
            <a:off x="852777" y="548640"/>
            <a:ext cx="7157553" cy="1188720"/>
          </a:xfrm>
        </p:spPr>
        <p:txBody>
          <a:bodyPr>
            <a:normAutofit/>
          </a:bodyPr>
          <a:lstStyle/>
          <a:p>
            <a:r>
              <a:rPr lang="en-GB">
                <a:solidFill>
                  <a:schemeClr val="tx1">
                    <a:lumMod val="85000"/>
                    <a:lumOff val="15000"/>
                  </a:schemeClr>
                </a:solidFill>
              </a:rPr>
              <a:t>Case Study - Alice</a:t>
            </a:r>
          </a:p>
        </p:txBody>
      </p:sp>
      <p:sp>
        <p:nvSpPr>
          <p:cNvPr id="3" name="Content Placeholder 2">
            <a:extLst>
              <a:ext uri="{FF2B5EF4-FFF2-40B4-BE49-F238E27FC236}">
                <a16:creationId xmlns:a16="http://schemas.microsoft.com/office/drawing/2014/main" id="{5837EF8C-C219-4556-A284-B6621E46A1B3}"/>
              </a:ext>
            </a:extLst>
          </p:cNvPr>
          <p:cNvSpPr>
            <a:spLocks noGrp="1"/>
          </p:cNvSpPr>
          <p:nvPr>
            <p:ph idx="1"/>
          </p:nvPr>
        </p:nvSpPr>
        <p:spPr>
          <a:xfrm>
            <a:off x="1345941" y="2130458"/>
            <a:ext cx="7364425" cy="4498031"/>
          </a:xfrm>
        </p:spPr>
        <p:txBody>
          <a:bodyPr anchor="ctr">
            <a:normAutofit/>
          </a:bodyPr>
          <a:lstStyle/>
          <a:p>
            <a:r>
              <a:rPr lang="en-GB" dirty="0">
                <a:solidFill>
                  <a:schemeClr val="tx1">
                    <a:lumMod val="85000"/>
                    <a:lumOff val="15000"/>
                  </a:schemeClr>
                </a:solidFill>
              </a:rPr>
              <a:t>Completed mental health assessment, gave diagnosis</a:t>
            </a:r>
          </a:p>
          <a:p>
            <a:r>
              <a:rPr lang="en-GB" dirty="0">
                <a:solidFill>
                  <a:schemeClr val="tx1">
                    <a:lumMod val="85000"/>
                    <a:lumOff val="15000"/>
                  </a:schemeClr>
                </a:solidFill>
              </a:rPr>
              <a:t>Asked hospital to start prescribing medication</a:t>
            </a:r>
          </a:p>
          <a:p>
            <a:r>
              <a:rPr lang="en-GB" dirty="0">
                <a:solidFill>
                  <a:schemeClr val="tx1">
                    <a:lumMod val="85000"/>
                    <a:lumOff val="15000"/>
                  </a:schemeClr>
                </a:solidFill>
              </a:rPr>
              <a:t>Referred to Winter Night Shelter</a:t>
            </a:r>
          </a:p>
          <a:p>
            <a:r>
              <a:rPr lang="en-GB" dirty="0">
                <a:solidFill>
                  <a:schemeClr val="tx1">
                    <a:lumMod val="85000"/>
                    <a:lumOff val="15000"/>
                  </a:schemeClr>
                </a:solidFill>
              </a:rPr>
              <a:t>Referred to Eating disorder team</a:t>
            </a:r>
          </a:p>
          <a:p>
            <a:r>
              <a:rPr lang="en-GB" dirty="0">
                <a:solidFill>
                  <a:schemeClr val="tx1">
                    <a:lumMod val="85000"/>
                    <a:lumOff val="15000"/>
                  </a:schemeClr>
                </a:solidFill>
              </a:rPr>
              <a:t>Referred to Health Outreach to register with GP</a:t>
            </a:r>
          </a:p>
          <a:p>
            <a:endParaRPr lang="en-GB" dirty="0">
              <a:solidFill>
                <a:schemeClr val="tx1">
                  <a:lumMod val="85000"/>
                  <a:lumOff val="15000"/>
                </a:schemeClr>
              </a:solidFill>
            </a:endParaRPr>
          </a:p>
          <a:p>
            <a:pPr marL="0" indent="0">
              <a:buNone/>
            </a:pPr>
            <a:endParaRPr lang="en-GB" sz="17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206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146EA1-F355-458C-8AFA-93DFDF020F77}"/>
              </a:ext>
            </a:extLst>
          </p:cNvPr>
          <p:cNvSpPr>
            <a:spLocks noGrp="1"/>
          </p:cNvSpPr>
          <p:nvPr>
            <p:ph type="title"/>
          </p:nvPr>
        </p:nvSpPr>
        <p:spPr>
          <a:xfrm>
            <a:off x="852777" y="548640"/>
            <a:ext cx="7157553" cy="1188720"/>
          </a:xfrm>
        </p:spPr>
        <p:txBody>
          <a:bodyPr>
            <a:normAutofit/>
          </a:bodyPr>
          <a:lstStyle/>
          <a:p>
            <a:r>
              <a:rPr lang="en-GB">
                <a:solidFill>
                  <a:schemeClr val="tx1">
                    <a:lumMod val="85000"/>
                    <a:lumOff val="15000"/>
                  </a:schemeClr>
                </a:solidFill>
              </a:rPr>
              <a:t>Case Study - Alice</a:t>
            </a:r>
          </a:p>
        </p:txBody>
      </p:sp>
      <p:sp>
        <p:nvSpPr>
          <p:cNvPr id="3" name="Content Placeholder 2">
            <a:extLst>
              <a:ext uri="{FF2B5EF4-FFF2-40B4-BE49-F238E27FC236}">
                <a16:creationId xmlns:a16="http://schemas.microsoft.com/office/drawing/2014/main" id="{5837EF8C-C219-4556-A284-B6621E46A1B3}"/>
              </a:ext>
            </a:extLst>
          </p:cNvPr>
          <p:cNvSpPr>
            <a:spLocks noGrp="1"/>
          </p:cNvSpPr>
          <p:nvPr>
            <p:ph idx="1"/>
          </p:nvPr>
        </p:nvSpPr>
        <p:spPr>
          <a:xfrm>
            <a:off x="1345941" y="2130458"/>
            <a:ext cx="7364425" cy="4498031"/>
          </a:xfrm>
        </p:spPr>
        <p:txBody>
          <a:bodyPr anchor="ctr">
            <a:normAutofit/>
          </a:bodyPr>
          <a:lstStyle/>
          <a:p>
            <a:r>
              <a:rPr lang="en-GB" dirty="0">
                <a:solidFill>
                  <a:schemeClr val="tx1">
                    <a:lumMod val="85000"/>
                    <a:lumOff val="15000"/>
                  </a:schemeClr>
                </a:solidFill>
              </a:rPr>
              <a:t>Mental health stabilised </a:t>
            </a:r>
          </a:p>
          <a:p>
            <a:r>
              <a:rPr lang="en-GB" dirty="0">
                <a:solidFill>
                  <a:schemeClr val="tx1">
                    <a:lumMod val="85000"/>
                    <a:lumOff val="15000"/>
                  </a:schemeClr>
                </a:solidFill>
              </a:rPr>
              <a:t>Eating improved and put on weight</a:t>
            </a:r>
          </a:p>
          <a:p>
            <a:r>
              <a:rPr lang="en-GB" dirty="0">
                <a:solidFill>
                  <a:schemeClr val="tx1">
                    <a:lumMod val="85000"/>
                    <a:lumOff val="15000"/>
                  </a:schemeClr>
                </a:solidFill>
              </a:rPr>
              <a:t>Moved to long term supported accommodation</a:t>
            </a:r>
          </a:p>
          <a:p>
            <a:r>
              <a:rPr lang="en-GB" dirty="0">
                <a:solidFill>
                  <a:schemeClr val="tx1">
                    <a:lumMod val="85000"/>
                    <a:lumOff val="15000"/>
                  </a:schemeClr>
                </a:solidFill>
              </a:rPr>
              <a:t>Remains substance free</a:t>
            </a:r>
          </a:p>
          <a:p>
            <a:r>
              <a:rPr lang="en-GB" dirty="0">
                <a:solidFill>
                  <a:schemeClr val="tx1">
                    <a:lumMod val="85000"/>
                    <a:lumOff val="15000"/>
                  </a:schemeClr>
                </a:solidFill>
              </a:rPr>
              <a:t>Started to have contact with children</a:t>
            </a:r>
          </a:p>
          <a:p>
            <a:r>
              <a:rPr lang="en-GB" dirty="0">
                <a:solidFill>
                  <a:schemeClr val="tx1">
                    <a:lumMod val="85000"/>
                    <a:lumOff val="15000"/>
                  </a:schemeClr>
                </a:solidFill>
              </a:rPr>
              <a:t>Looking into volunteer work</a:t>
            </a:r>
          </a:p>
          <a:p>
            <a:pPr marL="0" indent="0">
              <a:buNone/>
            </a:pPr>
            <a:endParaRPr lang="en-GB" sz="17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892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19228C8D-38A5-4457-8B0A-4140413A20C7}"/>
              </a:ext>
            </a:extLst>
          </p:cNvPr>
          <p:cNvSpPr/>
          <p:nvPr/>
        </p:nvSpPr>
        <p:spPr>
          <a:xfrm>
            <a:off x="304089" y="2404815"/>
            <a:ext cx="8421287" cy="24526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defTabSz="914400">
              <a:lnSpc>
                <a:spcPct val="90000"/>
              </a:lnSpc>
              <a:spcBef>
                <a:spcPct val="0"/>
              </a:spcBef>
              <a:spcAft>
                <a:spcPts val="600"/>
              </a:spcAft>
            </a:pPr>
            <a:r>
              <a:rPr lang="en-US" sz="3200" b="1" dirty="0">
                <a:solidFill>
                  <a:schemeClr val="tx1"/>
                </a:solidFill>
                <a:latin typeface="+mj-lt"/>
                <a:ea typeface="+mj-ea"/>
                <a:cs typeface="+mj-cs"/>
              </a:rPr>
              <a:t>‘It saved my life having someone who understood and cared for me even though I was homeless’.</a:t>
            </a:r>
          </a:p>
        </p:txBody>
      </p:sp>
    </p:spTree>
    <p:extLst>
      <p:ext uri="{BB962C8B-B14F-4D97-AF65-F5344CB8AC3E}">
        <p14:creationId xmlns:p14="http://schemas.microsoft.com/office/powerpoint/2010/main" val="75772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145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0349" y="609600"/>
            <a:ext cx="3105011" cy="1330839"/>
          </a:xfrm>
        </p:spPr>
        <p:txBody>
          <a:bodyPr>
            <a:normAutofit/>
          </a:bodyPr>
          <a:lstStyle/>
          <a:p>
            <a:r>
              <a:rPr lang="en-US"/>
              <a:t>Who am I?</a:t>
            </a:r>
          </a:p>
        </p:txBody>
      </p:sp>
      <p:pic>
        <p:nvPicPr>
          <p:cNvPr id="5" name="Picture 4" descr="A person standing in front of a graffiti covered wall&#10;&#10;Description automatically generated">
            <a:extLst>
              <a:ext uri="{FF2B5EF4-FFF2-40B4-BE49-F238E27FC236}">
                <a16:creationId xmlns:a16="http://schemas.microsoft.com/office/drawing/2014/main" id="{D96976A6-DAA5-4B8C-9580-3A30293C555B}"/>
              </a:ext>
            </a:extLst>
          </p:cNvPr>
          <p:cNvPicPr>
            <a:picLocks noChangeAspect="1"/>
          </p:cNvPicPr>
          <p:nvPr/>
        </p:nvPicPr>
        <p:blipFill rotWithShape="1">
          <a:blip r:embed="rId2"/>
          <a:srcRect l="24965" r="24842"/>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5090474" y="2194102"/>
            <a:ext cx="4053506" cy="3908586"/>
          </a:xfrm>
        </p:spPr>
        <p:txBody>
          <a:bodyPr>
            <a:normAutofit/>
          </a:bodyPr>
          <a:lstStyle/>
          <a:p>
            <a:r>
              <a:rPr lang="en-US" sz="2300" dirty="0"/>
              <a:t>Senior Homelessness Mental Health Practitioner</a:t>
            </a:r>
          </a:p>
          <a:p>
            <a:r>
              <a:rPr lang="en-US" sz="2300" dirty="0"/>
              <a:t>Non-Medical Prescriber</a:t>
            </a:r>
          </a:p>
          <a:p>
            <a:r>
              <a:rPr lang="en-US" sz="2300" dirty="0"/>
              <a:t>Masters in Advanced Healthcare Practice</a:t>
            </a:r>
          </a:p>
        </p:txBody>
      </p:sp>
    </p:spTree>
    <p:extLst>
      <p:ext uri="{BB962C8B-B14F-4D97-AF65-F5344CB8AC3E}">
        <p14:creationId xmlns:p14="http://schemas.microsoft.com/office/powerpoint/2010/main" val="183382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a:bodyPr>
          <a:lstStyle/>
          <a:p>
            <a:r>
              <a:rPr lang="en-GB">
                <a:solidFill>
                  <a:schemeClr val="tx1">
                    <a:lumMod val="85000"/>
                    <a:lumOff val="15000"/>
                  </a:schemeClr>
                </a:solidFill>
              </a:rPr>
              <a:t>Background to role</a:t>
            </a:r>
          </a:p>
        </p:txBody>
      </p:sp>
      <p:sp>
        <p:nvSpPr>
          <p:cNvPr id="3" name="Content Placeholder 2"/>
          <p:cNvSpPr>
            <a:spLocks noGrp="1"/>
          </p:cNvSpPr>
          <p:nvPr>
            <p:ph idx="1"/>
          </p:nvPr>
        </p:nvSpPr>
        <p:spPr>
          <a:xfrm>
            <a:off x="1468490" y="2431765"/>
            <a:ext cx="6207019" cy="3320031"/>
          </a:xfrm>
        </p:spPr>
        <p:txBody>
          <a:bodyPr anchor="ctr">
            <a:normAutofit fontScale="92500"/>
          </a:bodyPr>
          <a:lstStyle/>
          <a:p>
            <a:pPr marL="457200" indent="-457200"/>
            <a:r>
              <a:rPr lang="en-GB" sz="2600" dirty="0">
                <a:solidFill>
                  <a:schemeClr val="tx1">
                    <a:lumMod val="85000"/>
                    <a:lumOff val="15000"/>
                  </a:schemeClr>
                </a:solidFill>
              </a:rPr>
              <a:t>Ipswich Borough Council secured funding from MHCLG in 2016 to prevent and relieve Rough Sleeping. </a:t>
            </a:r>
          </a:p>
          <a:p>
            <a:pPr marL="457200" indent="-457200"/>
            <a:r>
              <a:rPr lang="en-GB" sz="2600" dirty="0">
                <a:solidFill>
                  <a:schemeClr val="tx1">
                    <a:lumMod val="85000"/>
                    <a:lumOff val="15000"/>
                  </a:schemeClr>
                </a:solidFill>
              </a:rPr>
              <a:t>The council commissioned a dedicated mental health service from NSFT.  </a:t>
            </a:r>
          </a:p>
          <a:p>
            <a:pPr marL="457200" indent="-457200"/>
            <a:r>
              <a:rPr lang="en-GB" sz="2600" dirty="0">
                <a:solidFill>
                  <a:schemeClr val="tx1">
                    <a:lumMod val="85000"/>
                    <a:lumOff val="15000"/>
                  </a:schemeClr>
                </a:solidFill>
              </a:rPr>
              <a:t>I took up the role from 2</a:t>
            </a:r>
            <a:r>
              <a:rPr lang="en-GB" sz="2600" baseline="30000" dirty="0">
                <a:solidFill>
                  <a:schemeClr val="tx1">
                    <a:lumMod val="85000"/>
                    <a:lumOff val="15000"/>
                  </a:schemeClr>
                </a:solidFill>
              </a:rPr>
              <a:t>nd</a:t>
            </a:r>
            <a:r>
              <a:rPr lang="en-GB" sz="2600" dirty="0">
                <a:solidFill>
                  <a:schemeClr val="tx1">
                    <a:lumMod val="85000"/>
                    <a:lumOff val="15000"/>
                  </a:schemeClr>
                </a:solidFill>
              </a:rPr>
              <a:t> July 2018.</a:t>
            </a:r>
          </a:p>
          <a:p>
            <a:pPr marL="457200" indent="-457200"/>
            <a:r>
              <a:rPr lang="en-GB" sz="2600" dirty="0">
                <a:solidFill>
                  <a:schemeClr val="tx1">
                    <a:lumMod val="85000"/>
                    <a:lumOff val="15000"/>
                  </a:schemeClr>
                </a:solidFill>
              </a:rPr>
              <a:t>I am based within mental health trust and integrated with homelessness services. </a:t>
            </a:r>
          </a:p>
        </p:txBody>
      </p:sp>
      <p:sp>
        <p:nvSpPr>
          <p:cNvPr id="30" name="Freeform: Shape 29">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475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a:bodyPr>
          <a:lstStyle/>
          <a:p>
            <a:r>
              <a:rPr lang="en-GB" dirty="0">
                <a:solidFill>
                  <a:schemeClr val="tx1">
                    <a:lumMod val="85000"/>
                    <a:lumOff val="15000"/>
                  </a:schemeClr>
                </a:solidFill>
              </a:rPr>
              <a:t>Barriers to access…</a:t>
            </a:r>
          </a:p>
        </p:txBody>
      </p:sp>
      <p:sp>
        <p:nvSpPr>
          <p:cNvPr id="3" name="Content Placeholder 2"/>
          <p:cNvSpPr>
            <a:spLocks noGrp="1"/>
          </p:cNvSpPr>
          <p:nvPr>
            <p:ph idx="1"/>
          </p:nvPr>
        </p:nvSpPr>
        <p:spPr>
          <a:xfrm>
            <a:off x="1468490" y="2431765"/>
            <a:ext cx="6207019" cy="3320031"/>
          </a:xfrm>
        </p:spPr>
        <p:txBody>
          <a:bodyPr anchor="ctr">
            <a:noAutofit/>
          </a:bodyPr>
          <a:lstStyle/>
          <a:p>
            <a:pPr marL="0" indent="0">
              <a:buNone/>
            </a:pPr>
            <a:r>
              <a:rPr lang="en-GB" sz="2600" dirty="0">
                <a:solidFill>
                  <a:srgbClr val="000000"/>
                </a:solidFill>
              </a:rPr>
              <a:t>St Mungo’s (2016) suggest that traditional routes in to mental health services are too complex and hard to navigate for people who are homeless and when they do manage to get an appointment with a mental health team it may be weeks or even months away, meaning their mental health and their situation may get much worse before they are able to access any support.</a:t>
            </a:r>
          </a:p>
        </p:txBody>
      </p:sp>
      <p:sp>
        <p:nvSpPr>
          <p:cNvPr id="30" name="Freeform: Shape 29">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58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65226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4314" y="6027658"/>
            <a:ext cx="5929686"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erson Centred - Free image on Pixabay">
            <a:extLst>
              <a:ext uri="{FF2B5EF4-FFF2-40B4-BE49-F238E27FC236}">
                <a16:creationId xmlns:a16="http://schemas.microsoft.com/office/drawing/2014/main" id="{9959CBEE-9CB3-4408-8D33-2FE7F032F7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924" y="1960463"/>
            <a:ext cx="3021806" cy="33622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9B50D5B-8870-4544-A4C4-207275E90204}"/>
              </a:ext>
            </a:extLst>
          </p:cNvPr>
          <p:cNvSpPr>
            <a:spLocks noGrp="1"/>
          </p:cNvSpPr>
          <p:nvPr>
            <p:ph idx="1"/>
          </p:nvPr>
        </p:nvSpPr>
        <p:spPr>
          <a:xfrm>
            <a:off x="4036218" y="2194101"/>
            <a:ext cx="4362272" cy="3908587"/>
          </a:xfrm>
        </p:spPr>
        <p:txBody>
          <a:bodyPr>
            <a:normAutofit fontScale="92500" lnSpcReduction="10000"/>
          </a:bodyPr>
          <a:lstStyle/>
          <a:p>
            <a:r>
              <a:rPr lang="en-GB" sz="2800" dirty="0"/>
              <a:t>Person Centred </a:t>
            </a:r>
          </a:p>
          <a:p>
            <a:r>
              <a:rPr lang="en-GB" sz="2800" dirty="0"/>
              <a:t>Referral route as simple as possible</a:t>
            </a:r>
          </a:p>
          <a:p>
            <a:r>
              <a:rPr lang="en-GB" sz="2800" dirty="0"/>
              <a:t>Assertive engagement</a:t>
            </a:r>
          </a:p>
          <a:p>
            <a:r>
              <a:rPr lang="en-GB" sz="2800" dirty="0"/>
              <a:t>No caseload – no discharge</a:t>
            </a:r>
          </a:p>
          <a:p>
            <a:r>
              <a:rPr lang="en-GB" sz="2800" dirty="0"/>
              <a:t>Less paperwork</a:t>
            </a:r>
          </a:p>
          <a:p>
            <a:r>
              <a:rPr lang="en-GB" sz="2800" dirty="0"/>
              <a:t>Work with people with multiple and complex needs</a:t>
            </a:r>
          </a:p>
          <a:p>
            <a:pPr marL="0" indent="0">
              <a:buNone/>
            </a:pPr>
            <a:endParaRPr lang="en-GB" sz="1700" dirty="0"/>
          </a:p>
          <a:p>
            <a:pPr marL="0" indent="0">
              <a:buNone/>
            </a:pPr>
            <a:endParaRPr lang="en-GB" sz="1700" dirty="0"/>
          </a:p>
        </p:txBody>
      </p:sp>
    </p:spTree>
    <p:extLst>
      <p:ext uri="{BB962C8B-B14F-4D97-AF65-F5344CB8AC3E}">
        <p14:creationId xmlns:p14="http://schemas.microsoft.com/office/powerpoint/2010/main" val="4111969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a:bodyPr>
          <a:lstStyle/>
          <a:p>
            <a:r>
              <a:rPr lang="en-GB" dirty="0">
                <a:solidFill>
                  <a:schemeClr val="tx1">
                    <a:lumMod val="85000"/>
                    <a:lumOff val="15000"/>
                  </a:schemeClr>
                </a:solidFill>
              </a:rPr>
              <a:t>Seeing people where they are…</a:t>
            </a:r>
          </a:p>
        </p:txBody>
      </p:sp>
      <p:sp>
        <p:nvSpPr>
          <p:cNvPr id="3" name="Content Placeholder 2"/>
          <p:cNvSpPr>
            <a:spLocks noGrp="1"/>
          </p:cNvSpPr>
          <p:nvPr>
            <p:ph idx="1"/>
          </p:nvPr>
        </p:nvSpPr>
        <p:spPr>
          <a:xfrm>
            <a:off x="1468490" y="2431765"/>
            <a:ext cx="6207019" cy="3320031"/>
          </a:xfrm>
        </p:spPr>
        <p:txBody>
          <a:bodyPr anchor="ctr">
            <a:noAutofit/>
          </a:bodyPr>
          <a:lstStyle/>
          <a:p>
            <a:pPr marL="0" indent="0">
              <a:buNone/>
            </a:pPr>
            <a:r>
              <a:rPr lang="en-GB" sz="2800" dirty="0">
                <a:solidFill>
                  <a:srgbClr val="000000"/>
                </a:solidFill>
              </a:rPr>
              <a:t>St Mungo’s (2016) endorse this outreach approach, enabling clients to access support and treatment in community settings, including drop in centres, hostels and supported housing. </a:t>
            </a:r>
          </a:p>
          <a:p>
            <a:pPr marL="0" indent="0">
              <a:buNone/>
            </a:pPr>
            <a:endParaRPr lang="en-GB" sz="2600" dirty="0">
              <a:solidFill>
                <a:schemeClr val="tx1">
                  <a:lumMod val="85000"/>
                  <a:lumOff val="15000"/>
                </a:schemeClr>
              </a:solidFill>
            </a:endParaRPr>
          </a:p>
        </p:txBody>
      </p:sp>
      <p:sp>
        <p:nvSpPr>
          <p:cNvPr id="19" name="Freeform: Shape 18">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64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a:bodyPr>
          <a:lstStyle/>
          <a:p>
            <a:r>
              <a:rPr lang="en-GB">
                <a:solidFill>
                  <a:schemeClr val="tx1">
                    <a:lumMod val="85000"/>
                    <a:lumOff val="15000"/>
                  </a:schemeClr>
                </a:solidFill>
              </a:rPr>
              <a:t>Integrated/Multiagency working</a:t>
            </a:r>
          </a:p>
        </p:txBody>
      </p:sp>
      <p:sp>
        <p:nvSpPr>
          <p:cNvPr id="3" name="Content Placeholder 2"/>
          <p:cNvSpPr>
            <a:spLocks noGrp="1"/>
          </p:cNvSpPr>
          <p:nvPr>
            <p:ph idx="1"/>
          </p:nvPr>
        </p:nvSpPr>
        <p:spPr>
          <a:xfrm>
            <a:off x="1468490" y="2431765"/>
            <a:ext cx="6207019" cy="3320031"/>
          </a:xfrm>
        </p:spPr>
        <p:txBody>
          <a:bodyPr anchor="ctr">
            <a:noAutofit/>
          </a:bodyPr>
          <a:lstStyle/>
          <a:p>
            <a:pPr marL="0" indent="0">
              <a:buNone/>
            </a:pPr>
            <a:r>
              <a:rPr lang="en-GB" sz="2600" dirty="0">
                <a:solidFill>
                  <a:schemeClr val="tx1">
                    <a:lumMod val="85000"/>
                    <a:lumOff val="15000"/>
                  </a:schemeClr>
                </a:solidFill>
              </a:rPr>
              <a:t>Homeless Link (2018) advises that every locality should have a multiagency response for rough sleepers with complex needs. They should have clear mechanisms to identify and refer people across sectors with partnerships that can provide flexible, practical, personalised, multiagency support to rough sleepers.</a:t>
            </a:r>
          </a:p>
        </p:txBody>
      </p:sp>
      <p:sp>
        <p:nvSpPr>
          <p:cNvPr id="19" name="Freeform: Shape 18">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70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7" y="548640"/>
            <a:ext cx="7157553" cy="1188720"/>
          </a:xfrm>
        </p:spPr>
        <p:txBody>
          <a:bodyPr>
            <a:normAutofit/>
          </a:bodyPr>
          <a:lstStyle/>
          <a:p>
            <a:r>
              <a:rPr lang="en-GB">
                <a:solidFill>
                  <a:schemeClr val="tx1">
                    <a:lumMod val="85000"/>
                    <a:lumOff val="15000"/>
                  </a:schemeClr>
                </a:solidFill>
              </a:rPr>
              <a:t>Integrated/Multiagency working</a:t>
            </a:r>
          </a:p>
        </p:txBody>
      </p:sp>
      <p:sp>
        <p:nvSpPr>
          <p:cNvPr id="3" name="Content Placeholder 2"/>
          <p:cNvSpPr>
            <a:spLocks noGrp="1"/>
          </p:cNvSpPr>
          <p:nvPr>
            <p:ph idx="1"/>
          </p:nvPr>
        </p:nvSpPr>
        <p:spPr>
          <a:xfrm>
            <a:off x="188536" y="2431765"/>
            <a:ext cx="8755516" cy="3648524"/>
          </a:xfrm>
        </p:spPr>
        <p:txBody>
          <a:bodyPr anchor="ctr">
            <a:noAutofit/>
          </a:bodyPr>
          <a:lstStyle/>
          <a:p>
            <a:pPr marL="0" indent="0">
              <a:buNone/>
            </a:pPr>
            <a:r>
              <a:rPr lang="en-GB" sz="2800" dirty="0">
                <a:solidFill>
                  <a:srgbClr val="7030A0"/>
                </a:solidFill>
              </a:rPr>
              <a:t>Mental Health Services</a:t>
            </a:r>
            <a:r>
              <a:rPr lang="en-GB" sz="2800" dirty="0"/>
              <a:t>, </a:t>
            </a:r>
            <a:r>
              <a:rPr lang="en-GB" sz="2800" dirty="0">
                <a:solidFill>
                  <a:schemeClr val="accent1"/>
                </a:solidFill>
              </a:rPr>
              <a:t>Health Outreach Service</a:t>
            </a:r>
            <a:r>
              <a:rPr lang="en-GB" sz="2800" dirty="0"/>
              <a:t>, </a:t>
            </a:r>
            <a:r>
              <a:rPr lang="en-GB" sz="2800" dirty="0">
                <a:solidFill>
                  <a:schemeClr val="accent4"/>
                </a:solidFill>
              </a:rPr>
              <a:t>General hospital alcohol nurse and Safeguarding Lead</a:t>
            </a:r>
            <a:r>
              <a:rPr lang="en-GB" sz="2800" dirty="0"/>
              <a:t>, </a:t>
            </a:r>
            <a:r>
              <a:rPr lang="en-GB" sz="2800" dirty="0">
                <a:solidFill>
                  <a:schemeClr val="accent2">
                    <a:lumMod val="75000"/>
                  </a:schemeClr>
                </a:solidFill>
              </a:rPr>
              <a:t>Drug and alcohol team</a:t>
            </a:r>
            <a:r>
              <a:rPr lang="en-GB" sz="2800" dirty="0"/>
              <a:t>, </a:t>
            </a:r>
            <a:r>
              <a:rPr lang="en-GB" sz="2800" dirty="0">
                <a:solidFill>
                  <a:schemeClr val="accent6"/>
                </a:solidFill>
              </a:rPr>
              <a:t>Police</a:t>
            </a:r>
            <a:r>
              <a:rPr lang="en-GB" sz="2800" dirty="0"/>
              <a:t>, </a:t>
            </a:r>
            <a:r>
              <a:rPr lang="en-GB" sz="2800" dirty="0">
                <a:solidFill>
                  <a:schemeClr val="tx1"/>
                </a:solidFill>
              </a:rPr>
              <a:t>GPs</a:t>
            </a:r>
            <a:r>
              <a:rPr lang="en-GB" sz="2800" dirty="0"/>
              <a:t>, </a:t>
            </a:r>
            <a:r>
              <a:rPr lang="en-GB" sz="2800" dirty="0">
                <a:solidFill>
                  <a:srgbClr val="FF0000"/>
                </a:solidFill>
              </a:rPr>
              <a:t>Supported housing providers</a:t>
            </a:r>
            <a:r>
              <a:rPr lang="en-GB" sz="2800" dirty="0"/>
              <a:t>, </a:t>
            </a:r>
            <a:r>
              <a:rPr lang="en-GB" sz="2800" dirty="0">
                <a:solidFill>
                  <a:srgbClr val="7030A0"/>
                </a:solidFill>
              </a:rPr>
              <a:t>Domestic abuse charities</a:t>
            </a:r>
            <a:r>
              <a:rPr lang="en-GB" sz="2800" dirty="0"/>
              <a:t>, </a:t>
            </a:r>
            <a:r>
              <a:rPr lang="en-GB" sz="2800" dirty="0">
                <a:solidFill>
                  <a:srgbClr val="0070C0"/>
                </a:solidFill>
              </a:rPr>
              <a:t>Sexual abuse charities</a:t>
            </a:r>
            <a:r>
              <a:rPr lang="en-GB" sz="2800" dirty="0"/>
              <a:t>, </a:t>
            </a:r>
            <a:r>
              <a:rPr lang="en-GB" sz="2800" dirty="0">
                <a:solidFill>
                  <a:schemeClr val="tx2">
                    <a:lumMod val="75000"/>
                  </a:schemeClr>
                </a:solidFill>
              </a:rPr>
              <a:t>Probation</a:t>
            </a:r>
            <a:r>
              <a:rPr lang="en-GB" sz="2800" dirty="0"/>
              <a:t>, Street wardens, </a:t>
            </a:r>
            <a:r>
              <a:rPr lang="en-GB" sz="2800" dirty="0">
                <a:solidFill>
                  <a:schemeClr val="accent4"/>
                </a:solidFill>
              </a:rPr>
              <a:t>Church run night shelter</a:t>
            </a:r>
            <a:r>
              <a:rPr lang="en-GB" sz="2800" dirty="0"/>
              <a:t>, </a:t>
            </a:r>
            <a:r>
              <a:rPr lang="en-GB" sz="2800" dirty="0">
                <a:solidFill>
                  <a:schemeClr val="tx1"/>
                </a:solidFill>
              </a:rPr>
              <a:t>Homeless drop in centre</a:t>
            </a:r>
            <a:r>
              <a:rPr lang="en-GB" sz="2800" dirty="0"/>
              <a:t>, </a:t>
            </a:r>
            <a:r>
              <a:rPr lang="en-GB" sz="2800" dirty="0">
                <a:solidFill>
                  <a:schemeClr val="accent2"/>
                </a:solidFill>
              </a:rPr>
              <a:t>Drug and alcohol outreach workers</a:t>
            </a:r>
            <a:r>
              <a:rPr lang="en-GB" sz="2800" dirty="0"/>
              <a:t>, </a:t>
            </a:r>
            <a:r>
              <a:rPr lang="en-GB" sz="2800" dirty="0">
                <a:solidFill>
                  <a:schemeClr val="accent5"/>
                </a:solidFill>
              </a:rPr>
              <a:t>Hostels</a:t>
            </a:r>
            <a:r>
              <a:rPr lang="en-GB" sz="2800" dirty="0"/>
              <a:t>, </a:t>
            </a:r>
            <a:r>
              <a:rPr lang="en-GB" sz="2800" dirty="0">
                <a:solidFill>
                  <a:schemeClr val="accent6"/>
                </a:solidFill>
              </a:rPr>
              <a:t>B+B managers</a:t>
            </a:r>
            <a:r>
              <a:rPr lang="en-GB" sz="2800" dirty="0"/>
              <a:t>, </a:t>
            </a:r>
            <a:r>
              <a:rPr lang="en-GB" sz="2800" dirty="0">
                <a:solidFill>
                  <a:srgbClr val="C00000"/>
                </a:solidFill>
              </a:rPr>
              <a:t>Housing Options</a:t>
            </a:r>
            <a:r>
              <a:rPr lang="en-GB" sz="2800" dirty="0"/>
              <a:t>, </a:t>
            </a:r>
            <a:r>
              <a:rPr lang="en-GB" sz="2800" dirty="0">
                <a:solidFill>
                  <a:srgbClr val="7030A0"/>
                </a:solidFill>
              </a:rPr>
              <a:t>Social Services</a:t>
            </a:r>
            <a:r>
              <a:rPr lang="en-GB" sz="2800" dirty="0"/>
              <a:t>, </a:t>
            </a:r>
            <a:r>
              <a:rPr lang="en-GB" sz="2800" dirty="0">
                <a:solidFill>
                  <a:schemeClr val="tx1"/>
                </a:solidFill>
              </a:rPr>
              <a:t>Soup kitchen</a:t>
            </a:r>
            <a:r>
              <a:rPr lang="en-GB" sz="2800" dirty="0"/>
              <a:t>, </a:t>
            </a:r>
            <a:r>
              <a:rPr lang="en-GB" sz="2800" dirty="0">
                <a:solidFill>
                  <a:schemeClr val="accent1"/>
                </a:solidFill>
              </a:rPr>
              <a:t>Job Centre</a:t>
            </a:r>
            <a:r>
              <a:rPr lang="en-GB" sz="2800" dirty="0"/>
              <a:t>, </a:t>
            </a:r>
            <a:r>
              <a:rPr lang="en-GB" sz="2800" dirty="0">
                <a:solidFill>
                  <a:schemeClr val="accent6"/>
                </a:solidFill>
              </a:rPr>
              <a:t>Refugee charity </a:t>
            </a:r>
            <a:r>
              <a:rPr lang="en-GB" sz="2800" dirty="0"/>
              <a:t>and many more……..</a:t>
            </a:r>
          </a:p>
          <a:p>
            <a:pPr marL="0" indent="0">
              <a:buNone/>
            </a:pPr>
            <a:endParaRPr lang="en-GB" sz="2600" dirty="0">
              <a:solidFill>
                <a:schemeClr val="tx1">
                  <a:lumMod val="85000"/>
                  <a:lumOff val="15000"/>
                </a:schemeClr>
              </a:solidFill>
            </a:endParaRPr>
          </a:p>
        </p:txBody>
      </p:sp>
      <p:sp>
        <p:nvSpPr>
          <p:cNvPr id="19" name="Freeform: Shape 18">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137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146EA1-F355-458C-8AFA-93DFDF020F77}"/>
              </a:ext>
            </a:extLst>
          </p:cNvPr>
          <p:cNvSpPr>
            <a:spLocks noGrp="1"/>
          </p:cNvSpPr>
          <p:nvPr>
            <p:ph type="title"/>
          </p:nvPr>
        </p:nvSpPr>
        <p:spPr>
          <a:xfrm>
            <a:off x="852777" y="548640"/>
            <a:ext cx="7157553" cy="1188720"/>
          </a:xfrm>
        </p:spPr>
        <p:txBody>
          <a:bodyPr>
            <a:normAutofit/>
          </a:bodyPr>
          <a:lstStyle/>
          <a:p>
            <a:r>
              <a:rPr lang="en-GB">
                <a:solidFill>
                  <a:schemeClr val="tx1">
                    <a:lumMod val="85000"/>
                    <a:lumOff val="15000"/>
                  </a:schemeClr>
                </a:solidFill>
              </a:rPr>
              <a:t>Case Study - Alice</a:t>
            </a:r>
          </a:p>
        </p:txBody>
      </p:sp>
      <p:sp>
        <p:nvSpPr>
          <p:cNvPr id="3" name="Content Placeholder 2">
            <a:extLst>
              <a:ext uri="{FF2B5EF4-FFF2-40B4-BE49-F238E27FC236}">
                <a16:creationId xmlns:a16="http://schemas.microsoft.com/office/drawing/2014/main" id="{5837EF8C-C219-4556-A284-B6621E46A1B3}"/>
              </a:ext>
            </a:extLst>
          </p:cNvPr>
          <p:cNvSpPr>
            <a:spLocks noGrp="1"/>
          </p:cNvSpPr>
          <p:nvPr>
            <p:ph idx="1"/>
          </p:nvPr>
        </p:nvSpPr>
        <p:spPr>
          <a:xfrm>
            <a:off x="1468490" y="2431765"/>
            <a:ext cx="6207019" cy="3320031"/>
          </a:xfrm>
        </p:spPr>
        <p:txBody>
          <a:bodyPr anchor="ctr">
            <a:normAutofit lnSpcReduction="10000"/>
          </a:bodyPr>
          <a:lstStyle/>
          <a:p>
            <a:r>
              <a:rPr lang="en-GB" dirty="0">
                <a:solidFill>
                  <a:schemeClr val="tx1">
                    <a:lumMod val="85000"/>
                    <a:lumOff val="15000"/>
                  </a:schemeClr>
                </a:solidFill>
              </a:rPr>
              <a:t>31 year old, referred while in hospital on IV Antibiotics following infection from injecting heroin</a:t>
            </a:r>
          </a:p>
          <a:p>
            <a:r>
              <a:rPr lang="en-GB" dirty="0">
                <a:solidFill>
                  <a:schemeClr val="tx1">
                    <a:lumMod val="85000"/>
                    <a:lumOff val="15000"/>
                  </a:schemeClr>
                </a:solidFill>
              </a:rPr>
              <a:t>Very unstable mental health</a:t>
            </a:r>
          </a:p>
          <a:p>
            <a:r>
              <a:rPr lang="en-GB" dirty="0">
                <a:solidFill>
                  <a:schemeClr val="tx1">
                    <a:lumMod val="85000"/>
                    <a:lumOff val="15000"/>
                  </a:schemeClr>
                </a:solidFill>
              </a:rPr>
              <a:t>Had children removed 1yr ago, started using heroin 10 months ago</a:t>
            </a:r>
          </a:p>
          <a:p>
            <a:r>
              <a:rPr lang="en-GB" dirty="0">
                <a:solidFill>
                  <a:schemeClr val="tx1">
                    <a:lumMod val="85000"/>
                    <a:lumOff val="15000"/>
                  </a:schemeClr>
                </a:solidFill>
              </a:rPr>
              <a:t>Homeless – sofa surfing with abusive partner</a:t>
            </a:r>
          </a:p>
          <a:p>
            <a:r>
              <a:rPr lang="en-GB" dirty="0">
                <a:solidFill>
                  <a:schemeClr val="tx1">
                    <a:lumMod val="85000"/>
                    <a:lumOff val="15000"/>
                  </a:schemeClr>
                </a:solidFill>
              </a:rPr>
              <a:t>Referred by substance use service</a:t>
            </a:r>
          </a:p>
          <a:p>
            <a:pPr marL="0" indent="0">
              <a:buNone/>
            </a:pPr>
            <a:endParaRPr lang="en-GB" sz="17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653688"/>
      </p:ext>
    </p:extLst>
  </p:cSld>
  <p:clrMapOvr>
    <a:masterClrMapping/>
  </p:clrMapOvr>
</p:sld>
</file>

<file path=ppt/theme/theme1.xml><?xml version="1.0" encoding="utf-8"?>
<a:theme xmlns:a="http://schemas.openxmlformats.org/drawingml/2006/main" name="NSFT bas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BDD193A2D305499E707058B149DD6A" ma:contentTypeVersion="13" ma:contentTypeDescription="Create a new document." ma:contentTypeScope="" ma:versionID="54e25687ae72aa2ac4b3a9b7850f95ac">
  <xsd:schema xmlns:xsd="http://www.w3.org/2001/XMLSchema" xmlns:xs="http://www.w3.org/2001/XMLSchema" xmlns:p="http://schemas.microsoft.com/office/2006/metadata/properties" xmlns:ns2="3b557957-13a2-406a-9353-9d69d3c57766" xmlns:ns3="bca9822e-211d-4723-85f2-b3c70f22749b" targetNamespace="http://schemas.microsoft.com/office/2006/metadata/properties" ma:root="true" ma:fieldsID="3fa7888c5506ceb8e63594e71e3f5dd1" ns2:_="" ns3:_="">
    <xsd:import namespace="3b557957-13a2-406a-9353-9d69d3c57766"/>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57957-13a2-406a-9353-9d69d3c57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708197-1F92-40F4-BF78-A3E82E4AA32A}">
  <ds:schemaRefs>
    <ds:schemaRef ds:uri="http://schemas.microsoft.com/sharepoint/v3/contenttype/forms"/>
  </ds:schemaRefs>
</ds:datastoreItem>
</file>

<file path=customXml/itemProps2.xml><?xml version="1.0" encoding="utf-8"?>
<ds:datastoreItem xmlns:ds="http://schemas.openxmlformats.org/officeDocument/2006/customXml" ds:itemID="{C7506FF4-2E42-4CC9-9172-075C86D7C3F2}">
  <ds:schemaRefs>
    <ds:schemaRef ds:uri="http://schemas.microsoft.com/office/2006/metadata/properties"/>
    <ds:schemaRef ds:uri="http://purl.org/dc/terms/"/>
    <ds:schemaRef ds:uri="5a4763a0-f8b4-4352-b99e-949453f59c64"/>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0f403fc-54f0-41e7-92f6-e94d2066f40e"/>
    <ds:schemaRef ds:uri="http://www.w3.org/XML/1998/namespace"/>
    <ds:schemaRef ds:uri="http://purl.org/dc/dcmitype/"/>
  </ds:schemaRefs>
</ds:datastoreItem>
</file>

<file path=customXml/itemProps3.xml><?xml version="1.0" encoding="utf-8"?>
<ds:datastoreItem xmlns:ds="http://schemas.openxmlformats.org/officeDocument/2006/customXml" ds:itemID="{49329068-F1F9-46CB-8E1A-8A4C60E28519}"/>
</file>

<file path=docProps/app.xml><?xml version="1.0" encoding="utf-8"?>
<Properties xmlns="http://schemas.openxmlformats.org/officeDocument/2006/extended-properties" xmlns:vt="http://schemas.openxmlformats.org/officeDocument/2006/docPropsVTypes">
  <TotalTime>15</TotalTime>
  <Words>492</Words>
  <Application>Microsoft Office PowerPoint</Application>
  <PresentationFormat>On-screen Show (4:3)</PresentationFormat>
  <Paragraphs>50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NSFT base theme</vt:lpstr>
      <vt:lpstr>Frontline Network Conference   Integrated Homelessness Mental Health  </vt:lpstr>
      <vt:lpstr>Who am I?</vt:lpstr>
      <vt:lpstr>Background to role</vt:lpstr>
      <vt:lpstr>Barriers to access…</vt:lpstr>
      <vt:lpstr>PowerPoint Presentation</vt:lpstr>
      <vt:lpstr>Seeing people where they are…</vt:lpstr>
      <vt:lpstr>Integrated/Multiagency working</vt:lpstr>
      <vt:lpstr>Integrated/Multiagency working</vt:lpstr>
      <vt:lpstr>Case Study - Alice</vt:lpstr>
      <vt:lpstr>Case Study - Alice</vt:lpstr>
      <vt:lpstr>Case Study - Alice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Dickson Jonathan (NSFT)</dc:creator>
  <cp:lastModifiedBy>Dickson Jonathan (NSFT)</cp:lastModifiedBy>
  <cp:revision>2</cp:revision>
  <dcterms:created xsi:type="dcterms:W3CDTF">2021-06-22T21:36:46Z</dcterms:created>
  <dcterms:modified xsi:type="dcterms:W3CDTF">2021-06-22T21:52:41Z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0x01010001BDD193A2D305499E707058B149DD6A</vt:lpwstr>
  </property>
</Properties>
</file>