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8" r:id="rId2"/>
  </p:sldMasterIdLst>
  <p:notesMasterIdLst>
    <p:notesMasterId r:id="rId14"/>
  </p:notesMasterIdLst>
  <p:sldIdLst>
    <p:sldId id="256" r:id="rId3"/>
    <p:sldId id="257" r:id="rId4"/>
    <p:sldId id="259" r:id="rId5"/>
    <p:sldId id="262" r:id="rId6"/>
    <p:sldId id="287" r:id="rId7"/>
    <p:sldId id="261" r:id="rId8"/>
    <p:sldId id="260" r:id="rId9"/>
    <p:sldId id="291" r:id="rId10"/>
    <p:sldId id="290" r:id="rId11"/>
    <p:sldId id="288" r:id="rId12"/>
    <p:sldId id="28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ODWIN, Elaine (NHS ENGLAND &amp; NHS IMPROVEMENT - X24)" initials="GE(E&amp;NI-X" lastIdx="10" clrIdx="0">
    <p:extLst>
      <p:ext uri="{19B8F6BF-5375-455C-9EA6-DF929625EA0E}">
        <p15:presenceInfo xmlns:p15="http://schemas.microsoft.com/office/powerpoint/2012/main" userId="S::elaine.goodwin2@nhs.net::bcc21781-b4a6-49ee-8355-34af590fc037" providerId="AD"/>
      </p:ext>
    </p:extLst>
  </p:cmAuthor>
  <p:cmAuthor id="2" name="Gray, Vikki" initials="GV" lastIdx="9" clrIdx="1">
    <p:extLst>
      <p:ext uri="{19B8F6BF-5375-455C-9EA6-DF929625EA0E}">
        <p15:presenceInfo xmlns:p15="http://schemas.microsoft.com/office/powerpoint/2012/main" userId="S::Vikki.Gray@Candi.nhs.uk::e0162b3b-92bf-494b-9581-c99f9adb2a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8486"/>
    <a:srgbClr val="0070B9"/>
    <a:srgbClr val="F9393E"/>
    <a:srgbClr val="53B2E8"/>
    <a:srgbClr val="FCCF42"/>
    <a:srgbClr val="CC66FF"/>
    <a:srgbClr val="FFCDCD"/>
    <a:srgbClr val="BF95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45" autoAdjust="0"/>
    <p:restoredTop sz="94660"/>
  </p:normalViewPr>
  <p:slideViewPr>
    <p:cSldViewPr snapToGrid="0">
      <p:cViewPr varScale="1">
        <p:scale>
          <a:sx n="86" d="100"/>
          <a:sy n="86" d="100"/>
        </p:scale>
        <p:origin x="701" y="53"/>
      </p:cViewPr>
      <p:guideLst/>
    </p:cSldViewPr>
  </p:slideViewPr>
  <p:notesTextViewPr>
    <p:cViewPr>
      <p:scale>
        <a:sx n="1" d="1"/>
        <a:sy n="1" d="1"/>
      </p:scale>
      <p:origin x="0" y="0"/>
    </p:cViewPr>
  </p:notesTextViewPr>
  <p:notesViewPr>
    <p:cSldViewPr snapToGrid="0">
      <p:cViewPr varScale="1">
        <p:scale>
          <a:sx n="65" d="100"/>
          <a:sy n="65" d="100"/>
        </p:scale>
        <p:origin x="3154"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customXml" Target="../customXml/item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F6A65-E101-41B4-A3C2-3E16407CA434}" type="datetimeFigureOut">
              <a:rPr lang="en-GB" smtClean="0"/>
              <a:t>22/06/2021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39E81-565B-4FFA-9680-355623DFE47E}" type="slidenum">
              <a:rPr lang="en-GB" smtClean="0"/>
              <a:t>‹#›</a:t>
            </a:fld>
            <a:endParaRPr lang="en-GB"/>
          </a:p>
        </p:txBody>
      </p:sp>
    </p:spTree>
    <p:extLst>
      <p:ext uri="{BB962C8B-B14F-4D97-AF65-F5344CB8AC3E}">
        <p14:creationId xmlns:p14="http://schemas.microsoft.com/office/powerpoint/2010/main" val="618983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00"/>
              </a:spcAft>
            </a:pPr>
            <a:r>
              <a:rPr lang="en-US" dirty="0"/>
              <a:t>Many people seeking asylum have endured physical/ psychological trauma and extreme fear of conflict, torture, rape, domestic and sexual slavery, trafficking, deprivation of liberty and disappearance or killing of loved ones</a:t>
            </a:r>
          </a:p>
          <a:p>
            <a:pPr>
              <a:spcAft>
                <a:spcPts val="200"/>
              </a:spcAft>
            </a:pPr>
            <a:r>
              <a:rPr lang="en-GB" dirty="0"/>
              <a:t>The flight process can last days or years.  During flight, refugees are frequently separated from family members, robbed, forced to inflict pain or kill, witness torture or killing, and/or lose close family members or friends and endure extremely harsh environmental conditions. Perhaps the most significant effect from all of the experiences refugees endure is having been betrayed, either by their own people, by enemy forces, or by the politics of their world in genera</a:t>
            </a:r>
          </a:p>
          <a:p>
            <a:endParaRPr lang="en-GB" dirty="0"/>
          </a:p>
        </p:txBody>
      </p:sp>
      <p:sp>
        <p:nvSpPr>
          <p:cNvPr id="4" name="Slide Number Placeholder 3"/>
          <p:cNvSpPr>
            <a:spLocks noGrp="1"/>
          </p:cNvSpPr>
          <p:nvPr>
            <p:ph type="sldNum" sz="quarter" idx="5"/>
          </p:nvPr>
        </p:nvSpPr>
        <p:spPr/>
        <p:txBody>
          <a:bodyPr/>
          <a:lstStyle/>
          <a:p>
            <a:fld id="{1BA39E81-565B-4FFA-9680-355623DFE47E}" type="slidenum">
              <a:rPr lang="en-GB" smtClean="0"/>
              <a:t>3</a:t>
            </a:fld>
            <a:endParaRPr lang="en-GB"/>
          </a:p>
        </p:txBody>
      </p:sp>
    </p:spTree>
    <p:extLst>
      <p:ext uri="{BB962C8B-B14F-4D97-AF65-F5344CB8AC3E}">
        <p14:creationId xmlns:p14="http://schemas.microsoft.com/office/powerpoint/2010/main" val="41527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Specific health needs e.g. risk of TB, blood borne infection (Hep B/C, HIV, syphilis), nutritional deficiency, abuse on journey and lack of adequate food/water/safe environment</a:t>
            </a:r>
          </a:p>
        </p:txBody>
      </p:sp>
      <p:sp>
        <p:nvSpPr>
          <p:cNvPr id="4" name="Slide Number Placeholder 3"/>
          <p:cNvSpPr>
            <a:spLocks noGrp="1"/>
          </p:cNvSpPr>
          <p:nvPr>
            <p:ph type="sldNum" sz="quarter" idx="5"/>
          </p:nvPr>
        </p:nvSpPr>
        <p:spPr/>
        <p:txBody>
          <a:bodyPr/>
          <a:lstStyle/>
          <a:p>
            <a:fld id="{1BA39E81-565B-4FFA-9680-355623DFE47E}" type="slidenum">
              <a:rPr lang="en-GB" smtClean="0"/>
              <a:t>4</a:t>
            </a:fld>
            <a:endParaRPr lang="en-GB"/>
          </a:p>
        </p:txBody>
      </p:sp>
    </p:spTree>
    <p:extLst>
      <p:ext uri="{BB962C8B-B14F-4D97-AF65-F5344CB8AC3E}">
        <p14:creationId xmlns:p14="http://schemas.microsoft.com/office/powerpoint/2010/main" val="3983703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Calls for migrant women with no recourse to have access to refuge accommodation and protections for data on immigration status not to be shared with the Home Office were rejected</a:t>
            </a:r>
          </a:p>
          <a:p>
            <a:r>
              <a:rPr lang="en-GB" dirty="0"/>
              <a:t>Southall Black Sisters have been awarded the Support for Migrant Victims Scheme to deliver a one year pilot to address the ‘evidence gaps’ about the needs of abused migrant women before govt will commit to any long term solution and that it must prevent the ‘exploitation of the immigration system’  </a:t>
            </a:r>
          </a:p>
          <a:p>
            <a:endParaRPr lang="en-GB" dirty="0"/>
          </a:p>
        </p:txBody>
      </p:sp>
      <p:sp>
        <p:nvSpPr>
          <p:cNvPr id="4" name="Slide Number Placeholder 3"/>
          <p:cNvSpPr>
            <a:spLocks noGrp="1"/>
          </p:cNvSpPr>
          <p:nvPr>
            <p:ph type="sldNum" sz="quarter" idx="5"/>
          </p:nvPr>
        </p:nvSpPr>
        <p:spPr/>
        <p:txBody>
          <a:bodyPr/>
          <a:lstStyle/>
          <a:p>
            <a:fld id="{1BA39E81-565B-4FFA-9680-355623DFE47E}" type="slidenum">
              <a:rPr lang="en-GB" smtClean="0"/>
              <a:t>5</a:t>
            </a:fld>
            <a:endParaRPr lang="en-GB"/>
          </a:p>
        </p:txBody>
      </p:sp>
    </p:spTree>
    <p:extLst>
      <p:ext uri="{BB962C8B-B14F-4D97-AF65-F5344CB8AC3E}">
        <p14:creationId xmlns:p14="http://schemas.microsoft.com/office/powerpoint/2010/main" val="2138965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Vulnerable individuals are those who “face[s] a significant probability of incurring an identifiable harm while substantially lacking ability and/or means to protect oneself” (Schroeder and </a:t>
            </a:r>
            <a:r>
              <a:rPr lang="en-GB" dirty="0" err="1"/>
              <a:t>Gefenas</a:t>
            </a:r>
            <a:r>
              <a:rPr lang="en-GB" dirty="0"/>
              <a:t>, 2009: 177). Vulnerabilities can occur because of individual and structural factors or often a combination of both. One such structural factor being uncertain immigration status, which can cause increased vulnerability (Craig et al., 2015; </a:t>
            </a:r>
            <a:r>
              <a:rPr lang="en-GB" dirty="0" err="1"/>
              <a:t>Medecins</a:t>
            </a:r>
            <a:r>
              <a:rPr lang="en-GB" dirty="0"/>
              <a:t> du Monde, 2015; </a:t>
            </a:r>
            <a:r>
              <a:rPr lang="en-GB" dirty="0" err="1"/>
              <a:t>MigrationWork</a:t>
            </a:r>
            <a:r>
              <a:rPr lang="en-GB" dirty="0"/>
              <a:t> and Migrants’ Rights Network, 2009) as access to services and resources have been limited by recent governments (Home Office, 2016) in a bid to create a “hostile” environment denying undocumented migrants access to welfare, housing, employment and banking. Uncertain immigration status increases the risk of harm (e.g., limited access to services, greater exposure to exploitation, limited recourse to justice and protection, etc.) while simultaneously decreasing people’s means of protecting themselves. </a:t>
            </a:r>
          </a:p>
          <a:p>
            <a:endParaRPr lang="en-GB" dirty="0"/>
          </a:p>
          <a:p>
            <a:r>
              <a:rPr lang="en-GB" dirty="0"/>
              <a:t>H&amp;SC Act</a:t>
            </a:r>
          </a:p>
          <a:p>
            <a:r>
              <a:rPr lang="en-GB" dirty="0"/>
              <a:t>first legal duties about health inequalities. It included specific duties for health bodies including the Department of Health, Public Health England, Clinical Commissioning Groups, and NHS England which require the bodies to have due regard to reducing health inequalities between the people of England. </a:t>
            </a:r>
          </a:p>
          <a:p>
            <a:endParaRPr lang="en-GB" dirty="0"/>
          </a:p>
          <a:p>
            <a:r>
              <a:rPr lang="en-GB" dirty="0"/>
              <a:t>Victims of violence A new exemption is introduced in the Regulations for victims of torture, female genital mutilation, domestic violence and sexual violence. While recognised that women are more likely to benefit from the latter two types of violence than men and, by definition, are the only sex that can benefit from the female genital mutilation exemption, the decision to focus on these types of violence and not others (e.g. street crimes) is because of the particularly vulnerable and powerless situations that victims find themselves in.</a:t>
            </a:r>
          </a:p>
          <a:p>
            <a:r>
              <a:rPr lang="en-GB" dirty="0"/>
              <a:t>The exemption for children in local authority care under the 2011 regulations has been expanded to include children looked after by a local authority (which is a broader cohort of children), however it was decided not to extend this further to children supported under section 17 of the Children Act 1989. Although it is recognised that children may be particularly vulnerable, including illegal migrant children, it is considered that the various exemptions in the regulations for vulnerable individuals (asylum seekers, refugees, supported failed asylum seekers, victims of human trafficking) are sufficient to protect the most vulnerable children. </a:t>
            </a:r>
          </a:p>
          <a:p>
            <a:endParaRPr lang="en-GB" dirty="0"/>
          </a:p>
        </p:txBody>
      </p:sp>
      <p:sp>
        <p:nvSpPr>
          <p:cNvPr id="4" name="Slide Number Placeholder 3"/>
          <p:cNvSpPr>
            <a:spLocks noGrp="1"/>
          </p:cNvSpPr>
          <p:nvPr>
            <p:ph type="sldNum" sz="quarter" idx="5"/>
          </p:nvPr>
        </p:nvSpPr>
        <p:spPr/>
        <p:txBody>
          <a:bodyPr/>
          <a:lstStyle/>
          <a:p>
            <a:fld id="{1BA39E81-565B-4FFA-9680-355623DFE47E}" type="slidenum">
              <a:rPr lang="en-GB" smtClean="0"/>
              <a:t>6</a:t>
            </a:fld>
            <a:endParaRPr lang="en-GB"/>
          </a:p>
        </p:txBody>
      </p:sp>
      <p:sp>
        <p:nvSpPr>
          <p:cNvPr id="5" name="Rectangle 4">
            <a:extLst>
              <a:ext uri="{FF2B5EF4-FFF2-40B4-BE49-F238E27FC236}">
                <a16:creationId xmlns:a16="http://schemas.microsoft.com/office/drawing/2014/main" id="{C9C4DD58-E411-4514-8D18-F23937AE511D}"/>
              </a:ext>
            </a:extLst>
          </p:cNvPr>
          <p:cNvSpPr/>
          <p:nvPr/>
        </p:nvSpPr>
        <p:spPr>
          <a:xfrm>
            <a:off x="685800" y="8325853"/>
            <a:ext cx="4457700" cy="6463308"/>
          </a:xfrm>
          <a:prstGeom prst="rect">
            <a:avLst/>
          </a:prstGeom>
        </p:spPr>
        <p:txBody>
          <a:bodyPr wrap="square">
            <a:spAutoFit/>
          </a:bodyPr>
          <a:lstStyle/>
          <a:p>
            <a:r>
              <a:rPr lang="en-GB" dirty="0"/>
              <a:t>• Retention of free GP/nurse consultations • Retention of existing exemptions for infectious diseases • Immediately necessary or urgent treatment (clinically decided) will always be provided without delay, regardless of whether the overseas visitor can pay • Maternity services are always considered to be immediately necessary • Extension of the exemption for those detained, in guardianship or subject to community treatment orders under the Mental Health Act 1983 or who are subject to treatment Equality analysis: The National Health Service (Charges to Overseas Visitors) Regulations 2015 17 imposed by a court order to include those overseas visitors deprived of their liberty under the Mental Capacity Act 2005 • Retention of exemptions for refugees, victims of human trafficking, asylum seekers and Home Office supported failed asylum seekers • Working with NHS frontline staff (e.g. overseas visitor managers) to raise awareness on the issues faced by vulnerable groups</a:t>
            </a:r>
          </a:p>
        </p:txBody>
      </p:sp>
    </p:spTree>
    <p:extLst>
      <p:ext uri="{BB962C8B-B14F-4D97-AF65-F5344CB8AC3E}">
        <p14:creationId xmlns:p14="http://schemas.microsoft.com/office/powerpoint/2010/main" val="1021782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Recent work has verified that post-migration stress significantly influences the emotional well-being of refugees, and often provides a risk similar to or greater than war-related trauma.</a:t>
            </a:r>
            <a:r>
              <a:rPr lang="en-GB" baseline="30000" dirty="0"/>
              <a:t>8-13</a:t>
            </a:r>
            <a:r>
              <a:rPr lang="en-GB" dirty="0"/>
              <a:t>  Pre- and post-migration stress may differentially predict specific kinds of symptoms and distress in both children and adults.</a:t>
            </a:r>
            <a:r>
              <a:rPr lang="en-GB" baseline="30000" dirty="0"/>
              <a:t>14, 15</a:t>
            </a:r>
            <a:r>
              <a:rPr lang="en-GB" dirty="0"/>
              <a:t>  This information is important; it is during the period of resettlement where stress is high and the refugee may be reminded of other traumatic events of their lives, when resettlement agencies and health care workers might start to reverse the effects of trauma across the lifespan of the refugee by providing culturally sensitive care that gives the refugee support.</a:t>
            </a:r>
          </a:p>
        </p:txBody>
      </p:sp>
      <p:sp>
        <p:nvSpPr>
          <p:cNvPr id="4" name="Slide Number Placeholder 3"/>
          <p:cNvSpPr>
            <a:spLocks noGrp="1"/>
          </p:cNvSpPr>
          <p:nvPr>
            <p:ph type="sldNum" sz="quarter" idx="5"/>
          </p:nvPr>
        </p:nvSpPr>
        <p:spPr/>
        <p:txBody>
          <a:bodyPr/>
          <a:lstStyle/>
          <a:p>
            <a:fld id="{1BA39E81-565B-4FFA-9680-355623DFE47E}" type="slidenum">
              <a:rPr lang="en-GB" smtClean="0"/>
              <a:t>7</a:t>
            </a:fld>
            <a:endParaRPr lang="en-GB"/>
          </a:p>
        </p:txBody>
      </p:sp>
    </p:spTree>
    <p:extLst>
      <p:ext uri="{BB962C8B-B14F-4D97-AF65-F5344CB8AC3E}">
        <p14:creationId xmlns:p14="http://schemas.microsoft.com/office/powerpoint/2010/main" val="968332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Calls for migrant women with no recourse to have access to refuge accommodation and protections for data on immigration status not to be shared with the Home Office were rejected</a:t>
            </a:r>
          </a:p>
          <a:p>
            <a:r>
              <a:rPr lang="en-GB" dirty="0"/>
              <a:t>Southall Black Sisters have been awarded the Support for Migrant Victims Scheme to deliver a one year pilot to address the ‘evidence gaps’ about the needs of abused migrant women before govt will commit to any long term solution and that it must prevent the ‘exploitation of the immigration system’  </a:t>
            </a:r>
          </a:p>
          <a:p>
            <a:endParaRPr lang="en-GB" dirty="0"/>
          </a:p>
        </p:txBody>
      </p:sp>
      <p:sp>
        <p:nvSpPr>
          <p:cNvPr id="4" name="Slide Number Placeholder 3"/>
          <p:cNvSpPr>
            <a:spLocks noGrp="1"/>
          </p:cNvSpPr>
          <p:nvPr>
            <p:ph type="sldNum" sz="quarter" idx="5"/>
          </p:nvPr>
        </p:nvSpPr>
        <p:spPr/>
        <p:txBody>
          <a:bodyPr/>
          <a:lstStyle/>
          <a:p>
            <a:fld id="{1BA39E81-565B-4FFA-9680-355623DFE47E}" type="slidenum">
              <a:rPr lang="en-GB" smtClean="0"/>
              <a:t>8</a:t>
            </a:fld>
            <a:endParaRPr lang="en-GB"/>
          </a:p>
        </p:txBody>
      </p:sp>
    </p:spTree>
    <p:extLst>
      <p:ext uri="{BB962C8B-B14F-4D97-AF65-F5344CB8AC3E}">
        <p14:creationId xmlns:p14="http://schemas.microsoft.com/office/powerpoint/2010/main" val="585580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13B64-F94B-47AB-89EF-D6C7E497CF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F76CAE1-ADDA-41B0-A9BB-03491EC993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80DE0D-4BEB-4B03-96CF-834A258EC777}"/>
              </a:ext>
            </a:extLst>
          </p:cNvPr>
          <p:cNvSpPr>
            <a:spLocks noGrp="1"/>
          </p:cNvSpPr>
          <p:nvPr>
            <p:ph type="dt" sz="half" idx="10"/>
          </p:nvPr>
        </p:nvSpPr>
        <p:spPr/>
        <p:txBody>
          <a:bodyPr/>
          <a:lstStyle/>
          <a:p>
            <a:fld id="{AE8AFDB1-A9EE-4696-9D49-98769B0EEC5B}" type="datetimeFigureOut">
              <a:rPr lang="en-GB" smtClean="0"/>
              <a:t>22/06/2021</a:t>
            </a:fld>
            <a:endParaRPr lang="en-GB"/>
          </a:p>
        </p:txBody>
      </p:sp>
      <p:sp>
        <p:nvSpPr>
          <p:cNvPr id="5" name="Footer Placeholder 4">
            <a:extLst>
              <a:ext uri="{FF2B5EF4-FFF2-40B4-BE49-F238E27FC236}">
                <a16:creationId xmlns:a16="http://schemas.microsoft.com/office/drawing/2014/main" id="{4D81FF53-3A0B-40C9-A697-344E643F46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B39892-A20E-4ED1-845E-9688F119F136}"/>
              </a:ext>
            </a:extLst>
          </p:cNvPr>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538163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5E257-2D6D-435A-9667-A475B0C1625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0395CA-3BD5-4CF9-A46D-1FAFC2BC09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438022-3ED8-47F7-B1CD-4BBD2609A140}"/>
              </a:ext>
            </a:extLst>
          </p:cNvPr>
          <p:cNvSpPr>
            <a:spLocks noGrp="1"/>
          </p:cNvSpPr>
          <p:nvPr>
            <p:ph type="dt" sz="half" idx="10"/>
          </p:nvPr>
        </p:nvSpPr>
        <p:spPr/>
        <p:txBody>
          <a:bodyPr/>
          <a:lstStyle/>
          <a:p>
            <a:fld id="{AE8AFDB1-A9EE-4696-9D49-98769B0EEC5B}" type="datetimeFigureOut">
              <a:rPr lang="en-GB" smtClean="0"/>
              <a:t>22/06/2021</a:t>
            </a:fld>
            <a:endParaRPr lang="en-GB"/>
          </a:p>
        </p:txBody>
      </p:sp>
      <p:sp>
        <p:nvSpPr>
          <p:cNvPr id="5" name="Footer Placeholder 4">
            <a:extLst>
              <a:ext uri="{FF2B5EF4-FFF2-40B4-BE49-F238E27FC236}">
                <a16:creationId xmlns:a16="http://schemas.microsoft.com/office/drawing/2014/main" id="{07291AAB-5BA6-4D49-B6C8-5C8AC98A01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300A26-F159-40BF-B7C9-8B4FFBCC6CEF}"/>
              </a:ext>
            </a:extLst>
          </p:cNvPr>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1974173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DB1F02-37C0-4BF0-A16E-46CAA060633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85E11C-C884-45F3-B7BA-CE1A755CDD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114965-BE33-43B6-A025-D7D9F52723A1}"/>
              </a:ext>
            </a:extLst>
          </p:cNvPr>
          <p:cNvSpPr>
            <a:spLocks noGrp="1"/>
          </p:cNvSpPr>
          <p:nvPr>
            <p:ph type="dt" sz="half" idx="10"/>
          </p:nvPr>
        </p:nvSpPr>
        <p:spPr/>
        <p:txBody>
          <a:bodyPr/>
          <a:lstStyle/>
          <a:p>
            <a:fld id="{AE8AFDB1-A9EE-4696-9D49-98769B0EEC5B}" type="datetimeFigureOut">
              <a:rPr lang="en-GB" smtClean="0"/>
              <a:t>22/06/2021</a:t>
            </a:fld>
            <a:endParaRPr lang="en-GB"/>
          </a:p>
        </p:txBody>
      </p:sp>
      <p:sp>
        <p:nvSpPr>
          <p:cNvPr id="5" name="Footer Placeholder 4">
            <a:extLst>
              <a:ext uri="{FF2B5EF4-FFF2-40B4-BE49-F238E27FC236}">
                <a16:creationId xmlns:a16="http://schemas.microsoft.com/office/drawing/2014/main" id="{06801A74-3319-4325-9C54-5C8B2EFF3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8BEC06-DD0A-4016-B656-F9388A963D44}"/>
              </a:ext>
            </a:extLst>
          </p:cNvPr>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3444320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2164C9F-477C-4F54-9C50-A9E18FC95A0C}"/>
              </a:ext>
            </a:extLst>
          </p:cNvPr>
          <p:cNvSpPr txBox="1">
            <a:spLocks/>
          </p:cNvSpPr>
          <p:nvPr userDrawn="1"/>
        </p:nvSpPr>
        <p:spPr bwMode="auto">
          <a:xfrm>
            <a:off x="0" y="6166756"/>
            <a:ext cx="12181495" cy="42862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16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200">
                <a:solidFill>
                  <a:schemeClr val="tx1"/>
                </a:solidFill>
                <a:latin typeface="Georgia" pitchFamily="18" charset="0"/>
                <a:cs typeface="Arial" charset="0"/>
              </a:defRPr>
            </a:lvl2pPr>
            <a:lvl3pPr algn="l" rtl="0" eaLnBrk="0" fontAlgn="base" hangingPunct="0">
              <a:spcBef>
                <a:spcPct val="0"/>
              </a:spcBef>
              <a:spcAft>
                <a:spcPct val="0"/>
              </a:spcAft>
              <a:defRPr sz="3200">
                <a:solidFill>
                  <a:schemeClr val="tx1"/>
                </a:solidFill>
                <a:latin typeface="Georgia" pitchFamily="18" charset="0"/>
                <a:cs typeface="Arial" charset="0"/>
              </a:defRPr>
            </a:lvl3pPr>
            <a:lvl4pPr algn="l" rtl="0" eaLnBrk="0" fontAlgn="base" hangingPunct="0">
              <a:spcBef>
                <a:spcPct val="0"/>
              </a:spcBef>
              <a:spcAft>
                <a:spcPct val="0"/>
              </a:spcAft>
              <a:defRPr sz="3200">
                <a:solidFill>
                  <a:schemeClr val="tx1"/>
                </a:solidFill>
                <a:latin typeface="Georgia" pitchFamily="18" charset="0"/>
                <a:cs typeface="Arial" charset="0"/>
              </a:defRPr>
            </a:lvl4pPr>
            <a:lvl5pPr algn="l" rtl="0" eaLnBrk="0" fontAlgn="base" hangingPunct="0">
              <a:spcBef>
                <a:spcPct val="0"/>
              </a:spcBef>
              <a:spcAft>
                <a:spcPct val="0"/>
              </a:spcAft>
              <a:defRPr sz="3200">
                <a:solidFill>
                  <a:schemeClr val="tx1"/>
                </a:solidFill>
                <a:latin typeface="Georgia" pitchFamily="18"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dirty="0"/>
              <a:t>NHS England and NHS Improvement</a:t>
            </a:r>
          </a:p>
        </p:txBody>
      </p:sp>
      <p:pic>
        <p:nvPicPr>
          <p:cNvPr id="13" name="Picture 12">
            <a:extLst>
              <a:ext uri="{FF2B5EF4-FFF2-40B4-BE49-F238E27FC236}">
                <a16:creationId xmlns:a16="http://schemas.microsoft.com/office/drawing/2014/main" id="{F5387291-C94B-4B86-BB6D-4F72572543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04" y="6558980"/>
            <a:ext cx="12192000" cy="188400"/>
          </a:xfrm>
          <a:prstGeom prst="rect">
            <a:avLst/>
          </a:prstGeom>
        </p:spPr>
      </p:pic>
      <p:sp>
        <p:nvSpPr>
          <p:cNvPr id="4" name="Date Placeholder 3"/>
          <p:cNvSpPr>
            <a:spLocks noGrp="1"/>
          </p:cNvSpPr>
          <p:nvPr>
            <p:ph type="dt" sz="half" idx="10"/>
          </p:nvPr>
        </p:nvSpPr>
        <p:spPr>
          <a:xfrm>
            <a:off x="838200" y="6234424"/>
            <a:ext cx="2743200" cy="365125"/>
          </a:xfrm>
        </p:spPr>
        <p:txBody>
          <a:bodyPr/>
          <a:lstStyle>
            <a:lvl1pPr>
              <a:defRPr/>
            </a:lvl1pPr>
          </a:lstStyle>
          <a:p>
            <a:pPr>
              <a:defRPr/>
            </a:pPr>
            <a:fld id="{DEA5CB25-BD1E-4A1D-A7A1-6C456C9EC99A}" type="datetime1">
              <a:rPr lang="en-GB" smtClean="0"/>
              <a:t>22/06/2021</a:t>
            </a:fld>
            <a:endParaRPr lang="en-GB"/>
          </a:p>
        </p:txBody>
      </p:sp>
      <p:sp>
        <p:nvSpPr>
          <p:cNvPr id="6" name="Slide Number Placeholder 5"/>
          <p:cNvSpPr>
            <a:spLocks noGrp="1"/>
          </p:cNvSpPr>
          <p:nvPr>
            <p:ph type="sldNum" sz="quarter" idx="12"/>
          </p:nvPr>
        </p:nvSpPr>
        <p:spPr>
          <a:xfrm>
            <a:off x="8610600" y="6234424"/>
            <a:ext cx="2743200" cy="365125"/>
          </a:xfrm>
        </p:spPr>
        <p:txBody>
          <a:bodyPr/>
          <a:lstStyle>
            <a:lvl1pPr>
              <a:defRPr/>
            </a:lvl1pPr>
          </a:lstStyle>
          <a:p>
            <a:pPr>
              <a:defRPr/>
            </a:pPr>
            <a:fld id="{93323839-6811-4C96-8215-5E493BA51B56}" type="slidenum">
              <a:rPr lang="en-GB" smtClean="0"/>
              <a:pPr>
                <a:defRPr/>
              </a:pPr>
              <a:t>‹#›</a:t>
            </a:fld>
            <a:endParaRPr lang="en-GB" dirty="0"/>
          </a:p>
        </p:txBody>
      </p:sp>
      <p:pic>
        <p:nvPicPr>
          <p:cNvPr id="9" name="Picture 8" descr="A blue and white logo&#10;&#10;Description automatically generated with medium confidence">
            <a:extLst>
              <a:ext uri="{FF2B5EF4-FFF2-40B4-BE49-F238E27FC236}">
                <a16:creationId xmlns:a16="http://schemas.microsoft.com/office/drawing/2014/main" id="{42A1AADC-8F79-4D54-AC4E-3158AA00E1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9272" y="360291"/>
            <a:ext cx="893064" cy="359664"/>
          </a:xfrm>
          <a:prstGeom prst="rect">
            <a:avLst/>
          </a:prstGeom>
        </p:spPr>
      </p:pic>
    </p:spTree>
    <p:extLst>
      <p:ext uri="{BB962C8B-B14F-4D97-AF65-F5344CB8AC3E}">
        <p14:creationId xmlns:p14="http://schemas.microsoft.com/office/powerpoint/2010/main" val="2081976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CF65346-82F9-490E-86C2-CD65F89FCD66}"/>
              </a:ext>
            </a:extLst>
          </p:cNvPr>
          <p:cNvSpPr>
            <a:spLocks noGrp="1"/>
          </p:cNvSpPr>
          <p:nvPr>
            <p:ph type="dt" sz="half" idx="10"/>
          </p:nvPr>
        </p:nvSpPr>
        <p:spPr>
          <a:xfrm>
            <a:off x="838200" y="6356350"/>
            <a:ext cx="2743200" cy="365125"/>
          </a:xfrm>
          <a:prstGeom prst="rect">
            <a:avLst/>
          </a:prstGeom>
        </p:spPr>
        <p:txBody>
          <a:bodyPr/>
          <a:lstStyle/>
          <a:p>
            <a:fld id="{CFAD8CA4-B002-458D-881B-4DA5B42A77BA}" type="datetimeFigureOut">
              <a:rPr lang="en-GB" smtClean="0"/>
              <a:t>22/06/2021</a:t>
            </a:fld>
            <a:endParaRPr lang="en-GB"/>
          </a:p>
        </p:txBody>
      </p:sp>
      <p:sp>
        <p:nvSpPr>
          <p:cNvPr id="5" name="Footer Placeholder 4">
            <a:extLst>
              <a:ext uri="{FF2B5EF4-FFF2-40B4-BE49-F238E27FC236}">
                <a16:creationId xmlns:a16="http://schemas.microsoft.com/office/drawing/2014/main" id="{7E1F7735-208E-40D3-AB06-AB43AB47881E}"/>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68C86E9B-AE6A-440A-8543-75C7CE8B5537}"/>
              </a:ext>
            </a:extLst>
          </p:cNvPr>
          <p:cNvSpPr>
            <a:spLocks noGrp="1"/>
          </p:cNvSpPr>
          <p:nvPr>
            <p:ph type="sldNum" sz="quarter" idx="12"/>
          </p:nvPr>
        </p:nvSpPr>
        <p:spPr>
          <a:xfrm>
            <a:off x="8610600" y="6356350"/>
            <a:ext cx="2743200" cy="365125"/>
          </a:xfrm>
          <a:prstGeom prst="rect">
            <a:avLst/>
          </a:prstGeom>
        </p:spPr>
        <p:txBody>
          <a:bodyPr/>
          <a:lstStyle/>
          <a:p>
            <a:fld id="{4AB941C2-9910-4931-AE7E-F17654BA5C79}" type="slidenum">
              <a:rPr lang="en-GB" smtClean="0"/>
              <a:t>‹#›</a:t>
            </a:fld>
            <a:endParaRPr lang="en-GB"/>
          </a:p>
        </p:txBody>
      </p:sp>
    </p:spTree>
    <p:extLst>
      <p:ext uri="{BB962C8B-B14F-4D97-AF65-F5344CB8AC3E}">
        <p14:creationId xmlns:p14="http://schemas.microsoft.com/office/powerpoint/2010/main" val="554382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AE8AFDB1-A9EE-4696-9D49-98769B0EEC5B}" type="datetimeFigureOut">
              <a:rPr lang="en-GB" smtClean="0"/>
              <a:t>22/06/2021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365119346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8AFDB1-A9EE-4696-9D49-98769B0EEC5B}" type="datetimeFigureOut">
              <a:rPr lang="en-GB" smtClean="0"/>
              <a:t>22/06/2021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1631756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AE8AFDB1-A9EE-4696-9D49-98769B0EEC5B}" type="datetimeFigureOut">
              <a:rPr lang="en-GB" smtClean="0"/>
              <a:t>22/06/2021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1344095703"/>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E8AFDB1-A9EE-4696-9D49-98769B0EEC5B}" type="datetimeFigureOut">
              <a:rPr lang="en-GB" smtClean="0"/>
              <a:t>22/06/2021</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3547305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AE8AFDB1-A9EE-4696-9D49-98769B0EEC5B}" type="datetimeFigureOut">
              <a:rPr lang="en-GB" smtClean="0"/>
              <a:t>22/06/2021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E66BF7-C472-48B2-AD36-308590DF219F}" type="slidenum">
              <a:rPr lang="en-GB" smtClean="0"/>
              <a:t>‹#›</a:t>
            </a:fld>
            <a:endParaRPr lang="en-GB"/>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5905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8AFDB1-A9EE-4696-9D49-98769B0EEC5B}" type="datetimeFigureOut">
              <a:rPr lang="en-GB" smtClean="0"/>
              <a:t>22/06/2021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3596484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5AA5A-BE49-4D1F-AFB6-3D474AE22D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23E7D3-5A9D-4E5F-8980-8EE1A7A69C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5DF04F-6747-452E-848E-31BA335E1978}"/>
              </a:ext>
            </a:extLst>
          </p:cNvPr>
          <p:cNvSpPr>
            <a:spLocks noGrp="1"/>
          </p:cNvSpPr>
          <p:nvPr>
            <p:ph type="dt" sz="half" idx="10"/>
          </p:nvPr>
        </p:nvSpPr>
        <p:spPr/>
        <p:txBody>
          <a:bodyPr/>
          <a:lstStyle/>
          <a:p>
            <a:fld id="{AE8AFDB1-A9EE-4696-9D49-98769B0EEC5B}" type="datetimeFigureOut">
              <a:rPr lang="en-GB" smtClean="0"/>
              <a:t>22/06/2021</a:t>
            </a:fld>
            <a:endParaRPr lang="en-GB"/>
          </a:p>
        </p:txBody>
      </p:sp>
      <p:sp>
        <p:nvSpPr>
          <p:cNvPr id="5" name="Footer Placeholder 4">
            <a:extLst>
              <a:ext uri="{FF2B5EF4-FFF2-40B4-BE49-F238E27FC236}">
                <a16:creationId xmlns:a16="http://schemas.microsoft.com/office/drawing/2014/main" id="{9CC239B5-EB35-49F2-9E04-73FC5AACA6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108A47-3291-4B05-A72D-6E4209169570}"/>
              </a:ext>
            </a:extLst>
          </p:cNvPr>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2765006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8AFDB1-A9EE-4696-9D49-98769B0EEC5B}" type="datetimeFigureOut">
              <a:rPr lang="en-GB" smtClean="0"/>
              <a:t>22/06/2021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443505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AE8AFDB1-A9EE-4696-9D49-98769B0EEC5B}" type="datetimeFigureOut">
              <a:rPr lang="en-GB" smtClean="0"/>
              <a:t>22/06/2021</a:t>
            </a:fld>
            <a:endParaRPr lang="en-GB"/>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GB"/>
          </a:p>
        </p:txBody>
      </p:sp>
      <p:sp>
        <p:nvSpPr>
          <p:cNvPr id="11" name="Slide Number Placeholder 10"/>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1280553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AE8AFDB1-A9EE-4696-9D49-98769B0EEC5B}" type="datetimeFigureOut">
              <a:rPr lang="en-GB" smtClean="0"/>
              <a:t>22/06/2021</a:t>
            </a:fld>
            <a:endParaRPr lang="en-GB"/>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GB"/>
          </a:p>
        </p:txBody>
      </p:sp>
      <p:sp>
        <p:nvSpPr>
          <p:cNvPr id="10" name="Slide Number Placeholder 9"/>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1411193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8AFDB1-A9EE-4696-9D49-98769B0EEC5B}" type="datetimeFigureOut">
              <a:rPr lang="en-GB" smtClean="0"/>
              <a:t>22/06/2021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714668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8AFDB1-A9EE-4696-9D49-98769B0EEC5B}" type="datetimeFigureOut">
              <a:rPr lang="en-GB" smtClean="0"/>
              <a:t>22/06/2021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2275368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CF65346-82F9-490E-86C2-CD65F89FCD66}"/>
              </a:ext>
            </a:extLst>
          </p:cNvPr>
          <p:cNvSpPr>
            <a:spLocks noGrp="1"/>
          </p:cNvSpPr>
          <p:nvPr>
            <p:ph type="dt" sz="half" idx="10"/>
          </p:nvPr>
        </p:nvSpPr>
        <p:spPr>
          <a:xfrm>
            <a:off x="838200" y="6356350"/>
            <a:ext cx="2743200" cy="365125"/>
          </a:xfrm>
          <a:prstGeom prst="rect">
            <a:avLst/>
          </a:prstGeom>
        </p:spPr>
        <p:txBody>
          <a:bodyPr/>
          <a:lstStyle/>
          <a:p>
            <a:fld id="{CFAD8CA4-B002-458D-881B-4DA5B42A77BA}" type="datetimeFigureOut">
              <a:rPr lang="en-GB" smtClean="0"/>
              <a:t>22/06/2021</a:t>
            </a:fld>
            <a:endParaRPr lang="en-GB"/>
          </a:p>
        </p:txBody>
      </p:sp>
      <p:sp>
        <p:nvSpPr>
          <p:cNvPr id="5" name="Footer Placeholder 4">
            <a:extLst>
              <a:ext uri="{FF2B5EF4-FFF2-40B4-BE49-F238E27FC236}">
                <a16:creationId xmlns:a16="http://schemas.microsoft.com/office/drawing/2014/main" id="{7E1F7735-208E-40D3-AB06-AB43AB47881E}"/>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68C86E9B-AE6A-440A-8543-75C7CE8B5537}"/>
              </a:ext>
            </a:extLst>
          </p:cNvPr>
          <p:cNvSpPr>
            <a:spLocks noGrp="1"/>
          </p:cNvSpPr>
          <p:nvPr>
            <p:ph type="sldNum" sz="quarter" idx="12"/>
          </p:nvPr>
        </p:nvSpPr>
        <p:spPr>
          <a:xfrm>
            <a:off x="8610600" y="6356350"/>
            <a:ext cx="2743200" cy="365125"/>
          </a:xfrm>
          <a:prstGeom prst="rect">
            <a:avLst/>
          </a:prstGeom>
        </p:spPr>
        <p:txBody>
          <a:bodyPr/>
          <a:lstStyle/>
          <a:p>
            <a:fld id="{4AB941C2-9910-4931-AE7E-F17654BA5C79}" type="slidenum">
              <a:rPr lang="en-GB" smtClean="0"/>
              <a:t>‹#›</a:t>
            </a:fld>
            <a:endParaRPr lang="en-GB"/>
          </a:p>
        </p:txBody>
      </p:sp>
    </p:spTree>
    <p:extLst>
      <p:ext uri="{BB962C8B-B14F-4D97-AF65-F5344CB8AC3E}">
        <p14:creationId xmlns:p14="http://schemas.microsoft.com/office/powerpoint/2010/main" val="3264382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43058-0F7B-4B07-B14B-57BEF21B89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FB3010A-3C6A-4437-AC35-0848D0CC8E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1F157F-49FB-4B16-B767-1D0943A74C75}"/>
              </a:ext>
            </a:extLst>
          </p:cNvPr>
          <p:cNvSpPr>
            <a:spLocks noGrp="1"/>
          </p:cNvSpPr>
          <p:nvPr>
            <p:ph type="dt" sz="half" idx="10"/>
          </p:nvPr>
        </p:nvSpPr>
        <p:spPr/>
        <p:txBody>
          <a:bodyPr/>
          <a:lstStyle/>
          <a:p>
            <a:fld id="{AE8AFDB1-A9EE-4696-9D49-98769B0EEC5B}" type="datetimeFigureOut">
              <a:rPr lang="en-GB" smtClean="0"/>
              <a:t>22/06/2021</a:t>
            </a:fld>
            <a:endParaRPr lang="en-GB"/>
          </a:p>
        </p:txBody>
      </p:sp>
      <p:sp>
        <p:nvSpPr>
          <p:cNvPr id="5" name="Footer Placeholder 4">
            <a:extLst>
              <a:ext uri="{FF2B5EF4-FFF2-40B4-BE49-F238E27FC236}">
                <a16:creationId xmlns:a16="http://schemas.microsoft.com/office/drawing/2014/main" id="{64020988-25D1-4AF6-8C89-EBFB9EA1BC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A2CA4B-1310-41BB-8D4D-89FAA2993AF6}"/>
              </a:ext>
            </a:extLst>
          </p:cNvPr>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3914739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4F1E2-A6D7-4EEA-9192-CAB1C0743E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CD71AB-621C-47CC-A4EC-E5BDEE94AC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1ADB80-B500-4482-9763-ED03A145C9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1FE408-4C0D-440E-875F-2E66100B94EB}"/>
              </a:ext>
            </a:extLst>
          </p:cNvPr>
          <p:cNvSpPr>
            <a:spLocks noGrp="1"/>
          </p:cNvSpPr>
          <p:nvPr>
            <p:ph type="dt" sz="half" idx="10"/>
          </p:nvPr>
        </p:nvSpPr>
        <p:spPr/>
        <p:txBody>
          <a:bodyPr/>
          <a:lstStyle/>
          <a:p>
            <a:fld id="{AE8AFDB1-A9EE-4696-9D49-98769B0EEC5B}" type="datetimeFigureOut">
              <a:rPr lang="en-GB" smtClean="0"/>
              <a:t>22/06/2021</a:t>
            </a:fld>
            <a:endParaRPr lang="en-GB"/>
          </a:p>
        </p:txBody>
      </p:sp>
      <p:sp>
        <p:nvSpPr>
          <p:cNvPr id="6" name="Footer Placeholder 5">
            <a:extLst>
              <a:ext uri="{FF2B5EF4-FFF2-40B4-BE49-F238E27FC236}">
                <a16:creationId xmlns:a16="http://schemas.microsoft.com/office/drawing/2014/main" id="{FA7E2195-6806-484B-86F6-48F61BEA2A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B76139-2AE1-4EE7-8BB9-FB1BDE95C7A7}"/>
              </a:ext>
            </a:extLst>
          </p:cNvPr>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854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9CAA3-3A28-4C45-984C-2F61ED484D9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BA9A53-3AAF-40BB-B972-87BE31B037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226017-890A-4DDC-9C23-8CB56DD5F3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38F2DF-9BD7-436F-8E9F-A14DC9BBC0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191669-79B3-44BD-9B44-3A2A78E184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BDC993A-3BFA-4EC4-9C36-039013C33992}"/>
              </a:ext>
            </a:extLst>
          </p:cNvPr>
          <p:cNvSpPr>
            <a:spLocks noGrp="1"/>
          </p:cNvSpPr>
          <p:nvPr>
            <p:ph type="dt" sz="half" idx="10"/>
          </p:nvPr>
        </p:nvSpPr>
        <p:spPr/>
        <p:txBody>
          <a:bodyPr/>
          <a:lstStyle/>
          <a:p>
            <a:fld id="{AE8AFDB1-A9EE-4696-9D49-98769B0EEC5B}" type="datetimeFigureOut">
              <a:rPr lang="en-GB" smtClean="0"/>
              <a:t>22/06/2021</a:t>
            </a:fld>
            <a:endParaRPr lang="en-GB"/>
          </a:p>
        </p:txBody>
      </p:sp>
      <p:sp>
        <p:nvSpPr>
          <p:cNvPr id="8" name="Footer Placeholder 7">
            <a:extLst>
              <a:ext uri="{FF2B5EF4-FFF2-40B4-BE49-F238E27FC236}">
                <a16:creationId xmlns:a16="http://schemas.microsoft.com/office/drawing/2014/main" id="{906C481C-C4ED-4814-974B-977F41526E4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891AC3A-EBC3-4798-B23E-FBA8888D9E1E}"/>
              </a:ext>
            </a:extLst>
          </p:cNvPr>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1009758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E3515-1702-4513-B748-310C3D1D4D4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3381E93-CEBB-498E-ADAE-9E1843C759EF}"/>
              </a:ext>
            </a:extLst>
          </p:cNvPr>
          <p:cNvSpPr>
            <a:spLocks noGrp="1"/>
          </p:cNvSpPr>
          <p:nvPr>
            <p:ph type="dt" sz="half" idx="10"/>
          </p:nvPr>
        </p:nvSpPr>
        <p:spPr/>
        <p:txBody>
          <a:bodyPr/>
          <a:lstStyle/>
          <a:p>
            <a:fld id="{AE8AFDB1-A9EE-4696-9D49-98769B0EEC5B}" type="datetimeFigureOut">
              <a:rPr lang="en-GB" smtClean="0"/>
              <a:t>22/06/2021</a:t>
            </a:fld>
            <a:endParaRPr lang="en-GB"/>
          </a:p>
        </p:txBody>
      </p:sp>
      <p:sp>
        <p:nvSpPr>
          <p:cNvPr id="4" name="Footer Placeholder 3">
            <a:extLst>
              <a:ext uri="{FF2B5EF4-FFF2-40B4-BE49-F238E27FC236}">
                <a16:creationId xmlns:a16="http://schemas.microsoft.com/office/drawing/2014/main" id="{8BA69E79-D754-488C-8587-3E487CA1737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9183553-4630-4D1A-85B0-B152ECB6405C}"/>
              </a:ext>
            </a:extLst>
          </p:cNvPr>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2165401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460CD-D88A-4EB5-825F-3AB674FE2E44}"/>
              </a:ext>
            </a:extLst>
          </p:cNvPr>
          <p:cNvSpPr>
            <a:spLocks noGrp="1"/>
          </p:cNvSpPr>
          <p:nvPr>
            <p:ph type="dt" sz="half" idx="10"/>
          </p:nvPr>
        </p:nvSpPr>
        <p:spPr/>
        <p:txBody>
          <a:bodyPr/>
          <a:lstStyle/>
          <a:p>
            <a:fld id="{AE8AFDB1-A9EE-4696-9D49-98769B0EEC5B}" type="datetimeFigureOut">
              <a:rPr lang="en-GB" smtClean="0"/>
              <a:t>22/06/2021</a:t>
            </a:fld>
            <a:endParaRPr lang="en-GB"/>
          </a:p>
        </p:txBody>
      </p:sp>
      <p:sp>
        <p:nvSpPr>
          <p:cNvPr id="3" name="Footer Placeholder 2">
            <a:extLst>
              <a:ext uri="{FF2B5EF4-FFF2-40B4-BE49-F238E27FC236}">
                <a16:creationId xmlns:a16="http://schemas.microsoft.com/office/drawing/2014/main" id="{8F7E05DE-DEC3-49DC-8542-18D6562775E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9F30C89-67B5-4257-A5D0-538A54AE468F}"/>
              </a:ext>
            </a:extLst>
          </p:cNvPr>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2798885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20B6D-FBCE-485D-95E4-91B1CC1AAA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3E56910-CE8D-4BBB-85DB-7193F89A1C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D031D0B-5AEF-4BE3-8A13-69E233CE25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4CDABB-5503-4EC8-AE4A-30686A2DDD5A}"/>
              </a:ext>
            </a:extLst>
          </p:cNvPr>
          <p:cNvSpPr>
            <a:spLocks noGrp="1"/>
          </p:cNvSpPr>
          <p:nvPr>
            <p:ph type="dt" sz="half" idx="10"/>
          </p:nvPr>
        </p:nvSpPr>
        <p:spPr/>
        <p:txBody>
          <a:bodyPr/>
          <a:lstStyle/>
          <a:p>
            <a:fld id="{AE8AFDB1-A9EE-4696-9D49-98769B0EEC5B}" type="datetimeFigureOut">
              <a:rPr lang="en-GB" smtClean="0"/>
              <a:t>22/06/2021</a:t>
            </a:fld>
            <a:endParaRPr lang="en-GB"/>
          </a:p>
        </p:txBody>
      </p:sp>
      <p:sp>
        <p:nvSpPr>
          <p:cNvPr id="6" name="Footer Placeholder 5">
            <a:extLst>
              <a:ext uri="{FF2B5EF4-FFF2-40B4-BE49-F238E27FC236}">
                <a16:creationId xmlns:a16="http://schemas.microsoft.com/office/drawing/2014/main" id="{0AECB06C-E4D8-4747-B4CB-D8C9AD7FC1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48DE8F-7C24-4EFC-88D1-075916BCED95}"/>
              </a:ext>
            </a:extLst>
          </p:cNvPr>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204303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B4F82-27AA-4886-B48A-7B97D14ABC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4C42FF-464D-4131-9760-442912D494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BDB16C8-F82E-4223-A39E-C1E7D8CDDE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B9DF2D-1960-4932-9D5D-8BFE74AAAE17}"/>
              </a:ext>
            </a:extLst>
          </p:cNvPr>
          <p:cNvSpPr>
            <a:spLocks noGrp="1"/>
          </p:cNvSpPr>
          <p:nvPr>
            <p:ph type="dt" sz="half" idx="10"/>
          </p:nvPr>
        </p:nvSpPr>
        <p:spPr/>
        <p:txBody>
          <a:bodyPr/>
          <a:lstStyle/>
          <a:p>
            <a:fld id="{AE8AFDB1-A9EE-4696-9D49-98769B0EEC5B}" type="datetimeFigureOut">
              <a:rPr lang="en-GB" smtClean="0"/>
              <a:t>22/06/2021</a:t>
            </a:fld>
            <a:endParaRPr lang="en-GB"/>
          </a:p>
        </p:txBody>
      </p:sp>
      <p:sp>
        <p:nvSpPr>
          <p:cNvPr id="6" name="Footer Placeholder 5">
            <a:extLst>
              <a:ext uri="{FF2B5EF4-FFF2-40B4-BE49-F238E27FC236}">
                <a16:creationId xmlns:a16="http://schemas.microsoft.com/office/drawing/2014/main" id="{641610EB-F5E7-4A19-BF52-D3A19B718D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FCCEBB-CFBF-48FC-9A19-61732DCDD357}"/>
              </a:ext>
            </a:extLst>
          </p:cNvPr>
          <p:cNvSpPr>
            <a:spLocks noGrp="1"/>
          </p:cNvSpPr>
          <p:nvPr>
            <p:ph type="sldNum" sz="quarter" idx="12"/>
          </p:nvPr>
        </p:nvSpPr>
        <p:spPr/>
        <p:txBody>
          <a:bodyPr/>
          <a:lstStyle/>
          <a:p>
            <a:fld id="{7EE66BF7-C472-48B2-AD36-308590DF219F}" type="slidenum">
              <a:rPr lang="en-GB" smtClean="0"/>
              <a:t>‹#›</a:t>
            </a:fld>
            <a:endParaRPr lang="en-GB"/>
          </a:p>
        </p:txBody>
      </p:sp>
    </p:spTree>
    <p:extLst>
      <p:ext uri="{BB962C8B-B14F-4D97-AF65-F5344CB8AC3E}">
        <p14:creationId xmlns:p14="http://schemas.microsoft.com/office/powerpoint/2010/main" val="1041589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A8C4FD-0D32-415E-AB34-A8F6E15DB2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46D4E00-1936-43DC-95C7-F39E96598E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84E21C-21D2-4794-9920-6907530565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8AFDB1-A9EE-4696-9D49-98769B0EEC5B}" type="datetimeFigureOut">
              <a:rPr lang="en-GB" smtClean="0"/>
              <a:t>22/06/2021</a:t>
            </a:fld>
            <a:endParaRPr lang="en-GB"/>
          </a:p>
        </p:txBody>
      </p:sp>
      <p:sp>
        <p:nvSpPr>
          <p:cNvPr id="5" name="Footer Placeholder 4">
            <a:extLst>
              <a:ext uri="{FF2B5EF4-FFF2-40B4-BE49-F238E27FC236}">
                <a16:creationId xmlns:a16="http://schemas.microsoft.com/office/drawing/2014/main" id="{30648813-BBE8-46B9-8680-F2AFFEE354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1C9A1CB-C1C8-4EF3-9519-E4FD9EF808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66BF7-C472-48B2-AD36-308590DF219F}" type="slidenum">
              <a:rPr lang="en-GB" smtClean="0"/>
              <a:t>‹#›</a:t>
            </a:fld>
            <a:endParaRPr lang="en-GB"/>
          </a:p>
        </p:txBody>
      </p:sp>
    </p:spTree>
    <p:extLst>
      <p:ext uri="{BB962C8B-B14F-4D97-AF65-F5344CB8AC3E}">
        <p14:creationId xmlns:p14="http://schemas.microsoft.com/office/powerpoint/2010/main" val="2264982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3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AE8AFDB1-A9EE-4696-9D49-98769B0EEC5B}" type="datetimeFigureOut">
              <a:rPr lang="en-GB" smtClean="0"/>
              <a:t>22/06/2021</a:t>
            </a:fld>
            <a:endParaRPr lang="en-GB"/>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GB"/>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7EE66BF7-C472-48B2-AD36-308590DF219F}" type="slidenum">
              <a:rPr lang="en-GB" smtClean="0"/>
              <a:t>‹#›</a:t>
            </a:fld>
            <a:endParaRPr lang="en-GB"/>
          </a:p>
        </p:txBody>
      </p:sp>
    </p:spTree>
    <p:extLst>
      <p:ext uri="{BB962C8B-B14F-4D97-AF65-F5344CB8AC3E}">
        <p14:creationId xmlns:p14="http://schemas.microsoft.com/office/powerpoint/2010/main" val="339403578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elaine.goodwin2@nhs.net" TargetMode="Externa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hyperlink" Target="https://www.doctorsoftheworld.org.uk/wp-content/uploads/2021/03/English-COVID19-Vaccine.pdf" TargetMode="External"/><Relationship Id="rId3" Type="http://schemas.openxmlformats.org/officeDocument/2006/relationships/hyperlink" Target="https://www.gov.uk/guidance/assessing-new-patients-from-overseas-migrant-health-guide" TargetMode="External"/><Relationship Id="rId7" Type="http://schemas.openxmlformats.org/officeDocument/2006/relationships/hyperlink" Target="https://www.london.gov.uk/sites/default/files/toolkit_for_social_prescribing_link_workers_0.pdf" TargetMode="External"/><Relationship Id="rId2" Type="http://schemas.openxmlformats.org/officeDocument/2006/relationships/hyperlink" Target="https://www.gov.uk/guidance/covid-19-migrant-health-guide" TargetMode="External"/><Relationship Id="rId1" Type="http://schemas.openxmlformats.org/officeDocument/2006/relationships/slideLayout" Target="../slideLayouts/slideLayout25.xml"/><Relationship Id="rId6" Type="http://schemas.openxmlformats.org/officeDocument/2006/relationships/hyperlink" Target="https://www.gov.uk/government/publications/inclusion-health-applying-all-our-health/inclusion-health-applying-all-our-health" TargetMode="External"/><Relationship Id="rId5" Type="http://schemas.openxmlformats.org/officeDocument/2006/relationships/hyperlink" Target="https://www.gov.uk/guidance/language-interpretation-migrant-health-guide" TargetMode="External"/><Relationship Id="rId4" Type="http://schemas.openxmlformats.org/officeDocument/2006/relationships/hyperlink" Target="https://www.gov.uk/guidance/nhs-entitlements-migrant-health-guide" TargetMode="External"/><Relationship Id="rId9" Type="http://schemas.openxmlformats.org/officeDocument/2006/relationships/hyperlink" Target="https://www.gov.uk/guidance/hong-kong-uk-welcome-programme-guidance-for-local-authorities"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sv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hyperlink" Target="https://www.gov.uk/government/publications/health-and-social-care-act-2012-fact-sheets"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s://www.gov.uk/government/publications/inclusion-health-applying-all-our-health/inclusion-health-applying-all-our-health" TargetMode="External"/><Relationship Id="rId2" Type="http://schemas.openxmlformats.org/officeDocument/2006/relationships/hyperlink" Target="https://www.healthwatch.co.uk/" TargetMode="Externa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1C00531-656E-46F8-81FF-34CAE747170D}"/>
              </a:ext>
            </a:extLst>
          </p:cNvPr>
          <p:cNvSpPr txBox="1"/>
          <p:nvPr/>
        </p:nvSpPr>
        <p:spPr>
          <a:xfrm>
            <a:off x="2094753" y="5676433"/>
            <a:ext cx="5688983" cy="338554"/>
          </a:xfrm>
          <a:prstGeom prst="rect">
            <a:avLst/>
          </a:prstGeom>
          <a:noFill/>
        </p:spPr>
        <p:txBody>
          <a:bodyPr wrap="square" rtlCol="0">
            <a:spAutoFit/>
          </a:bodyPr>
          <a:lstStyle/>
          <a:p>
            <a:pPr marL="0" indent="0" algn="r">
              <a:buNone/>
            </a:pPr>
            <a:r>
              <a:rPr lang="en-GB" sz="1600" dirty="0">
                <a:solidFill>
                  <a:srgbClr val="00B050"/>
                </a:solidFill>
                <a:hlinkClick r:id="rId2"/>
              </a:rPr>
              <a:t>elaine.goodwin2@nhs.net</a:t>
            </a:r>
            <a:r>
              <a:rPr lang="en-GB" sz="1600" dirty="0">
                <a:solidFill>
                  <a:srgbClr val="00B050"/>
                </a:solidFill>
              </a:rPr>
              <a:t>	         </a:t>
            </a:r>
            <a:r>
              <a:rPr lang="en-GB" sz="1600" dirty="0">
                <a:solidFill>
                  <a:srgbClr val="0070C0"/>
                </a:solidFill>
              </a:rPr>
              <a:t>@GoodwinElaine</a:t>
            </a:r>
          </a:p>
        </p:txBody>
      </p:sp>
      <p:sp>
        <p:nvSpPr>
          <p:cNvPr id="4" name="Rectangle 3">
            <a:extLst>
              <a:ext uri="{FF2B5EF4-FFF2-40B4-BE49-F238E27FC236}">
                <a16:creationId xmlns:a16="http://schemas.microsoft.com/office/drawing/2014/main" id="{7F0E23F6-8CD0-4F91-B2E6-B280E5238904}"/>
              </a:ext>
            </a:extLst>
          </p:cNvPr>
          <p:cNvSpPr/>
          <p:nvPr/>
        </p:nvSpPr>
        <p:spPr>
          <a:xfrm>
            <a:off x="1540636" y="376504"/>
            <a:ext cx="8150151" cy="1619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sz="2800" b="1" dirty="0"/>
              <a:t>Meeting safeguarding, health and wellbeing of ‘vulnerable migrants’ </a:t>
            </a:r>
          </a:p>
          <a:p>
            <a:pPr algn="ctr"/>
            <a:r>
              <a:rPr lang="en-GB" sz="2800" b="1" dirty="0"/>
              <a:t>Frontline Network June 2021</a:t>
            </a:r>
          </a:p>
          <a:p>
            <a:pPr algn="ctr"/>
            <a:endParaRPr lang="en-GB" sz="2400" b="1" dirty="0"/>
          </a:p>
        </p:txBody>
      </p:sp>
      <p:sp>
        <p:nvSpPr>
          <p:cNvPr id="5" name="Subtitle 2">
            <a:extLst>
              <a:ext uri="{FF2B5EF4-FFF2-40B4-BE49-F238E27FC236}">
                <a16:creationId xmlns:a16="http://schemas.microsoft.com/office/drawing/2014/main" id="{86DA2873-0C1C-41C5-B1B0-F1B1E97890BD}"/>
              </a:ext>
            </a:extLst>
          </p:cNvPr>
          <p:cNvSpPr txBox="1">
            <a:spLocks/>
          </p:cNvSpPr>
          <p:nvPr/>
        </p:nvSpPr>
        <p:spPr>
          <a:xfrm>
            <a:off x="2395577" y="4560346"/>
            <a:ext cx="5909593" cy="1668302"/>
          </a:xfrm>
          <a:prstGeom prst="rect">
            <a:avLst/>
          </a:prstGeom>
        </p:spPr>
        <p:txBody>
          <a:bodyPr vert="horz" lIns="91440" tIns="45720" rIns="91440" bIns="45720" rtlCol="0" anchor="t">
            <a:noAutofit/>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Arial" panose="020B0604020202020204"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Arial" panose="020B0604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800" dirty="0">
                <a:solidFill>
                  <a:srgbClr val="00B050"/>
                </a:solidFill>
              </a:rPr>
              <a:t>Elaine Goodwin </a:t>
            </a:r>
            <a:br>
              <a:rPr lang="en-GB" sz="1800" dirty="0">
                <a:solidFill>
                  <a:srgbClr val="00B050"/>
                </a:solidFill>
              </a:rPr>
            </a:br>
            <a:r>
              <a:rPr lang="en-GB" sz="1800" dirty="0">
                <a:solidFill>
                  <a:srgbClr val="00B050"/>
                </a:solidFill>
              </a:rPr>
              <a:t>National Homeless &amp; Inclusion Health Nursing Lead</a:t>
            </a:r>
          </a:p>
          <a:p>
            <a:pPr marL="0" indent="0" algn="ctr">
              <a:buNone/>
            </a:pPr>
            <a:r>
              <a:rPr lang="en-GB" sz="1800" dirty="0">
                <a:solidFill>
                  <a:srgbClr val="00B050"/>
                </a:solidFill>
              </a:rPr>
              <a:t>NHS England &amp; NHS Improvement</a:t>
            </a:r>
            <a:endParaRPr lang="en-GB" sz="1800" dirty="0">
              <a:solidFill>
                <a:srgbClr val="005EB8"/>
              </a:solidFill>
            </a:endParaRPr>
          </a:p>
        </p:txBody>
      </p:sp>
      <p:pic>
        <p:nvPicPr>
          <p:cNvPr id="7" name="Picture 2" descr="Bird, logo, twitter logo, twitter icon - Free download">
            <a:extLst>
              <a:ext uri="{FF2B5EF4-FFF2-40B4-BE49-F238E27FC236}">
                <a16:creationId xmlns:a16="http://schemas.microsoft.com/office/drawing/2014/main" id="{88B3CDBB-6C8C-493D-AA8D-8B771EF10B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1967" y="5600583"/>
            <a:ext cx="628065" cy="6280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F8565C5-0BA6-49B8-99F6-290C535215C2}"/>
              </a:ext>
            </a:extLst>
          </p:cNvPr>
          <p:cNvPicPr/>
          <p:nvPr/>
        </p:nvPicPr>
        <p:blipFill rotWithShape="1">
          <a:blip r:embed="rId4"/>
          <a:srcRect l="12098" t="17254" r="27942" b="8292"/>
          <a:stretch/>
        </p:blipFill>
        <p:spPr bwMode="auto">
          <a:xfrm>
            <a:off x="3231311" y="2113246"/>
            <a:ext cx="4745293" cy="1918430"/>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147D6022-A3BE-4998-89C7-0858B5F523E3}"/>
              </a:ext>
            </a:extLst>
          </p:cNvPr>
          <p:cNvSpPr/>
          <p:nvPr/>
        </p:nvSpPr>
        <p:spPr>
          <a:xfrm>
            <a:off x="2632364" y="4031676"/>
            <a:ext cx="6096000" cy="430887"/>
          </a:xfrm>
          <a:prstGeom prst="rect">
            <a:avLst/>
          </a:prstGeom>
        </p:spPr>
        <p:txBody>
          <a:bodyPr>
            <a:spAutoFit/>
          </a:bodyPr>
          <a:lstStyle/>
          <a:p>
            <a:pPr algn="ctr"/>
            <a:r>
              <a:rPr lang="en-GB" sz="1050" i="1" dirty="0">
                <a:solidFill>
                  <a:srgbClr val="000000"/>
                </a:solidFill>
                <a:latin typeface="Arial" panose="020B0604020202020204" pitchFamily="34" charset="0"/>
                <a:ea typeface="HGSMinchoE" panose="02020800000000000000" pitchFamily="18" charset="-128"/>
              </a:rPr>
              <a:t>Drawings by people seeking asylum from different countries of Africa and Asia – source www.dgsjournal.org</a:t>
            </a:r>
            <a:endParaRPr lang="en-GB" sz="1050" dirty="0"/>
          </a:p>
        </p:txBody>
      </p:sp>
    </p:spTree>
    <p:extLst>
      <p:ext uri="{BB962C8B-B14F-4D97-AF65-F5344CB8AC3E}">
        <p14:creationId xmlns:p14="http://schemas.microsoft.com/office/powerpoint/2010/main" val="992047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B2207E1-5FB5-490A-9E4E-97A591F96E24}"/>
              </a:ext>
            </a:extLst>
          </p:cNvPr>
          <p:cNvSpPr txBox="1"/>
          <p:nvPr/>
        </p:nvSpPr>
        <p:spPr>
          <a:xfrm rot="16200000">
            <a:off x="-3190242" y="3190240"/>
            <a:ext cx="7315204" cy="934720"/>
          </a:xfrm>
          <a:prstGeom prst="rect">
            <a:avLst/>
          </a:prstGeom>
          <a:solidFill>
            <a:schemeClr val="accent1">
              <a:lumMod val="40000"/>
              <a:lumOff val="60000"/>
            </a:schemeClr>
          </a:solidFill>
        </p:spPr>
        <p:txBody>
          <a:bodyPr wrap="square" rtlCol="0" anchor="ctr">
            <a:normAutofit/>
          </a:bodyPr>
          <a:lstStyle>
            <a:defPPr>
              <a:defRPr lang="en-US"/>
            </a:defPPr>
            <a:lvl1pPr algn="ctr">
              <a:defRPr sz="3200" b="1">
                <a:solidFill>
                  <a:schemeClr val="bg1"/>
                </a:solidFill>
              </a:defRPr>
            </a:lvl1pPr>
          </a:lstStyle>
          <a:p>
            <a:r>
              <a:rPr lang="en-GB" dirty="0"/>
              <a:t>Useful information</a:t>
            </a:r>
          </a:p>
        </p:txBody>
      </p:sp>
      <p:sp>
        <p:nvSpPr>
          <p:cNvPr id="2" name="Rectangle 1">
            <a:extLst>
              <a:ext uri="{FF2B5EF4-FFF2-40B4-BE49-F238E27FC236}">
                <a16:creationId xmlns:a16="http://schemas.microsoft.com/office/drawing/2014/main" id="{BEE0AD08-3845-469E-AC21-643C3612DF7A}"/>
              </a:ext>
            </a:extLst>
          </p:cNvPr>
          <p:cNvSpPr/>
          <p:nvPr/>
        </p:nvSpPr>
        <p:spPr>
          <a:xfrm>
            <a:off x="1292251" y="-2"/>
            <a:ext cx="10330453" cy="6955750"/>
          </a:xfrm>
          <a:prstGeom prst="rect">
            <a:avLst/>
          </a:prstGeom>
        </p:spPr>
        <p:txBody>
          <a:bodyPr wrap="square">
            <a:spAutoFit/>
          </a:bodyPr>
          <a:lstStyle/>
          <a:p>
            <a:endParaRPr lang="en-GB" sz="2000" dirty="0">
              <a:hlinkClick r:id="rId2"/>
            </a:endParaRPr>
          </a:p>
          <a:p>
            <a:r>
              <a:rPr lang="en-GB" sz="2000" dirty="0">
                <a:hlinkClick r:id="rId2"/>
              </a:rPr>
              <a:t>https://www.refugeecouncil.org.uk/information/refugee-asylum-facts/the-truth-about-asylum/</a:t>
            </a:r>
          </a:p>
          <a:p>
            <a:r>
              <a:rPr lang="en-GB" sz="2000" dirty="0">
                <a:hlinkClick r:id="rId2"/>
              </a:rPr>
              <a:t>https://www.refugee-action.org.uk/</a:t>
            </a:r>
          </a:p>
          <a:p>
            <a:r>
              <a:rPr lang="en-GB" sz="2000" dirty="0">
                <a:hlinkClick r:id="rId2"/>
              </a:rPr>
              <a:t>https://www.uaschealth.org/resources/</a:t>
            </a:r>
          </a:p>
          <a:p>
            <a:r>
              <a:rPr lang="en-GB" sz="2000" dirty="0">
                <a:hlinkClick r:id="rId2"/>
              </a:rPr>
              <a:t>https://www.freedomfromtorture.org/</a:t>
            </a:r>
          </a:p>
          <a:p>
            <a:endParaRPr lang="en-GB" sz="2000" dirty="0">
              <a:hlinkClick r:id="rId2"/>
            </a:endParaRPr>
          </a:p>
          <a:p>
            <a:r>
              <a:rPr lang="en-GB" sz="2000" dirty="0">
                <a:hlinkClick r:id="rId2"/>
              </a:rPr>
              <a:t>https://www.gov.uk/guidance/covid-19-migrant-health-guide</a:t>
            </a:r>
            <a:endParaRPr lang="en-GB" sz="2000" dirty="0"/>
          </a:p>
          <a:p>
            <a:r>
              <a:rPr lang="en-GB" sz="2000" dirty="0">
                <a:hlinkClick r:id="rId3"/>
              </a:rPr>
              <a:t>https://www.gov.uk/guidance/assessing-new-patients-from-overseas-migrant-health-guide</a:t>
            </a:r>
            <a:endParaRPr lang="en-GB" sz="2000" dirty="0"/>
          </a:p>
          <a:p>
            <a:r>
              <a:rPr lang="en-GB" sz="2000" dirty="0">
                <a:hlinkClick r:id="rId4"/>
              </a:rPr>
              <a:t>https://www.gov.uk/guidance/nhs-entitlements-migrant-health-guide</a:t>
            </a:r>
            <a:r>
              <a:rPr lang="en-GB" sz="2000" dirty="0"/>
              <a:t> </a:t>
            </a:r>
          </a:p>
          <a:p>
            <a:r>
              <a:rPr lang="en-GB" sz="2000" dirty="0">
                <a:hlinkClick r:id="rId5"/>
              </a:rPr>
              <a:t>https://www.gov.uk/guidance/language-interpretation-migrant-health-guide</a:t>
            </a:r>
            <a:endParaRPr lang="en-GB" sz="2000" dirty="0"/>
          </a:p>
          <a:p>
            <a:r>
              <a:rPr lang="en-GB" sz="2000" dirty="0">
                <a:hlinkClick r:id="rId6"/>
              </a:rPr>
              <a:t>https://www.gov.uk/government/publications/inclusion-health-applying-all-our-health/inclusion-health-applying-all-our-health</a:t>
            </a:r>
            <a:endParaRPr lang="en-GB" sz="2000" dirty="0"/>
          </a:p>
          <a:p>
            <a:r>
              <a:rPr lang="en-GB" sz="2000" dirty="0">
                <a:hlinkClick r:id="rId7"/>
              </a:rPr>
              <a:t>https://www.london.gov.uk/sites/default/files/toolkit_for_social_prescribing_link_workers_0.pdf</a:t>
            </a:r>
            <a:endParaRPr lang="en-GB" sz="2000" dirty="0"/>
          </a:p>
          <a:p>
            <a:endParaRPr lang="en-GB" sz="2000" dirty="0"/>
          </a:p>
          <a:p>
            <a:r>
              <a:rPr lang="en-GB" sz="2000" dirty="0"/>
              <a:t>https://www.qni.org.uk/nursing-in-the-community/homeless-health-programme/homeless-health-resources/</a:t>
            </a:r>
          </a:p>
          <a:p>
            <a:r>
              <a:rPr lang="en-GB" sz="2000" dirty="0"/>
              <a:t>Building vaccine confidence - </a:t>
            </a:r>
            <a:r>
              <a:rPr lang="en-GB" sz="2000" dirty="0">
                <a:hlinkClick r:id="rId8"/>
              </a:rPr>
              <a:t>https://www.doctorsoftheworld.org.uk/wp-content/uploads/2021/03/English-COVID19-Vaccine.pdf</a:t>
            </a:r>
            <a:endParaRPr lang="en-GB" sz="2000" dirty="0"/>
          </a:p>
          <a:p>
            <a:r>
              <a:rPr lang="en-GB" sz="2000" dirty="0">
                <a:hlinkClick r:id="rId9"/>
              </a:rPr>
              <a:t>https://www.gov.uk/guidance/hong-kong-uk-welcome-programme-guidance-for-local-authorities</a:t>
            </a:r>
            <a:endParaRPr lang="en-GB" sz="2000" dirty="0"/>
          </a:p>
          <a:p>
            <a:endParaRPr lang="en-GB" sz="2000" dirty="0"/>
          </a:p>
          <a:p>
            <a:endParaRPr lang="en-GB" sz="2200" dirty="0"/>
          </a:p>
          <a:p>
            <a:endParaRPr lang="en-GB" sz="2400" dirty="0"/>
          </a:p>
        </p:txBody>
      </p:sp>
    </p:spTree>
    <p:extLst>
      <p:ext uri="{BB962C8B-B14F-4D97-AF65-F5344CB8AC3E}">
        <p14:creationId xmlns:p14="http://schemas.microsoft.com/office/powerpoint/2010/main" val="511902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0F98C9-33D5-4B1E-97BA-F4D4C027937C}"/>
              </a:ext>
            </a:extLst>
          </p:cNvPr>
          <p:cNvPicPr/>
          <p:nvPr/>
        </p:nvPicPr>
        <p:blipFill rotWithShape="1">
          <a:blip r:embed="rId2"/>
          <a:srcRect l="1507" t="17870" r="28562" b="19021"/>
          <a:stretch/>
        </p:blipFill>
        <p:spPr bwMode="auto">
          <a:xfrm>
            <a:off x="1534118" y="681037"/>
            <a:ext cx="9118048" cy="5589134"/>
          </a:xfrm>
          <a:prstGeom prst="rect">
            <a:avLst/>
          </a:prstGeom>
          <a:ln>
            <a:noFill/>
          </a:ln>
          <a:extLst>
            <a:ext uri="{53640926-AAD7-44D8-BBD7-CCE9431645EC}">
              <a14:shadowObscured xmlns:a14="http://schemas.microsoft.com/office/drawing/2010/main"/>
            </a:ext>
          </a:extLst>
        </p:spPr>
      </p:pic>
      <p:cxnSp>
        <p:nvCxnSpPr>
          <p:cNvPr id="3" name="Straight Connector 2">
            <a:extLst>
              <a:ext uri="{FF2B5EF4-FFF2-40B4-BE49-F238E27FC236}">
                <a16:creationId xmlns:a16="http://schemas.microsoft.com/office/drawing/2014/main" id="{3311BE01-843D-4A03-909F-F0116906A03A}"/>
              </a:ext>
            </a:extLst>
          </p:cNvPr>
          <p:cNvCxnSpPr/>
          <p:nvPr/>
        </p:nvCxnSpPr>
        <p:spPr>
          <a:xfrm flipH="1">
            <a:off x="0" y="6639339"/>
            <a:ext cx="1288111" cy="0"/>
          </a:xfrm>
          <a:prstGeom prst="line">
            <a:avLst/>
          </a:prstGeom>
          <a:ln w="88900">
            <a:solidFill>
              <a:srgbClr val="0070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639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AC830E6-801C-4C83-8DE0-66336D0CECFA}"/>
              </a:ext>
            </a:extLst>
          </p:cNvPr>
          <p:cNvGrpSpPr/>
          <p:nvPr/>
        </p:nvGrpSpPr>
        <p:grpSpPr>
          <a:xfrm>
            <a:off x="1186454" y="85027"/>
            <a:ext cx="10230480" cy="1406735"/>
            <a:chOff x="5817326" y="1091028"/>
            <a:chExt cx="5599611" cy="1406735"/>
          </a:xfrm>
        </p:grpSpPr>
        <p:sp>
          <p:nvSpPr>
            <p:cNvPr id="2" name="TextBox 1">
              <a:extLst>
                <a:ext uri="{FF2B5EF4-FFF2-40B4-BE49-F238E27FC236}">
                  <a16:creationId xmlns:a16="http://schemas.microsoft.com/office/drawing/2014/main" id="{7056F713-E646-4D2F-BE9F-A101B9C9D606}"/>
                </a:ext>
              </a:extLst>
            </p:cNvPr>
            <p:cNvSpPr txBox="1"/>
            <p:nvPr/>
          </p:nvSpPr>
          <p:spPr>
            <a:xfrm>
              <a:off x="5817326" y="1375954"/>
              <a:ext cx="5599611" cy="1121809"/>
            </a:xfrm>
            <a:prstGeom prst="rect">
              <a:avLst/>
            </a:prstGeom>
            <a:noFill/>
            <a:ln w="15875">
              <a:solidFill>
                <a:srgbClr val="F9393E"/>
              </a:solidFill>
            </a:ln>
          </p:spPr>
          <p:txBody>
            <a:bodyPr wrap="square" lIns="288000" tIns="180000" rIns="288000" bIns="108000" rtlCol="0">
              <a:spAutoFit/>
            </a:bodyPr>
            <a:lstStyle/>
            <a:p>
              <a:r>
                <a:rPr lang="en-GB" sz="1800" b="0" i="1" u="none" strike="noStrike" baseline="0" dirty="0">
                  <a:solidFill>
                    <a:srgbClr val="000000"/>
                  </a:solidFill>
                  <a:latin typeface="Calibri" panose="020F0502020204030204" pitchFamily="34" charset="0"/>
                </a:rPr>
                <a:t>Person who has departed their country of origin and officially applied for asylum in another country but is awaiting a decision on their request for refugee status</a:t>
              </a:r>
              <a:endParaRPr lang="en-GB" sz="1800" b="0" i="0" u="none" strike="noStrike" baseline="0" dirty="0">
                <a:solidFill>
                  <a:srgbClr val="000000"/>
                </a:solidFill>
                <a:latin typeface="Calibri" panose="020F0502020204030204" pitchFamily="34" charset="0"/>
              </a:endParaRPr>
            </a:p>
          </p:txBody>
        </p:sp>
        <p:sp>
          <p:nvSpPr>
            <p:cNvPr id="9" name="Rectangle: Rounded Corners 8">
              <a:extLst>
                <a:ext uri="{FF2B5EF4-FFF2-40B4-BE49-F238E27FC236}">
                  <a16:creationId xmlns:a16="http://schemas.microsoft.com/office/drawing/2014/main" id="{ECB30979-3AFE-4B08-9AF2-26DC6935B4CC}"/>
                </a:ext>
              </a:extLst>
            </p:cNvPr>
            <p:cNvSpPr/>
            <p:nvPr/>
          </p:nvSpPr>
          <p:spPr>
            <a:xfrm>
              <a:off x="6096000" y="1091028"/>
              <a:ext cx="2880000" cy="360000"/>
            </a:xfrm>
            <a:prstGeom prst="roundRect">
              <a:avLst/>
            </a:prstGeom>
            <a:solidFill>
              <a:srgbClr val="FB8486"/>
            </a:solidFill>
            <a:ln>
              <a:solidFill>
                <a:srgbClr val="F9393E">
                  <a:alpha val="9686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Asylum seeker</a:t>
              </a:r>
            </a:p>
          </p:txBody>
        </p:sp>
      </p:grpSp>
      <p:grpSp>
        <p:nvGrpSpPr>
          <p:cNvPr id="19" name="Group 18">
            <a:extLst>
              <a:ext uri="{FF2B5EF4-FFF2-40B4-BE49-F238E27FC236}">
                <a16:creationId xmlns:a16="http://schemas.microsoft.com/office/drawing/2014/main" id="{37ABC227-560C-4040-A1AB-CD8919C4C863}"/>
              </a:ext>
            </a:extLst>
          </p:cNvPr>
          <p:cNvGrpSpPr/>
          <p:nvPr/>
        </p:nvGrpSpPr>
        <p:grpSpPr>
          <a:xfrm>
            <a:off x="1186452" y="1701168"/>
            <a:ext cx="10230480" cy="1749637"/>
            <a:chOff x="5817325" y="1110398"/>
            <a:chExt cx="5599611" cy="1749637"/>
          </a:xfrm>
        </p:grpSpPr>
        <p:sp>
          <p:nvSpPr>
            <p:cNvPr id="20" name="TextBox 19">
              <a:extLst>
                <a:ext uri="{FF2B5EF4-FFF2-40B4-BE49-F238E27FC236}">
                  <a16:creationId xmlns:a16="http://schemas.microsoft.com/office/drawing/2014/main" id="{827E06CC-4BC0-4BC2-81E0-AF20E9460688}"/>
                </a:ext>
              </a:extLst>
            </p:cNvPr>
            <p:cNvSpPr txBox="1"/>
            <p:nvPr/>
          </p:nvSpPr>
          <p:spPr>
            <a:xfrm>
              <a:off x="5817325" y="1461227"/>
              <a:ext cx="5599611" cy="1398808"/>
            </a:xfrm>
            <a:prstGeom prst="rect">
              <a:avLst/>
            </a:prstGeom>
            <a:noFill/>
            <a:ln w="15875">
              <a:solidFill>
                <a:schemeClr val="accent4">
                  <a:lumMod val="75000"/>
                </a:schemeClr>
              </a:solidFill>
            </a:ln>
          </p:spPr>
          <p:txBody>
            <a:bodyPr wrap="square" lIns="288000" tIns="180000" rIns="288000" bIns="108000" rtlCol="0">
              <a:spAutoFit/>
            </a:bodyPr>
            <a:lstStyle/>
            <a:p>
              <a:r>
                <a:rPr lang="en-GB" i="1" dirty="0">
                  <a:solidFill>
                    <a:srgbClr val="000000"/>
                  </a:solidFill>
                  <a:latin typeface="Calibri" panose="020F0502020204030204" pitchFamily="34" charset="0"/>
                </a:rPr>
                <a:t>A</a:t>
              </a:r>
              <a:r>
                <a:rPr lang="en-GB" sz="1800" b="0" i="1" u="none" strike="noStrike" baseline="0" dirty="0">
                  <a:solidFill>
                    <a:srgbClr val="000000"/>
                  </a:solidFill>
                  <a:latin typeface="Calibri" panose="020F0502020204030204" pitchFamily="34" charset="0"/>
                </a:rPr>
                <a:t> person who  ‘owing to a well-founded fear of being persecuted for reasons of race, religion, nationality, membership of a particular social group, or political opinion, is outside the country of his nationality, and is unable to or, owing to such fear, is unwilling to avail himself of the protection of that country</a:t>
              </a:r>
              <a:endParaRPr lang="en-GB" sz="1800" b="0" i="0" u="none" strike="noStrike" baseline="0" dirty="0">
                <a:solidFill>
                  <a:srgbClr val="000000"/>
                </a:solidFill>
                <a:latin typeface="Calibri" panose="020F0502020204030204" pitchFamily="34" charset="0"/>
              </a:endParaRPr>
            </a:p>
          </p:txBody>
        </p:sp>
        <p:sp>
          <p:nvSpPr>
            <p:cNvPr id="21" name="Rectangle: Rounded Corners 20">
              <a:extLst>
                <a:ext uri="{FF2B5EF4-FFF2-40B4-BE49-F238E27FC236}">
                  <a16:creationId xmlns:a16="http://schemas.microsoft.com/office/drawing/2014/main" id="{19A7DA72-D3B9-48A7-9449-28C0EED311B1}"/>
                </a:ext>
              </a:extLst>
            </p:cNvPr>
            <p:cNvSpPr/>
            <p:nvPr/>
          </p:nvSpPr>
          <p:spPr>
            <a:xfrm>
              <a:off x="6096000" y="1110398"/>
              <a:ext cx="2880000" cy="360000"/>
            </a:xfrm>
            <a:prstGeom prst="roundRect">
              <a:avLst/>
            </a:prstGeom>
            <a:solidFill>
              <a:srgbClr val="FCCF4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Refugee</a:t>
              </a:r>
            </a:p>
          </p:txBody>
        </p:sp>
      </p:grpSp>
      <p:grpSp>
        <p:nvGrpSpPr>
          <p:cNvPr id="22" name="Group 21">
            <a:extLst>
              <a:ext uri="{FF2B5EF4-FFF2-40B4-BE49-F238E27FC236}">
                <a16:creationId xmlns:a16="http://schemas.microsoft.com/office/drawing/2014/main" id="{AAA64C6A-390F-4D4E-9281-65954455493B}"/>
              </a:ext>
            </a:extLst>
          </p:cNvPr>
          <p:cNvGrpSpPr/>
          <p:nvPr/>
        </p:nvGrpSpPr>
        <p:grpSpPr>
          <a:xfrm>
            <a:off x="1186451" y="3660211"/>
            <a:ext cx="10239769" cy="1380983"/>
            <a:chOff x="5817326" y="1116780"/>
            <a:chExt cx="5599611" cy="1380983"/>
          </a:xfrm>
        </p:grpSpPr>
        <p:sp>
          <p:nvSpPr>
            <p:cNvPr id="23" name="TextBox 22">
              <a:extLst>
                <a:ext uri="{FF2B5EF4-FFF2-40B4-BE49-F238E27FC236}">
                  <a16:creationId xmlns:a16="http://schemas.microsoft.com/office/drawing/2014/main" id="{3E659902-12E8-4E40-B709-BF754D75A821}"/>
                </a:ext>
              </a:extLst>
            </p:cNvPr>
            <p:cNvSpPr txBox="1"/>
            <p:nvPr/>
          </p:nvSpPr>
          <p:spPr>
            <a:xfrm>
              <a:off x="5817326" y="1375954"/>
              <a:ext cx="5599611" cy="1121809"/>
            </a:xfrm>
            <a:prstGeom prst="rect">
              <a:avLst/>
            </a:prstGeom>
            <a:noFill/>
            <a:ln w="15875">
              <a:solidFill>
                <a:schemeClr val="accent5">
                  <a:lumMod val="75000"/>
                </a:schemeClr>
              </a:solidFill>
            </a:ln>
          </p:spPr>
          <p:txBody>
            <a:bodyPr wrap="square" lIns="288000" tIns="180000" rIns="288000" bIns="108000" rtlCol="0">
              <a:spAutoFit/>
            </a:bodyPr>
            <a:lstStyle/>
            <a:p>
              <a:r>
                <a:rPr lang="en-GB" i="1" dirty="0">
                  <a:solidFill>
                    <a:srgbClr val="000000"/>
                  </a:solidFill>
                  <a:latin typeface="Calibri" panose="020F0502020204030204" pitchFamily="34" charset="0"/>
                </a:rPr>
                <a:t>Undocumented migrants may have entered the UK legally but have lost their right of residence or entered the UK illegally and do not have the right of residence</a:t>
              </a:r>
            </a:p>
          </p:txBody>
        </p:sp>
        <p:sp>
          <p:nvSpPr>
            <p:cNvPr id="24" name="Rectangle: Rounded Corners 23">
              <a:extLst>
                <a:ext uri="{FF2B5EF4-FFF2-40B4-BE49-F238E27FC236}">
                  <a16:creationId xmlns:a16="http://schemas.microsoft.com/office/drawing/2014/main" id="{DB35B282-5120-4406-8CD4-A9A1A5C6FA57}"/>
                </a:ext>
              </a:extLst>
            </p:cNvPr>
            <p:cNvSpPr/>
            <p:nvPr/>
          </p:nvSpPr>
          <p:spPr>
            <a:xfrm>
              <a:off x="6095999" y="1116780"/>
              <a:ext cx="3388067" cy="360000"/>
            </a:xfrm>
            <a:prstGeom prst="roundRect">
              <a:avLst/>
            </a:prstGeom>
            <a:solidFill>
              <a:srgbClr val="53B2E8"/>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Undocumented migrant</a:t>
              </a:r>
            </a:p>
          </p:txBody>
        </p:sp>
      </p:grpSp>
      <p:sp>
        <p:nvSpPr>
          <p:cNvPr id="14" name="TextBox 13">
            <a:extLst>
              <a:ext uri="{FF2B5EF4-FFF2-40B4-BE49-F238E27FC236}">
                <a16:creationId xmlns:a16="http://schemas.microsoft.com/office/drawing/2014/main" id="{4B2207E1-5FB5-490A-9E4E-97A591F96E24}"/>
              </a:ext>
            </a:extLst>
          </p:cNvPr>
          <p:cNvSpPr txBox="1"/>
          <p:nvPr/>
        </p:nvSpPr>
        <p:spPr>
          <a:xfrm rot="16200000">
            <a:off x="-2961641" y="2961639"/>
            <a:ext cx="6858001" cy="934720"/>
          </a:xfrm>
          <a:prstGeom prst="rect">
            <a:avLst/>
          </a:prstGeom>
          <a:solidFill>
            <a:schemeClr val="accent1">
              <a:lumMod val="40000"/>
              <a:lumOff val="60000"/>
            </a:schemeClr>
          </a:solidFill>
        </p:spPr>
        <p:txBody>
          <a:bodyPr wrap="square" rtlCol="0" anchor="ctr">
            <a:normAutofit/>
          </a:bodyPr>
          <a:lstStyle/>
          <a:p>
            <a:pPr algn="ctr"/>
            <a:r>
              <a:rPr lang="en-GB" sz="3200" b="1" dirty="0">
                <a:solidFill>
                  <a:schemeClr val="bg1"/>
                </a:solidFill>
              </a:rPr>
              <a:t>Vulnerable migrants</a:t>
            </a:r>
          </a:p>
        </p:txBody>
      </p:sp>
      <p:grpSp>
        <p:nvGrpSpPr>
          <p:cNvPr id="15" name="Group 14">
            <a:extLst>
              <a:ext uri="{FF2B5EF4-FFF2-40B4-BE49-F238E27FC236}">
                <a16:creationId xmlns:a16="http://schemas.microsoft.com/office/drawing/2014/main" id="{069DA7F5-9D24-439F-B03E-C678B809544F}"/>
              </a:ext>
            </a:extLst>
          </p:cNvPr>
          <p:cNvGrpSpPr/>
          <p:nvPr/>
        </p:nvGrpSpPr>
        <p:grpSpPr>
          <a:xfrm>
            <a:off x="1186454" y="5310087"/>
            <a:ext cx="10239766" cy="1373540"/>
            <a:chOff x="1038900" y="743895"/>
            <a:chExt cx="6921590" cy="1373540"/>
          </a:xfrm>
        </p:grpSpPr>
        <p:sp>
          <p:nvSpPr>
            <p:cNvPr id="16" name="TextBox 15">
              <a:extLst>
                <a:ext uri="{FF2B5EF4-FFF2-40B4-BE49-F238E27FC236}">
                  <a16:creationId xmlns:a16="http://schemas.microsoft.com/office/drawing/2014/main" id="{34359E30-B4DB-4A7E-9F32-8612ACE49AF4}"/>
                </a:ext>
              </a:extLst>
            </p:cNvPr>
            <p:cNvSpPr txBox="1"/>
            <p:nvPr/>
          </p:nvSpPr>
          <p:spPr>
            <a:xfrm>
              <a:off x="1038900" y="1061623"/>
              <a:ext cx="6921590" cy="1055812"/>
            </a:xfrm>
            <a:prstGeom prst="rect">
              <a:avLst/>
            </a:prstGeom>
            <a:noFill/>
            <a:ln w="25400">
              <a:solidFill>
                <a:schemeClr val="accent1">
                  <a:lumMod val="75000"/>
                </a:schemeClr>
              </a:solidFill>
            </a:ln>
          </p:spPr>
          <p:txBody>
            <a:bodyPr wrap="square" lIns="108000" tIns="216000" rIns="108000" rtlCol="0">
              <a:noAutofit/>
            </a:bodyPr>
            <a:lstStyle/>
            <a:p>
              <a:r>
                <a:rPr lang="en-GB" i="1" dirty="0">
                  <a:solidFill>
                    <a:srgbClr val="000000"/>
                  </a:solidFill>
                  <a:latin typeface="Calibri" panose="020F0502020204030204" pitchFamily="34" charset="0"/>
                </a:rPr>
                <a:t>Can include: People seeking asylum; refugees; unaccompanied children; people who have been trafficked; undocumented migrants; low paid migrant workers</a:t>
              </a:r>
            </a:p>
            <a:p>
              <a:pPr marL="288000" indent="-288000">
                <a:buFont typeface="Courier New" panose="02070309020205020404" pitchFamily="49" charset="0"/>
                <a:buChar char="o"/>
              </a:pPr>
              <a:endParaRPr lang="en-GB" dirty="0"/>
            </a:p>
          </p:txBody>
        </p:sp>
        <p:sp>
          <p:nvSpPr>
            <p:cNvPr id="17" name="Rectangle: Rounded Corners 16">
              <a:extLst>
                <a:ext uri="{FF2B5EF4-FFF2-40B4-BE49-F238E27FC236}">
                  <a16:creationId xmlns:a16="http://schemas.microsoft.com/office/drawing/2014/main" id="{15393BCB-A0ED-4874-BD48-8C75A1DF3611}"/>
                </a:ext>
              </a:extLst>
            </p:cNvPr>
            <p:cNvSpPr/>
            <p:nvPr/>
          </p:nvSpPr>
          <p:spPr>
            <a:xfrm>
              <a:off x="1384569" y="743895"/>
              <a:ext cx="4237643" cy="396026"/>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Vulnerable migrants</a:t>
              </a:r>
            </a:p>
          </p:txBody>
        </p:sp>
      </p:grpSp>
    </p:spTree>
    <p:extLst>
      <p:ext uri="{BB962C8B-B14F-4D97-AF65-F5344CB8AC3E}">
        <p14:creationId xmlns:p14="http://schemas.microsoft.com/office/powerpoint/2010/main" val="2927773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432228-DC6B-4D99-AEA2-017AA98FBCC6}"/>
              </a:ext>
            </a:extLst>
          </p:cNvPr>
          <p:cNvSpPr txBox="1"/>
          <p:nvPr/>
        </p:nvSpPr>
        <p:spPr>
          <a:xfrm rot="16200000">
            <a:off x="-2961640" y="2961639"/>
            <a:ext cx="6858001" cy="934720"/>
          </a:xfrm>
          <a:prstGeom prst="rect">
            <a:avLst/>
          </a:prstGeom>
          <a:solidFill>
            <a:schemeClr val="accent1">
              <a:lumMod val="40000"/>
              <a:lumOff val="60000"/>
            </a:schemeClr>
          </a:solidFill>
        </p:spPr>
        <p:txBody>
          <a:bodyPr wrap="square" rtlCol="0" anchor="ctr">
            <a:normAutofit/>
          </a:bodyPr>
          <a:lstStyle/>
          <a:p>
            <a:pPr algn="ctr"/>
            <a:r>
              <a:rPr lang="en-GB" sz="3200" b="1" dirty="0">
                <a:solidFill>
                  <a:schemeClr val="bg1"/>
                </a:solidFill>
              </a:rPr>
              <a:t>Pre-migration Context</a:t>
            </a:r>
          </a:p>
        </p:txBody>
      </p:sp>
      <p:sp>
        <p:nvSpPr>
          <p:cNvPr id="19" name="TextBox 18">
            <a:extLst>
              <a:ext uri="{FF2B5EF4-FFF2-40B4-BE49-F238E27FC236}">
                <a16:creationId xmlns:a16="http://schemas.microsoft.com/office/drawing/2014/main" id="{90F34F94-4599-4CF2-B0B4-27F5A8E35B73}"/>
              </a:ext>
            </a:extLst>
          </p:cNvPr>
          <p:cNvSpPr txBox="1"/>
          <p:nvPr/>
        </p:nvSpPr>
        <p:spPr>
          <a:xfrm>
            <a:off x="7141387" y="219154"/>
            <a:ext cx="4718675" cy="6370572"/>
          </a:xfrm>
          <a:prstGeom prst="rect">
            <a:avLst/>
          </a:prstGeom>
          <a:gradFill flip="none" rotWithShape="1">
            <a:gsLst>
              <a:gs pos="0">
                <a:schemeClr val="accent1">
                  <a:lumMod val="5000"/>
                  <a:lumOff val="95000"/>
                </a:schemeClr>
              </a:gs>
              <a:gs pos="2000">
                <a:schemeClr val="accent1">
                  <a:lumMod val="45000"/>
                  <a:lumOff val="55000"/>
                </a:schemeClr>
              </a:gs>
              <a:gs pos="41000">
                <a:schemeClr val="accent1">
                  <a:lumMod val="45000"/>
                  <a:lumOff val="55000"/>
                </a:schemeClr>
              </a:gs>
              <a:gs pos="65000">
                <a:schemeClr val="accent1">
                  <a:lumMod val="30000"/>
                  <a:lumOff val="70000"/>
                </a:schemeClr>
              </a:gs>
            </a:gsLst>
            <a:path path="circle">
              <a:fillToRect t="100000" r="100000"/>
            </a:path>
            <a:tileRect l="-100000" b="-100000"/>
          </a:gradFill>
        </p:spPr>
        <p:txBody>
          <a:bodyPr wrap="square" rtlCol="0">
            <a:noAutofit/>
          </a:bodyPr>
          <a:lstStyle/>
          <a:p>
            <a:pPr>
              <a:spcAft>
                <a:spcPts val="200"/>
              </a:spcAft>
            </a:pPr>
            <a:r>
              <a:rPr lang="en-US" sz="2100" dirty="0"/>
              <a:t>Common experiences of ‘vulnerable migrants’:</a:t>
            </a:r>
          </a:p>
          <a:p>
            <a:pPr marL="342900" indent="-342900">
              <a:spcAft>
                <a:spcPts val="200"/>
              </a:spcAft>
              <a:buFont typeface="Arial" panose="020B0604020202020204" pitchFamily="34" charset="0"/>
              <a:buChar char="•"/>
            </a:pPr>
            <a:r>
              <a:rPr lang="en-GB" sz="2100" dirty="0"/>
              <a:t>Extreme poverty &amp; harsh environmental conditions</a:t>
            </a:r>
          </a:p>
          <a:p>
            <a:pPr marL="342900" indent="-342900">
              <a:spcAft>
                <a:spcPts val="200"/>
              </a:spcAft>
              <a:buFont typeface="Arial" panose="020B0604020202020204" pitchFamily="34" charset="0"/>
              <a:buChar char="•"/>
            </a:pPr>
            <a:r>
              <a:rPr lang="en-US" sz="2100" dirty="0"/>
              <a:t>Physical/ psychological trauma of conflict, torture, rape, domestic and sexual slavery, trafficking, deprivation of liberty</a:t>
            </a:r>
          </a:p>
          <a:p>
            <a:pPr marL="342900" indent="-342900">
              <a:spcAft>
                <a:spcPts val="200"/>
              </a:spcAft>
              <a:buFont typeface="Arial" panose="020B0604020202020204" pitchFamily="34" charset="0"/>
              <a:buChar char="•"/>
            </a:pPr>
            <a:r>
              <a:rPr lang="en-GB" sz="2100" dirty="0"/>
              <a:t>Witness torture or killing</a:t>
            </a:r>
          </a:p>
          <a:p>
            <a:pPr marL="342900" indent="-342900">
              <a:spcAft>
                <a:spcPts val="200"/>
              </a:spcAft>
              <a:buFont typeface="Arial" panose="020B0604020202020204" pitchFamily="34" charset="0"/>
              <a:buChar char="•"/>
            </a:pPr>
            <a:r>
              <a:rPr lang="en-US" sz="2100" dirty="0"/>
              <a:t>Disappearance or killing of loved ones</a:t>
            </a:r>
          </a:p>
          <a:p>
            <a:pPr marL="342900" indent="-342900">
              <a:spcAft>
                <a:spcPts val="200"/>
              </a:spcAft>
              <a:buFont typeface="Arial" panose="020B0604020202020204" pitchFamily="34" charset="0"/>
              <a:buChar char="•"/>
            </a:pPr>
            <a:r>
              <a:rPr lang="en-GB" sz="2100" dirty="0"/>
              <a:t>Betrayal, by people in authority, by enemy forces, or by the politics of their world in general</a:t>
            </a:r>
          </a:p>
          <a:p>
            <a:pPr marL="342900" indent="-342900">
              <a:spcAft>
                <a:spcPts val="200"/>
              </a:spcAft>
              <a:buFont typeface="Arial" panose="020B0604020202020204" pitchFamily="34" charset="0"/>
              <a:buChar char="•"/>
            </a:pPr>
            <a:r>
              <a:rPr lang="en-GB" sz="2100" dirty="0"/>
              <a:t>Risks associated with population movements</a:t>
            </a:r>
          </a:p>
          <a:p>
            <a:pPr marL="342900" indent="-342900">
              <a:spcAft>
                <a:spcPts val="200"/>
              </a:spcAft>
              <a:buFont typeface="Arial" panose="020B0604020202020204" pitchFamily="34" charset="0"/>
              <a:buChar char="•"/>
            </a:pPr>
            <a:r>
              <a:rPr lang="en-GB" sz="2100" dirty="0"/>
              <a:t>Lack of access to healthcare</a:t>
            </a:r>
          </a:p>
          <a:p>
            <a:pPr marL="342900" indent="-342900">
              <a:spcAft>
                <a:spcPts val="200"/>
              </a:spcAft>
              <a:buFont typeface="Arial" panose="020B0604020202020204" pitchFamily="34" charset="0"/>
              <a:buChar char="•"/>
            </a:pPr>
            <a:r>
              <a:rPr lang="en-GB" sz="2100" dirty="0"/>
              <a:t>Journey can take weeks, months &amp; years</a:t>
            </a:r>
          </a:p>
          <a:p>
            <a:pPr marL="342900" indent="-342900">
              <a:spcAft>
                <a:spcPts val="200"/>
              </a:spcAft>
              <a:buFont typeface="Arial" panose="020B0604020202020204" pitchFamily="34" charset="0"/>
              <a:buChar char="•"/>
            </a:pPr>
            <a:r>
              <a:rPr lang="en-GB" sz="2100" dirty="0"/>
              <a:t>Fear and mistrust</a:t>
            </a:r>
          </a:p>
          <a:p>
            <a:pPr marL="342900" indent="-342900">
              <a:spcAft>
                <a:spcPts val="200"/>
              </a:spcAft>
              <a:buFont typeface="Arial" panose="020B0604020202020204" pitchFamily="34" charset="0"/>
              <a:buChar char="•"/>
            </a:pPr>
            <a:endParaRPr lang="en-GB" sz="2100" dirty="0"/>
          </a:p>
          <a:p>
            <a:pPr>
              <a:spcAft>
                <a:spcPts val="200"/>
              </a:spcAft>
            </a:pPr>
            <a:endParaRPr lang="en-US" sz="2000" dirty="0"/>
          </a:p>
          <a:p>
            <a:pPr>
              <a:spcAft>
                <a:spcPts val="200"/>
              </a:spcAft>
            </a:pPr>
            <a:endParaRPr lang="en-US" sz="2000" dirty="0"/>
          </a:p>
          <a:p>
            <a:pPr>
              <a:spcAft>
                <a:spcPts val="200"/>
              </a:spcAft>
            </a:pPr>
            <a:endParaRPr lang="en-GB" sz="2000" dirty="0"/>
          </a:p>
          <a:p>
            <a:pPr>
              <a:spcAft>
                <a:spcPts val="200"/>
              </a:spcAft>
            </a:pPr>
            <a:endParaRPr lang="en-GB" sz="2000" dirty="0"/>
          </a:p>
        </p:txBody>
      </p:sp>
      <p:pic>
        <p:nvPicPr>
          <p:cNvPr id="25" name="Picture 24">
            <a:extLst>
              <a:ext uri="{FF2B5EF4-FFF2-40B4-BE49-F238E27FC236}">
                <a16:creationId xmlns:a16="http://schemas.microsoft.com/office/drawing/2014/main" id="{9BC7A42E-E4AF-4B5C-8494-48F482599605}"/>
              </a:ext>
            </a:extLst>
          </p:cNvPr>
          <p:cNvPicPr/>
          <p:nvPr/>
        </p:nvPicPr>
        <p:blipFill rotWithShape="1">
          <a:blip r:embed="rId3"/>
          <a:srcRect l="18601" t="20990" r="46821" b="43150"/>
          <a:stretch/>
        </p:blipFill>
        <p:spPr bwMode="auto">
          <a:xfrm>
            <a:off x="935401" y="823141"/>
            <a:ext cx="2952000" cy="2520000"/>
          </a:xfrm>
          <a:prstGeom prst="rect">
            <a:avLst/>
          </a:prstGeom>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C1D5F3B0-D70A-4A5E-A979-2DF34BC59933}"/>
              </a:ext>
            </a:extLst>
          </p:cNvPr>
          <p:cNvPicPr/>
          <p:nvPr/>
        </p:nvPicPr>
        <p:blipFill rotWithShape="1">
          <a:blip r:embed="rId4"/>
          <a:srcRect l="61866" t="16876" r="9329" b="52917"/>
          <a:stretch/>
        </p:blipFill>
        <p:spPr bwMode="auto">
          <a:xfrm>
            <a:off x="3886721" y="3343141"/>
            <a:ext cx="2952000" cy="2520000"/>
          </a:xfrm>
          <a:prstGeom prst="rect">
            <a:avLst/>
          </a:prstGeom>
          <a:ln>
            <a:noFill/>
          </a:ln>
          <a:extLst>
            <a:ext uri="{53640926-AAD7-44D8-BBD7-CCE9431645EC}">
              <a14:shadowObscured xmlns:a14="http://schemas.microsoft.com/office/drawing/2010/main"/>
            </a:ext>
          </a:extLst>
        </p:spPr>
      </p:pic>
      <p:pic>
        <p:nvPicPr>
          <p:cNvPr id="29" name="Picture 28">
            <a:extLst>
              <a:ext uri="{FF2B5EF4-FFF2-40B4-BE49-F238E27FC236}">
                <a16:creationId xmlns:a16="http://schemas.microsoft.com/office/drawing/2014/main" id="{B9CB66D4-DBFE-4048-9694-A9A252ABC16A}"/>
              </a:ext>
            </a:extLst>
          </p:cNvPr>
          <p:cNvPicPr/>
          <p:nvPr/>
        </p:nvPicPr>
        <p:blipFill rotWithShape="1">
          <a:blip r:embed="rId5"/>
          <a:srcRect l="56282" t="17870" r="3124" b="41853"/>
          <a:stretch/>
        </p:blipFill>
        <p:spPr bwMode="auto">
          <a:xfrm>
            <a:off x="3887401" y="823141"/>
            <a:ext cx="2952000" cy="2520000"/>
          </a:xfrm>
          <a:prstGeom prst="rect">
            <a:avLst/>
          </a:prstGeom>
          <a:ln>
            <a:noFill/>
          </a:ln>
          <a:extLst>
            <a:ext uri="{53640926-AAD7-44D8-BBD7-CCE9431645EC}">
              <a14:shadowObscured xmlns:a14="http://schemas.microsoft.com/office/drawing/2010/main"/>
            </a:ext>
          </a:extLst>
        </p:spPr>
      </p:pic>
      <p:pic>
        <p:nvPicPr>
          <p:cNvPr id="30" name="Picture 29">
            <a:extLst>
              <a:ext uri="{FF2B5EF4-FFF2-40B4-BE49-F238E27FC236}">
                <a16:creationId xmlns:a16="http://schemas.microsoft.com/office/drawing/2014/main" id="{F58243C4-0DE6-4CCF-AACA-6035B35D2663}"/>
              </a:ext>
            </a:extLst>
          </p:cNvPr>
          <p:cNvPicPr/>
          <p:nvPr/>
        </p:nvPicPr>
        <p:blipFill rotWithShape="1">
          <a:blip r:embed="rId6"/>
          <a:srcRect l="6293" t="13614" r="40528" b="35472"/>
          <a:stretch/>
        </p:blipFill>
        <p:spPr bwMode="auto">
          <a:xfrm>
            <a:off x="934721" y="3343141"/>
            <a:ext cx="2952000" cy="252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1867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EB3EAF-E459-4172-BED4-AA61677263F8}"/>
              </a:ext>
            </a:extLst>
          </p:cNvPr>
          <p:cNvSpPr txBox="1"/>
          <p:nvPr/>
        </p:nvSpPr>
        <p:spPr>
          <a:xfrm rot="16200000">
            <a:off x="-2994892" y="2961640"/>
            <a:ext cx="6858001" cy="934720"/>
          </a:xfrm>
          <a:prstGeom prst="rect">
            <a:avLst/>
          </a:prstGeom>
          <a:solidFill>
            <a:schemeClr val="accent1">
              <a:lumMod val="40000"/>
              <a:lumOff val="60000"/>
            </a:schemeClr>
          </a:solidFill>
        </p:spPr>
        <p:txBody>
          <a:bodyPr wrap="square" rtlCol="0" anchor="ctr">
            <a:normAutofit/>
          </a:bodyPr>
          <a:lstStyle/>
          <a:p>
            <a:pPr algn="ctr"/>
            <a:r>
              <a:rPr lang="en-GB" sz="3200" b="1" dirty="0">
                <a:solidFill>
                  <a:schemeClr val="bg1"/>
                </a:solidFill>
              </a:rPr>
              <a:t>Health needs susceptibility</a:t>
            </a:r>
          </a:p>
        </p:txBody>
      </p:sp>
      <p:sp>
        <p:nvSpPr>
          <p:cNvPr id="2" name="TextBox 1">
            <a:extLst>
              <a:ext uri="{FF2B5EF4-FFF2-40B4-BE49-F238E27FC236}">
                <a16:creationId xmlns:a16="http://schemas.microsoft.com/office/drawing/2014/main" id="{E5616E48-48F0-478E-B2BE-A1AB18560164}"/>
              </a:ext>
            </a:extLst>
          </p:cNvPr>
          <p:cNvSpPr txBox="1"/>
          <p:nvPr/>
        </p:nvSpPr>
        <p:spPr>
          <a:xfrm>
            <a:off x="7772355" y="241097"/>
            <a:ext cx="4100946" cy="6497054"/>
          </a:xfrm>
          <a:prstGeom prst="rect">
            <a:avLst/>
          </a:prstGeom>
          <a:gradFill flip="none" rotWithShape="1">
            <a:gsLst>
              <a:gs pos="0">
                <a:schemeClr val="accent1">
                  <a:lumMod val="5000"/>
                  <a:lumOff val="95000"/>
                </a:schemeClr>
              </a:gs>
              <a:gs pos="2000">
                <a:schemeClr val="accent1">
                  <a:lumMod val="45000"/>
                  <a:lumOff val="55000"/>
                </a:schemeClr>
              </a:gs>
              <a:gs pos="41000">
                <a:schemeClr val="accent1">
                  <a:lumMod val="45000"/>
                  <a:lumOff val="55000"/>
                </a:schemeClr>
              </a:gs>
              <a:gs pos="65000">
                <a:schemeClr val="accent1">
                  <a:lumMod val="30000"/>
                  <a:lumOff val="70000"/>
                </a:schemeClr>
              </a:gs>
            </a:gsLst>
            <a:path path="circle">
              <a:fillToRect t="100000" r="100000"/>
            </a:path>
            <a:tileRect l="-100000" b="-100000"/>
          </a:gradFill>
        </p:spPr>
        <p:txBody>
          <a:bodyPr wrap="square" rtlCol="0">
            <a:noAutofit/>
          </a:bodyPr>
          <a:lstStyle/>
          <a:p>
            <a:pPr marL="288000" indent="-288000">
              <a:buFont typeface="Courier New" panose="02070309020205020404" pitchFamily="49" charset="0"/>
              <a:buChar char="o"/>
            </a:pPr>
            <a:r>
              <a:rPr lang="en-GB" sz="2000" dirty="0"/>
              <a:t>PTSD</a:t>
            </a:r>
          </a:p>
          <a:p>
            <a:pPr marL="288000" indent="-288000">
              <a:buFont typeface="Courier New" panose="02070309020205020404" pitchFamily="49" charset="0"/>
              <a:buChar char="o"/>
            </a:pPr>
            <a:r>
              <a:rPr lang="en-GB" sz="2000" dirty="0"/>
              <a:t>Anxiety &amp; depression and other mental disorders</a:t>
            </a:r>
          </a:p>
          <a:p>
            <a:pPr marL="288000" indent="-288000">
              <a:buFont typeface="Courier New" panose="02070309020205020404" pitchFamily="49" charset="0"/>
              <a:buChar char="o"/>
            </a:pPr>
            <a:r>
              <a:rPr lang="en-GB" sz="2000" dirty="0"/>
              <a:t>Sexually transmitted infections</a:t>
            </a:r>
          </a:p>
          <a:p>
            <a:pPr marL="288000" indent="-288000">
              <a:buFont typeface="Courier New" panose="02070309020205020404" pitchFamily="49" charset="0"/>
              <a:buChar char="o"/>
            </a:pPr>
            <a:r>
              <a:rPr lang="en-GB" sz="2000" dirty="0"/>
              <a:t>Female genital mutilation</a:t>
            </a:r>
          </a:p>
          <a:p>
            <a:pPr marL="288000" indent="-288000">
              <a:buFont typeface="Courier New" panose="02070309020205020404" pitchFamily="49" charset="0"/>
              <a:buChar char="o"/>
            </a:pPr>
            <a:r>
              <a:rPr lang="en-GB" sz="2000" dirty="0"/>
              <a:t>Pregnancy following rape</a:t>
            </a:r>
          </a:p>
          <a:p>
            <a:pPr marL="288000" indent="-288000">
              <a:buFont typeface="Courier New" panose="02070309020205020404" pitchFamily="49" charset="0"/>
              <a:buChar char="o"/>
            </a:pPr>
            <a:r>
              <a:rPr lang="en-GB" sz="2000" dirty="0"/>
              <a:t>High risks to maternal, </a:t>
            </a:r>
            <a:r>
              <a:rPr lang="en-GB" sz="2000" dirty="0" err="1"/>
              <a:t>newborn</a:t>
            </a:r>
            <a:r>
              <a:rPr lang="en-GB" sz="2000" dirty="0"/>
              <a:t> and child health</a:t>
            </a:r>
          </a:p>
          <a:p>
            <a:pPr marL="288000" indent="-288000">
              <a:buFont typeface="Courier New" panose="02070309020205020404" pitchFamily="49" charset="0"/>
              <a:buChar char="o"/>
            </a:pPr>
            <a:r>
              <a:rPr lang="en-GB" sz="2000" dirty="0"/>
              <a:t>Drug and alcohol addiction</a:t>
            </a:r>
          </a:p>
          <a:p>
            <a:pPr marL="288000" indent="-288000">
              <a:buFont typeface="Courier New" panose="02070309020205020404" pitchFamily="49" charset="0"/>
              <a:buChar char="o"/>
            </a:pPr>
            <a:r>
              <a:rPr lang="en-GB" sz="2000" dirty="0"/>
              <a:t>Communicable diseases</a:t>
            </a:r>
          </a:p>
          <a:p>
            <a:pPr marL="288000" indent="-288000">
              <a:buFont typeface="Courier New" panose="02070309020205020404" pitchFamily="49" charset="0"/>
              <a:buChar char="o"/>
            </a:pPr>
            <a:r>
              <a:rPr lang="en-GB" sz="2000" dirty="0"/>
              <a:t>Non-communicable diseases</a:t>
            </a:r>
          </a:p>
          <a:p>
            <a:pPr marL="288000" indent="-288000">
              <a:buFont typeface="Courier New" panose="02070309020205020404" pitchFamily="49" charset="0"/>
              <a:buChar char="o"/>
            </a:pPr>
            <a:r>
              <a:rPr lang="en-GB" sz="2000" dirty="0"/>
              <a:t>Respiratory infections Gastrointestinal illnesses</a:t>
            </a:r>
          </a:p>
          <a:p>
            <a:pPr marL="288000" indent="-288000">
              <a:buFont typeface="Courier New" panose="02070309020205020404" pitchFamily="49" charset="0"/>
              <a:buChar char="o"/>
            </a:pPr>
            <a:r>
              <a:rPr lang="en-GB" sz="2000" dirty="0"/>
              <a:t>Malnutrition</a:t>
            </a:r>
          </a:p>
          <a:p>
            <a:pPr marL="288000" indent="-288000">
              <a:buFont typeface="Courier New" panose="02070309020205020404" pitchFamily="49" charset="0"/>
              <a:buChar char="o"/>
            </a:pPr>
            <a:r>
              <a:rPr lang="en-GB" sz="2000" dirty="0"/>
              <a:t>Musculoskeletal complaints</a:t>
            </a:r>
          </a:p>
          <a:p>
            <a:pPr marL="288000" indent="-288000">
              <a:buFont typeface="Courier New" panose="02070309020205020404" pitchFamily="49" charset="0"/>
              <a:buChar char="o"/>
            </a:pPr>
            <a:r>
              <a:rPr lang="en-GB" sz="2000" dirty="0"/>
              <a:t>Oral disease</a:t>
            </a:r>
          </a:p>
          <a:p>
            <a:pPr marL="288000" indent="-288000">
              <a:buFont typeface="Courier New" panose="02070309020205020404" pitchFamily="49" charset="0"/>
              <a:buChar char="o"/>
            </a:pPr>
            <a:r>
              <a:rPr lang="en-GB" sz="2000" dirty="0"/>
              <a:t>Physical and/or Learning Disability</a:t>
            </a:r>
          </a:p>
          <a:p>
            <a:pPr marL="288000" indent="-288000">
              <a:buFont typeface="Courier New" panose="02070309020205020404" pitchFamily="49" charset="0"/>
              <a:buChar char="o"/>
            </a:pPr>
            <a:r>
              <a:rPr lang="en-GB" sz="2000" dirty="0"/>
              <a:t>Incomplete medical/ immunisation history</a:t>
            </a:r>
          </a:p>
          <a:p>
            <a:pPr marL="288000" indent="-288000">
              <a:buFont typeface="Courier New" panose="02070309020205020404" pitchFamily="49" charset="0"/>
              <a:buChar char="o"/>
            </a:pPr>
            <a:r>
              <a:rPr lang="en-GB" sz="2000" dirty="0"/>
              <a:t>Untreated health needs</a:t>
            </a:r>
          </a:p>
          <a:p>
            <a:pPr marL="288000" indent="-288000">
              <a:buFont typeface="Courier New" panose="02070309020205020404" pitchFamily="49" charset="0"/>
              <a:buChar char="o"/>
            </a:pPr>
            <a:r>
              <a:rPr lang="en-GB" sz="2000" dirty="0"/>
              <a:t>COVID-19</a:t>
            </a:r>
          </a:p>
        </p:txBody>
      </p:sp>
      <p:pic>
        <p:nvPicPr>
          <p:cNvPr id="8" name="Picture 7">
            <a:extLst>
              <a:ext uri="{FF2B5EF4-FFF2-40B4-BE49-F238E27FC236}">
                <a16:creationId xmlns:a16="http://schemas.microsoft.com/office/drawing/2014/main" id="{E5D82553-7852-44CE-8C53-97CBBBCA24EC}"/>
              </a:ext>
            </a:extLst>
          </p:cNvPr>
          <p:cNvPicPr/>
          <p:nvPr/>
        </p:nvPicPr>
        <p:blipFill rotWithShape="1">
          <a:blip r:embed="rId3"/>
          <a:srcRect l="4166" t="20422" r="62507" b="44548"/>
          <a:stretch/>
        </p:blipFill>
        <p:spPr bwMode="auto">
          <a:xfrm>
            <a:off x="1255070" y="241097"/>
            <a:ext cx="6243782" cy="64970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91922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EB3EAF-E459-4172-BED4-AA61677263F8}"/>
              </a:ext>
            </a:extLst>
          </p:cNvPr>
          <p:cNvSpPr txBox="1"/>
          <p:nvPr/>
        </p:nvSpPr>
        <p:spPr>
          <a:xfrm rot="16200000">
            <a:off x="-2961641" y="2961639"/>
            <a:ext cx="6858001" cy="934720"/>
          </a:xfrm>
          <a:prstGeom prst="rect">
            <a:avLst/>
          </a:prstGeom>
          <a:solidFill>
            <a:schemeClr val="accent1">
              <a:lumMod val="40000"/>
              <a:lumOff val="60000"/>
            </a:schemeClr>
          </a:solidFill>
        </p:spPr>
        <p:txBody>
          <a:bodyPr wrap="square" rtlCol="0" anchor="ctr">
            <a:normAutofit/>
          </a:bodyPr>
          <a:lstStyle/>
          <a:p>
            <a:pPr algn="ctr"/>
            <a:r>
              <a:rPr lang="en-GB" sz="3200" b="1" dirty="0">
                <a:solidFill>
                  <a:schemeClr val="bg1"/>
                </a:solidFill>
              </a:rPr>
              <a:t>International and national policies</a:t>
            </a:r>
          </a:p>
        </p:txBody>
      </p:sp>
      <p:pic>
        <p:nvPicPr>
          <p:cNvPr id="7" name="Graphic 6" descr="Gavel with solid fill">
            <a:extLst>
              <a:ext uri="{FF2B5EF4-FFF2-40B4-BE49-F238E27FC236}">
                <a16:creationId xmlns:a16="http://schemas.microsoft.com/office/drawing/2014/main" id="{2310B988-F54A-4190-B7DB-05976EC30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94936" y="1035754"/>
            <a:ext cx="914400" cy="914400"/>
          </a:xfrm>
          <a:prstGeom prst="rect">
            <a:avLst/>
          </a:prstGeom>
        </p:spPr>
      </p:pic>
      <p:pic>
        <p:nvPicPr>
          <p:cNvPr id="9" name="Graphic 8" descr="Handcuffs with solid fill">
            <a:extLst>
              <a:ext uri="{FF2B5EF4-FFF2-40B4-BE49-F238E27FC236}">
                <a16:creationId xmlns:a16="http://schemas.microsoft.com/office/drawing/2014/main" id="{68C35C0B-0B66-4696-BAAD-F837944247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10642" y="5298243"/>
            <a:ext cx="914400" cy="914400"/>
          </a:xfrm>
          <a:prstGeom prst="rect">
            <a:avLst/>
          </a:prstGeom>
        </p:spPr>
      </p:pic>
      <p:pic>
        <p:nvPicPr>
          <p:cNvPr id="11" name="Graphic 10" descr="Scales of justice with solid fill">
            <a:extLst>
              <a:ext uri="{FF2B5EF4-FFF2-40B4-BE49-F238E27FC236}">
                <a16:creationId xmlns:a16="http://schemas.microsoft.com/office/drawing/2014/main" id="{F6533EFC-DCAE-4CF9-8831-416374F61E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22666" y="3107751"/>
            <a:ext cx="914400" cy="914400"/>
          </a:xfrm>
          <a:prstGeom prst="rect">
            <a:avLst/>
          </a:prstGeom>
        </p:spPr>
      </p:pic>
      <p:grpSp>
        <p:nvGrpSpPr>
          <p:cNvPr id="16" name="Group 15">
            <a:extLst>
              <a:ext uri="{FF2B5EF4-FFF2-40B4-BE49-F238E27FC236}">
                <a16:creationId xmlns:a16="http://schemas.microsoft.com/office/drawing/2014/main" id="{8D9A8C5F-3338-41A4-B11F-FE1915577A8B}"/>
              </a:ext>
            </a:extLst>
          </p:cNvPr>
          <p:cNvGrpSpPr/>
          <p:nvPr/>
        </p:nvGrpSpPr>
        <p:grpSpPr>
          <a:xfrm>
            <a:off x="1203902" y="473904"/>
            <a:ext cx="5765310" cy="1712258"/>
            <a:chOff x="1203901" y="735779"/>
            <a:chExt cx="6962503" cy="1712258"/>
          </a:xfrm>
        </p:grpSpPr>
        <p:sp>
          <p:nvSpPr>
            <p:cNvPr id="2" name="TextBox 1">
              <a:extLst>
                <a:ext uri="{FF2B5EF4-FFF2-40B4-BE49-F238E27FC236}">
                  <a16:creationId xmlns:a16="http://schemas.microsoft.com/office/drawing/2014/main" id="{E5616E48-48F0-478E-B2BE-A1AB18560164}"/>
                </a:ext>
              </a:extLst>
            </p:cNvPr>
            <p:cNvSpPr txBox="1"/>
            <p:nvPr/>
          </p:nvSpPr>
          <p:spPr>
            <a:xfrm>
              <a:off x="1203901" y="1061622"/>
              <a:ext cx="6962503" cy="1386415"/>
            </a:xfrm>
            <a:prstGeom prst="rect">
              <a:avLst/>
            </a:prstGeom>
            <a:noFill/>
            <a:ln w="25400">
              <a:solidFill>
                <a:schemeClr val="accent1">
                  <a:lumMod val="75000"/>
                </a:schemeClr>
              </a:solidFill>
            </a:ln>
          </p:spPr>
          <p:txBody>
            <a:bodyPr wrap="square" lIns="108000" tIns="216000" rIns="108000" rtlCol="0">
              <a:noAutofit/>
            </a:bodyPr>
            <a:lstStyle/>
            <a:p>
              <a:pPr marL="288000" indent="-288000">
                <a:buFont typeface="Courier New" panose="02070309020205020404" pitchFamily="49" charset="0"/>
                <a:buChar char="o"/>
              </a:pPr>
              <a:r>
                <a:rPr lang="en-GB" dirty="0"/>
                <a:t>UN Convention Relating to the Status of Refugees 1951</a:t>
              </a:r>
            </a:p>
            <a:p>
              <a:pPr marL="288000" indent="-288000">
                <a:buFont typeface="Courier New" panose="02070309020205020404" pitchFamily="49" charset="0"/>
                <a:buChar char="o"/>
              </a:pPr>
              <a:r>
                <a:rPr lang="en-GB" dirty="0"/>
                <a:t>European Convention on Human Rights 1998</a:t>
              </a:r>
            </a:p>
            <a:p>
              <a:pPr marL="288000" indent="-288000">
                <a:buFont typeface="Courier New" panose="02070309020205020404" pitchFamily="49" charset="0"/>
                <a:buChar char="o"/>
              </a:pPr>
              <a:r>
                <a:rPr lang="en-GB" dirty="0"/>
                <a:t>UN Convention on the Rights of the Child 1989</a:t>
              </a:r>
            </a:p>
          </p:txBody>
        </p:sp>
        <p:sp>
          <p:nvSpPr>
            <p:cNvPr id="15" name="Rectangle: Rounded Corners 14">
              <a:extLst>
                <a:ext uri="{FF2B5EF4-FFF2-40B4-BE49-F238E27FC236}">
                  <a16:creationId xmlns:a16="http://schemas.microsoft.com/office/drawing/2014/main" id="{3612E7D3-A1E0-4E83-A262-36C000A47397}"/>
                </a:ext>
              </a:extLst>
            </p:cNvPr>
            <p:cNvSpPr/>
            <p:nvPr/>
          </p:nvSpPr>
          <p:spPr>
            <a:xfrm>
              <a:off x="1337492" y="735779"/>
              <a:ext cx="2976747" cy="534389"/>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International</a:t>
              </a:r>
            </a:p>
          </p:txBody>
        </p:sp>
      </p:grpSp>
      <p:grpSp>
        <p:nvGrpSpPr>
          <p:cNvPr id="17" name="Group 16">
            <a:extLst>
              <a:ext uri="{FF2B5EF4-FFF2-40B4-BE49-F238E27FC236}">
                <a16:creationId xmlns:a16="http://schemas.microsoft.com/office/drawing/2014/main" id="{0B7622F9-DE7B-41A6-BA13-06FAAEE6F9ED}"/>
              </a:ext>
            </a:extLst>
          </p:cNvPr>
          <p:cNvGrpSpPr/>
          <p:nvPr/>
        </p:nvGrpSpPr>
        <p:grpSpPr>
          <a:xfrm>
            <a:off x="1203062" y="2280258"/>
            <a:ext cx="5859364" cy="2613119"/>
            <a:chOff x="-829136" y="900609"/>
            <a:chExt cx="6962503" cy="2425587"/>
          </a:xfrm>
        </p:grpSpPr>
        <p:sp>
          <p:nvSpPr>
            <p:cNvPr id="18" name="TextBox 17">
              <a:extLst>
                <a:ext uri="{FF2B5EF4-FFF2-40B4-BE49-F238E27FC236}">
                  <a16:creationId xmlns:a16="http://schemas.microsoft.com/office/drawing/2014/main" id="{2BCA7C9D-2ED7-4A9E-A9EC-9A557C37D07D}"/>
                </a:ext>
              </a:extLst>
            </p:cNvPr>
            <p:cNvSpPr txBox="1"/>
            <p:nvPr/>
          </p:nvSpPr>
          <p:spPr>
            <a:xfrm>
              <a:off x="-829136" y="1302114"/>
              <a:ext cx="6962503" cy="2024082"/>
            </a:xfrm>
            <a:prstGeom prst="rect">
              <a:avLst/>
            </a:prstGeom>
            <a:noFill/>
            <a:ln w="25400">
              <a:solidFill>
                <a:schemeClr val="accent1">
                  <a:lumMod val="75000"/>
                </a:schemeClr>
              </a:solidFill>
            </a:ln>
          </p:spPr>
          <p:txBody>
            <a:bodyPr wrap="square" lIns="108000" tIns="216000" rIns="108000" rtlCol="0">
              <a:noAutofit/>
            </a:bodyPr>
            <a:lstStyle/>
            <a:p>
              <a:pPr marL="288000" indent="-288000">
                <a:buFont typeface="Courier New" panose="02070309020205020404" pitchFamily="49" charset="0"/>
                <a:buChar char="o"/>
              </a:pPr>
              <a:r>
                <a:rPr lang="en-GB" dirty="0"/>
                <a:t>Immigration and Asylum Act 1999</a:t>
              </a:r>
            </a:p>
            <a:p>
              <a:pPr marL="288000" indent="-288000">
                <a:buFont typeface="Courier New" panose="02070309020205020404" pitchFamily="49" charset="0"/>
                <a:buChar char="o"/>
              </a:pPr>
              <a:r>
                <a:rPr lang="en-GB" dirty="0"/>
                <a:t>Care Act 2014</a:t>
              </a:r>
            </a:p>
            <a:p>
              <a:pPr marL="288000" indent="-288000">
                <a:buFont typeface="Courier New" panose="02070309020205020404" pitchFamily="49" charset="0"/>
                <a:buChar char="o"/>
              </a:pPr>
              <a:r>
                <a:rPr lang="en-GB" dirty="0"/>
                <a:t>Children Act 1989</a:t>
              </a:r>
            </a:p>
            <a:p>
              <a:pPr marL="288000" indent="-288000">
                <a:buFont typeface="Courier New" panose="02070309020205020404" pitchFamily="49" charset="0"/>
                <a:buChar char="o"/>
              </a:pPr>
              <a:r>
                <a:rPr lang="en-GB" dirty="0"/>
                <a:t>Modern Slavery Act 2015</a:t>
              </a:r>
            </a:p>
            <a:p>
              <a:pPr marL="288000" indent="-288000">
                <a:buFont typeface="Courier New" panose="02070309020205020404" pitchFamily="49" charset="0"/>
                <a:buChar char="o"/>
              </a:pPr>
              <a:r>
                <a:rPr lang="en-GB" dirty="0"/>
                <a:t>European Union (Withdrawal) Act 2018</a:t>
              </a:r>
            </a:p>
            <a:p>
              <a:pPr marL="288000" indent="-288000">
                <a:buFont typeface="Courier New" panose="02070309020205020404" pitchFamily="49" charset="0"/>
                <a:buChar char="o"/>
              </a:pPr>
              <a:r>
                <a:rPr lang="en-GB" dirty="0"/>
                <a:t>Domestic Abuse Bill 2021</a:t>
              </a:r>
            </a:p>
            <a:p>
              <a:pPr marL="288000" indent="-288000">
                <a:buFont typeface="Courier New" panose="02070309020205020404" pitchFamily="49" charset="0"/>
                <a:buChar char="o"/>
              </a:pPr>
              <a:r>
                <a:rPr lang="en-GB" dirty="0"/>
                <a:t>New Plan for Immigration Policy 2021</a:t>
              </a:r>
            </a:p>
          </p:txBody>
        </p:sp>
        <p:sp>
          <p:nvSpPr>
            <p:cNvPr id="19" name="Rectangle: Rounded Corners 18">
              <a:extLst>
                <a:ext uri="{FF2B5EF4-FFF2-40B4-BE49-F238E27FC236}">
                  <a16:creationId xmlns:a16="http://schemas.microsoft.com/office/drawing/2014/main" id="{6AD56F76-E455-43E2-99D7-F44A0E4245BE}"/>
                </a:ext>
              </a:extLst>
            </p:cNvPr>
            <p:cNvSpPr/>
            <p:nvPr/>
          </p:nvSpPr>
          <p:spPr>
            <a:xfrm>
              <a:off x="-669335" y="900609"/>
              <a:ext cx="2976747" cy="534389"/>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Domestic</a:t>
              </a:r>
            </a:p>
          </p:txBody>
        </p:sp>
      </p:grpSp>
      <p:grpSp>
        <p:nvGrpSpPr>
          <p:cNvPr id="20" name="Group 19">
            <a:extLst>
              <a:ext uri="{FF2B5EF4-FFF2-40B4-BE49-F238E27FC236}">
                <a16:creationId xmlns:a16="http://schemas.microsoft.com/office/drawing/2014/main" id="{2409C111-22EB-4623-9CC9-79EEC107D95B}"/>
              </a:ext>
            </a:extLst>
          </p:cNvPr>
          <p:cNvGrpSpPr/>
          <p:nvPr/>
        </p:nvGrpSpPr>
        <p:grpSpPr>
          <a:xfrm>
            <a:off x="1203062" y="4955027"/>
            <a:ext cx="5859364" cy="1708602"/>
            <a:chOff x="1203901" y="862543"/>
            <a:chExt cx="6962503" cy="1887794"/>
          </a:xfrm>
        </p:grpSpPr>
        <p:sp>
          <p:nvSpPr>
            <p:cNvPr id="21" name="TextBox 20">
              <a:extLst>
                <a:ext uri="{FF2B5EF4-FFF2-40B4-BE49-F238E27FC236}">
                  <a16:creationId xmlns:a16="http://schemas.microsoft.com/office/drawing/2014/main" id="{7DFF1E52-D33D-42DE-8E55-96906AE48C4A}"/>
                </a:ext>
              </a:extLst>
            </p:cNvPr>
            <p:cNvSpPr txBox="1"/>
            <p:nvPr/>
          </p:nvSpPr>
          <p:spPr>
            <a:xfrm>
              <a:off x="1203901" y="1241754"/>
              <a:ext cx="6962503" cy="1508583"/>
            </a:xfrm>
            <a:prstGeom prst="rect">
              <a:avLst/>
            </a:prstGeom>
            <a:noFill/>
            <a:ln w="25400">
              <a:solidFill>
                <a:schemeClr val="accent1">
                  <a:lumMod val="75000"/>
                </a:schemeClr>
              </a:solidFill>
            </a:ln>
          </p:spPr>
          <p:txBody>
            <a:bodyPr wrap="square" lIns="108000" tIns="216000" rIns="108000" rtlCol="0">
              <a:noAutofit/>
            </a:bodyPr>
            <a:lstStyle/>
            <a:p>
              <a:pPr marL="288000" indent="-288000">
                <a:buFont typeface="Courier New" panose="02070309020205020404" pitchFamily="49" charset="0"/>
                <a:buChar char="o"/>
              </a:pPr>
              <a:r>
                <a:rPr lang="en-GB" dirty="0"/>
                <a:t>Policies can contradict each other i.e. tackling violence against women and girls and inequalities often conflict with the ‘Hostile Environment’ to encourage illegal  immigrants to leave the UK borders</a:t>
              </a:r>
            </a:p>
          </p:txBody>
        </p:sp>
        <p:sp>
          <p:nvSpPr>
            <p:cNvPr id="22" name="Rectangle: Rounded Corners 21">
              <a:extLst>
                <a:ext uri="{FF2B5EF4-FFF2-40B4-BE49-F238E27FC236}">
                  <a16:creationId xmlns:a16="http://schemas.microsoft.com/office/drawing/2014/main" id="{1F350F64-9B77-4035-BD10-51FA76F27F03}"/>
                </a:ext>
              </a:extLst>
            </p:cNvPr>
            <p:cNvSpPr/>
            <p:nvPr/>
          </p:nvSpPr>
          <p:spPr>
            <a:xfrm>
              <a:off x="1336346" y="862543"/>
              <a:ext cx="2976747" cy="534389"/>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Conflict / Balance</a:t>
              </a:r>
            </a:p>
          </p:txBody>
        </p:sp>
      </p:grpSp>
      <p:pic>
        <p:nvPicPr>
          <p:cNvPr id="2050" name="Picture 2" descr="Far-Right Men Have Been Storming Homeless Hotels To Harass Asylum Seekers |  HuffPost UK">
            <a:extLst>
              <a:ext uri="{FF2B5EF4-FFF2-40B4-BE49-F238E27FC236}">
                <a16:creationId xmlns:a16="http://schemas.microsoft.com/office/drawing/2014/main" id="{BFD1A845-3CEE-4F82-BCC1-DBACBC9BDB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61603" y="2936422"/>
            <a:ext cx="2787119" cy="15085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K Immigration Service - Wikipedia">
            <a:extLst>
              <a:ext uri="{FF2B5EF4-FFF2-40B4-BE49-F238E27FC236}">
                <a16:creationId xmlns:a16="http://schemas.microsoft.com/office/drawing/2014/main" id="{372B390F-297D-49CC-8BEC-7A51CBE2191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0135"/>
          <a:stretch/>
        </p:blipFill>
        <p:spPr bwMode="auto">
          <a:xfrm>
            <a:off x="8645840" y="5072750"/>
            <a:ext cx="2778899" cy="136538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D6EFFE1-FABE-4EC1-9999-ED76AAEC8213}"/>
              </a:ext>
            </a:extLst>
          </p:cNvPr>
          <p:cNvPicPr/>
          <p:nvPr/>
        </p:nvPicPr>
        <p:blipFill rotWithShape="1">
          <a:blip r:embed="rId11"/>
          <a:srcRect l="57999" t="28713" r="20231" b="26090"/>
          <a:stretch/>
        </p:blipFill>
        <p:spPr bwMode="auto">
          <a:xfrm>
            <a:off x="8535060" y="799747"/>
            <a:ext cx="2787118" cy="13864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694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EB3EAF-E459-4172-BED4-AA61677263F8}"/>
              </a:ext>
            </a:extLst>
          </p:cNvPr>
          <p:cNvSpPr txBox="1"/>
          <p:nvPr/>
        </p:nvSpPr>
        <p:spPr>
          <a:xfrm rot="16200000">
            <a:off x="-2961641" y="2961639"/>
            <a:ext cx="6858001" cy="934720"/>
          </a:xfrm>
          <a:prstGeom prst="rect">
            <a:avLst/>
          </a:prstGeom>
          <a:solidFill>
            <a:schemeClr val="accent1">
              <a:lumMod val="40000"/>
              <a:lumOff val="60000"/>
            </a:schemeClr>
          </a:solidFill>
        </p:spPr>
        <p:txBody>
          <a:bodyPr wrap="square" rtlCol="0" anchor="ctr">
            <a:normAutofit/>
          </a:bodyPr>
          <a:lstStyle/>
          <a:p>
            <a:pPr algn="ctr"/>
            <a:r>
              <a:rPr lang="en-GB" sz="3200" b="1" dirty="0">
                <a:solidFill>
                  <a:schemeClr val="bg1"/>
                </a:solidFill>
              </a:rPr>
              <a:t>Health policies</a:t>
            </a:r>
          </a:p>
        </p:txBody>
      </p:sp>
      <p:grpSp>
        <p:nvGrpSpPr>
          <p:cNvPr id="16" name="Group 15">
            <a:extLst>
              <a:ext uri="{FF2B5EF4-FFF2-40B4-BE49-F238E27FC236}">
                <a16:creationId xmlns:a16="http://schemas.microsoft.com/office/drawing/2014/main" id="{8D9A8C5F-3338-41A4-B11F-FE1915577A8B}"/>
              </a:ext>
            </a:extLst>
          </p:cNvPr>
          <p:cNvGrpSpPr/>
          <p:nvPr/>
        </p:nvGrpSpPr>
        <p:grpSpPr>
          <a:xfrm>
            <a:off x="1203902" y="273509"/>
            <a:ext cx="5765310" cy="2787524"/>
            <a:chOff x="1203901" y="735779"/>
            <a:chExt cx="6962503" cy="2787524"/>
          </a:xfrm>
        </p:grpSpPr>
        <p:sp>
          <p:nvSpPr>
            <p:cNvPr id="2" name="TextBox 1">
              <a:extLst>
                <a:ext uri="{FF2B5EF4-FFF2-40B4-BE49-F238E27FC236}">
                  <a16:creationId xmlns:a16="http://schemas.microsoft.com/office/drawing/2014/main" id="{E5616E48-48F0-478E-B2BE-A1AB18560164}"/>
                </a:ext>
              </a:extLst>
            </p:cNvPr>
            <p:cNvSpPr txBox="1"/>
            <p:nvPr/>
          </p:nvSpPr>
          <p:spPr>
            <a:xfrm>
              <a:off x="1203901" y="1061622"/>
              <a:ext cx="6962503" cy="2461681"/>
            </a:xfrm>
            <a:prstGeom prst="rect">
              <a:avLst/>
            </a:prstGeom>
            <a:noFill/>
            <a:ln w="25400">
              <a:solidFill>
                <a:schemeClr val="accent1">
                  <a:lumMod val="75000"/>
                </a:schemeClr>
              </a:solidFill>
            </a:ln>
          </p:spPr>
          <p:txBody>
            <a:bodyPr wrap="square" lIns="108000" tIns="216000" rIns="108000" rtlCol="0">
              <a:noAutofit/>
            </a:bodyPr>
            <a:lstStyle/>
            <a:p>
              <a:pPr marL="288000" indent="-288000">
                <a:buFont typeface="Courier New" panose="02070309020205020404" pitchFamily="49" charset="0"/>
                <a:buChar char="o"/>
              </a:pPr>
              <a:r>
                <a:rPr lang="en-GB" dirty="0"/>
                <a:t> </a:t>
              </a:r>
              <a:r>
                <a:rPr lang="en-GB" dirty="0">
                  <a:hlinkClick r:id="rId3"/>
                </a:rPr>
                <a:t>Health and Social Care Act 2012</a:t>
              </a:r>
              <a:r>
                <a:rPr lang="en-GB" dirty="0"/>
                <a:t> </a:t>
              </a:r>
            </a:p>
            <a:p>
              <a:pPr marL="288000" indent="-288000">
                <a:buFont typeface="Courier New" panose="02070309020205020404" pitchFamily="49" charset="0"/>
                <a:buChar char="o"/>
              </a:pPr>
              <a:r>
                <a:rPr lang="en-GB" dirty="0"/>
                <a:t>NHS (Charges to Overseas Visitors) Regulations 2015</a:t>
              </a:r>
            </a:p>
            <a:p>
              <a:pPr marL="745200" lvl="1" indent="-288000">
                <a:buFont typeface="Courier New" panose="02070309020205020404" pitchFamily="49" charset="0"/>
                <a:buChar char="o"/>
              </a:pPr>
              <a:r>
                <a:rPr lang="en-GB" dirty="0"/>
                <a:t>Exemptions</a:t>
              </a:r>
            </a:p>
            <a:p>
              <a:pPr marL="745200" lvl="1" indent="-288000">
                <a:buFont typeface="Courier New" panose="02070309020205020404" pitchFamily="49" charset="0"/>
                <a:buChar char="o"/>
              </a:pPr>
              <a:r>
                <a:rPr lang="en-GB" dirty="0"/>
                <a:t>No charges for coronavirus (COVID-19) testing, treatment and vaccination</a:t>
              </a:r>
            </a:p>
            <a:p>
              <a:pPr marL="288000" indent="-288000">
                <a:buFont typeface="Courier New" panose="02070309020205020404" pitchFamily="49" charset="0"/>
                <a:buChar char="o"/>
              </a:pPr>
              <a:r>
                <a:rPr lang="en-GB" dirty="0"/>
                <a:t>Accessing COVID-19 vaccination without an NHS number</a:t>
              </a:r>
            </a:p>
            <a:p>
              <a:pPr marL="288000" indent="-288000">
                <a:buFont typeface="Courier New" panose="02070309020205020404" pitchFamily="49" charset="0"/>
                <a:buChar char="o"/>
              </a:pPr>
              <a:r>
                <a:rPr lang="en-GB" dirty="0"/>
                <a:t>NHSE England campaign encouraging GP registration</a:t>
              </a:r>
            </a:p>
            <a:p>
              <a:pPr marL="288000" indent="-288000">
                <a:buFont typeface="Courier New" panose="02070309020205020404" pitchFamily="49" charset="0"/>
                <a:buChar char="o"/>
              </a:pPr>
              <a:endParaRPr lang="en-GB" dirty="0"/>
            </a:p>
            <a:p>
              <a:pPr marL="288000" indent="-288000">
                <a:buFont typeface="Courier New" panose="02070309020205020404" pitchFamily="49" charset="0"/>
                <a:buChar char="o"/>
              </a:pPr>
              <a:endParaRPr lang="en-GB" dirty="0"/>
            </a:p>
          </p:txBody>
        </p:sp>
        <p:sp>
          <p:nvSpPr>
            <p:cNvPr id="15" name="Rectangle: Rounded Corners 14">
              <a:extLst>
                <a:ext uri="{FF2B5EF4-FFF2-40B4-BE49-F238E27FC236}">
                  <a16:creationId xmlns:a16="http://schemas.microsoft.com/office/drawing/2014/main" id="{3612E7D3-A1E0-4E83-A262-36C000A47397}"/>
                </a:ext>
              </a:extLst>
            </p:cNvPr>
            <p:cNvSpPr/>
            <p:nvPr/>
          </p:nvSpPr>
          <p:spPr>
            <a:xfrm>
              <a:off x="1337492" y="735779"/>
              <a:ext cx="2976747" cy="534389"/>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NHS</a:t>
              </a:r>
            </a:p>
          </p:txBody>
        </p:sp>
      </p:grpSp>
      <p:grpSp>
        <p:nvGrpSpPr>
          <p:cNvPr id="20" name="Group 19">
            <a:extLst>
              <a:ext uri="{FF2B5EF4-FFF2-40B4-BE49-F238E27FC236}">
                <a16:creationId xmlns:a16="http://schemas.microsoft.com/office/drawing/2014/main" id="{2409C111-22EB-4623-9CC9-79EEC107D95B}"/>
              </a:ext>
            </a:extLst>
          </p:cNvPr>
          <p:cNvGrpSpPr/>
          <p:nvPr/>
        </p:nvGrpSpPr>
        <p:grpSpPr>
          <a:xfrm>
            <a:off x="1099772" y="3126724"/>
            <a:ext cx="5869440" cy="3606585"/>
            <a:chOff x="1148628" y="553329"/>
            <a:chExt cx="6974476" cy="2163464"/>
          </a:xfrm>
        </p:grpSpPr>
        <p:sp>
          <p:nvSpPr>
            <p:cNvPr id="21" name="TextBox 20">
              <a:extLst>
                <a:ext uri="{FF2B5EF4-FFF2-40B4-BE49-F238E27FC236}">
                  <a16:creationId xmlns:a16="http://schemas.microsoft.com/office/drawing/2014/main" id="{7DFF1E52-D33D-42DE-8E55-96906AE48C4A}"/>
                </a:ext>
              </a:extLst>
            </p:cNvPr>
            <p:cNvSpPr txBox="1"/>
            <p:nvPr/>
          </p:nvSpPr>
          <p:spPr>
            <a:xfrm>
              <a:off x="1148628" y="734653"/>
              <a:ext cx="6974476" cy="1982140"/>
            </a:xfrm>
            <a:prstGeom prst="rect">
              <a:avLst/>
            </a:prstGeom>
            <a:noFill/>
            <a:ln w="25400">
              <a:solidFill>
                <a:schemeClr val="accent1">
                  <a:lumMod val="75000"/>
                </a:schemeClr>
              </a:solidFill>
            </a:ln>
          </p:spPr>
          <p:txBody>
            <a:bodyPr wrap="square" lIns="108000" tIns="216000" rIns="108000" rtlCol="0">
              <a:noAutofit/>
            </a:bodyPr>
            <a:lstStyle/>
            <a:p>
              <a:pPr marL="288000" indent="-288000">
                <a:buFont typeface="Courier New" panose="02070309020205020404" pitchFamily="49" charset="0"/>
                <a:buChar char="o"/>
              </a:pPr>
              <a:endParaRPr lang="en-GB" dirty="0"/>
            </a:p>
            <a:p>
              <a:pPr marL="288000" indent="-288000">
                <a:buFont typeface="Courier New" panose="02070309020205020404" pitchFamily="49" charset="0"/>
                <a:buChar char="o"/>
              </a:pPr>
              <a:r>
                <a:rPr lang="en-GB" dirty="0"/>
                <a:t>Health inequalities and COVID 19</a:t>
              </a:r>
            </a:p>
            <a:p>
              <a:pPr marL="288000" indent="-288000">
                <a:buFont typeface="Courier New" panose="02070309020205020404" pitchFamily="49" charset="0"/>
                <a:buChar char="o"/>
              </a:pPr>
              <a:r>
                <a:rPr lang="en-GB" dirty="0"/>
                <a:t>Charging Regulations and data-sharing agreements between the NHS and the Home Office</a:t>
              </a:r>
            </a:p>
            <a:p>
              <a:pPr marL="288000" indent="-288000">
                <a:buFont typeface="Courier New" panose="02070309020205020404" pitchFamily="49" charset="0"/>
                <a:buChar char="o"/>
              </a:pPr>
              <a:r>
                <a:rPr lang="en-GB" dirty="0"/>
                <a:t>Differences and misunderstanding of entitlements to healthcare</a:t>
              </a:r>
            </a:p>
            <a:p>
              <a:pPr marL="288000" indent="-288000">
                <a:buFont typeface="Courier New" panose="02070309020205020404" pitchFamily="49" charset="0"/>
                <a:buChar char="o"/>
              </a:pPr>
              <a:r>
                <a:rPr lang="en-GB" dirty="0"/>
                <a:t>Emphasis on clinicians to prove ‘urgent and necessary’</a:t>
              </a:r>
            </a:p>
            <a:p>
              <a:pPr marL="288000" indent="-288000">
                <a:buFont typeface="Courier New" panose="02070309020205020404" pitchFamily="49" charset="0"/>
                <a:buChar char="o"/>
              </a:pPr>
              <a:r>
                <a:rPr lang="en-GB" dirty="0"/>
                <a:t>Evidence that exemptions do not prevent migrants from being deterred from accessing healthcare</a:t>
              </a:r>
            </a:p>
            <a:p>
              <a:pPr marL="288000" indent="-288000">
                <a:buFont typeface="Courier New" panose="02070309020205020404" pitchFamily="49" charset="0"/>
                <a:buChar char="o"/>
              </a:pPr>
              <a:r>
                <a:rPr lang="en-GB" dirty="0"/>
                <a:t>Learning from vaccine roll out – fear &amp; mistrust</a:t>
              </a:r>
            </a:p>
            <a:p>
              <a:pPr marL="288000" indent="-288000">
                <a:buFont typeface="Courier New" panose="02070309020205020404" pitchFamily="49" charset="0"/>
                <a:buChar char="o"/>
              </a:pPr>
              <a:r>
                <a:rPr lang="en-GB" dirty="0"/>
                <a:t>Public health implications</a:t>
              </a:r>
            </a:p>
          </p:txBody>
        </p:sp>
        <p:sp>
          <p:nvSpPr>
            <p:cNvPr id="22" name="Rectangle: Rounded Corners 21">
              <a:extLst>
                <a:ext uri="{FF2B5EF4-FFF2-40B4-BE49-F238E27FC236}">
                  <a16:creationId xmlns:a16="http://schemas.microsoft.com/office/drawing/2014/main" id="{1F350F64-9B77-4035-BD10-51FA76F27F03}"/>
                </a:ext>
              </a:extLst>
            </p:cNvPr>
            <p:cNvSpPr/>
            <p:nvPr/>
          </p:nvSpPr>
          <p:spPr>
            <a:xfrm>
              <a:off x="1403809" y="553329"/>
              <a:ext cx="5217728" cy="464382"/>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Conflict / Balance / Ethical Dilemmas</a:t>
              </a:r>
            </a:p>
          </p:txBody>
        </p:sp>
      </p:grpSp>
    </p:spTree>
    <p:extLst>
      <p:ext uri="{BB962C8B-B14F-4D97-AF65-F5344CB8AC3E}">
        <p14:creationId xmlns:p14="http://schemas.microsoft.com/office/powerpoint/2010/main" val="1130975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86C511-3802-4504-9C3E-3BAB915F57F4}"/>
              </a:ext>
            </a:extLst>
          </p:cNvPr>
          <p:cNvSpPr txBox="1"/>
          <p:nvPr/>
        </p:nvSpPr>
        <p:spPr>
          <a:xfrm>
            <a:off x="1334562" y="143583"/>
            <a:ext cx="5156922" cy="6627511"/>
          </a:xfrm>
          <a:prstGeom prst="rect">
            <a:avLst/>
          </a:prstGeom>
          <a:gradFill flip="none" rotWithShape="1">
            <a:gsLst>
              <a:gs pos="0">
                <a:schemeClr val="accent1">
                  <a:lumMod val="5000"/>
                  <a:lumOff val="95000"/>
                </a:schemeClr>
              </a:gs>
              <a:gs pos="2000">
                <a:schemeClr val="accent1">
                  <a:lumMod val="45000"/>
                  <a:lumOff val="55000"/>
                </a:schemeClr>
              </a:gs>
              <a:gs pos="41000">
                <a:schemeClr val="accent1">
                  <a:lumMod val="45000"/>
                  <a:lumOff val="55000"/>
                </a:schemeClr>
              </a:gs>
              <a:gs pos="65000">
                <a:schemeClr val="accent1">
                  <a:lumMod val="30000"/>
                  <a:lumOff val="70000"/>
                </a:schemeClr>
              </a:gs>
            </a:gsLst>
            <a:path path="circle">
              <a:fillToRect r="100000" b="100000"/>
            </a:path>
            <a:tileRect l="-100000" t="-100000"/>
          </a:gradFill>
        </p:spPr>
        <p:txBody>
          <a:bodyPr wrap="square" rtlCol="0">
            <a:noAutofit/>
          </a:bodyPr>
          <a:lstStyle/>
          <a:p>
            <a:pPr marL="800100" lvl="1" indent="-342900">
              <a:buFont typeface="Arial" panose="020B0604020202020204" pitchFamily="34" charset="0"/>
              <a:buChar char="•"/>
            </a:pPr>
            <a:endParaRPr lang="en-GB" sz="2000" dirty="0"/>
          </a:p>
          <a:p>
            <a:pPr marL="800100" lvl="1" indent="-342900">
              <a:buFont typeface="Arial" panose="020B0604020202020204" pitchFamily="34" charset="0"/>
              <a:buChar char="•"/>
            </a:pPr>
            <a:r>
              <a:rPr lang="en-GB" sz="2000" dirty="0"/>
              <a:t>Loss of identity and status</a:t>
            </a:r>
          </a:p>
          <a:p>
            <a:pPr marL="800100" lvl="1" indent="-342900">
              <a:buFont typeface="Arial" panose="020B0604020202020204" pitchFamily="34" charset="0"/>
              <a:buChar char="•"/>
            </a:pPr>
            <a:r>
              <a:rPr lang="en-GB" sz="2000" dirty="0"/>
              <a:t>Fear for family back home &amp; with them</a:t>
            </a:r>
          </a:p>
          <a:p>
            <a:pPr marL="800100" lvl="1" indent="-342900">
              <a:buFont typeface="Arial" panose="020B0604020202020204" pitchFamily="34" charset="0"/>
              <a:buChar char="•"/>
            </a:pPr>
            <a:r>
              <a:rPr lang="en-GB" sz="2000" dirty="0"/>
              <a:t>Vulnerability to exploitation &amp; risk</a:t>
            </a:r>
          </a:p>
          <a:p>
            <a:pPr marL="800100" lvl="1" indent="-342900">
              <a:buFont typeface="Arial" panose="020B0604020202020204" pitchFamily="34" charset="0"/>
              <a:buChar char="•"/>
            </a:pPr>
            <a:r>
              <a:rPr lang="en-GB" sz="2000" dirty="0"/>
              <a:t>Increased safeguarding risks</a:t>
            </a:r>
          </a:p>
          <a:p>
            <a:pPr marL="800100" lvl="1" indent="-342900">
              <a:buFont typeface="Arial" panose="020B0604020202020204" pitchFamily="34" charset="0"/>
              <a:buChar char="•"/>
            </a:pPr>
            <a:r>
              <a:rPr lang="en-GB" sz="2000" dirty="0"/>
              <a:t>Lack of support</a:t>
            </a:r>
          </a:p>
          <a:p>
            <a:pPr marL="800100" lvl="1" indent="-342900">
              <a:buFont typeface="Arial" panose="020B0604020202020204" pitchFamily="34" charset="0"/>
              <a:buChar char="•"/>
            </a:pPr>
            <a:r>
              <a:rPr lang="en-GB" sz="2000" dirty="0"/>
              <a:t>New culture language &amp; integration</a:t>
            </a:r>
          </a:p>
          <a:p>
            <a:pPr marL="800100" lvl="1" indent="-342900">
              <a:buFont typeface="Arial" panose="020B0604020202020204" pitchFamily="34" charset="0"/>
              <a:buChar char="•"/>
            </a:pPr>
            <a:r>
              <a:rPr lang="en-GB" sz="2000" dirty="0"/>
              <a:t>Racism, discrimination, negative rhetoric</a:t>
            </a:r>
          </a:p>
          <a:p>
            <a:pPr marL="800100" lvl="1" indent="-342900">
              <a:buFont typeface="Arial" panose="020B0604020202020204" pitchFamily="34" charset="0"/>
              <a:buChar char="•"/>
            </a:pPr>
            <a:r>
              <a:rPr lang="en-GB" sz="2000" dirty="0"/>
              <a:t>Poverty &amp; poor housing</a:t>
            </a:r>
          </a:p>
          <a:p>
            <a:pPr marL="800100" lvl="1" indent="-342900">
              <a:buFont typeface="Arial" panose="020B0604020202020204" pitchFamily="34" charset="0"/>
              <a:buChar char="•"/>
            </a:pPr>
            <a:r>
              <a:rPr lang="en-GB" sz="2000" dirty="0"/>
              <a:t>Long asylum process, negative and positive decisions </a:t>
            </a:r>
          </a:p>
          <a:p>
            <a:pPr marL="800100" lvl="1" indent="-342900">
              <a:buFont typeface="Arial" panose="020B0604020202020204" pitchFamily="34" charset="0"/>
              <a:buChar char="•"/>
            </a:pPr>
            <a:r>
              <a:rPr lang="en-GB" sz="2000" dirty="0"/>
              <a:t>Uncertainty fear of deportation</a:t>
            </a:r>
          </a:p>
          <a:p>
            <a:pPr marL="800100" lvl="1" indent="-342900">
              <a:buFont typeface="Arial" panose="020B0604020202020204" pitchFamily="34" charset="0"/>
              <a:buChar char="•"/>
            </a:pPr>
            <a:r>
              <a:rPr lang="en-GB" sz="2000" dirty="0"/>
              <a:t>Navigating healthcare system</a:t>
            </a:r>
          </a:p>
          <a:p>
            <a:pPr marL="800100" lvl="1" indent="-342900">
              <a:buFont typeface="Arial" panose="020B0604020202020204" pitchFamily="34" charset="0"/>
              <a:buChar char="•"/>
            </a:pPr>
            <a:r>
              <a:rPr lang="en-GB" sz="2000" dirty="0"/>
              <a:t>Every contact ‘not’ counting – repeating traumatic history</a:t>
            </a:r>
          </a:p>
          <a:p>
            <a:pPr marL="800100" lvl="1" indent="-342900">
              <a:buFont typeface="Arial" panose="020B0604020202020204" pitchFamily="34" charset="0"/>
              <a:buChar char="•"/>
            </a:pPr>
            <a:r>
              <a:rPr lang="en-GB" sz="2000" dirty="0"/>
              <a:t>Difficulty accessing primary care</a:t>
            </a:r>
          </a:p>
          <a:p>
            <a:pPr marL="800100" lvl="1" indent="-342900">
              <a:buFont typeface="Arial" panose="020B0604020202020204" pitchFamily="34" charset="0"/>
              <a:buChar char="•"/>
            </a:pPr>
            <a:r>
              <a:rPr lang="en-GB" sz="2000" dirty="0"/>
              <a:t>COVID-19</a:t>
            </a:r>
          </a:p>
          <a:p>
            <a:pPr marL="800100" lvl="1" indent="-342900">
              <a:buFont typeface="Arial" panose="020B0604020202020204" pitchFamily="34" charset="0"/>
              <a:buChar char="•"/>
            </a:pPr>
            <a:r>
              <a:rPr lang="en-GB" sz="2000" dirty="0"/>
              <a:t>Trust - key barrier – highlighted through vaccine roll out</a:t>
            </a:r>
          </a:p>
          <a:p>
            <a:pPr marL="800100" lvl="1" indent="-342900">
              <a:buFont typeface="Arial" panose="020B0604020202020204" pitchFamily="34" charset="0"/>
              <a:buChar char="•"/>
            </a:pPr>
            <a:r>
              <a:rPr lang="en-GB" sz="2000" dirty="0"/>
              <a:t>NHS Overseas Charging Regulations</a:t>
            </a:r>
          </a:p>
        </p:txBody>
      </p:sp>
      <p:sp>
        <p:nvSpPr>
          <p:cNvPr id="3" name="TextBox 2">
            <a:extLst>
              <a:ext uri="{FF2B5EF4-FFF2-40B4-BE49-F238E27FC236}">
                <a16:creationId xmlns:a16="http://schemas.microsoft.com/office/drawing/2014/main" id="{D1EB3EAF-E459-4172-BED4-AA61677263F8}"/>
              </a:ext>
            </a:extLst>
          </p:cNvPr>
          <p:cNvSpPr txBox="1"/>
          <p:nvPr/>
        </p:nvSpPr>
        <p:spPr>
          <a:xfrm rot="16200000">
            <a:off x="-2961640" y="2961640"/>
            <a:ext cx="6858001" cy="934720"/>
          </a:xfrm>
          <a:prstGeom prst="rect">
            <a:avLst/>
          </a:prstGeom>
          <a:solidFill>
            <a:schemeClr val="accent1">
              <a:lumMod val="40000"/>
              <a:lumOff val="60000"/>
            </a:schemeClr>
          </a:solidFill>
        </p:spPr>
        <p:txBody>
          <a:bodyPr wrap="square" rtlCol="0" anchor="ctr">
            <a:normAutofit/>
          </a:bodyPr>
          <a:lstStyle/>
          <a:p>
            <a:pPr algn="ctr"/>
            <a:r>
              <a:rPr lang="en-GB" sz="3200" b="1" dirty="0">
                <a:solidFill>
                  <a:schemeClr val="bg1"/>
                </a:solidFill>
              </a:rPr>
              <a:t>Post-migration Context</a:t>
            </a:r>
          </a:p>
        </p:txBody>
      </p:sp>
      <p:pic>
        <p:nvPicPr>
          <p:cNvPr id="3074" name="Picture 2" descr="DOUBLED: Number of homeless migrant families getting emergency housing | UK  | News | Express.co.uk">
            <a:extLst>
              <a:ext uri="{FF2B5EF4-FFF2-40B4-BE49-F238E27FC236}">
                <a16:creationId xmlns:a16="http://schemas.microsoft.com/office/drawing/2014/main" id="{46AB2280-EAE4-4773-B5DD-7E58E0A52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905" y="3325090"/>
            <a:ext cx="4586308" cy="27206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6EEBDB-5161-490E-B22F-2D411FC06783}"/>
              </a:ext>
            </a:extLst>
          </p:cNvPr>
          <p:cNvSpPr txBox="1"/>
          <p:nvPr/>
        </p:nvSpPr>
        <p:spPr>
          <a:xfrm>
            <a:off x="6863453" y="1212114"/>
            <a:ext cx="4554017" cy="1477328"/>
          </a:xfrm>
          <a:custGeom>
            <a:avLst/>
            <a:gdLst>
              <a:gd name="connsiteX0" fmla="*/ 0 w 4554017"/>
              <a:gd name="connsiteY0" fmla="*/ 0 h 1477328"/>
              <a:gd name="connsiteX1" fmla="*/ 660332 w 4554017"/>
              <a:gd name="connsiteY1" fmla="*/ 0 h 1477328"/>
              <a:gd name="connsiteX2" fmla="*/ 1275125 w 4554017"/>
              <a:gd name="connsiteY2" fmla="*/ 0 h 1477328"/>
              <a:gd name="connsiteX3" fmla="*/ 1844377 w 4554017"/>
              <a:gd name="connsiteY3" fmla="*/ 0 h 1477328"/>
              <a:gd name="connsiteX4" fmla="*/ 2413629 w 4554017"/>
              <a:gd name="connsiteY4" fmla="*/ 0 h 1477328"/>
              <a:gd name="connsiteX5" fmla="*/ 3073961 w 4554017"/>
              <a:gd name="connsiteY5" fmla="*/ 0 h 1477328"/>
              <a:gd name="connsiteX6" fmla="*/ 3688754 w 4554017"/>
              <a:gd name="connsiteY6" fmla="*/ 0 h 1477328"/>
              <a:gd name="connsiteX7" fmla="*/ 4554017 w 4554017"/>
              <a:gd name="connsiteY7" fmla="*/ 0 h 1477328"/>
              <a:gd name="connsiteX8" fmla="*/ 4554017 w 4554017"/>
              <a:gd name="connsiteY8" fmla="*/ 477669 h 1477328"/>
              <a:gd name="connsiteX9" fmla="*/ 4554017 w 4554017"/>
              <a:gd name="connsiteY9" fmla="*/ 925792 h 1477328"/>
              <a:gd name="connsiteX10" fmla="*/ 4554017 w 4554017"/>
              <a:gd name="connsiteY10" fmla="*/ 1477328 h 1477328"/>
              <a:gd name="connsiteX11" fmla="*/ 4075845 w 4554017"/>
              <a:gd name="connsiteY11" fmla="*/ 1477328 h 1477328"/>
              <a:gd name="connsiteX12" fmla="*/ 3415513 w 4554017"/>
              <a:gd name="connsiteY12" fmla="*/ 1477328 h 1477328"/>
              <a:gd name="connsiteX13" fmla="*/ 2891801 w 4554017"/>
              <a:gd name="connsiteY13" fmla="*/ 1477328 h 1477328"/>
              <a:gd name="connsiteX14" fmla="*/ 2231468 w 4554017"/>
              <a:gd name="connsiteY14" fmla="*/ 1477328 h 1477328"/>
              <a:gd name="connsiteX15" fmla="*/ 1753297 w 4554017"/>
              <a:gd name="connsiteY15" fmla="*/ 1477328 h 1477328"/>
              <a:gd name="connsiteX16" fmla="*/ 1320665 w 4554017"/>
              <a:gd name="connsiteY16" fmla="*/ 1477328 h 1477328"/>
              <a:gd name="connsiteX17" fmla="*/ 888033 w 4554017"/>
              <a:gd name="connsiteY17" fmla="*/ 1477328 h 1477328"/>
              <a:gd name="connsiteX18" fmla="*/ 0 w 4554017"/>
              <a:gd name="connsiteY18" fmla="*/ 1477328 h 1477328"/>
              <a:gd name="connsiteX19" fmla="*/ 0 w 4554017"/>
              <a:gd name="connsiteY19" fmla="*/ 1029205 h 1477328"/>
              <a:gd name="connsiteX20" fmla="*/ 0 w 4554017"/>
              <a:gd name="connsiteY20" fmla="*/ 507216 h 1477328"/>
              <a:gd name="connsiteX21" fmla="*/ 0 w 4554017"/>
              <a:gd name="connsiteY21"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4017" h="1477328" fill="none" extrusionOk="0">
                <a:moveTo>
                  <a:pt x="0" y="0"/>
                </a:moveTo>
                <a:cubicBezTo>
                  <a:pt x="245998" y="-26017"/>
                  <a:pt x="347760" y="24461"/>
                  <a:pt x="660332" y="0"/>
                </a:cubicBezTo>
                <a:cubicBezTo>
                  <a:pt x="972904" y="-24461"/>
                  <a:pt x="1070401" y="7577"/>
                  <a:pt x="1275125" y="0"/>
                </a:cubicBezTo>
                <a:cubicBezTo>
                  <a:pt x="1479849" y="-7577"/>
                  <a:pt x="1635277" y="60759"/>
                  <a:pt x="1844377" y="0"/>
                </a:cubicBezTo>
                <a:cubicBezTo>
                  <a:pt x="2053477" y="-60759"/>
                  <a:pt x="2191292" y="66572"/>
                  <a:pt x="2413629" y="0"/>
                </a:cubicBezTo>
                <a:cubicBezTo>
                  <a:pt x="2635966" y="-66572"/>
                  <a:pt x="2941716" y="30559"/>
                  <a:pt x="3073961" y="0"/>
                </a:cubicBezTo>
                <a:cubicBezTo>
                  <a:pt x="3206206" y="-30559"/>
                  <a:pt x="3393189" y="41542"/>
                  <a:pt x="3688754" y="0"/>
                </a:cubicBezTo>
                <a:cubicBezTo>
                  <a:pt x="3984319" y="-41542"/>
                  <a:pt x="4307952" y="84105"/>
                  <a:pt x="4554017" y="0"/>
                </a:cubicBezTo>
                <a:cubicBezTo>
                  <a:pt x="4574750" y="116177"/>
                  <a:pt x="4497151" y="360158"/>
                  <a:pt x="4554017" y="477669"/>
                </a:cubicBezTo>
                <a:cubicBezTo>
                  <a:pt x="4610883" y="595180"/>
                  <a:pt x="4511600" y="779549"/>
                  <a:pt x="4554017" y="925792"/>
                </a:cubicBezTo>
                <a:cubicBezTo>
                  <a:pt x="4596434" y="1072035"/>
                  <a:pt x="4550746" y="1247536"/>
                  <a:pt x="4554017" y="1477328"/>
                </a:cubicBezTo>
                <a:cubicBezTo>
                  <a:pt x="4327065" y="1502698"/>
                  <a:pt x="4206227" y="1425946"/>
                  <a:pt x="4075845" y="1477328"/>
                </a:cubicBezTo>
                <a:cubicBezTo>
                  <a:pt x="3945463" y="1528710"/>
                  <a:pt x="3668587" y="1469863"/>
                  <a:pt x="3415513" y="1477328"/>
                </a:cubicBezTo>
                <a:cubicBezTo>
                  <a:pt x="3162439" y="1484793"/>
                  <a:pt x="3089173" y="1437701"/>
                  <a:pt x="2891801" y="1477328"/>
                </a:cubicBezTo>
                <a:cubicBezTo>
                  <a:pt x="2694429" y="1516955"/>
                  <a:pt x="2392698" y="1466882"/>
                  <a:pt x="2231468" y="1477328"/>
                </a:cubicBezTo>
                <a:cubicBezTo>
                  <a:pt x="2070238" y="1487774"/>
                  <a:pt x="1938065" y="1460802"/>
                  <a:pt x="1753297" y="1477328"/>
                </a:cubicBezTo>
                <a:cubicBezTo>
                  <a:pt x="1568529" y="1493854"/>
                  <a:pt x="1500816" y="1429263"/>
                  <a:pt x="1320665" y="1477328"/>
                </a:cubicBezTo>
                <a:cubicBezTo>
                  <a:pt x="1140514" y="1525393"/>
                  <a:pt x="1095346" y="1448865"/>
                  <a:pt x="888033" y="1477328"/>
                </a:cubicBezTo>
                <a:cubicBezTo>
                  <a:pt x="680720" y="1505791"/>
                  <a:pt x="299536" y="1427761"/>
                  <a:pt x="0" y="1477328"/>
                </a:cubicBezTo>
                <a:cubicBezTo>
                  <a:pt x="-21616" y="1316552"/>
                  <a:pt x="32183" y="1203511"/>
                  <a:pt x="0" y="1029205"/>
                </a:cubicBezTo>
                <a:cubicBezTo>
                  <a:pt x="-32183" y="854899"/>
                  <a:pt x="14450" y="622818"/>
                  <a:pt x="0" y="507216"/>
                </a:cubicBezTo>
                <a:cubicBezTo>
                  <a:pt x="-14450" y="391614"/>
                  <a:pt x="42270" y="213521"/>
                  <a:pt x="0" y="0"/>
                </a:cubicBezTo>
                <a:close/>
              </a:path>
              <a:path w="4554017" h="1477328" stroke="0" extrusionOk="0">
                <a:moveTo>
                  <a:pt x="0" y="0"/>
                </a:moveTo>
                <a:cubicBezTo>
                  <a:pt x="206349" y="-9707"/>
                  <a:pt x="327488" y="27261"/>
                  <a:pt x="523712" y="0"/>
                </a:cubicBezTo>
                <a:cubicBezTo>
                  <a:pt x="719936" y="-27261"/>
                  <a:pt x="837584" y="23989"/>
                  <a:pt x="956344" y="0"/>
                </a:cubicBezTo>
                <a:cubicBezTo>
                  <a:pt x="1075104" y="-23989"/>
                  <a:pt x="1476674" y="8716"/>
                  <a:pt x="1616676" y="0"/>
                </a:cubicBezTo>
                <a:cubicBezTo>
                  <a:pt x="1756678" y="-8716"/>
                  <a:pt x="2005433" y="6088"/>
                  <a:pt x="2140388" y="0"/>
                </a:cubicBezTo>
                <a:cubicBezTo>
                  <a:pt x="2275343" y="-6088"/>
                  <a:pt x="2534864" y="24788"/>
                  <a:pt x="2664100" y="0"/>
                </a:cubicBezTo>
                <a:cubicBezTo>
                  <a:pt x="2793336" y="-24788"/>
                  <a:pt x="3177127" y="39302"/>
                  <a:pt x="3324432" y="0"/>
                </a:cubicBezTo>
                <a:cubicBezTo>
                  <a:pt x="3471737" y="-39302"/>
                  <a:pt x="3637976" y="22160"/>
                  <a:pt x="3802604" y="0"/>
                </a:cubicBezTo>
                <a:cubicBezTo>
                  <a:pt x="3967232" y="-22160"/>
                  <a:pt x="4286612" y="38203"/>
                  <a:pt x="4554017" y="0"/>
                </a:cubicBezTo>
                <a:cubicBezTo>
                  <a:pt x="4558614" y="229263"/>
                  <a:pt x="4497775" y="296514"/>
                  <a:pt x="4554017" y="521989"/>
                </a:cubicBezTo>
                <a:cubicBezTo>
                  <a:pt x="4610259" y="747464"/>
                  <a:pt x="4536896" y="848528"/>
                  <a:pt x="4554017" y="984885"/>
                </a:cubicBezTo>
                <a:cubicBezTo>
                  <a:pt x="4571138" y="1121242"/>
                  <a:pt x="4497335" y="1238928"/>
                  <a:pt x="4554017" y="1477328"/>
                </a:cubicBezTo>
                <a:cubicBezTo>
                  <a:pt x="4273508" y="1503572"/>
                  <a:pt x="4120045" y="1416439"/>
                  <a:pt x="3939225" y="1477328"/>
                </a:cubicBezTo>
                <a:cubicBezTo>
                  <a:pt x="3758405" y="1538217"/>
                  <a:pt x="3530679" y="1423189"/>
                  <a:pt x="3278892" y="1477328"/>
                </a:cubicBezTo>
                <a:cubicBezTo>
                  <a:pt x="3027105" y="1531467"/>
                  <a:pt x="2919870" y="1411876"/>
                  <a:pt x="2618560" y="1477328"/>
                </a:cubicBezTo>
                <a:cubicBezTo>
                  <a:pt x="2317250" y="1542780"/>
                  <a:pt x="2340150" y="1424676"/>
                  <a:pt x="2140388" y="1477328"/>
                </a:cubicBezTo>
                <a:cubicBezTo>
                  <a:pt x="1940626" y="1529980"/>
                  <a:pt x="1853939" y="1472410"/>
                  <a:pt x="1571136" y="1477328"/>
                </a:cubicBezTo>
                <a:cubicBezTo>
                  <a:pt x="1288333" y="1482246"/>
                  <a:pt x="1183840" y="1467600"/>
                  <a:pt x="910803" y="1477328"/>
                </a:cubicBezTo>
                <a:cubicBezTo>
                  <a:pt x="637766" y="1487056"/>
                  <a:pt x="289634" y="1413802"/>
                  <a:pt x="0" y="1477328"/>
                </a:cubicBezTo>
                <a:cubicBezTo>
                  <a:pt x="-30539" y="1269635"/>
                  <a:pt x="40770" y="1152372"/>
                  <a:pt x="0" y="1029205"/>
                </a:cubicBezTo>
                <a:cubicBezTo>
                  <a:pt x="-40770" y="906038"/>
                  <a:pt x="34596" y="780406"/>
                  <a:pt x="0" y="566309"/>
                </a:cubicBezTo>
                <a:cubicBezTo>
                  <a:pt x="-34596" y="352212"/>
                  <a:pt x="39633" y="145311"/>
                  <a:pt x="0" y="0"/>
                </a:cubicBezTo>
                <a:close/>
              </a:path>
            </a:pathLst>
          </a:custGeom>
          <a:solidFill>
            <a:schemeClr val="bg1"/>
          </a:solidFill>
          <a:ln w="15875">
            <a:solidFill>
              <a:srgbClr val="CC66FF"/>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rtlCol="0">
            <a:spAutoFit/>
          </a:bodyPr>
          <a:lstStyle/>
          <a:p>
            <a:r>
              <a:rPr lang="en-GB" b="0" i="1" u="none" strike="noStrike" baseline="0" dirty="0">
                <a:solidFill>
                  <a:srgbClr val="7030A0"/>
                </a:solidFill>
              </a:rPr>
              <a:t>“</a:t>
            </a:r>
            <a:r>
              <a:rPr lang="en-GB" i="1" dirty="0">
                <a:solidFill>
                  <a:srgbClr val="7030A0"/>
                </a:solidFill>
              </a:rPr>
              <a:t>I just try as much as possible not to get sick, I know you can’t prevent it, but if I had pain, I would never go [to the doctor], I can’t call the ambulance or anything, I would never have done that because of the fear</a:t>
            </a:r>
            <a:r>
              <a:rPr lang="en-GB" b="0" i="1" u="none" strike="noStrike" baseline="0" dirty="0">
                <a:solidFill>
                  <a:srgbClr val="7030A0"/>
                </a:solidFill>
              </a:rPr>
              <a:t>”</a:t>
            </a:r>
            <a:endParaRPr lang="en-GB" dirty="0">
              <a:solidFill>
                <a:srgbClr val="7030A0"/>
              </a:solidFill>
            </a:endParaRPr>
          </a:p>
        </p:txBody>
      </p:sp>
    </p:spTree>
    <p:extLst>
      <p:ext uri="{BB962C8B-B14F-4D97-AF65-F5344CB8AC3E}">
        <p14:creationId xmlns:p14="http://schemas.microsoft.com/office/powerpoint/2010/main" val="3383032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EB3EAF-E459-4172-BED4-AA61677263F8}"/>
              </a:ext>
            </a:extLst>
          </p:cNvPr>
          <p:cNvSpPr txBox="1"/>
          <p:nvPr/>
        </p:nvSpPr>
        <p:spPr>
          <a:xfrm rot="16200000">
            <a:off x="-2961641" y="2961639"/>
            <a:ext cx="6858001" cy="934720"/>
          </a:xfrm>
          <a:prstGeom prst="rect">
            <a:avLst/>
          </a:prstGeom>
          <a:solidFill>
            <a:schemeClr val="accent1">
              <a:lumMod val="40000"/>
              <a:lumOff val="60000"/>
            </a:schemeClr>
          </a:solidFill>
        </p:spPr>
        <p:txBody>
          <a:bodyPr wrap="square" rtlCol="0" anchor="ctr">
            <a:normAutofit/>
          </a:bodyPr>
          <a:lstStyle/>
          <a:p>
            <a:pPr algn="ctr"/>
            <a:r>
              <a:rPr lang="en-GB" sz="3200" b="1" dirty="0">
                <a:solidFill>
                  <a:schemeClr val="bg1"/>
                </a:solidFill>
              </a:rPr>
              <a:t>Healthcare entitlements</a:t>
            </a:r>
          </a:p>
        </p:txBody>
      </p:sp>
      <p:grpSp>
        <p:nvGrpSpPr>
          <p:cNvPr id="16" name="Group 15">
            <a:extLst>
              <a:ext uri="{FF2B5EF4-FFF2-40B4-BE49-F238E27FC236}">
                <a16:creationId xmlns:a16="http://schemas.microsoft.com/office/drawing/2014/main" id="{8D9A8C5F-3338-41A4-B11F-FE1915577A8B}"/>
              </a:ext>
            </a:extLst>
          </p:cNvPr>
          <p:cNvGrpSpPr/>
          <p:nvPr/>
        </p:nvGrpSpPr>
        <p:grpSpPr>
          <a:xfrm>
            <a:off x="1203062" y="112211"/>
            <a:ext cx="7351135" cy="2037078"/>
            <a:chOff x="1218526" y="539185"/>
            <a:chExt cx="8877632" cy="2037078"/>
          </a:xfrm>
        </p:grpSpPr>
        <p:sp>
          <p:nvSpPr>
            <p:cNvPr id="2" name="TextBox 1">
              <a:extLst>
                <a:ext uri="{FF2B5EF4-FFF2-40B4-BE49-F238E27FC236}">
                  <a16:creationId xmlns:a16="http://schemas.microsoft.com/office/drawing/2014/main" id="{E5616E48-48F0-478E-B2BE-A1AB18560164}"/>
                </a:ext>
              </a:extLst>
            </p:cNvPr>
            <p:cNvSpPr txBox="1"/>
            <p:nvPr/>
          </p:nvSpPr>
          <p:spPr>
            <a:xfrm>
              <a:off x="1243576" y="822537"/>
              <a:ext cx="8852582" cy="1753726"/>
            </a:xfrm>
            <a:prstGeom prst="rect">
              <a:avLst/>
            </a:prstGeom>
            <a:noFill/>
            <a:ln w="25400">
              <a:solidFill>
                <a:schemeClr val="accent1">
                  <a:lumMod val="75000"/>
                </a:schemeClr>
              </a:solidFill>
            </a:ln>
          </p:spPr>
          <p:txBody>
            <a:bodyPr wrap="square" lIns="108000" tIns="216000" rIns="108000" rtlCol="0">
              <a:noAutofit/>
            </a:bodyPr>
            <a:lstStyle/>
            <a:p>
              <a:pPr marL="240030" lvl="0" indent="-288000">
                <a:spcBef>
                  <a:spcPts val="0"/>
                </a:spcBef>
                <a:buFont typeface="Courier New" panose="02070309020205020404" pitchFamily="49" charset="0"/>
                <a:buChar char="o"/>
                <a:defRPr/>
              </a:pPr>
              <a:r>
                <a:rPr lang="en-GB" dirty="0"/>
                <a:t>E</a:t>
              </a:r>
              <a:r>
                <a:rPr lang="en-GB" sz="2000" dirty="0"/>
                <a:t>veryone in the UK is entitled to free primary health care regardless of immigration status</a:t>
              </a:r>
            </a:p>
            <a:p>
              <a:pPr marL="240030" lvl="0" indent="-288000">
                <a:spcBef>
                  <a:spcPts val="0"/>
                </a:spcBef>
                <a:buFont typeface="Courier New" panose="02070309020205020404" pitchFamily="49" charset="0"/>
                <a:buChar char="o"/>
                <a:defRPr/>
              </a:pPr>
              <a:r>
                <a:rPr lang="en-GB" sz="2000" dirty="0"/>
                <a:t>A+E, emergency care and palliative care, family planning (not maternity or TOP) and some communicable diseases are also exempt</a:t>
              </a:r>
            </a:p>
            <a:p>
              <a:pPr marL="288000" indent="-288000">
                <a:buFont typeface="Courier New" panose="02070309020205020404" pitchFamily="49" charset="0"/>
                <a:buChar char="o"/>
              </a:pPr>
              <a:endParaRPr lang="en-GB" dirty="0"/>
            </a:p>
          </p:txBody>
        </p:sp>
        <p:sp>
          <p:nvSpPr>
            <p:cNvPr id="15" name="Rectangle: Rounded Corners 14">
              <a:extLst>
                <a:ext uri="{FF2B5EF4-FFF2-40B4-BE49-F238E27FC236}">
                  <a16:creationId xmlns:a16="http://schemas.microsoft.com/office/drawing/2014/main" id="{3612E7D3-A1E0-4E83-A262-36C000A47397}"/>
                </a:ext>
              </a:extLst>
            </p:cNvPr>
            <p:cNvSpPr/>
            <p:nvPr/>
          </p:nvSpPr>
          <p:spPr>
            <a:xfrm>
              <a:off x="1218526" y="539185"/>
              <a:ext cx="3403801" cy="534389"/>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ALL migrants</a:t>
              </a:r>
            </a:p>
          </p:txBody>
        </p:sp>
      </p:grpSp>
      <p:grpSp>
        <p:nvGrpSpPr>
          <p:cNvPr id="17" name="Group 16">
            <a:extLst>
              <a:ext uri="{FF2B5EF4-FFF2-40B4-BE49-F238E27FC236}">
                <a16:creationId xmlns:a16="http://schemas.microsoft.com/office/drawing/2014/main" id="{0B7622F9-DE7B-41A6-BA13-06FAAEE6F9ED}"/>
              </a:ext>
            </a:extLst>
          </p:cNvPr>
          <p:cNvGrpSpPr/>
          <p:nvPr/>
        </p:nvGrpSpPr>
        <p:grpSpPr>
          <a:xfrm>
            <a:off x="1182316" y="2222365"/>
            <a:ext cx="10340899" cy="1764081"/>
            <a:chOff x="-817374" y="997128"/>
            <a:chExt cx="12287771" cy="1637481"/>
          </a:xfrm>
        </p:grpSpPr>
        <p:sp>
          <p:nvSpPr>
            <p:cNvPr id="18" name="TextBox 17">
              <a:extLst>
                <a:ext uri="{FF2B5EF4-FFF2-40B4-BE49-F238E27FC236}">
                  <a16:creationId xmlns:a16="http://schemas.microsoft.com/office/drawing/2014/main" id="{2BCA7C9D-2ED7-4A9E-A9EC-9A557C37D07D}"/>
                </a:ext>
              </a:extLst>
            </p:cNvPr>
            <p:cNvSpPr txBox="1"/>
            <p:nvPr/>
          </p:nvSpPr>
          <p:spPr>
            <a:xfrm>
              <a:off x="-817374" y="1367211"/>
              <a:ext cx="12287771" cy="1267398"/>
            </a:xfrm>
            <a:prstGeom prst="rect">
              <a:avLst/>
            </a:prstGeom>
            <a:noFill/>
            <a:ln w="25400">
              <a:solidFill>
                <a:schemeClr val="accent1">
                  <a:lumMod val="75000"/>
                </a:schemeClr>
              </a:solidFill>
            </a:ln>
          </p:spPr>
          <p:txBody>
            <a:bodyPr wrap="square" lIns="108000" tIns="216000" rIns="108000" rtlCol="0">
              <a:noAutofit/>
            </a:bodyPr>
            <a:lstStyle/>
            <a:p>
              <a:pPr marL="288000" indent="-288000">
                <a:buFont typeface="Courier New" panose="02070309020205020404" pitchFamily="49" charset="0"/>
                <a:buChar char="o"/>
              </a:pPr>
              <a:endParaRPr lang="en-GB" dirty="0"/>
            </a:p>
          </p:txBody>
        </p:sp>
        <p:sp>
          <p:nvSpPr>
            <p:cNvPr id="19" name="Rectangle: Rounded Corners 18">
              <a:extLst>
                <a:ext uri="{FF2B5EF4-FFF2-40B4-BE49-F238E27FC236}">
                  <a16:creationId xmlns:a16="http://schemas.microsoft.com/office/drawing/2014/main" id="{6AD56F76-E455-43E2-99D7-F44A0E4245BE}"/>
                </a:ext>
              </a:extLst>
            </p:cNvPr>
            <p:cNvSpPr/>
            <p:nvPr/>
          </p:nvSpPr>
          <p:spPr>
            <a:xfrm>
              <a:off x="-817373" y="997128"/>
              <a:ext cx="7741126" cy="459530"/>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People seeking asylum or with refugee status</a:t>
              </a:r>
            </a:p>
          </p:txBody>
        </p:sp>
      </p:grpSp>
      <p:grpSp>
        <p:nvGrpSpPr>
          <p:cNvPr id="20" name="Group 19">
            <a:extLst>
              <a:ext uri="{FF2B5EF4-FFF2-40B4-BE49-F238E27FC236}">
                <a16:creationId xmlns:a16="http://schemas.microsoft.com/office/drawing/2014/main" id="{2409C111-22EB-4623-9CC9-79EEC107D95B}"/>
              </a:ext>
            </a:extLst>
          </p:cNvPr>
          <p:cNvGrpSpPr/>
          <p:nvPr/>
        </p:nvGrpSpPr>
        <p:grpSpPr>
          <a:xfrm>
            <a:off x="1181004" y="4120524"/>
            <a:ext cx="10342209" cy="2625265"/>
            <a:chOff x="1232573" y="352488"/>
            <a:chExt cx="12289331" cy="2900594"/>
          </a:xfrm>
        </p:grpSpPr>
        <p:sp>
          <p:nvSpPr>
            <p:cNvPr id="21" name="TextBox 20">
              <a:extLst>
                <a:ext uri="{FF2B5EF4-FFF2-40B4-BE49-F238E27FC236}">
                  <a16:creationId xmlns:a16="http://schemas.microsoft.com/office/drawing/2014/main" id="{7DFF1E52-D33D-42DE-8E55-96906AE48C4A}"/>
                </a:ext>
              </a:extLst>
            </p:cNvPr>
            <p:cNvSpPr txBox="1"/>
            <p:nvPr/>
          </p:nvSpPr>
          <p:spPr>
            <a:xfrm>
              <a:off x="1283432" y="573334"/>
              <a:ext cx="12238472" cy="2679748"/>
            </a:xfrm>
            <a:prstGeom prst="rect">
              <a:avLst/>
            </a:prstGeom>
            <a:noFill/>
            <a:ln w="25400">
              <a:solidFill>
                <a:schemeClr val="accent1">
                  <a:lumMod val="75000"/>
                </a:schemeClr>
              </a:solidFill>
            </a:ln>
          </p:spPr>
          <p:txBody>
            <a:bodyPr wrap="square" lIns="108000" tIns="216000" rIns="108000" rtlCol="0">
              <a:noAutofit/>
            </a:bodyPr>
            <a:lstStyle/>
            <a:p>
              <a:pPr marL="240030" lvl="0" indent="-288000">
                <a:spcBef>
                  <a:spcPts val="0"/>
                </a:spcBef>
                <a:buFont typeface="Courier New" panose="02070309020205020404" pitchFamily="49" charset="0"/>
                <a:buChar char="o"/>
                <a:defRPr/>
              </a:pPr>
              <a:r>
                <a:rPr lang="en-GB" sz="2000" dirty="0"/>
                <a:t>Charged for secondary care</a:t>
              </a:r>
            </a:p>
            <a:p>
              <a:pPr lvl="0" defTabSz="960120"/>
              <a:r>
                <a:rPr lang="en-GB" sz="2000" dirty="0"/>
                <a:t>Except:</a:t>
              </a:r>
              <a:endParaRPr lang="en-GB" sz="2000" dirty="0">
                <a:latin typeface="Arial" panose="020B0604020202020204" pitchFamily="34" charset="0"/>
                <a:cs typeface="Arial" panose="020B0604020202020204" pitchFamily="34" charset="0"/>
              </a:endParaRPr>
            </a:p>
            <a:p>
              <a:pPr marL="240030" indent="-288000">
                <a:buFont typeface="Courier New" panose="02070309020205020404" pitchFamily="49" charset="0"/>
                <a:buChar char="o"/>
                <a:defRPr/>
              </a:pPr>
              <a:r>
                <a:rPr lang="en-GB" sz="2000" dirty="0"/>
                <a:t>Victims of modern slavery/human trafficking, domestic   violence and FGM (but only for conditions related to their ill treatment)</a:t>
              </a:r>
            </a:p>
            <a:p>
              <a:pPr marL="240030" indent="-288000">
                <a:buFont typeface="Courier New" panose="02070309020205020404" pitchFamily="49" charset="0"/>
                <a:buChar char="o"/>
                <a:defRPr/>
              </a:pPr>
              <a:r>
                <a:rPr lang="en-GB" sz="2000" dirty="0"/>
                <a:t>Refused asylum seekers on S4 OR S95 support</a:t>
              </a:r>
            </a:p>
            <a:p>
              <a:pPr marL="240030" indent="-288000">
                <a:buFont typeface="Courier New" panose="02070309020205020404" pitchFamily="49" charset="0"/>
                <a:buChar char="o"/>
                <a:defRPr/>
              </a:pPr>
              <a:r>
                <a:rPr lang="en-GB" sz="2000" dirty="0"/>
                <a:t>Children under the care of the local authority</a:t>
              </a:r>
            </a:p>
            <a:p>
              <a:pPr marL="240030" indent="-288000">
                <a:buFont typeface="Courier New" panose="02070309020205020404" pitchFamily="49" charset="0"/>
                <a:buChar char="o"/>
                <a:defRPr/>
              </a:pPr>
              <a:r>
                <a:rPr lang="en-GB" sz="2000" dirty="0"/>
                <a:t>Treatment under the mental Health Act</a:t>
              </a:r>
            </a:p>
            <a:p>
              <a:pPr marL="288000" indent="-288000">
                <a:buFont typeface="Courier New" panose="02070309020205020404" pitchFamily="49" charset="0"/>
                <a:buChar char="o"/>
              </a:pPr>
              <a:endParaRPr lang="en-GB" dirty="0"/>
            </a:p>
          </p:txBody>
        </p:sp>
        <p:sp>
          <p:nvSpPr>
            <p:cNvPr id="22" name="Rectangle: Rounded Corners 21">
              <a:extLst>
                <a:ext uri="{FF2B5EF4-FFF2-40B4-BE49-F238E27FC236}">
                  <a16:creationId xmlns:a16="http://schemas.microsoft.com/office/drawing/2014/main" id="{1F350F64-9B77-4035-BD10-51FA76F27F03}"/>
                </a:ext>
              </a:extLst>
            </p:cNvPr>
            <p:cNvSpPr/>
            <p:nvPr/>
          </p:nvSpPr>
          <p:spPr>
            <a:xfrm>
              <a:off x="1232573" y="352488"/>
              <a:ext cx="3923926" cy="441693"/>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Undocumented migrants </a:t>
              </a:r>
            </a:p>
          </p:txBody>
        </p:sp>
      </p:grpSp>
      <p:pic>
        <p:nvPicPr>
          <p:cNvPr id="24" name="Picture 2">
            <a:extLst>
              <a:ext uri="{FF2B5EF4-FFF2-40B4-BE49-F238E27FC236}">
                <a16:creationId xmlns:a16="http://schemas.microsoft.com/office/drawing/2014/main" id="{3ADED5B1-90E2-4F8A-8058-3A1A3C8A1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9297" y="395563"/>
            <a:ext cx="3136571" cy="17537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BD5A6DC-C7FB-4741-AA26-5DEF8D26ADB6}"/>
              </a:ext>
            </a:extLst>
          </p:cNvPr>
          <p:cNvSpPr/>
          <p:nvPr/>
        </p:nvSpPr>
        <p:spPr>
          <a:xfrm>
            <a:off x="1181003" y="2755139"/>
            <a:ext cx="10299407" cy="1015663"/>
          </a:xfrm>
          <a:prstGeom prst="rect">
            <a:avLst/>
          </a:prstGeom>
        </p:spPr>
        <p:txBody>
          <a:bodyPr wrap="square">
            <a:spAutoFit/>
          </a:bodyPr>
          <a:lstStyle/>
          <a:p>
            <a:pPr marL="240030" indent="-288000">
              <a:buFont typeface="Courier New" panose="02070309020205020404" pitchFamily="49" charset="0"/>
              <a:buChar char="o"/>
              <a:defRPr/>
            </a:pPr>
            <a:r>
              <a:rPr lang="en-GB" sz="2000" dirty="0"/>
              <a:t>Entitled to full NHS medical care</a:t>
            </a:r>
          </a:p>
          <a:p>
            <a:pPr marL="240030" indent="-288000">
              <a:buFont typeface="Courier New" panose="02070309020205020404" pitchFamily="49" charset="0"/>
              <a:buChar char="o"/>
              <a:defRPr/>
            </a:pPr>
            <a:r>
              <a:rPr lang="en-GB" sz="2000" dirty="0"/>
              <a:t>However people with refused asylum applications often become undocumented migrants and have ‘no recourse to public funds’</a:t>
            </a:r>
          </a:p>
        </p:txBody>
      </p:sp>
    </p:spTree>
    <p:extLst>
      <p:ext uri="{BB962C8B-B14F-4D97-AF65-F5344CB8AC3E}">
        <p14:creationId xmlns:p14="http://schemas.microsoft.com/office/powerpoint/2010/main" val="1308456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B2207E1-5FB5-490A-9E4E-97A591F96E24}"/>
              </a:ext>
            </a:extLst>
          </p:cNvPr>
          <p:cNvSpPr txBox="1"/>
          <p:nvPr/>
        </p:nvSpPr>
        <p:spPr>
          <a:xfrm rot="16200000">
            <a:off x="-2961641" y="2961639"/>
            <a:ext cx="6858001" cy="934720"/>
          </a:xfrm>
          <a:prstGeom prst="rect">
            <a:avLst/>
          </a:prstGeom>
          <a:solidFill>
            <a:schemeClr val="accent1">
              <a:lumMod val="40000"/>
              <a:lumOff val="60000"/>
            </a:schemeClr>
          </a:solidFill>
        </p:spPr>
        <p:txBody>
          <a:bodyPr wrap="square" rtlCol="0" anchor="ctr">
            <a:normAutofit/>
          </a:bodyPr>
          <a:lstStyle>
            <a:defPPr>
              <a:defRPr lang="en-US"/>
            </a:defPPr>
            <a:lvl1pPr algn="ctr">
              <a:defRPr sz="3200" b="1">
                <a:solidFill>
                  <a:schemeClr val="bg1"/>
                </a:solidFill>
              </a:defRPr>
            </a:lvl1pPr>
          </a:lstStyle>
          <a:p>
            <a:r>
              <a:rPr lang="en-GB" dirty="0"/>
              <a:t>Inclusion health – taking action</a:t>
            </a:r>
          </a:p>
        </p:txBody>
      </p:sp>
      <p:grpSp>
        <p:nvGrpSpPr>
          <p:cNvPr id="12" name="Group 11">
            <a:extLst>
              <a:ext uri="{FF2B5EF4-FFF2-40B4-BE49-F238E27FC236}">
                <a16:creationId xmlns:a16="http://schemas.microsoft.com/office/drawing/2014/main" id="{E71FE9F6-ABD2-4034-A28A-20A19945780A}"/>
              </a:ext>
            </a:extLst>
          </p:cNvPr>
          <p:cNvGrpSpPr/>
          <p:nvPr/>
        </p:nvGrpSpPr>
        <p:grpSpPr>
          <a:xfrm>
            <a:off x="1157751" y="4304678"/>
            <a:ext cx="10889245" cy="1796036"/>
            <a:chOff x="5817326" y="1088770"/>
            <a:chExt cx="5265239" cy="1432755"/>
          </a:xfrm>
        </p:grpSpPr>
        <p:sp>
          <p:nvSpPr>
            <p:cNvPr id="13" name="TextBox 12">
              <a:extLst>
                <a:ext uri="{FF2B5EF4-FFF2-40B4-BE49-F238E27FC236}">
                  <a16:creationId xmlns:a16="http://schemas.microsoft.com/office/drawing/2014/main" id="{14F4863E-5FE7-412F-A199-1B07835EA42E}"/>
                </a:ext>
              </a:extLst>
            </p:cNvPr>
            <p:cNvSpPr txBox="1"/>
            <p:nvPr/>
          </p:nvSpPr>
          <p:spPr>
            <a:xfrm>
              <a:off x="5817326" y="1375954"/>
              <a:ext cx="5265239" cy="1145571"/>
            </a:xfrm>
            <a:prstGeom prst="rect">
              <a:avLst/>
            </a:prstGeom>
            <a:noFill/>
            <a:ln w="15875">
              <a:solidFill>
                <a:schemeClr val="accent6">
                  <a:lumMod val="75000"/>
                </a:schemeClr>
              </a:solidFill>
            </a:ln>
          </p:spPr>
          <p:txBody>
            <a:bodyPr wrap="square" lIns="288000" tIns="144000" rIns="288000" bIns="72000" rtlCol="0">
              <a:noAutofit/>
            </a:bodyPr>
            <a:lstStyle/>
            <a:p>
              <a:pPr>
                <a:spcAft>
                  <a:spcPts val="600"/>
                </a:spcAft>
              </a:pPr>
              <a:r>
                <a:rPr lang="en-GB" sz="2000" dirty="0"/>
                <a:t>ICS, regional, national, cross government collaboration, understanding need, system collective responses working with people with lived experience, trusted organisations, challenge current ways of working and advocating for the consideration of inclusion health groups in service design and commissioning, challenge hostile policies</a:t>
              </a:r>
            </a:p>
            <a:p>
              <a:pPr>
                <a:spcAft>
                  <a:spcPts val="600"/>
                </a:spcAft>
              </a:pPr>
              <a:endParaRPr lang="en-GB" dirty="0"/>
            </a:p>
          </p:txBody>
        </p:sp>
        <p:sp>
          <p:nvSpPr>
            <p:cNvPr id="15" name="Rectangle: Rounded Corners 14">
              <a:extLst>
                <a:ext uri="{FF2B5EF4-FFF2-40B4-BE49-F238E27FC236}">
                  <a16:creationId xmlns:a16="http://schemas.microsoft.com/office/drawing/2014/main" id="{F0A35D3B-C766-4399-A45E-47BBABA23AFB}"/>
                </a:ext>
              </a:extLst>
            </p:cNvPr>
            <p:cNvSpPr/>
            <p:nvPr/>
          </p:nvSpPr>
          <p:spPr>
            <a:xfrm>
              <a:off x="5922202" y="1088770"/>
              <a:ext cx="1406084" cy="287183"/>
            </a:xfrm>
            <a:prstGeom prst="roundRect">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Strategic level</a:t>
              </a:r>
            </a:p>
          </p:txBody>
        </p:sp>
      </p:grpSp>
      <p:grpSp>
        <p:nvGrpSpPr>
          <p:cNvPr id="6" name="Group 5">
            <a:extLst>
              <a:ext uri="{FF2B5EF4-FFF2-40B4-BE49-F238E27FC236}">
                <a16:creationId xmlns:a16="http://schemas.microsoft.com/office/drawing/2014/main" id="{E9A1A70F-1B3E-4CFB-AE2A-1117463C9930}"/>
              </a:ext>
            </a:extLst>
          </p:cNvPr>
          <p:cNvGrpSpPr/>
          <p:nvPr/>
        </p:nvGrpSpPr>
        <p:grpSpPr>
          <a:xfrm>
            <a:off x="1201849" y="140807"/>
            <a:ext cx="10845148" cy="1791053"/>
            <a:chOff x="5775809" y="1033522"/>
            <a:chExt cx="5416388" cy="1428780"/>
          </a:xfrm>
        </p:grpSpPr>
        <p:sp>
          <p:nvSpPr>
            <p:cNvPr id="7" name="TextBox 6">
              <a:extLst>
                <a:ext uri="{FF2B5EF4-FFF2-40B4-BE49-F238E27FC236}">
                  <a16:creationId xmlns:a16="http://schemas.microsoft.com/office/drawing/2014/main" id="{3EE2E4B7-6891-4B9A-9353-E7E0914795E4}"/>
                </a:ext>
              </a:extLst>
            </p:cNvPr>
            <p:cNvSpPr txBox="1"/>
            <p:nvPr/>
          </p:nvSpPr>
          <p:spPr>
            <a:xfrm>
              <a:off x="5775809" y="1320705"/>
              <a:ext cx="5416388" cy="1141597"/>
            </a:xfrm>
            <a:prstGeom prst="rect">
              <a:avLst/>
            </a:prstGeom>
            <a:noFill/>
            <a:ln w="15875">
              <a:solidFill>
                <a:schemeClr val="accent6">
                  <a:lumMod val="75000"/>
                </a:schemeClr>
              </a:solidFill>
            </a:ln>
          </p:spPr>
          <p:txBody>
            <a:bodyPr wrap="square" lIns="288000" tIns="144000" rIns="288000" bIns="72000" rtlCol="0">
              <a:noAutofit/>
            </a:bodyPr>
            <a:lstStyle/>
            <a:p>
              <a:r>
                <a:rPr lang="en-GB" sz="2000" dirty="0">
                  <a:solidFill>
                    <a:srgbClr val="0B0C0C"/>
                  </a:solidFill>
                  <a:latin typeface="nta"/>
                </a:rPr>
                <a:t>Understanding of context &amp; rights’, learning &amp; training, advocacy, </a:t>
              </a:r>
              <a:r>
                <a:rPr lang="en-GB" sz="2000" dirty="0"/>
                <a:t>holistic screening and health assessment, use interpreting services, work in partnership, know your local services and pathways (</a:t>
              </a:r>
            </a:p>
            <a:p>
              <a:r>
                <a:rPr lang="en-GB" sz="2000" dirty="0"/>
                <a:t>primary care; VCSE; social prescribing, community champions) trauma informed practice, </a:t>
              </a:r>
              <a:r>
                <a:rPr lang="en-GB" sz="2000" dirty="0">
                  <a:solidFill>
                    <a:srgbClr val="0B0C0C"/>
                  </a:solidFill>
                  <a:latin typeface="nta"/>
                </a:rPr>
                <a:t>self care, access to supervision, escalate concerns, </a:t>
              </a:r>
              <a:r>
                <a:rPr lang="en-GB" sz="2000" dirty="0"/>
                <a:t>challenge system and professional barriers, familiarise</a:t>
              </a:r>
              <a:endParaRPr lang="en-GB" dirty="0">
                <a:solidFill>
                  <a:srgbClr val="0B0C0C"/>
                </a:solidFill>
                <a:latin typeface="nta"/>
              </a:endParaRPr>
            </a:p>
            <a:p>
              <a:endParaRPr lang="en-GB" dirty="0">
                <a:solidFill>
                  <a:srgbClr val="0B0C0C"/>
                </a:solidFill>
                <a:latin typeface="nta"/>
              </a:endParaRPr>
            </a:p>
          </p:txBody>
        </p:sp>
        <p:sp>
          <p:nvSpPr>
            <p:cNvPr id="8" name="Rectangle: Rounded Corners 7">
              <a:extLst>
                <a:ext uri="{FF2B5EF4-FFF2-40B4-BE49-F238E27FC236}">
                  <a16:creationId xmlns:a16="http://schemas.microsoft.com/office/drawing/2014/main" id="{A3FFE81A-A216-4224-9443-A66351AE2734}"/>
                </a:ext>
              </a:extLst>
            </p:cNvPr>
            <p:cNvSpPr/>
            <p:nvPr/>
          </p:nvSpPr>
          <p:spPr>
            <a:xfrm>
              <a:off x="5925975" y="1033522"/>
              <a:ext cx="1406084" cy="287183"/>
            </a:xfrm>
            <a:prstGeom prst="roundRect">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Frontline </a:t>
              </a:r>
            </a:p>
          </p:txBody>
        </p:sp>
      </p:grpSp>
      <p:grpSp>
        <p:nvGrpSpPr>
          <p:cNvPr id="10" name="Group 9">
            <a:extLst>
              <a:ext uri="{FF2B5EF4-FFF2-40B4-BE49-F238E27FC236}">
                <a16:creationId xmlns:a16="http://schemas.microsoft.com/office/drawing/2014/main" id="{3FD59A33-0123-4531-9BE8-2F166225B43F}"/>
              </a:ext>
            </a:extLst>
          </p:cNvPr>
          <p:cNvGrpSpPr/>
          <p:nvPr/>
        </p:nvGrpSpPr>
        <p:grpSpPr>
          <a:xfrm>
            <a:off x="1130827" y="1931862"/>
            <a:ext cx="10916169" cy="2372813"/>
            <a:chOff x="5798455" y="1007608"/>
            <a:chExt cx="5451858" cy="1777686"/>
          </a:xfrm>
        </p:grpSpPr>
        <p:sp>
          <p:nvSpPr>
            <p:cNvPr id="11" name="TextBox 10">
              <a:extLst>
                <a:ext uri="{FF2B5EF4-FFF2-40B4-BE49-F238E27FC236}">
                  <a16:creationId xmlns:a16="http://schemas.microsoft.com/office/drawing/2014/main" id="{46DE92FA-9DA7-4254-8D06-43570395485B}"/>
                </a:ext>
              </a:extLst>
            </p:cNvPr>
            <p:cNvSpPr txBox="1"/>
            <p:nvPr/>
          </p:nvSpPr>
          <p:spPr>
            <a:xfrm>
              <a:off x="5798455" y="1294790"/>
              <a:ext cx="5451858" cy="1490504"/>
            </a:xfrm>
            <a:prstGeom prst="rect">
              <a:avLst/>
            </a:prstGeom>
            <a:noFill/>
            <a:ln w="15875">
              <a:solidFill>
                <a:schemeClr val="accent6">
                  <a:lumMod val="75000"/>
                </a:schemeClr>
              </a:solidFill>
            </a:ln>
          </p:spPr>
          <p:txBody>
            <a:bodyPr wrap="square" lIns="288000" tIns="144000" rIns="288000" bIns="72000" rtlCol="0">
              <a:noAutofit/>
            </a:bodyPr>
            <a:lstStyle/>
            <a:p>
              <a:pPr>
                <a:spcAft>
                  <a:spcPts val="600"/>
                </a:spcAft>
              </a:pPr>
              <a:r>
                <a:rPr lang="en-GB" sz="2000" dirty="0">
                  <a:solidFill>
                    <a:srgbClr val="0B0C0C"/>
                  </a:solidFill>
                  <a:latin typeface="nta"/>
                </a:rPr>
                <a:t>Work with trusted services to identify populations at risk, know your ‘hard to reach’ services and adapt them - Localised place base approaches, know your HI and inclusion health leads, challenge system barriers, auditing access in partnership with people with lived experience, organisations that work closely with them and the local </a:t>
              </a:r>
              <a:r>
                <a:rPr lang="en-GB" sz="2000" dirty="0">
                  <a:solidFill>
                    <a:srgbClr val="0B0C0C"/>
                  </a:solidFill>
                  <a:latin typeface="nta"/>
                  <a:hlinkClick r:id="rId2">
                    <a:extLst>
                      <a:ext uri="{A12FA001-AC4F-418D-AE19-62706E023703}">
                        <ahyp:hlinkClr xmlns:ahyp="http://schemas.microsoft.com/office/drawing/2018/hyperlinkcolor" val="tx"/>
                      </a:ext>
                    </a:extLst>
                  </a:hlinkClick>
                </a:rPr>
                <a:t>Healthwatch</a:t>
              </a:r>
              <a:r>
                <a:rPr lang="en-GB" sz="2000" dirty="0">
                  <a:solidFill>
                    <a:srgbClr val="0B0C0C"/>
                  </a:solidFill>
                  <a:latin typeface="nta"/>
                </a:rPr>
                <a:t>, Groundswell, Refugee VCSEs. C</a:t>
              </a:r>
              <a:r>
                <a:rPr lang="en-US" sz="2000" dirty="0" err="1">
                  <a:solidFill>
                    <a:srgbClr val="0B0C0C"/>
                  </a:solidFill>
                  <a:latin typeface="nta"/>
                </a:rPr>
                <a:t>ulture</a:t>
              </a:r>
              <a:r>
                <a:rPr lang="en-US" sz="2000" dirty="0">
                  <a:solidFill>
                    <a:srgbClr val="0B0C0C"/>
                  </a:solidFill>
                  <a:latin typeface="nta"/>
                </a:rPr>
                <a:t> to support staff to practice in a trauma informed and culturally competent way</a:t>
              </a:r>
              <a:r>
                <a:rPr lang="en-US" sz="2000">
                  <a:solidFill>
                    <a:srgbClr val="0B0C0C"/>
                  </a:solidFill>
                  <a:latin typeface="nta"/>
                </a:rPr>
                <a:t>, recognise</a:t>
              </a:r>
              <a:r>
                <a:rPr lang="en-US" sz="2000" dirty="0">
                  <a:solidFill>
                    <a:srgbClr val="0B0C0C"/>
                  </a:solidFill>
                  <a:latin typeface="nta"/>
                </a:rPr>
                <a:t> staff vicarious trauma, especially in the heat of a Pandemic response </a:t>
              </a:r>
            </a:p>
          </p:txBody>
        </p:sp>
        <p:sp>
          <p:nvSpPr>
            <p:cNvPr id="16" name="Rectangle: Rounded Corners 15">
              <a:extLst>
                <a:ext uri="{FF2B5EF4-FFF2-40B4-BE49-F238E27FC236}">
                  <a16:creationId xmlns:a16="http://schemas.microsoft.com/office/drawing/2014/main" id="{AF225FC5-8663-4862-A9FF-D7B0CAD4EE5E}"/>
                </a:ext>
              </a:extLst>
            </p:cNvPr>
            <p:cNvSpPr/>
            <p:nvPr/>
          </p:nvSpPr>
          <p:spPr>
            <a:xfrm>
              <a:off x="5948621" y="1007608"/>
              <a:ext cx="2004762" cy="287183"/>
            </a:xfrm>
            <a:prstGeom prst="roundRect">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Service/ Organisational  Level</a:t>
              </a:r>
            </a:p>
          </p:txBody>
        </p:sp>
      </p:grpSp>
      <p:sp>
        <p:nvSpPr>
          <p:cNvPr id="2" name="Rectangle 1">
            <a:extLst>
              <a:ext uri="{FF2B5EF4-FFF2-40B4-BE49-F238E27FC236}">
                <a16:creationId xmlns:a16="http://schemas.microsoft.com/office/drawing/2014/main" id="{6A1649C2-120E-4A96-8A01-4EDA73520A52}"/>
              </a:ext>
            </a:extLst>
          </p:cNvPr>
          <p:cNvSpPr/>
          <p:nvPr/>
        </p:nvSpPr>
        <p:spPr>
          <a:xfrm>
            <a:off x="1269507" y="6137552"/>
            <a:ext cx="10626571" cy="338554"/>
          </a:xfrm>
          <a:prstGeom prst="rect">
            <a:avLst/>
          </a:prstGeom>
        </p:spPr>
        <p:txBody>
          <a:bodyPr wrap="square">
            <a:spAutoFit/>
          </a:bodyPr>
          <a:lstStyle/>
          <a:p>
            <a:pPr algn="ctr"/>
            <a:r>
              <a:rPr lang="en-GB" sz="1600" dirty="0">
                <a:hlinkClick r:id="rId3"/>
              </a:rPr>
              <a:t>https://www.gov.uk/government/publications/inclusion-health-applying-all-our-health/inclusion-health-applying-all-our-health</a:t>
            </a:r>
            <a:endParaRPr lang="en-GB" sz="1600" dirty="0"/>
          </a:p>
        </p:txBody>
      </p:sp>
      <p:sp>
        <p:nvSpPr>
          <p:cNvPr id="3" name="Rectangle 2">
            <a:extLst>
              <a:ext uri="{FF2B5EF4-FFF2-40B4-BE49-F238E27FC236}">
                <a16:creationId xmlns:a16="http://schemas.microsoft.com/office/drawing/2014/main" id="{63E5A053-A982-49BA-AD68-D0E88E6FC241}"/>
              </a:ext>
            </a:extLst>
          </p:cNvPr>
          <p:cNvSpPr/>
          <p:nvPr/>
        </p:nvSpPr>
        <p:spPr>
          <a:xfrm>
            <a:off x="3193410" y="3244334"/>
            <a:ext cx="184731" cy="369332"/>
          </a:xfrm>
          <a:prstGeom prst="rect">
            <a:avLst/>
          </a:prstGeom>
        </p:spPr>
        <p:txBody>
          <a:bodyPr wrap="none">
            <a:spAutoFit/>
          </a:bodyPr>
          <a:lstStyle/>
          <a:p>
            <a:endParaRPr lang="en-GB" dirty="0"/>
          </a:p>
        </p:txBody>
      </p:sp>
    </p:spTree>
    <p:extLst>
      <p:ext uri="{BB962C8B-B14F-4D97-AF65-F5344CB8AC3E}">
        <p14:creationId xmlns:p14="http://schemas.microsoft.com/office/powerpoint/2010/main" val="1301522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BDD193A2D305499E707058B149DD6A" ma:contentTypeVersion="13" ma:contentTypeDescription="Create a new document." ma:contentTypeScope="" ma:versionID="54e25687ae72aa2ac4b3a9b7850f95ac">
  <xsd:schema xmlns:xsd="http://www.w3.org/2001/XMLSchema" xmlns:xs="http://www.w3.org/2001/XMLSchema" xmlns:p="http://schemas.microsoft.com/office/2006/metadata/properties" xmlns:ns2="3b557957-13a2-406a-9353-9d69d3c57766" xmlns:ns3="bca9822e-211d-4723-85f2-b3c70f22749b" targetNamespace="http://schemas.microsoft.com/office/2006/metadata/properties" ma:root="true" ma:fieldsID="3fa7888c5506ceb8e63594e71e3f5dd1" ns2:_="" ns3:_="">
    <xsd:import namespace="3b557957-13a2-406a-9353-9d69d3c57766"/>
    <xsd:import namespace="bca9822e-211d-4723-85f2-b3c70f22749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557957-13a2-406a-9353-9d69d3c577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ca9822e-211d-4723-85f2-b3c70f22749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4E6E1A-8676-4451-ADD0-D80425E20428}"/>
</file>

<file path=customXml/itemProps2.xml><?xml version="1.0" encoding="utf-8"?>
<ds:datastoreItem xmlns:ds="http://schemas.openxmlformats.org/officeDocument/2006/customXml" ds:itemID="{07823C29-ADCC-4BB9-A164-A19FD8FD163C}"/>
</file>

<file path=customXml/itemProps3.xml><?xml version="1.0" encoding="utf-8"?>
<ds:datastoreItem xmlns:ds="http://schemas.openxmlformats.org/officeDocument/2006/customXml" ds:itemID="{B656410A-9470-4474-B642-B5674BE77899}"/>
</file>

<file path=docProps/app.xml><?xml version="1.0" encoding="utf-8"?>
<Properties xmlns="http://schemas.openxmlformats.org/officeDocument/2006/extended-properties" xmlns:vt="http://schemas.openxmlformats.org/officeDocument/2006/docPropsVTypes">
  <Template/>
  <TotalTime>25961</TotalTime>
  <Words>2301</Words>
  <Application>Microsoft Office PowerPoint</Application>
  <PresentationFormat>Widescreen</PresentationFormat>
  <Paragraphs>162</Paragraphs>
  <Slides>11</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Calibri</vt:lpstr>
      <vt:lpstr>Calibri Light</vt:lpstr>
      <vt:lpstr>Courier New</vt:lpstr>
      <vt:lpstr>Gill Sans MT</vt:lpstr>
      <vt:lpstr>nta</vt:lpstr>
      <vt:lpstr>Office Theme</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McDonald (MLCSU)</dc:creator>
  <cp:lastModifiedBy>GOODWIN, Elaine (NHS ENGLAND &amp; NHS IMPROVEMENT - X24)</cp:lastModifiedBy>
  <cp:revision>168</cp:revision>
  <dcterms:created xsi:type="dcterms:W3CDTF">2021-03-19T13:33:26Z</dcterms:created>
  <dcterms:modified xsi:type="dcterms:W3CDTF">2021-06-22T20:41:50Z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0x01010001BDD193A2D305499E707058B149DD6A</vt:lpwstr>
  </property>
</Properties>
</file>