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62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0.xml" ContentType="application/vnd.openxmlformats-officedocument.presentationml.slide+xml"/>
  <Override PartName="/ppt/slides/slide99.xml" ContentType="application/vnd.openxmlformats-officedocument.presentationml.slide+xml"/>
  <Override PartName="/ppt/slides/slide98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60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92.xml" ContentType="application/vnd.openxmlformats-officedocument.presentationml.slide+xml"/>
  <Override PartName="/ppt/slides/slide91.xml" ContentType="application/vnd.openxmlformats-officedocument.presentationml.slide+xml"/>
  <Override PartName="/ppt/slides/slide90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84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61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35.xml" ContentType="application/vnd.openxmlformats-officedocument.presentationml.slide+xml"/>
  <Override PartName="/ppt/slides/slide41.xml" ContentType="application/vnd.openxmlformats-officedocument.presentationml.slide+xml"/>
  <Override PartName="/ppt/slides/slide33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4.xml" ContentType="application/vnd.openxmlformats-officedocument.presentationml.slide+xml"/>
  <Override PartName="/ppt/slides/slide30.xml" ContentType="application/vnd.openxmlformats-officedocument.presentationml.slide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slides/slide3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9"/>
  </p:notesMasterIdLst>
  <p:handoutMasterIdLst>
    <p:handoutMasterId r:id="rId110"/>
  </p:handoutMasterIdLst>
  <p:sldIdLst>
    <p:sldId id="3494" r:id="rId2"/>
    <p:sldId id="3335" r:id="rId3"/>
    <p:sldId id="3461" r:id="rId4"/>
    <p:sldId id="3478" r:id="rId5"/>
    <p:sldId id="3362" r:id="rId6"/>
    <p:sldId id="3435" r:id="rId7"/>
    <p:sldId id="3382" r:id="rId8"/>
    <p:sldId id="3383" r:id="rId9"/>
    <p:sldId id="3359" r:id="rId10"/>
    <p:sldId id="3411" r:id="rId11"/>
    <p:sldId id="3384" r:id="rId12"/>
    <p:sldId id="3415" r:id="rId13"/>
    <p:sldId id="3338" r:id="rId14"/>
    <p:sldId id="3455" r:id="rId15"/>
    <p:sldId id="3402" r:id="rId16"/>
    <p:sldId id="3403" r:id="rId17"/>
    <p:sldId id="3454" r:id="rId18"/>
    <p:sldId id="3485" r:id="rId19"/>
    <p:sldId id="3486" r:id="rId20"/>
    <p:sldId id="3406" r:id="rId21"/>
    <p:sldId id="3407" r:id="rId22"/>
    <p:sldId id="3416" r:id="rId23"/>
    <p:sldId id="3418" r:id="rId24"/>
    <p:sldId id="3419" r:id="rId25"/>
    <p:sldId id="3463" r:id="rId26"/>
    <p:sldId id="3366" r:id="rId27"/>
    <p:sldId id="3337" r:id="rId28"/>
    <p:sldId id="3499" r:id="rId29"/>
    <p:sldId id="3319" r:id="rId30"/>
    <p:sldId id="3332" r:id="rId31"/>
    <p:sldId id="3447" r:id="rId32"/>
    <p:sldId id="3289" r:id="rId33"/>
    <p:sldId id="3470" r:id="rId34"/>
    <p:sldId id="3367" r:id="rId35"/>
    <p:sldId id="3287" r:id="rId36"/>
    <p:sldId id="3285" r:id="rId37"/>
    <p:sldId id="3288" r:id="rId38"/>
    <p:sldId id="3324" r:id="rId39"/>
    <p:sldId id="3365" r:id="rId40"/>
    <p:sldId id="3290" r:id="rId41"/>
    <p:sldId id="3347" r:id="rId42"/>
    <p:sldId id="3368" r:id="rId43"/>
    <p:sldId id="3292" r:id="rId44"/>
    <p:sldId id="3293" r:id="rId45"/>
    <p:sldId id="3297" r:id="rId46"/>
    <p:sldId id="3339" r:id="rId47"/>
    <p:sldId id="3295" r:id="rId48"/>
    <p:sldId id="3301" r:id="rId49"/>
    <p:sldId id="3296" r:id="rId50"/>
    <p:sldId id="3302" r:id="rId51"/>
    <p:sldId id="3472" r:id="rId52"/>
    <p:sldId id="3477" r:id="rId53"/>
    <p:sldId id="3305" r:id="rId54"/>
    <p:sldId id="3303" r:id="rId55"/>
    <p:sldId id="3391" r:id="rId56"/>
    <p:sldId id="3330" r:id="rId57"/>
    <p:sldId id="3311" r:id="rId58"/>
    <p:sldId id="3308" r:id="rId59"/>
    <p:sldId id="3314" r:id="rId60"/>
    <p:sldId id="3315" r:id="rId61"/>
    <p:sldId id="3392" r:id="rId62"/>
    <p:sldId id="3316" r:id="rId63"/>
    <p:sldId id="3372" r:id="rId64"/>
    <p:sldId id="3500" r:id="rId65"/>
    <p:sldId id="3501" r:id="rId66"/>
    <p:sldId id="3502" r:id="rId67"/>
    <p:sldId id="3504" r:id="rId68"/>
    <p:sldId id="3503" r:id="rId69"/>
    <p:sldId id="3505" r:id="rId70"/>
    <p:sldId id="3506" r:id="rId71"/>
    <p:sldId id="3507" r:id="rId72"/>
    <p:sldId id="3395" r:id="rId73"/>
    <p:sldId id="3413" r:id="rId74"/>
    <p:sldId id="3516" r:id="rId75"/>
    <p:sldId id="3530" r:id="rId76"/>
    <p:sldId id="3533" r:id="rId77"/>
    <p:sldId id="3526" r:id="rId78"/>
    <p:sldId id="3522" r:id="rId79"/>
    <p:sldId id="3521" r:id="rId80"/>
    <p:sldId id="3523" r:id="rId81"/>
    <p:sldId id="3524" r:id="rId82"/>
    <p:sldId id="3525" r:id="rId83"/>
    <p:sldId id="3511" r:id="rId84"/>
    <p:sldId id="3396" r:id="rId85"/>
    <p:sldId id="3444" r:id="rId86"/>
    <p:sldId id="3397" r:id="rId87"/>
    <p:sldId id="3434" r:id="rId88"/>
    <p:sldId id="3513" r:id="rId89"/>
    <p:sldId id="3514" r:id="rId90"/>
    <p:sldId id="3515" r:id="rId91"/>
    <p:sldId id="3512" r:id="rId92"/>
    <p:sldId id="3496" r:id="rId93"/>
    <p:sldId id="3451" r:id="rId94"/>
    <p:sldId id="3479" r:id="rId95"/>
    <p:sldId id="3487" r:id="rId96"/>
    <p:sldId id="3459" r:id="rId97"/>
    <p:sldId id="3460" r:id="rId98"/>
    <p:sldId id="3480" r:id="rId99"/>
    <p:sldId id="3497" r:id="rId100"/>
    <p:sldId id="3498" r:id="rId101"/>
    <p:sldId id="3466" r:id="rId102"/>
    <p:sldId id="3465" r:id="rId103"/>
    <p:sldId id="3493" r:id="rId104"/>
    <p:sldId id="3489" r:id="rId105"/>
    <p:sldId id="3490" r:id="rId106"/>
    <p:sldId id="3491" r:id="rId107"/>
    <p:sldId id="3492" r:id="rId108"/>
  </p:sldIdLst>
  <p:sldSz cx="9144000" cy="5715000" type="screen16x1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ve Johnso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67C9"/>
    <a:srgbClr val="56FF1A"/>
    <a:srgbClr val="EC008B"/>
    <a:srgbClr val="FCB85F"/>
    <a:srgbClr val="EEEFE3"/>
    <a:srgbClr val="FCA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42" autoAdjust="0"/>
    <p:restoredTop sz="89836" autoAdjust="0"/>
  </p:normalViewPr>
  <p:slideViewPr>
    <p:cSldViewPr snapToGrid="0" snapToObjects="1">
      <p:cViewPr>
        <p:scale>
          <a:sx n="100" d="100"/>
          <a:sy n="100" d="100"/>
        </p:scale>
        <p:origin x="-3272" y="-56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16" y="1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customXml" Target="../customXml/item1.xml"/><Relationship Id="rId112" Type="http://schemas.openxmlformats.org/officeDocument/2006/relationships/commentAuthors" Target="commentAuthor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07" Type="http://schemas.openxmlformats.org/officeDocument/2006/relationships/slide" Target="slides/slide106.xml"/><Relationship Id="rId16" Type="http://schemas.openxmlformats.org/officeDocument/2006/relationships/slide" Target="slides/slide15.xml"/><Relationship Id="rId102" Type="http://schemas.openxmlformats.org/officeDocument/2006/relationships/slide" Target="slides/slide10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13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8" Type="http://schemas.openxmlformats.org/officeDocument/2006/relationships/customXml" Target="../customXml/item2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4" Type="http://schemas.openxmlformats.org/officeDocument/2006/relationships/viewProps" Target="viewProps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9" Type="http://schemas.openxmlformats.org/officeDocument/2006/relationships/customXml" Target="../customXml/item3.xml"/><Relationship Id="rId101" Type="http://schemas.openxmlformats.org/officeDocument/2006/relationships/slide" Target="slides/slide100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09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4" Type="http://schemas.openxmlformats.org/officeDocument/2006/relationships/slide" Target="slides/slide103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110" Type="http://schemas.openxmlformats.org/officeDocument/2006/relationships/handoutMaster" Target="handoutMasters/handoutMaster1.xml"/><Relationship Id="rId115" Type="http://schemas.openxmlformats.org/officeDocument/2006/relationships/theme" Target="theme/theme1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05" Type="http://schemas.openxmlformats.org/officeDocument/2006/relationships/slide" Target="slides/slide104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16" Type="http://schemas.openxmlformats.org/officeDocument/2006/relationships/tableStyles" Target="tableStyle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1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06" Type="http://schemas.openxmlformats.org/officeDocument/2006/relationships/slide" Target="slides/slide105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8F582-92A1-9F41-BBBA-1F6C9CA5A4EC}" type="datetime1">
              <a:rPr lang="en-GB" smtClean="0"/>
              <a:t>15/06/21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4E6D1-4727-4414-83BB-36F20FB38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80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BBEA6-D4A6-1943-BB94-C23435B6039B}" type="datetime1">
              <a:rPr lang="en-GB" smtClean="0"/>
              <a:t>15/06/21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E53C6-4912-4F86-B6BE-77F4F364D5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5851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53C6-4912-4F86-B6BE-77F4F364D5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082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CPAG case studies Page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53C6-4912-4F86-B6BE-77F4F364D58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241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75358"/>
            <a:ext cx="7772400" cy="7153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08253"/>
            <a:ext cx="6400800" cy="63755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0E6F-C4FC-0146-8B44-EE2FBAA48ED1}" type="datetime1">
              <a:rPr lang="en-GB" smtClean="0"/>
              <a:t>15/06/21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5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38FE-EA36-504F-9AD4-4B8A7D438C79}" type="datetime1">
              <a:rPr lang="en-GB" smtClean="0"/>
              <a:t>15/06/21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9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E464-BAF4-5940-B0FB-7A532D793B79}" type="datetime1">
              <a:rPr lang="en-GB" smtClean="0"/>
              <a:t>15/06/21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48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INK_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55" y="0"/>
            <a:ext cx="2303843" cy="2009986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04706" y="3408343"/>
            <a:ext cx="6109361" cy="520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SUB TITLE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90725" y="2891881"/>
            <a:ext cx="4267200" cy="5164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i="0">
                <a:solidFill>
                  <a:srgbClr val="EC008B"/>
                </a:solidFill>
              </a:defRPr>
            </a:lvl1pPr>
            <a:lvl2pPr>
              <a:defRPr>
                <a:solidFill>
                  <a:srgbClr val="FCA927"/>
                </a:solidFill>
              </a:defRPr>
            </a:lvl2pPr>
            <a:lvl3pPr>
              <a:defRPr>
                <a:solidFill>
                  <a:srgbClr val="FCA927"/>
                </a:solidFill>
              </a:defRPr>
            </a:lvl3pPr>
            <a:lvl4pPr>
              <a:defRPr>
                <a:solidFill>
                  <a:srgbClr val="FCA927"/>
                </a:solidFill>
              </a:defRPr>
            </a:lvl4pPr>
            <a:lvl5pPr>
              <a:defRPr>
                <a:solidFill>
                  <a:srgbClr val="FCA927"/>
                </a:solidFill>
              </a:defRPr>
            </a:lvl5pPr>
          </a:lstStyle>
          <a:p>
            <a:pPr lvl="0"/>
            <a:r>
              <a:rPr lang="en-GB" dirty="0" smtClean="0"/>
              <a:t>MAIN TITLE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624594" y="3966858"/>
            <a:ext cx="6108700" cy="3476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DATE DD/MM/YY   /   SLIDE NUMBER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9872133" y="-169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1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9339-D9D7-7946-BF86-DE28B6C23B54}" type="datetime1">
              <a:rPr lang="en-GB" smtClean="0"/>
              <a:t>15/06/21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4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370D8-D3A8-BA4B-B9C7-D77202641308}" type="datetime1">
              <a:rPr lang="en-GB" smtClean="0"/>
              <a:t>15/06/21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9D5B-DC95-2148-90E3-D9EBB0FFF3FD}" type="datetime1">
              <a:rPr lang="en-GB" smtClean="0"/>
              <a:t>15/06/21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8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6DCD-D0E9-954B-ADFB-699E90DE3427}" type="datetime1">
              <a:rPr lang="en-GB" smtClean="0"/>
              <a:t>15/06/21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2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603E-1A63-0948-B012-028CF1D43CFC}" type="datetime1">
              <a:rPr lang="en-GB" smtClean="0"/>
              <a:t>15/06/21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1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B800-1A1E-9241-BACC-1B3294E1531D}" type="datetime1">
              <a:rPr lang="en-GB" smtClean="0"/>
              <a:t>15/06/21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85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AB02-897D-F543-9DA7-1D6251C1AE21}" type="datetime1">
              <a:rPr lang="en-GB" smtClean="0"/>
              <a:t>15/06/21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5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E09C9-77C5-DB46-A40C-15ABE2A04D91}" type="datetime1">
              <a:rPr lang="en-GB" smtClean="0"/>
              <a:t>15/06/21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67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5272" y="228865"/>
            <a:ext cx="8654725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CF9F3-DB99-AA4A-A507-00EDDBCA4260}" type="datetime1">
              <a:rPr lang="en-GB" smtClean="0"/>
              <a:t>15/06/21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2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1004" y="5144826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b="1">
                <a:solidFill>
                  <a:schemeClr val="tx1"/>
                </a:solidFill>
              </a:defRPr>
            </a:lvl1pPr>
          </a:lstStyle>
          <a:p>
            <a:fld id="{4EBC9303-DEFD-034B-8BB7-06FA9E25566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INK_ORANGE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102" y="4903321"/>
            <a:ext cx="829396" cy="72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1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C008B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https://cpag.org.uk/training-and-events/events/webinar-art-deduction-8-july-2021" TargetMode="Externa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mailto:bookorders@cpag.org.uk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42.jpg"/><Relationship Id="rId6" Type="http://schemas.openxmlformats.org/officeDocument/2006/relationships/image" Target="../media/image43.jpg"/><Relationship Id="rId7" Type="http://schemas.openxmlformats.org/officeDocument/2006/relationships/image" Target="../media/image44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hop.cpag.org.uk/" TargetMode="Externa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mailto:advice@cpag.org.uk" TargetMode="External"/><Relationship Id="rId4" Type="http://schemas.openxmlformats.org/officeDocument/2006/relationships/hyperlink" Target="http://www.cpag.org.uk/askcpag" TargetMode="External"/><Relationship Id="rId5" Type="http://schemas.openxmlformats.org/officeDocument/2006/relationships/image" Target="../media/image45.gif"/><Relationship Id="rId6" Type="http://schemas.openxmlformats.org/officeDocument/2006/relationships/image" Target="../media/image4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hyperlink" Target="http://www.cpag.org.uk/early-warning-system" TargetMode="External"/><Relationship Id="rId5" Type="http://schemas.openxmlformats.org/officeDocument/2006/relationships/hyperlink" Target="mailto:ews@cpag.org.uk" TargetMode="External"/><Relationship Id="rId6" Type="http://schemas.openxmlformats.org/officeDocument/2006/relationships/image" Target="../media/image46.jpg"/><Relationship Id="rId7" Type="http://schemas.openxmlformats.org/officeDocument/2006/relationships/image" Target="../media/image45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7600" y="-702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8239" y="4704992"/>
            <a:ext cx="6109361" cy="5207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STEVE JOHNSON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24</a:t>
            </a:r>
            <a:r>
              <a:rPr lang="en-US" b="1" baseline="30000" dirty="0" smtClean="0">
                <a:solidFill>
                  <a:schemeClr val="tx1"/>
                </a:solidFill>
              </a:rPr>
              <a:t>th</a:t>
            </a:r>
            <a:r>
              <a:rPr lang="en-US" b="1" dirty="0" smtClean="0">
                <a:solidFill>
                  <a:schemeClr val="tx1"/>
                </a:solidFill>
              </a:rPr>
              <a:t> JUNE 2021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8300" y="1371600"/>
            <a:ext cx="8153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EC008B"/>
                </a:solidFill>
              </a:rPr>
              <a:t>UC Problem Areas</a:t>
            </a:r>
          </a:p>
          <a:p>
            <a:pPr algn="ctr"/>
            <a:endParaRPr lang="en-US" sz="3600" b="1" dirty="0">
              <a:solidFill>
                <a:srgbClr val="0000FF"/>
              </a:solidFill>
            </a:endParaRPr>
          </a:p>
          <a:p>
            <a:pPr algn="ctr"/>
            <a:r>
              <a:rPr lang="en-US" sz="3600" b="1" dirty="0">
                <a:solidFill>
                  <a:srgbClr val="EC008B"/>
                </a:solidFill>
              </a:rPr>
              <a:t>‘Complex Needs’ and </a:t>
            </a:r>
            <a:r>
              <a:rPr lang="en-US" sz="3600" b="1" dirty="0" smtClean="0">
                <a:solidFill>
                  <a:srgbClr val="EC008B"/>
                </a:solidFill>
              </a:rPr>
              <a:t>Universal Credit</a:t>
            </a:r>
            <a:endParaRPr lang="en-US" b="1" dirty="0">
              <a:solidFill>
                <a:srgbClr val="EC008B"/>
              </a:solidFill>
            </a:endParaRPr>
          </a:p>
          <a:p>
            <a:pPr algn="ctr"/>
            <a:endParaRPr lang="en-US" sz="3600" b="1" dirty="0">
              <a:solidFill>
                <a:srgbClr val="0000FF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St Martins in the Fields Conference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19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601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No Duty of Care </a:t>
            </a:r>
            <a:r>
              <a:rPr lang="en-US" dirty="0" smtClean="0"/>
              <a:t>in relation to social security?</a:t>
            </a:r>
            <a:br>
              <a:rPr lang="en-US" dirty="0" smtClean="0"/>
            </a:br>
            <a:r>
              <a:rPr lang="en-US" sz="3100" i="1" dirty="0" smtClean="0"/>
              <a:t>DWP duty </a:t>
            </a:r>
            <a:r>
              <a:rPr lang="en-US" sz="3100" i="1" dirty="0"/>
              <a:t>t</a:t>
            </a:r>
            <a:r>
              <a:rPr lang="en-US" sz="3100" i="1" dirty="0" smtClean="0"/>
              <a:t>o ensure welfare benefits fairness rejected</a:t>
            </a:r>
            <a:endParaRPr lang="en-US" sz="31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6200"/>
            <a:ext cx="9144000" cy="3798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From Therese Coffey</a:t>
            </a:r>
            <a:r>
              <a:rPr lang="en-GB" b="1" dirty="0" smtClean="0"/>
              <a:t> to Work </a:t>
            </a:r>
            <a:r>
              <a:rPr lang="en-GB" b="1" dirty="0"/>
              <a:t>and Pensions Committee (</a:t>
            </a:r>
            <a:r>
              <a:rPr lang="en-GB" b="1" dirty="0" smtClean="0"/>
              <a:t>Sept 2020):</a:t>
            </a:r>
            <a:endParaRPr lang="en-GB" b="1" i="1" dirty="0" smtClean="0"/>
          </a:p>
          <a:p>
            <a:pPr marL="400050" lvl="1" indent="0">
              <a:buNone/>
            </a:pPr>
            <a:endParaRPr lang="en-GB" sz="2400" i="1" dirty="0" smtClean="0"/>
          </a:p>
          <a:p>
            <a:pPr marL="400050" lvl="1" indent="0">
              <a:buNone/>
            </a:pPr>
            <a:r>
              <a:rPr lang="en-GB" sz="2400" i="1" dirty="0" smtClean="0"/>
              <a:t>“</a:t>
            </a:r>
            <a:r>
              <a:rPr lang="mr-IN" sz="2400" i="1" dirty="0" smtClean="0"/>
              <a:t>…</a:t>
            </a:r>
            <a:r>
              <a:rPr lang="en-GB" sz="2400" i="1" dirty="0" smtClean="0"/>
              <a:t> I </a:t>
            </a:r>
            <a:r>
              <a:rPr lang="en-GB" sz="2400" i="1" dirty="0"/>
              <a:t>felt that the line of questions submitted by </a:t>
            </a:r>
            <a:r>
              <a:rPr lang="en-GB" sz="2400" i="1" dirty="0">
                <a:solidFill>
                  <a:srgbClr val="000000"/>
                </a:solidFill>
              </a:rPr>
              <a:t>the Committee was taking us down a track that</a:t>
            </a:r>
            <a:r>
              <a:rPr lang="en-GB" sz="2400" b="1" i="1" dirty="0">
                <a:solidFill>
                  <a:srgbClr val="0000FF"/>
                </a:solidFill>
              </a:rPr>
              <a:t> </a:t>
            </a:r>
            <a:r>
              <a:rPr lang="en-GB" sz="2400" b="1" i="1" dirty="0" smtClean="0">
                <a:solidFill>
                  <a:srgbClr val="0000FF"/>
                </a:solidFill>
              </a:rPr>
              <a:t>THAT IMPLIED THAT WE HAD A STATUTORY DUTY, AND THAT IS WHY I WAS BEING QUITE CAREFUL IN TRYING TO POINT OUT THAT WE DO NOT</a:t>
            </a:r>
            <a:r>
              <a:rPr lang="en-GB" sz="2400" i="1" dirty="0" smtClean="0"/>
              <a:t>. </a:t>
            </a:r>
            <a:r>
              <a:rPr lang="en-GB" sz="2400" i="1" dirty="0"/>
              <a:t>I do not  think it is the responsibility of DWP to have that statutory care duty. We are not the local council, social services, the doctors and other people who have </a:t>
            </a:r>
            <a:r>
              <a:rPr lang="en-GB" sz="2400" i="1" dirty="0" smtClean="0"/>
              <a:t>that</a:t>
            </a:r>
            <a:r>
              <a:rPr lang="mr-IN" sz="2400" i="1" dirty="0" smtClean="0"/>
              <a:t>…</a:t>
            </a:r>
            <a:r>
              <a:rPr lang="en-GB" sz="2400" i="1" dirty="0" smtClean="0"/>
              <a:t>” </a:t>
            </a:r>
            <a:r>
              <a:rPr lang="en-GB" sz="2400" dirty="0" smtClean="0"/>
              <a:t>(my emphasis)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049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565"/>
            <a:ext cx="9144000" cy="774435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Implications</a:t>
            </a:r>
            <a:r>
              <a:rPr lang="en-US" dirty="0" smtClean="0"/>
              <a:t> for TC claimants switching to UC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889000"/>
            <a:ext cx="8750300" cy="46862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TC overpayments may be </a:t>
            </a:r>
            <a:r>
              <a:rPr lang="en-US" b="1" i="1" dirty="0" smtClean="0">
                <a:solidFill>
                  <a:srgbClr val="0000FF"/>
                </a:solidFill>
              </a:rPr>
              <a:t>written-off as a matter of policy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Predictable high conversion from Legacy TC to UC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err="1" smtClean="0">
                <a:solidFill>
                  <a:srgbClr val="000000"/>
                </a:solidFill>
              </a:rPr>
              <a:t>eg</a:t>
            </a:r>
            <a:r>
              <a:rPr lang="en-US" dirty="0" smtClean="0">
                <a:solidFill>
                  <a:srgbClr val="000000"/>
                </a:solidFill>
              </a:rPr>
              <a:t> due to relationship breakdown, also loss of access to new HB claims </a:t>
            </a:r>
            <a:r>
              <a:rPr lang="en-US" dirty="0" err="1" smtClean="0">
                <a:solidFill>
                  <a:srgbClr val="000000"/>
                </a:solidFill>
              </a:rPr>
              <a:t>etc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Many people therefore set to migrate </a:t>
            </a:r>
            <a:r>
              <a:rPr lang="en-US" dirty="0" smtClean="0"/>
              <a:t>to UC</a:t>
            </a:r>
          </a:p>
          <a:p>
            <a:r>
              <a:rPr lang="en-US" dirty="0"/>
              <a:t>T</a:t>
            </a:r>
            <a:r>
              <a:rPr lang="en-US" dirty="0" smtClean="0"/>
              <a:t>here will be </a:t>
            </a:r>
            <a:r>
              <a:rPr lang="en-US" b="1" i="1" dirty="0" smtClean="0">
                <a:solidFill>
                  <a:srgbClr val="0000FF"/>
                </a:solidFill>
              </a:rPr>
              <a:t>billions of pounds </a:t>
            </a:r>
            <a:r>
              <a:rPr lang="en-US" dirty="0" smtClean="0"/>
              <a:t>to be recovered as UC debt</a:t>
            </a:r>
          </a:p>
          <a:p>
            <a:r>
              <a:rPr lang="en-US" dirty="0" smtClean="0"/>
              <a:t>Note all UC badged overpayments are </a:t>
            </a:r>
            <a:r>
              <a:rPr lang="en-US" b="1" i="1" dirty="0" smtClean="0">
                <a:solidFill>
                  <a:srgbClr val="0000FF"/>
                </a:solidFill>
              </a:rPr>
              <a:t>always recoverable</a:t>
            </a:r>
          </a:p>
          <a:p>
            <a:r>
              <a:rPr lang="en-US" dirty="0" smtClean="0"/>
              <a:t>Government </a:t>
            </a:r>
            <a:r>
              <a:rPr lang="en-US" b="1" i="1" dirty="0" smtClean="0">
                <a:solidFill>
                  <a:srgbClr val="0000FF"/>
                </a:solidFill>
              </a:rPr>
              <a:t>policy is go hard </a:t>
            </a:r>
            <a:r>
              <a:rPr lang="en-US" dirty="0" smtClean="0"/>
              <a:t>on </a:t>
            </a:r>
            <a:r>
              <a:rPr lang="en-US" dirty="0"/>
              <a:t>a</a:t>
            </a:r>
            <a:r>
              <a:rPr lang="en-US" dirty="0" smtClean="0"/>
              <a:t>ll UC debt recovery</a:t>
            </a:r>
          </a:p>
          <a:p>
            <a:r>
              <a:rPr lang="en-US" dirty="0" smtClean="0"/>
              <a:t>This means far </a:t>
            </a:r>
            <a:r>
              <a:rPr lang="en-US" b="1" i="1" dirty="0" smtClean="0">
                <a:solidFill>
                  <a:srgbClr val="0000FF"/>
                </a:solidFill>
              </a:rPr>
              <a:t>more pressure </a:t>
            </a:r>
            <a:r>
              <a:rPr lang="en-US" dirty="0" smtClean="0"/>
              <a:t>on poorer claimants</a:t>
            </a:r>
          </a:p>
          <a:p>
            <a:r>
              <a:rPr lang="en-US" dirty="0"/>
              <a:t>O</a:t>
            </a:r>
            <a:r>
              <a:rPr lang="en-US" dirty="0" smtClean="0"/>
              <a:t>ver </a:t>
            </a:r>
            <a:r>
              <a:rPr lang="en-US" b="1" i="1" dirty="0" smtClean="0">
                <a:solidFill>
                  <a:srgbClr val="0000FF"/>
                </a:solidFill>
              </a:rPr>
              <a:t>a far longer period of time, </a:t>
            </a:r>
            <a:r>
              <a:rPr lang="en-US" dirty="0" smtClean="0"/>
              <a:t>to recover all the debt total</a:t>
            </a:r>
          </a:p>
          <a:p>
            <a:r>
              <a:rPr lang="en-US" dirty="0" smtClean="0"/>
              <a:t>Apart from that, </a:t>
            </a:r>
            <a:r>
              <a:rPr lang="en-US" b="1" i="1" dirty="0" smtClean="0">
                <a:solidFill>
                  <a:srgbClr val="0000FF"/>
                </a:solidFill>
              </a:rPr>
              <a:t>it is all ok</a:t>
            </a:r>
            <a:endParaRPr lang="en-GB" b="1" i="1" dirty="0" smtClean="0">
              <a:solidFill>
                <a:srgbClr val="0000FF"/>
              </a:solidFill>
            </a:endParaRPr>
          </a:p>
          <a:p>
            <a:r>
              <a:rPr lang="en-GB" b="1" i="1" dirty="0" smtClean="0">
                <a:solidFill>
                  <a:srgbClr val="0000FF"/>
                </a:solidFill>
              </a:rPr>
              <a:t>Inevitable increase in pressure on Food Banks</a:t>
            </a:r>
            <a:r>
              <a:rPr lang="mr-IN" b="1" i="1" dirty="0" smtClean="0">
                <a:solidFill>
                  <a:srgbClr val="0000FF"/>
                </a:solidFill>
              </a:rPr>
              <a:t>…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5259654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56620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5272" y="139965"/>
            <a:ext cx="8654725" cy="71093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UC Court fines: DWP policy is unlawful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952500"/>
            <a:ext cx="8695604" cy="4673600"/>
          </a:xfrm>
        </p:spPr>
        <p:txBody>
          <a:bodyPr>
            <a:normAutofit/>
          </a:bodyPr>
          <a:lstStyle/>
          <a:p>
            <a:r>
              <a:rPr lang="en-US" dirty="0" smtClean="0"/>
              <a:t>See </a:t>
            </a:r>
            <a:r>
              <a:rPr lang="en-US" b="1" i="1" dirty="0" smtClean="0">
                <a:solidFill>
                  <a:srgbClr val="0000FF"/>
                </a:solidFill>
              </a:rPr>
              <a:t>Blundell &amp; </a:t>
            </a:r>
            <a:r>
              <a:rPr lang="en-US" b="1" i="1" dirty="0" err="1" smtClean="0">
                <a:solidFill>
                  <a:srgbClr val="0000FF"/>
                </a:solidFill>
              </a:rPr>
              <a:t>Ors</a:t>
            </a:r>
            <a:r>
              <a:rPr lang="en-US" b="1" i="1" dirty="0" smtClean="0">
                <a:solidFill>
                  <a:srgbClr val="0000FF"/>
                </a:solidFill>
              </a:rPr>
              <a:t>, R v SSWP [2021] EWHC 608 )Admin)</a:t>
            </a:r>
          </a:p>
          <a:p>
            <a:r>
              <a:rPr lang="en-US" dirty="0" smtClean="0"/>
              <a:t>Case bought by SHELTER concerning group of rough sleepers</a:t>
            </a:r>
          </a:p>
          <a:p>
            <a:r>
              <a:rPr lang="en-US" dirty="0" smtClean="0"/>
              <a:t>Concerns destitution after application of automatic maximum deductions (30%) to repay Court fines (an other case concerning disabled person left in hardship due to same policy)</a:t>
            </a:r>
          </a:p>
          <a:p>
            <a:r>
              <a:rPr lang="en-US" dirty="0" smtClean="0"/>
              <a:t>High Court held current policy is unlawful (lack of exceptions)</a:t>
            </a:r>
          </a:p>
          <a:p>
            <a:r>
              <a:rPr lang="en-US" dirty="0" smtClean="0"/>
              <a:t>You can now ask for a reduction in recovery levels</a:t>
            </a:r>
          </a:p>
          <a:p>
            <a:r>
              <a:rPr lang="en-US" dirty="0" smtClean="0"/>
              <a:t>DWP has obtained permission to appeal </a:t>
            </a:r>
          </a:p>
          <a:p>
            <a:r>
              <a:rPr lang="en-US" dirty="0" smtClean="0"/>
              <a:t>DWP may disregard reduction requests on light of pending appeal</a:t>
            </a:r>
          </a:p>
          <a:p>
            <a:r>
              <a:rPr lang="en-US" dirty="0" smtClean="0"/>
              <a:t>DWP </a:t>
            </a:r>
            <a:r>
              <a:rPr lang="en-US" i="1" dirty="0" smtClean="0"/>
              <a:t>recently announced </a:t>
            </a:r>
            <a:r>
              <a:rPr lang="en-US" dirty="0" smtClean="0"/>
              <a:t>collection of court fines from UC will be restricted to 5% of Standard Allowance (from Oct 2021)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66804" y="5209652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83423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72" y="101865"/>
            <a:ext cx="8654725" cy="723635"/>
          </a:xfrm>
        </p:spPr>
        <p:txBody>
          <a:bodyPr/>
          <a:lstStyle/>
          <a:p>
            <a:r>
              <a:rPr lang="en-US" dirty="0" smtClean="0"/>
              <a:t>Changes to LHA rates since April 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2500"/>
            <a:ext cx="9144000" cy="46101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Local Housing Allowance (LHA) rates were frozen as part of the COVID response </a:t>
            </a:r>
            <a:r>
              <a:rPr lang="en-GB" dirty="0" smtClean="0"/>
              <a:t>since April 2020</a:t>
            </a:r>
            <a:endParaRPr lang="en-GB" dirty="0"/>
          </a:p>
          <a:p>
            <a:r>
              <a:rPr lang="en-GB" b="1" i="1" dirty="0" smtClean="0">
                <a:solidFill>
                  <a:srgbClr val="0000FF"/>
                </a:solidFill>
              </a:rPr>
              <a:t>LHA </a:t>
            </a:r>
            <a:r>
              <a:rPr lang="en-GB" b="1" i="1" dirty="0">
                <a:solidFill>
                  <a:srgbClr val="0000FF"/>
                </a:solidFill>
              </a:rPr>
              <a:t>rates </a:t>
            </a:r>
            <a:r>
              <a:rPr lang="en-GB" b="1" i="1" dirty="0" smtClean="0">
                <a:solidFill>
                  <a:srgbClr val="0000FF"/>
                </a:solidFill>
              </a:rPr>
              <a:t>refrozen since </a:t>
            </a:r>
            <a:r>
              <a:rPr lang="en-GB" b="1" i="1" dirty="0">
                <a:solidFill>
                  <a:srgbClr val="0000FF"/>
                </a:solidFill>
              </a:rPr>
              <a:t>April </a:t>
            </a:r>
            <a:r>
              <a:rPr lang="en-GB" b="1" i="1" dirty="0" smtClean="0">
                <a:solidFill>
                  <a:srgbClr val="0000FF"/>
                </a:solidFill>
              </a:rPr>
              <a:t>2021, </a:t>
            </a:r>
            <a:r>
              <a:rPr lang="en-GB" dirty="0"/>
              <a:t>despite a predicted increase in unemployment to 2.6 million next year (see OBR </a:t>
            </a:r>
            <a:r>
              <a:rPr lang="en-GB" dirty="0" smtClean="0"/>
              <a:t>report for details)</a:t>
            </a:r>
            <a:endParaRPr lang="en-GB" dirty="0"/>
          </a:p>
          <a:p>
            <a:r>
              <a:rPr lang="en-GB" dirty="0"/>
              <a:t>This means </a:t>
            </a:r>
            <a:r>
              <a:rPr lang="en-GB" dirty="0" smtClean="0"/>
              <a:t>the </a:t>
            </a:r>
            <a:r>
              <a:rPr lang="en-GB" dirty="0"/>
              <a:t>rate will fall below the current level which is set to cover the lowest 30% of rents in any given </a:t>
            </a:r>
            <a:r>
              <a:rPr lang="en-GB" dirty="0" smtClean="0"/>
              <a:t>area</a:t>
            </a:r>
            <a:endParaRPr lang="en-GB" dirty="0"/>
          </a:p>
          <a:p>
            <a:r>
              <a:rPr lang="en-GB" dirty="0" smtClean="0"/>
              <a:t>This risks will a </a:t>
            </a:r>
            <a:r>
              <a:rPr lang="en-GB" dirty="0"/>
              <a:t>growing shortfall in their income against </a:t>
            </a:r>
            <a:r>
              <a:rPr lang="en-GB" dirty="0" smtClean="0"/>
              <a:t>rent</a:t>
            </a:r>
          </a:p>
          <a:p>
            <a:r>
              <a:rPr lang="en-GB" dirty="0" smtClean="0"/>
              <a:t>Potential DHP bid needed?</a:t>
            </a:r>
          </a:p>
          <a:p>
            <a:r>
              <a:rPr lang="en-GB" dirty="0" smtClean="0"/>
              <a:t>From </a:t>
            </a:r>
            <a:r>
              <a:rPr lang="en-GB" b="1" i="1" dirty="0" smtClean="0">
                <a:solidFill>
                  <a:srgbClr val="0000FF"/>
                </a:solidFill>
              </a:rPr>
              <a:t>June 2021 </a:t>
            </a:r>
            <a:r>
              <a:rPr lang="en-GB" dirty="0" smtClean="0"/>
              <a:t>care leavers in GB up to age 25 and those under 25 (if spent at least 3 months in homeless hostel) exempt from shared accommodation rate in UC / HB (was due to be from October 2023)</a:t>
            </a:r>
          </a:p>
          <a:p>
            <a:r>
              <a:rPr lang="en-GB" dirty="0" smtClean="0"/>
              <a:t>See LA Welfare Direct 3/ 2021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92204" y="5158852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4086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72" y="139965"/>
            <a:ext cx="8978728" cy="571235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Trussell</a:t>
            </a:r>
            <a:r>
              <a:rPr lang="en-US" sz="3600" dirty="0" smtClean="0"/>
              <a:t> Trust: </a:t>
            </a:r>
            <a:r>
              <a:rPr lang="en-US" sz="3600" i="1" dirty="0" smtClean="0">
                <a:solidFill>
                  <a:srgbClr val="0000FF"/>
                </a:solidFill>
              </a:rPr>
              <a:t>UC claimants and Food Banks</a:t>
            </a:r>
            <a:endParaRPr lang="en-US" sz="3600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72" y="852493"/>
            <a:ext cx="8750128" cy="4737101"/>
          </a:xfrm>
        </p:spPr>
        <p:txBody>
          <a:bodyPr>
            <a:normAutofit/>
          </a:bodyPr>
          <a:lstStyle/>
          <a:p>
            <a:r>
              <a:rPr lang="en-US" dirty="0" smtClean="0"/>
              <a:t>New </a:t>
            </a:r>
            <a:r>
              <a:rPr lang="en-US" dirty="0" err="1" smtClean="0"/>
              <a:t>Trussell</a:t>
            </a:r>
            <a:r>
              <a:rPr lang="en-US" dirty="0" smtClean="0"/>
              <a:t> Trust research released in </a:t>
            </a:r>
            <a:r>
              <a:rPr lang="en-US" b="1" i="1" dirty="0" smtClean="0">
                <a:solidFill>
                  <a:srgbClr val="0000FF"/>
                </a:solidFill>
              </a:rPr>
              <a:t>May 2021</a:t>
            </a:r>
          </a:p>
          <a:p>
            <a:r>
              <a:rPr lang="en-US" dirty="0" smtClean="0"/>
              <a:t>The “State of Hunger 2021” report</a:t>
            </a:r>
          </a:p>
          <a:p>
            <a:r>
              <a:rPr lang="en-US" dirty="0" smtClean="0"/>
              <a:t>520,000 adults and 320,000 children used Food Banks in 2019/20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62% were disabled </a:t>
            </a:r>
            <a:r>
              <a:rPr lang="en-US" dirty="0" smtClean="0"/>
              <a:t>(3 x rate </a:t>
            </a:r>
            <a:r>
              <a:rPr lang="en-US" dirty="0"/>
              <a:t>of general </a:t>
            </a:r>
            <a:r>
              <a:rPr lang="en-US" dirty="0" smtClean="0"/>
              <a:t>working age population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b="1" i="1" dirty="0" smtClean="0">
                <a:solidFill>
                  <a:srgbClr val="0000FF"/>
                </a:solidFill>
              </a:rPr>
              <a:t>18% of households were single parents </a:t>
            </a:r>
            <a:r>
              <a:rPr lang="en-US" dirty="0" smtClean="0"/>
              <a:t>(2 x rate of general working age population)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Main reasons </a:t>
            </a:r>
            <a:r>
              <a:rPr lang="en-US" dirty="0" smtClean="0"/>
              <a:t>for needing support are </a:t>
            </a:r>
            <a:r>
              <a:rPr lang="en-US" b="1" dirty="0" smtClean="0">
                <a:solidFill>
                  <a:srgbClr val="0000FF"/>
                </a:solidFill>
              </a:rPr>
              <a:t>(</a:t>
            </a:r>
            <a:r>
              <a:rPr lang="en-US" b="1" dirty="0" err="1" smtClean="0">
                <a:solidFill>
                  <a:srgbClr val="0000FF"/>
                </a:solidFill>
              </a:rPr>
              <a:t>i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  <a:r>
              <a:rPr lang="en-US" dirty="0" smtClean="0"/>
              <a:t> shortfall in housing cost help (28%); </a:t>
            </a:r>
            <a:r>
              <a:rPr lang="en-US" b="1" dirty="0" smtClean="0">
                <a:solidFill>
                  <a:srgbClr val="0000FF"/>
                </a:solidFill>
              </a:rPr>
              <a:t>(ii) </a:t>
            </a:r>
            <a:r>
              <a:rPr lang="en-US" dirty="0" smtClean="0"/>
              <a:t>wait before payments start (27%); and </a:t>
            </a:r>
            <a:r>
              <a:rPr lang="en-US" b="1" dirty="0" smtClean="0">
                <a:solidFill>
                  <a:srgbClr val="0000FF"/>
                </a:solidFill>
              </a:rPr>
              <a:t>(iii) </a:t>
            </a:r>
            <a:r>
              <a:rPr lang="en-US" dirty="0" smtClean="0"/>
              <a:t>deductions / recovery from UC award (19%)</a:t>
            </a:r>
          </a:p>
          <a:p>
            <a:r>
              <a:rPr lang="en-US" dirty="0" smtClean="0"/>
              <a:t>90% of UC claimants at Food Banks are </a:t>
            </a:r>
            <a:r>
              <a:rPr lang="en-US" b="1" i="1" dirty="0" smtClean="0">
                <a:solidFill>
                  <a:srgbClr val="0000FF"/>
                </a:solidFill>
              </a:rPr>
              <a:t>already in debt</a:t>
            </a:r>
          </a:p>
          <a:p>
            <a:r>
              <a:rPr lang="en-US" dirty="0" smtClean="0"/>
              <a:t>DWP now the </a:t>
            </a:r>
            <a:r>
              <a:rPr lang="en-US" b="1" i="1" dirty="0" smtClean="0">
                <a:solidFill>
                  <a:srgbClr val="0000FF"/>
                </a:solidFill>
              </a:rPr>
              <a:t>most common creditor </a:t>
            </a:r>
            <a:r>
              <a:rPr lang="en-US" dirty="0" smtClean="0"/>
              <a:t>by those using Food Banks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5285324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06930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555" y="318373"/>
            <a:ext cx="7499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F007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UPCOMING WEBINAR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F007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554" y="964704"/>
            <a:ext cx="749975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000" b="1" dirty="0" smtClean="0">
                <a:solidFill>
                  <a:srgbClr val="002060"/>
                </a:solidFill>
                <a:latin typeface="Calibri"/>
              </a:rPr>
              <a:t>THE ART OF DEDUCTION: </a:t>
            </a:r>
            <a:r>
              <a:rPr kumimoji="0" lang="en-GB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ISSUES</a:t>
            </a:r>
            <a:r>
              <a:rPr kumimoji="0" lang="en-GB" alt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AND CHALLENGES IN ADVISING CLAIMANTS ON DIRECT DEDUCTIONS FROM UNIVERSAL CREDIT</a:t>
            </a: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r>
              <a:rPr lang="en-GB" sz="1650" dirty="0"/>
              <a:t>The system providing for recovery of various debts owed to third parties or directly to the Department for Work and Pensions is a perennial source of problems for claimants.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C00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GB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C00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 descr="PINK_ORAN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04" y="4991394"/>
            <a:ext cx="829396" cy="723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0929" y="2872919"/>
            <a:ext cx="3828081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The webinar will look at: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An overview of how deductions </a:t>
            </a:r>
            <a:r>
              <a:rPr lang="en-GB" dirty="0" smtClean="0"/>
              <a:t>work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Practical tips </a:t>
            </a:r>
            <a:r>
              <a:rPr lang="en-GB" dirty="0" smtClean="0"/>
              <a:t>for, </a:t>
            </a:r>
            <a:r>
              <a:rPr lang="en-GB" dirty="0"/>
              <a:t>and experiences </a:t>
            </a:r>
            <a:r>
              <a:rPr lang="en-GB" dirty="0" smtClean="0"/>
              <a:t>of, </a:t>
            </a:r>
            <a:r>
              <a:rPr lang="en-GB" dirty="0"/>
              <a:t>getting deductions paused or reduced.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Legal challenges to the practice of the DWP in taking </a:t>
            </a:r>
            <a:r>
              <a:rPr lang="en-GB" dirty="0" smtClean="0"/>
              <a:t>deductions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31410" y="2872919"/>
            <a:ext cx="3828081" cy="1477328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THURSDAY 8 JULY 2021</a:t>
            </a:r>
          </a:p>
          <a:p>
            <a:r>
              <a:rPr lang="en-GB" b="1" dirty="0" smtClean="0"/>
              <a:t>1:00 - 4:00PM</a:t>
            </a:r>
          </a:p>
          <a:p>
            <a:endParaRPr lang="en-GB" b="1" dirty="0"/>
          </a:p>
          <a:p>
            <a:r>
              <a:rPr lang="en-GB" b="1" dirty="0" smtClean="0"/>
              <a:t>FOR MORE INFORMATION AND TO BOOK YOUR PLACE, CLICK </a:t>
            </a:r>
            <a:r>
              <a:rPr lang="en-GB" b="1" dirty="0" smtClean="0">
                <a:hlinkClick r:id="rId3"/>
              </a:rPr>
              <a:t>HERE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1584764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555" y="318373"/>
            <a:ext cx="7499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F007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CPAG PUBLICATIONS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F007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555" y="964704"/>
            <a:ext cx="7499753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THE BENEFIT SYSTEM UNDERGOING ITS MOST SIGNIFICANT REFORM IN A GENERATION, OUR EXPERT PUBLICATIONS HELP YOU TO KEEP UP-TO-DATE WITH ALL THE LATEST CHANGES.</a:t>
            </a: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easy-to-follow guides, to volumes of legislation, you’ll find all the information and advice you need in our publications, no matter your level of experience.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Covering everything from universal credit and tax credits, to benefit entitlements for migrants and beyond, our sector-leading titles help you to navigate the complexities of the latest welfare reforms.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C00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F0072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www.shop.cpag.org.uk</a:t>
            </a:r>
            <a:endParaRPr kumimoji="0" lang="en-GB" altLang="en-US" sz="4400" b="1" i="0" u="sng" strike="noStrike" kern="1200" cap="none" spc="0" normalizeH="0" baseline="0" noProof="0" dirty="0">
              <a:ln>
                <a:noFill/>
              </a:ln>
              <a:solidFill>
                <a:srgbClr val="CF007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Please feel free to </a:t>
            </a:r>
            <a:r>
              <a:rPr kumimoji="0" lang="en-GB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contact </a:t>
            </a:r>
            <a:r>
              <a:rPr kumimoji="0" lang="en-GB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 with any enquiries </a:t>
            </a:r>
            <a:endParaRPr kumimoji="0" lang="en-GB" altLang="en-US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</a:t>
            </a:r>
            <a:r>
              <a:rPr kumimoji="0" lang="en-GB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F0072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bookorders@cpag.org.uk</a:t>
            </a:r>
            <a:r>
              <a:rPr kumimoji="0" lang="en-GB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C00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 call </a:t>
            </a:r>
            <a:r>
              <a:rPr kumimoji="0" lang="en-GB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8016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020 7812 5236</a:t>
            </a:r>
            <a:endParaRPr kumimoji="0" lang="en-GB" altLang="en-US" sz="1500" b="0" i="0" u="none" strike="noStrike" kern="1200" cap="none" spc="0" normalizeH="0" baseline="0" noProof="0" dirty="0" smtClean="0">
              <a:ln>
                <a:noFill/>
              </a:ln>
              <a:solidFill>
                <a:srgbClr val="C8016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GB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C00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 descr="PINK_ORAN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04" y="4991394"/>
            <a:ext cx="829396" cy="7236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317" y="3801604"/>
            <a:ext cx="1127868" cy="1600180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84" y="3801604"/>
            <a:ext cx="1132336" cy="1593844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84" y="3801603"/>
            <a:ext cx="1127869" cy="160018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8222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9751" y="318373"/>
            <a:ext cx="7527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8016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CPAG ADVICE SERVICES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8016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 descr="PINK_ORAN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04" y="4991394"/>
            <a:ext cx="829396" cy="7236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18996" y="1353678"/>
            <a:ext cx="642274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CPAG advice line for </a:t>
            </a:r>
            <a:r>
              <a:rPr kumimoji="0" lang="en-GB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advisers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8016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Tel: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8016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8016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020 7812 5231</a:t>
            </a:r>
            <a:endParaRPr kumimoji="0" lang="en-GB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C8016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Mondays to Friday </a:t>
            </a:r>
            <a: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10am 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</a:t>
            </a:r>
            <a: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12pm and 2pm 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4pm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 advice on UC, tax credits and child benefit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F0072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advice@cpag.org.uk 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F007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Ask CPAG Online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80168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cpag.org.uk/</a:t>
            </a:r>
            <a:r>
              <a:rPr kumimoji="0" lang="en-GB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80168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askcpag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8016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Online information and advice on common problem areas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05" y="1453388"/>
            <a:ext cx="962863" cy="9494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42" y="2999270"/>
            <a:ext cx="901788" cy="90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56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9751" y="318373"/>
            <a:ext cx="7527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8016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EARLY WARNING SYSTEM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8016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MORE WE KNOW, THE MORE WE CAN DO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8016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 descr="PINK_ORAN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04" y="4991394"/>
            <a:ext cx="829396" cy="7236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6511" y="1466591"/>
            <a:ext cx="7468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Early Warning System (EWS) gathers information and case studies about the impact of welfare reform on children and families across the UK.</a:t>
            </a:r>
          </a:p>
        </p:txBody>
      </p:sp>
      <p:pic>
        <p:nvPicPr>
          <p:cNvPr id="7" name="Picture 6" descr="C:\Users\pchalmers\Desktop\EWS LOGO.jpg"/>
          <p:cNvPicPr/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2" t="18512" r="6478" b="12886"/>
          <a:stretch/>
        </p:blipFill>
        <p:spPr bwMode="auto">
          <a:xfrm>
            <a:off x="85240" y="318373"/>
            <a:ext cx="1658319" cy="10784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9751" y="2346055"/>
            <a:ext cx="2764969" cy="2308324"/>
          </a:xfrm>
          <a:prstGeom prst="rect">
            <a:avLst/>
          </a:prstGeom>
          <a:noFill/>
          <a:ln w="12700">
            <a:solidFill>
              <a:srgbClr val="C80168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Tell us about: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Wrong decisions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Delays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Complications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Unclear rules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Unfair rules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Anything that is unfair to claimants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6367" y="2346055"/>
            <a:ext cx="4258237" cy="258532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 we can: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Publicise problems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Challenge government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Promote solutions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Empower you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F0072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cpag.org.uk/early-warning-system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CF007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ews@cpag.org.uk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020 7812 5226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82" y="4367772"/>
            <a:ext cx="332051" cy="3320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042" y="4367772"/>
            <a:ext cx="326933" cy="32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27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73" y="139965"/>
            <a:ext cx="8654725" cy="82523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Duty of Care? Where we are so far</a:t>
            </a:r>
            <a:r>
              <a:rPr lang="mr-IN" sz="3600" dirty="0" smtClean="0"/>
              <a:t>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73" y="977900"/>
            <a:ext cx="8847832" cy="4485223"/>
          </a:xfrm>
        </p:spPr>
        <p:txBody>
          <a:bodyPr>
            <a:normAutofit/>
          </a:bodyPr>
          <a:lstStyle/>
          <a:p>
            <a:r>
              <a:rPr lang="en-US" dirty="0" smtClean="0"/>
              <a:t>Some politicians </a:t>
            </a:r>
            <a:r>
              <a:rPr lang="en-US" dirty="0" err="1" smtClean="0"/>
              <a:t>etc</a:t>
            </a:r>
            <a:r>
              <a:rPr lang="en-US" dirty="0" smtClean="0"/>
              <a:t> seem anxious to </a:t>
            </a:r>
            <a:r>
              <a:rPr lang="en-US" b="1" i="1" dirty="0" smtClean="0">
                <a:solidFill>
                  <a:srgbClr val="0000FF"/>
                </a:solidFill>
              </a:rPr>
              <a:t>pass these RESPONSIBILITIES on</a:t>
            </a:r>
            <a:r>
              <a:rPr lang="en-US" dirty="0" smtClean="0"/>
              <a:t> local authorities, charities, </a:t>
            </a:r>
            <a:r>
              <a:rPr lang="en-US" dirty="0" err="1" smtClean="0"/>
              <a:t>etc</a:t>
            </a:r>
            <a:r>
              <a:rPr lang="en-US" dirty="0" smtClean="0"/>
              <a:t> (may include you advisers!)</a:t>
            </a:r>
          </a:p>
          <a:p>
            <a:r>
              <a:rPr lang="en-US" dirty="0" smtClean="0"/>
              <a:t>May be up to advisers to help </a:t>
            </a:r>
            <a:r>
              <a:rPr lang="en-US" b="1" i="1" dirty="0" smtClean="0">
                <a:solidFill>
                  <a:srgbClr val="0000FF"/>
                </a:solidFill>
              </a:rPr>
              <a:t>ASSESS and AVERT </a:t>
            </a:r>
            <a:r>
              <a:rPr lang="en-US" dirty="0" smtClean="0"/>
              <a:t>consequences of client vulnerability</a:t>
            </a:r>
            <a:r>
              <a:rPr lang="mr-IN" dirty="0" smtClean="0"/>
              <a:t>…</a:t>
            </a:r>
            <a:r>
              <a:rPr lang="en-GB" dirty="0" smtClean="0"/>
              <a:t> </a:t>
            </a:r>
            <a:r>
              <a:rPr lang="en-GB" b="1" i="1" dirty="0" smtClean="0">
                <a:solidFill>
                  <a:srgbClr val="0000FF"/>
                </a:solidFill>
              </a:rPr>
              <a:t>SO DO WE HAVE ANY BULLETS TO FIRE?...</a:t>
            </a:r>
            <a:endParaRPr lang="en-US" b="1" i="1" dirty="0" smtClean="0">
              <a:solidFill>
                <a:srgbClr val="0000FF"/>
              </a:solidFill>
            </a:endParaRPr>
          </a:p>
          <a:p>
            <a:r>
              <a:rPr lang="en-US" dirty="0"/>
              <a:t>There are </a:t>
            </a:r>
            <a:r>
              <a:rPr lang="en-US" dirty="0" smtClean="0"/>
              <a:t>clearly some </a:t>
            </a:r>
            <a:r>
              <a:rPr lang="en-US" b="1" i="1" dirty="0" smtClean="0">
                <a:solidFill>
                  <a:srgbClr val="0000FF"/>
                </a:solidFill>
              </a:rPr>
              <a:t>LEGAL STANDARDS OF FAIRNESS </a:t>
            </a:r>
            <a:r>
              <a:rPr lang="en-US" dirty="0"/>
              <a:t>in </a:t>
            </a:r>
            <a:r>
              <a:rPr lang="en-US" dirty="0" smtClean="0"/>
              <a:t>WRA</a:t>
            </a:r>
            <a:r>
              <a:rPr lang="en-US" dirty="0"/>
              <a:t> </a:t>
            </a:r>
            <a:r>
              <a:rPr lang="en-US" dirty="0" smtClean="0"/>
              <a:t>2012/UC Regulations </a:t>
            </a:r>
            <a:r>
              <a:rPr lang="en-US" dirty="0"/>
              <a:t>(</a:t>
            </a:r>
            <a:r>
              <a:rPr lang="en-US" dirty="0" err="1"/>
              <a:t>eg</a:t>
            </a:r>
            <a:r>
              <a:rPr lang="en-US" dirty="0"/>
              <a:t> </a:t>
            </a:r>
            <a:r>
              <a:rPr lang="en-US" dirty="0" smtClean="0"/>
              <a:t>allocating claimant </a:t>
            </a:r>
            <a:r>
              <a:rPr lang="en-US" dirty="0"/>
              <a:t>conditionality in UC)</a:t>
            </a:r>
          </a:p>
          <a:p>
            <a:r>
              <a:rPr lang="en-US" dirty="0"/>
              <a:t>P</a:t>
            </a:r>
            <a:r>
              <a:rPr lang="en-US" dirty="0" smtClean="0"/>
              <a:t>otential </a:t>
            </a:r>
            <a:r>
              <a:rPr lang="en-US" b="1" i="1" dirty="0" smtClean="0">
                <a:solidFill>
                  <a:srgbClr val="0000FF"/>
                </a:solidFill>
              </a:rPr>
              <a:t>EQUALITIES ACT </a:t>
            </a:r>
            <a:r>
              <a:rPr lang="en-US" b="1" i="1" dirty="0">
                <a:solidFill>
                  <a:srgbClr val="0000FF"/>
                </a:solidFill>
              </a:rPr>
              <a:t>duties </a:t>
            </a:r>
            <a:r>
              <a:rPr lang="en-US" dirty="0"/>
              <a:t>to protect vulnerable people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‘Complex </a:t>
            </a:r>
            <a:r>
              <a:rPr lang="en-US" b="1" i="1" dirty="0">
                <a:solidFill>
                  <a:srgbClr val="0000FF"/>
                </a:solidFill>
              </a:rPr>
              <a:t>Needs’ </a:t>
            </a:r>
            <a:r>
              <a:rPr lang="en-US" b="1" i="1" dirty="0" smtClean="0">
                <a:solidFill>
                  <a:srgbClr val="0000FF"/>
                </a:solidFill>
              </a:rPr>
              <a:t>processes </a:t>
            </a:r>
            <a:r>
              <a:rPr lang="en-US" dirty="0"/>
              <a:t>may be </a:t>
            </a:r>
            <a:r>
              <a:rPr lang="en-US" dirty="0" smtClean="0"/>
              <a:t>applied</a:t>
            </a:r>
            <a:r>
              <a:rPr lang="en-US" dirty="0"/>
              <a:t> </a:t>
            </a:r>
            <a:r>
              <a:rPr lang="en-US" dirty="0" smtClean="0"/>
              <a:t>via </a:t>
            </a:r>
            <a:r>
              <a:rPr lang="en-US" b="1" i="1" dirty="0" smtClean="0">
                <a:solidFill>
                  <a:srgbClr val="0000FF"/>
                </a:solidFill>
              </a:rPr>
              <a:t>DISCRETION</a:t>
            </a:r>
            <a:r>
              <a:rPr lang="en-US" dirty="0" smtClean="0"/>
              <a:t> only, but that may be enforceable through </a:t>
            </a:r>
            <a:r>
              <a:rPr lang="en-US" b="1" i="1" dirty="0" smtClean="0">
                <a:solidFill>
                  <a:srgbClr val="0000FF"/>
                </a:solidFill>
              </a:rPr>
              <a:t>Judicial Review </a:t>
            </a:r>
            <a:r>
              <a:rPr lang="en-US" dirty="0" smtClean="0"/>
              <a:t>and so on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May </a:t>
            </a:r>
            <a:r>
              <a:rPr lang="en-US" b="1" i="1" dirty="0">
                <a:solidFill>
                  <a:srgbClr val="0000FF"/>
                </a:solidFill>
              </a:rPr>
              <a:t>well be </a:t>
            </a:r>
            <a:r>
              <a:rPr lang="en-US" b="1" i="1" dirty="0" smtClean="0">
                <a:solidFill>
                  <a:srgbClr val="0000FF"/>
                </a:solidFill>
              </a:rPr>
              <a:t>other angles </a:t>
            </a:r>
            <a:r>
              <a:rPr lang="en-US" dirty="0"/>
              <a:t>you can identify / try to rely 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9504" y="5158852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41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864"/>
            <a:ext cx="9042400" cy="12570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Hold the Front Page:</a:t>
            </a:r>
            <a:r>
              <a:rPr lang="en-US" i="1" dirty="0" smtClean="0">
                <a:solidFill>
                  <a:srgbClr val="0000FF"/>
                </a:solidFill>
              </a:rPr>
              <a:t> ‘Claimant Profiles’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‘Spotlight’ on recent </a:t>
            </a:r>
            <a:r>
              <a:rPr lang="en-US" sz="3100" i="1" dirty="0" smtClean="0"/>
              <a:t>‘</a:t>
            </a:r>
            <a:r>
              <a:rPr lang="en-US" sz="3100" i="1" dirty="0"/>
              <a:t>C</a:t>
            </a:r>
            <a:r>
              <a:rPr lang="en-US" sz="3100" i="1" dirty="0" smtClean="0"/>
              <a:t>laimant </a:t>
            </a:r>
            <a:r>
              <a:rPr lang="en-US" sz="3100" i="1" dirty="0"/>
              <a:t>P</a:t>
            </a:r>
            <a:r>
              <a:rPr lang="en-US" sz="3100" i="1" dirty="0" smtClean="0"/>
              <a:t>rofiles’ </a:t>
            </a:r>
            <a:r>
              <a:rPr lang="en-US" sz="3100" dirty="0" smtClean="0"/>
              <a:t>for complex needs:</a:t>
            </a:r>
            <a:br>
              <a:rPr lang="en-US" sz="3100" dirty="0" smtClean="0"/>
            </a:br>
            <a:r>
              <a:rPr lang="en-US" sz="3100" dirty="0" smtClean="0"/>
              <a:t>Government proposals to record vulnerability (March 2021)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797"/>
            <a:ext cx="9144000" cy="3924299"/>
          </a:xfrm>
        </p:spPr>
        <p:txBody>
          <a:bodyPr/>
          <a:lstStyle/>
          <a:p>
            <a:r>
              <a:rPr lang="en-US" dirty="0" smtClean="0"/>
              <a:t>Joint hearing of committees in Parliament in March 2021</a:t>
            </a:r>
          </a:p>
          <a:p>
            <a:r>
              <a:rPr lang="en-US" dirty="0"/>
              <a:t>Regarding </a:t>
            </a:r>
            <a:r>
              <a:rPr lang="en-US" b="1" i="1" dirty="0">
                <a:solidFill>
                  <a:srgbClr val="0000FF"/>
                </a:solidFill>
              </a:rPr>
              <a:t>public criticism </a:t>
            </a:r>
            <a:r>
              <a:rPr lang="en-US" dirty="0"/>
              <a:t>of </a:t>
            </a:r>
            <a:r>
              <a:rPr lang="en-US" dirty="0" smtClean="0"/>
              <a:t>UC failures to address vulnerability</a:t>
            </a:r>
            <a:endParaRPr lang="en-US" dirty="0"/>
          </a:p>
          <a:p>
            <a:r>
              <a:rPr lang="en-US" dirty="0" smtClean="0"/>
              <a:t>For example use </a:t>
            </a:r>
            <a:r>
              <a:rPr lang="en-US" dirty="0"/>
              <a:t>of UC and </a:t>
            </a:r>
            <a:r>
              <a:rPr lang="en-US" dirty="0" smtClean="0"/>
              <a:t>parallel need to use </a:t>
            </a:r>
            <a:r>
              <a:rPr lang="en-US" dirty="0" err="1" smtClean="0"/>
              <a:t>foodbanks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DWP building </a:t>
            </a:r>
            <a:r>
              <a:rPr lang="en-US" b="1" i="1" dirty="0" smtClean="0">
                <a:solidFill>
                  <a:srgbClr val="0000FF"/>
                </a:solidFill>
              </a:rPr>
              <a:t>‘claimant profiles’</a:t>
            </a:r>
            <a:r>
              <a:rPr lang="en-US" dirty="0" smtClean="0"/>
              <a:t> system to record vulnerability data</a:t>
            </a:r>
          </a:p>
          <a:p>
            <a:r>
              <a:rPr lang="en-US" dirty="0" smtClean="0"/>
              <a:t>Will </a:t>
            </a:r>
            <a:r>
              <a:rPr lang="en-US" b="1" i="1" dirty="0" smtClean="0">
                <a:solidFill>
                  <a:srgbClr val="0000FF"/>
                </a:solidFill>
              </a:rPr>
              <a:t>facilitate data collection about vulnerable GROUPS </a:t>
            </a:r>
            <a:r>
              <a:rPr lang="en-US" dirty="0" smtClean="0"/>
              <a:t>using UC</a:t>
            </a:r>
          </a:p>
          <a:p>
            <a:r>
              <a:rPr lang="en-US" dirty="0" smtClean="0"/>
              <a:t>Will also assist ‘pinned notes’ system </a:t>
            </a:r>
            <a:r>
              <a:rPr lang="en-US" b="1" i="1" dirty="0" smtClean="0">
                <a:solidFill>
                  <a:srgbClr val="0000FF"/>
                </a:solidFill>
              </a:rPr>
              <a:t>to help INDIVIDUALS </a:t>
            </a:r>
            <a:r>
              <a:rPr lang="en-US" dirty="0" smtClean="0"/>
              <a:t>who need help within UC system</a:t>
            </a:r>
          </a:p>
          <a:p>
            <a:r>
              <a:rPr lang="en-US" dirty="0" smtClean="0"/>
              <a:t>In development now, and surfaced via FOI in March 2021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See discussion later</a:t>
            </a:r>
            <a:r>
              <a:rPr lang="mr-IN" b="1" i="1" dirty="0" smtClean="0">
                <a:solidFill>
                  <a:srgbClr val="0000FF"/>
                </a:solidFill>
              </a:rPr>
              <a:t>…</a:t>
            </a:r>
            <a:endParaRPr lang="en-US" b="1" i="1" dirty="0" smtClean="0">
              <a:solidFill>
                <a:srgbClr val="0000FF"/>
              </a:solidFill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8800" y="5144825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257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665"/>
            <a:ext cx="9144000" cy="863336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800" dirty="0"/>
              <a:t>‘</a:t>
            </a:r>
            <a:r>
              <a:rPr lang="en-US" dirty="0"/>
              <a:t>What are </a:t>
            </a:r>
            <a:r>
              <a:rPr lang="en-US" i="1" dirty="0">
                <a:solidFill>
                  <a:srgbClr val="0000FF"/>
                </a:solidFill>
              </a:rPr>
              <a:t>complex needs </a:t>
            </a:r>
            <a:r>
              <a:rPr lang="en-US" dirty="0"/>
              <a:t>in Universal Credit?’ </a:t>
            </a:r>
            <a:r>
              <a:rPr lang="en-US" sz="3100" i="1" dirty="0" smtClean="0"/>
              <a:t>From the DWP </a:t>
            </a:r>
            <a:r>
              <a:rPr lang="en-US" sz="3100" i="1" dirty="0" smtClean="0">
                <a:solidFill>
                  <a:srgbClr val="0000FF"/>
                </a:solidFill>
              </a:rPr>
              <a:t>‘Complex </a:t>
            </a:r>
            <a:r>
              <a:rPr lang="en-US" sz="3100" i="1" dirty="0">
                <a:solidFill>
                  <a:srgbClr val="0000FF"/>
                </a:solidFill>
              </a:rPr>
              <a:t>N</a:t>
            </a:r>
            <a:r>
              <a:rPr lang="en-US" sz="3100" i="1" dirty="0" smtClean="0">
                <a:solidFill>
                  <a:srgbClr val="0000FF"/>
                </a:solidFill>
              </a:rPr>
              <a:t>eeds </a:t>
            </a:r>
            <a:r>
              <a:rPr lang="en-US" sz="3100" i="1" dirty="0">
                <a:solidFill>
                  <a:srgbClr val="0000FF"/>
                </a:solidFill>
              </a:rPr>
              <a:t>O</a:t>
            </a:r>
            <a:r>
              <a:rPr lang="en-US" sz="3100" i="1" dirty="0" smtClean="0">
                <a:solidFill>
                  <a:srgbClr val="0000FF"/>
                </a:solidFill>
              </a:rPr>
              <a:t>verview</a:t>
            </a:r>
            <a:r>
              <a:rPr lang="en-US" sz="3100" i="1" dirty="0">
                <a:solidFill>
                  <a:srgbClr val="0000FF"/>
                </a:solidFill>
              </a:rPr>
              <a:t>’ </a:t>
            </a:r>
            <a:r>
              <a:rPr lang="en-US" sz="3100" i="1" dirty="0"/>
              <a:t>(</a:t>
            </a:r>
            <a:r>
              <a:rPr lang="en-US" sz="3100" i="1" dirty="0" smtClean="0"/>
              <a:t>v16)</a:t>
            </a:r>
            <a:r>
              <a:rPr lang="en-US" sz="3100" i="1" dirty="0"/>
              <a:t/>
            </a:r>
            <a:br>
              <a:rPr lang="en-US" sz="3100" i="1" dirty="0"/>
            </a:br>
            <a:endParaRPr lang="en-US" sz="31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8800" y="5221026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Content Placeholder 5" descr="Screen Shot 2021-04-07 at 07.28.1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7" b="102"/>
          <a:stretch/>
        </p:blipFill>
        <p:spPr>
          <a:xfrm>
            <a:off x="355600" y="2578100"/>
            <a:ext cx="7359805" cy="2794000"/>
          </a:xfrm>
          <a:ln w="19050" cmpd="sng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965200" y="1334826"/>
            <a:ext cx="7988300" cy="914400"/>
          </a:xfrm>
          <a:prstGeom prst="rect">
            <a:avLst/>
          </a:prstGeom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It means you have </a:t>
            </a:r>
            <a:r>
              <a:rPr lang="en-US" sz="2400" b="1" i="1" dirty="0" smtClean="0">
                <a:solidFill>
                  <a:srgbClr val="000000"/>
                </a:solidFill>
              </a:rPr>
              <a:t>‘particular challenges’</a:t>
            </a:r>
            <a:endParaRPr lang="en-US" sz="2400" b="1" i="1" dirty="0">
              <a:solidFill>
                <a:srgbClr val="000000"/>
              </a:solidFill>
            </a:endParaRPr>
          </a:p>
          <a:p>
            <a:pPr algn="ctr"/>
            <a:r>
              <a:rPr lang="en-US" sz="2400" b="1" dirty="0" smtClean="0"/>
              <a:t>It means you are are entitled to an </a:t>
            </a:r>
            <a:r>
              <a:rPr lang="en-US" sz="2400" b="1" i="1" dirty="0" smtClean="0">
                <a:solidFill>
                  <a:srgbClr val="000000"/>
                </a:solidFill>
              </a:rPr>
              <a:t>equal UC journey</a:t>
            </a:r>
            <a:endParaRPr lang="en-US" sz="2400" b="1" i="1" dirty="0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730500" y="2249226"/>
            <a:ext cx="1333500" cy="1065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438400" y="2249226"/>
            <a:ext cx="2959100" cy="2716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927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72" y="38365"/>
            <a:ext cx="8654725" cy="9525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i="1" dirty="0" smtClean="0">
                <a:solidFill>
                  <a:srgbClr val="0000FF"/>
                </a:solidFill>
              </a:rPr>
              <a:t>Document A: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‘</a:t>
            </a:r>
            <a:r>
              <a:rPr lang="en-US" i="1" dirty="0" smtClean="0"/>
              <a:t>Universal </a:t>
            </a:r>
            <a:r>
              <a:rPr lang="en-US" i="1" dirty="0"/>
              <a:t>Credit documents relating to vulnerable </a:t>
            </a:r>
            <a:r>
              <a:rPr lang="en-US" i="1" dirty="0" smtClean="0"/>
              <a:t>people’ </a:t>
            </a: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</p:txBody>
      </p:sp>
      <p:pic>
        <p:nvPicPr>
          <p:cNvPr id="5" name="Content Placeholder 4" descr="Screen Shot 2020-06-30 at 09.11.5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" r="106"/>
          <a:stretch/>
        </p:blipFill>
        <p:spPr>
          <a:xfrm>
            <a:off x="546100" y="1129627"/>
            <a:ext cx="6489700" cy="4340779"/>
          </a:xfrm>
          <a:ln w="19050" cmpd="sng"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897" y="5166135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0583956">
            <a:off x="6288843" y="2755901"/>
            <a:ext cx="2413000" cy="1498600"/>
          </a:xfrm>
          <a:prstGeom prst="rect">
            <a:avLst/>
          </a:prstGeom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‘Complex Needs’ request </a:t>
            </a:r>
            <a:r>
              <a:rPr lang="mr-IN" sz="2400" b="1" dirty="0" smtClean="0"/>
              <a:t>–</a:t>
            </a:r>
            <a:r>
              <a:rPr lang="en-US" sz="2400" b="1" dirty="0" smtClean="0"/>
              <a:t> see later</a:t>
            </a:r>
            <a:r>
              <a:rPr lang="mr-IN" sz="2400" b="1" dirty="0" smtClean="0"/>
              <a:t>…</a:t>
            </a:r>
            <a:endParaRPr lang="en-US" sz="2400" b="1" dirty="0"/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H="1">
            <a:off x="3911600" y="3856620"/>
            <a:ext cx="2429556" cy="855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51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72" y="139965"/>
            <a:ext cx="8654725" cy="914135"/>
          </a:xfrm>
        </p:spPr>
        <p:txBody>
          <a:bodyPr>
            <a:noAutofit/>
          </a:bodyPr>
          <a:lstStyle/>
          <a:p>
            <a:r>
              <a:rPr lang="en-US" sz="3600" dirty="0" smtClean="0"/>
              <a:t>‘Complex needs’ in Chapter ADM J3</a:t>
            </a:r>
            <a:br>
              <a:rPr lang="en-US" sz="3600" dirty="0" smtClean="0"/>
            </a:br>
            <a:r>
              <a:rPr lang="en-US" sz="2800" i="1" dirty="0"/>
              <a:t>S</a:t>
            </a:r>
            <a:r>
              <a:rPr lang="en-US" sz="2800" i="1" dirty="0" smtClean="0"/>
              <a:t>hould this guidance be modified due to COVID?</a:t>
            </a:r>
            <a:endParaRPr lang="en-US" sz="2800" i="1" dirty="0"/>
          </a:p>
        </p:txBody>
      </p:sp>
      <p:pic>
        <p:nvPicPr>
          <p:cNvPr id="5" name="Content Placeholder 4" descr="Screen Shot 2020-02-29 at 11.24.4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6" r="-195"/>
          <a:stretch/>
        </p:blipFill>
        <p:spPr>
          <a:xfrm>
            <a:off x="939800" y="1269274"/>
            <a:ext cx="6676304" cy="4046375"/>
          </a:xfrm>
          <a:ln w="19050" cmpd="sng">
            <a:solidFill>
              <a:srgbClr val="000000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86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055100" cy="11303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Has ‘Complex Needs’ </a:t>
            </a:r>
            <a:r>
              <a:rPr lang="en-US" sz="3200" i="1" dirty="0" smtClean="0">
                <a:solidFill>
                  <a:srgbClr val="0000FF"/>
                </a:solidFill>
              </a:rPr>
              <a:t>been considered? </a:t>
            </a:r>
            <a:r>
              <a:rPr lang="en-US" sz="3200" dirty="0" smtClean="0"/>
              <a:t>Where is the </a:t>
            </a:r>
            <a:r>
              <a:rPr lang="en-US" sz="3200" i="1" dirty="0" smtClean="0">
                <a:solidFill>
                  <a:srgbClr val="0000FF"/>
                </a:solidFill>
              </a:rPr>
              <a:t>evidence</a:t>
            </a:r>
            <a:r>
              <a:rPr lang="en-US" sz="3200" dirty="0" smtClean="0"/>
              <a:t> of this? Should we be confident?  </a:t>
            </a:r>
            <a:endParaRPr lang="en-US" sz="3200" dirty="0"/>
          </a:p>
        </p:txBody>
      </p:sp>
      <p:pic>
        <p:nvPicPr>
          <p:cNvPr id="5" name="Content Placeholder 4" descr="Screen Shot 2020-02-29 at 18.20.15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6" r="394"/>
          <a:stretch/>
        </p:blipFill>
        <p:spPr>
          <a:xfrm>
            <a:off x="812800" y="1311081"/>
            <a:ext cx="7273204" cy="4177931"/>
          </a:xfrm>
          <a:ln w="19050" cmpd="sng">
            <a:solidFill>
              <a:srgbClr val="000000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6005" y="5336876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21125582">
            <a:off x="6014517" y="1174166"/>
            <a:ext cx="2772457" cy="3847621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kern="1200" dirty="0" err="1" smtClean="0"/>
              <a:t>Touchbase</a:t>
            </a:r>
            <a:r>
              <a:rPr lang="en-US" sz="2400" b="1" kern="1200" dirty="0" smtClean="0"/>
              <a:t> magazine announced creation temporary </a:t>
            </a:r>
            <a:r>
              <a:rPr lang="en-US" sz="2400" b="1" i="1" kern="1200" dirty="0" smtClean="0">
                <a:solidFill>
                  <a:schemeClr val="tx1"/>
                </a:solidFill>
              </a:rPr>
              <a:t>‘Senior Safeguarding Leader’ </a:t>
            </a:r>
            <a:r>
              <a:rPr lang="en-US" sz="2400" b="1" kern="1200" dirty="0" smtClean="0"/>
              <a:t>roles to act as </a:t>
            </a:r>
            <a:r>
              <a:rPr lang="en-US" sz="2400" b="1" i="1" kern="1200" dirty="0" smtClean="0">
                <a:solidFill>
                  <a:schemeClr val="tx1"/>
                </a:solidFill>
              </a:rPr>
              <a:t>escalation points within DWP</a:t>
            </a:r>
            <a:r>
              <a:rPr lang="en-US" sz="2400" b="1" kern="1200" dirty="0" smtClean="0"/>
              <a:t> when no local solution found</a:t>
            </a:r>
            <a:endParaRPr lang="en-US" sz="2400" b="1" kern="1200" dirty="0"/>
          </a:p>
        </p:txBody>
      </p:sp>
    </p:spTree>
    <p:extLst>
      <p:ext uri="{BB962C8B-B14F-4D97-AF65-F5344CB8AC3E}">
        <p14:creationId xmlns:p14="http://schemas.microsoft.com/office/powerpoint/2010/main" val="1084423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72" y="101865"/>
            <a:ext cx="8654725" cy="74903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But UC also now has a </a:t>
            </a:r>
            <a:r>
              <a:rPr lang="en-US" sz="3200" i="1" dirty="0" smtClean="0">
                <a:solidFill>
                  <a:srgbClr val="0000FF"/>
                </a:solidFill>
              </a:rPr>
              <a:t>‘Safeguarding’ </a:t>
            </a:r>
            <a:r>
              <a:rPr lang="en-US" sz="3200" dirty="0" smtClean="0"/>
              <a:t>policy(!)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5285323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Content Placeholder 6" descr="Screen Shot 2021-04-05 at 15.22.1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47" t="-113229" r="3547" b="115004"/>
          <a:stretch/>
        </p:blipFill>
        <p:spPr>
          <a:xfrm>
            <a:off x="0" y="1440622"/>
            <a:ext cx="8229600" cy="1333500"/>
          </a:xfrm>
        </p:spPr>
      </p:pic>
      <p:pic>
        <p:nvPicPr>
          <p:cNvPr id="8" name="Picture 7" descr="Screen Shot 2021-04-05 at 15.22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2" y="888586"/>
            <a:ext cx="6692728" cy="1104072"/>
          </a:xfrm>
          <a:prstGeom prst="rect">
            <a:avLst/>
          </a:prstGeom>
          <a:ln w="19050" cmpd="sng">
            <a:solidFill>
              <a:srgbClr val="000000"/>
            </a:solidFill>
          </a:ln>
        </p:spPr>
      </p:pic>
      <p:pic>
        <p:nvPicPr>
          <p:cNvPr id="9" name="Picture 8" descr="Screen Shot 2021-04-05 at 15.20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94" y="1859050"/>
            <a:ext cx="5681903" cy="3426273"/>
          </a:xfrm>
          <a:prstGeom prst="rect">
            <a:avLst/>
          </a:prstGeom>
          <a:ln w="19050" cmpd="sng">
            <a:solidFill>
              <a:srgbClr val="00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65272" y="2438399"/>
            <a:ext cx="2793828" cy="2846923"/>
          </a:xfrm>
          <a:prstGeom prst="rect">
            <a:avLst/>
          </a:prstGeom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000000"/>
                </a:solidFill>
              </a:rPr>
              <a:t>‘Safeguarding’ </a:t>
            </a:r>
            <a:r>
              <a:rPr lang="en-US" sz="2400" b="1" dirty="0" smtClean="0"/>
              <a:t>means your complex needs have led to a need to protect your health / well-being</a:t>
            </a:r>
            <a:endParaRPr lang="en-US" sz="24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774700" y="1651000"/>
            <a:ext cx="1130300" cy="787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959100" y="2095500"/>
            <a:ext cx="2044700" cy="130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272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72" y="127265"/>
            <a:ext cx="8654725" cy="952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 might require </a:t>
            </a:r>
            <a:r>
              <a:rPr lang="en-US" i="1" dirty="0" smtClean="0">
                <a:solidFill>
                  <a:srgbClr val="0000FF"/>
                </a:solidFill>
              </a:rPr>
              <a:t>‘Advanced Support’ (1)</a:t>
            </a:r>
            <a:r>
              <a:rPr lang="en-US" i="1" dirty="0">
                <a:solidFill>
                  <a:srgbClr val="0000FF"/>
                </a:solidFill>
              </a:rPr>
              <a:t/>
            </a:r>
            <a:br>
              <a:rPr lang="en-US" i="1" dirty="0">
                <a:solidFill>
                  <a:srgbClr val="0000FF"/>
                </a:solidFill>
              </a:rPr>
            </a:br>
            <a:r>
              <a:rPr lang="en-US" sz="3100" i="1" dirty="0" smtClean="0">
                <a:solidFill>
                  <a:srgbClr val="0000FF"/>
                </a:solidFill>
              </a:rPr>
              <a:t>From DWP Intranet Guidance issued March 2021</a:t>
            </a:r>
            <a:endParaRPr lang="en-US" sz="3100" i="1" dirty="0">
              <a:solidFill>
                <a:srgbClr val="0000FF"/>
              </a:solidFill>
            </a:endParaRPr>
          </a:p>
        </p:txBody>
      </p:sp>
      <p:pic>
        <p:nvPicPr>
          <p:cNvPr id="5" name="Content Placeholder 4" descr="Screen Shot 2021-05-10 at 10.25.2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3" r="8" b="909"/>
          <a:stretch/>
        </p:blipFill>
        <p:spPr>
          <a:xfrm>
            <a:off x="292101" y="1308100"/>
            <a:ext cx="8721003" cy="3988861"/>
          </a:xfrm>
          <a:ln w="19050" cmpd="sng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9504" y="5296961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234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72" y="127265"/>
            <a:ext cx="8654725" cy="952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 might require </a:t>
            </a:r>
            <a:r>
              <a:rPr lang="en-US" i="1" dirty="0" smtClean="0">
                <a:solidFill>
                  <a:srgbClr val="0000FF"/>
                </a:solidFill>
              </a:rPr>
              <a:t>‘Advanced Support’ (2)</a:t>
            </a:r>
            <a:r>
              <a:rPr lang="en-US" i="1" dirty="0">
                <a:solidFill>
                  <a:srgbClr val="0000FF"/>
                </a:solidFill>
              </a:rPr>
              <a:t/>
            </a:r>
            <a:br>
              <a:rPr lang="en-US" i="1" dirty="0">
                <a:solidFill>
                  <a:srgbClr val="0000FF"/>
                </a:solidFill>
              </a:rPr>
            </a:br>
            <a:r>
              <a:rPr lang="en-US" sz="3100" i="1" dirty="0" smtClean="0">
                <a:solidFill>
                  <a:srgbClr val="0000FF"/>
                </a:solidFill>
              </a:rPr>
              <a:t>From DWP Intranet Guidance issued March 2021</a:t>
            </a:r>
            <a:endParaRPr lang="en-US" sz="3100" i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9504" y="5296961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Content Placeholder 5" descr="Screen Shot 2021-05-10 at 10.25.49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" b="1014"/>
          <a:stretch/>
        </p:blipFill>
        <p:spPr>
          <a:xfrm>
            <a:off x="228599" y="1612900"/>
            <a:ext cx="8719457" cy="3251200"/>
          </a:xfrm>
          <a:ln w="19050" cmpd="sng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095753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72" y="203200"/>
            <a:ext cx="8654725" cy="609335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Complex Needs </a:t>
            </a:r>
            <a:r>
              <a:rPr lang="en-US" sz="3600" i="1" dirty="0" smtClean="0">
                <a:solidFill>
                  <a:srgbClr val="0000FF"/>
                </a:solidFill>
              </a:rPr>
              <a:t>Agenda</a:t>
            </a:r>
            <a:br>
              <a:rPr lang="en-US" sz="3600" i="1" dirty="0" smtClean="0">
                <a:solidFill>
                  <a:srgbClr val="0000FF"/>
                </a:solidFill>
              </a:rPr>
            </a:b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08100"/>
            <a:ext cx="8515197" cy="4205027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How DWP defines Complex </a:t>
            </a:r>
            <a:r>
              <a:rPr lang="en-GB" dirty="0">
                <a:solidFill>
                  <a:srgbClr val="000000"/>
                </a:solidFill>
              </a:rPr>
              <a:t>N</a:t>
            </a:r>
            <a:r>
              <a:rPr lang="en-GB" dirty="0" smtClean="0">
                <a:solidFill>
                  <a:srgbClr val="000000"/>
                </a:solidFill>
              </a:rPr>
              <a:t>eeds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The problem of Universal Credit (UC) ‘claim closure’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How UC conditionality should fit around </a:t>
            </a:r>
            <a:r>
              <a:rPr lang="en-GB" dirty="0">
                <a:solidFill>
                  <a:srgbClr val="000000"/>
                </a:solidFill>
              </a:rPr>
              <a:t>C</a:t>
            </a:r>
            <a:r>
              <a:rPr lang="en-GB" dirty="0" smtClean="0">
                <a:solidFill>
                  <a:srgbClr val="000000"/>
                </a:solidFill>
              </a:rPr>
              <a:t>omplex </a:t>
            </a:r>
            <a:r>
              <a:rPr lang="en-GB" dirty="0">
                <a:solidFill>
                  <a:srgbClr val="000000"/>
                </a:solidFill>
              </a:rPr>
              <a:t>N</a:t>
            </a:r>
            <a:r>
              <a:rPr lang="en-GB" dirty="0" smtClean="0">
                <a:solidFill>
                  <a:srgbClr val="000000"/>
                </a:solidFill>
              </a:rPr>
              <a:t>eeds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Dealing with unfair UC sanctions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Deciding whether to jump ship from Legacy </a:t>
            </a:r>
            <a:r>
              <a:rPr lang="en-GB" dirty="0" smtClean="0">
                <a:solidFill>
                  <a:srgbClr val="000000"/>
                </a:solidFill>
              </a:rPr>
              <a:t>to </a:t>
            </a:r>
            <a:r>
              <a:rPr lang="en-GB" dirty="0" smtClean="0">
                <a:solidFill>
                  <a:srgbClr val="000000"/>
                </a:solidFill>
              </a:rPr>
              <a:t>UC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A model to propose Complex Needs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Further training needs relating to Complex Needs</a:t>
            </a:r>
            <a:endParaRPr lang="en-GB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16004" y="5208856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49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60500"/>
          </a:xfrm>
        </p:spPr>
        <p:txBody>
          <a:bodyPr>
            <a:normAutofit fontScale="90000"/>
          </a:bodyPr>
          <a:lstStyle/>
          <a:p>
            <a:r>
              <a:rPr lang="en-US" dirty="0"/>
              <a:t>W</a:t>
            </a:r>
            <a:r>
              <a:rPr lang="en-US" dirty="0" smtClean="0"/>
              <a:t>ho is </a:t>
            </a:r>
            <a:r>
              <a:rPr lang="en-US" i="1" dirty="0" smtClean="0"/>
              <a:t>vulnerable</a:t>
            </a:r>
            <a:r>
              <a:rPr lang="en-US" dirty="0" smtClean="0"/>
              <a:t>?; </a:t>
            </a:r>
            <a:r>
              <a:rPr lang="en-US" i="1" dirty="0" smtClean="0">
                <a:solidFill>
                  <a:srgbClr val="0000FF"/>
                </a:solidFill>
              </a:rPr>
              <a:t>Pinned Notes</a:t>
            </a:r>
            <a:r>
              <a:rPr lang="en-US" dirty="0"/>
              <a:t/>
            </a:r>
            <a:br>
              <a:rPr lang="en-US" dirty="0"/>
            </a:br>
            <a:r>
              <a:rPr lang="en-US" sz="3100" i="1" dirty="0" smtClean="0">
                <a:solidFill>
                  <a:srgbClr val="0000FF"/>
                </a:solidFill>
              </a:rPr>
              <a:t>From NAO report to Select Committee (September 2020)</a:t>
            </a:r>
            <a:endParaRPr lang="en-US" sz="3100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460501"/>
            <a:ext cx="8509000" cy="3962400"/>
          </a:xfrm>
        </p:spPr>
        <p:txBody>
          <a:bodyPr>
            <a:normAutofit/>
          </a:bodyPr>
          <a:lstStyle/>
          <a:p>
            <a:r>
              <a:rPr lang="en-GB" dirty="0" smtClean="0"/>
              <a:t>The DWP </a:t>
            </a:r>
            <a:r>
              <a:rPr lang="en-GB" dirty="0"/>
              <a:t>continues to: </a:t>
            </a:r>
            <a:r>
              <a:rPr lang="en-GB" i="1" dirty="0"/>
              <a:t>'..</a:t>
            </a:r>
            <a:r>
              <a:rPr lang="en-GB" i="1" dirty="0" smtClean="0"/>
              <a:t>. record </a:t>
            </a:r>
            <a:r>
              <a:rPr lang="en-GB" i="1" dirty="0"/>
              <a:t>it in </a:t>
            </a:r>
            <a:r>
              <a:rPr lang="en-GB" b="1" i="1" dirty="0">
                <a:solidFill>
                  <a:srgbClr val="000000"/>
                </a:solidFill>
              </a:rPr>
              <a:t>things called </a:t>
            </a:r>
            <a:r>
              <a:rPr lang="en-GB" b="1" i="1" dirty="0" smtClean="0">
                <a:solidFill>
                  <a:srgbClr val="0000FF"/>
                </a:solidFill>
              </a:rPr>
              <a:t>PINNED NOTES, </a:t>
            </a:r>
            <a:r>
              <a:rPr lang="en-GB" i="1" dirty="0"/>
              <a:t>which are the </a:t>
            </a:r>
            <a:r>
              <a:rPr lang="en-GB" dirty="0"/>
              <a:t>digital equivalent of a post-it note </a:t>
            </a:r>
            <a:r>
              <a:rPr lang="en-GB" i="1" dirty="0"/>
              <a:t>... </a:t>
            </a:r>
            <a:r>
              <a:rPr lang="en-GB" b="1" i="1" dirty="0">
                <a:solidFill>
                  <a:srgbClr val="000000"/>
                </a:solidFill>
              </a:rPr>
              <a:t>written in whatever way the work coach or case manager wanted</a:t>
            </a:r>
            <a:r>
              <a:rPr lang="en-GB" b="1" i="1" dirty="0">
                <a:solidFill>
                  <a:srgbClr val="0000FF"/>
                </a:solidFill>
              </a:rPr>
              <a:t> </a:t>
            </a:r>
            <a:r>
              <a:rPr lang="en-GB" i="1" dirty="0"/>
              <a:t>to write it.</a:t>
            </a:r>
            <a:r>
              <a:rPr lang="en-GB" i="1" dirty="0" smtClean="0"/>
              <a:t>’ (my emphasis)</a:t>
            </a:r>
          </a:p>
          <a:p>
            <a:pPr marL="0" indent="0">
              <a:buNone/>
            </a:pPr>
            <a:endParaRPr lang="en-GB" i="1" dirty="0" smtClean="0"/>
          </a:p>
          <a:p>
            <a:r>
              <a:rPr lang="en-GB" i="1" dirty="0" smtClean="0"/>
              <a:t>’</a:t>
            </a:r>
            <a:r>
              <a:rPr lang="mr-IN" i="1" dirty="0" smtClean="0"/>
              <a:t>…</a:t>
            </a:r>
            <a:r>
              <a:rPr lang="en-GB" i="1" dirty="0" smtClean="0"/>
              <a:t>it </a:t>
            </a:r>
            <a:r>
              <a:rPr lang="en-GB" i="1" dirty="0"/>
              <a:t>does </a:t>
            </a:r>
            <a:r>
              <a:rPr lang="en-GB" b="1" i="1" dirty="0">
                <a:solidFill>
                  <a:srgbClr val="000000"/>
                </a:solidFill>
              </a:rPr>
              <a:t>not work from having a data-led approach </a:t>
            </a:r>
            <a:r>
              <a:rPr lang="en-GB" i="1" dirty="0"/>
              <a:t>to understanding what is going on. It also </a:t>
            </a:r>
            <a:r>
              <a:rPr lang="en-GB" b="1" i="1" dirty="0">
                <a:solidFill>
                  <a:srgbClr val="000000"/>
                </a:solidFill>
              </a:rPr>
              <a:t>does not work from a checking how work coaches are applying [it] </a:t>
            </a:r>
            <a:r>
              <a:rPr lang="en-GB" i="1" dirty="0">
                <a:solidFill>
                  <a:srgbClr val="000000"/>
                </a:solidFill>
              </a:rPr>
              <a:t>... </a:t>
            </a:r>
            <a:r>
              <a:rPr lang="en-GB" b="1" i="1" dirty="0">
                <a:solidFill>
                  <a:srgbClr val="000000"/>
                </a:solidFill>
              </a:rPr>
              <a:t>[DWP have] no means to check the quality or approach that work coaches </a:t>
            </a:r>
            <a:r>
              <a:rPr lang="en-GB" i="1" dirty="0"/>
              <a:t>are taking around the country</a:t>
            </a:r>
            <a:r>
              <a:rPr lang="en-GB" i="1" dirty="0" smtClean="0"/>
              <a:t>.’</a:t>
            </a:r>
          </a:p>
          <a:p>
            <a:pPr marL="0" indent="0">
              <a:buNone/>
            </a:pPr>
            <a:endParaRPr lang="en-GB" i="1" dirty="0" smtClean="0"/>
          </a:p>
          <a:p>
            <a:endParaRPr lang="en-GB" i="1" dirty="0"/>
          </a:p>
          <a:p>
            <a:endParaRPr lang="en-GB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84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5272" y="101865"/>
            <a:ext cx="8654725" cy="9525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Is there a better way?</a:t>
            </a:r>
            <a:endParaRPr lang="en-US" sz="3600" dirty="0"/>
          </a:p>
        </p:txBody>
      </p:sp>
      <p:pic>
        <p:nvPicPr>
          <p:cNvPr id="8" name="Content Placeholder 7" descr="13-139758_note-sticky-note-wall-pin-blank-sticker-memo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8166"/>
          <a:stretch>
            <a:fillRect/>
          </a:stretch>
        </p:blipFill>
        <p:spPr>
          <a:xfrm rot="21319058">
            <a:off x="660400" y="1650433"/>
            <a:ext cx="4272819" cy="3325543"/>
          </a:xfrm>
          <a:ln w="19050" cmpd="sng">
            <a:solidFill>
              <a:schemeClr val="tx1"/>
            </a:solidFill>
          </a:ln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72904" y="1282700"/>
            <a:ext cx="3955897" cy="36449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 smtClean="0"/>
              <a:t>Is there a </a:t>
            </a:r>
            <a:r>
              <a:rPr lang="en-US" b="1" i="1" dirty="0" smtClean="0">
                <a:solidFill>
                  <a:srgbClr val="0000FF"/>
                </a:solidFill>
              </a:rPr>
              <a:t>more structured and consistent way </a:t>
            </a:r>
            <a:r>
              <a:rPr lang="en-US" dirty="0" smtClean="0"/>
              <a:t>of recording the needs of vulnerable people, </a:t>
            </a:r>
            <a:r>
              <a:rPr lang="en-US" b="1" i="1" dirty="0" smtClean="0">
                <a:solidFill>
                  <a:srgbClr val="0000FF"/>
                </a:solidFill>
              </a:rPr>
              <a:t>as well as the action DWP needs to take to help them?</a:t>
            </a:r>
          </a:p>
          <a:p>
            <a:pPr algn="ctr"/>
            <a:r>
              <a:rPr lang="en-US" dirty="0" smtClean="0"/>
              <a:t>New </a:t>
            </a:r>
            <a:r>
              <a:rPr lang="en-US" b="1" i="1" dirty="0" smtClean="0">
                <a:solidFill>
                  <a:srgbClr val="0000FF"/>
                </a:solidFill>
              </a:rPr>
              <a:t>‘client profiles’ </a:t>
            </a:r>
            <a:r>
              <a:rPr lang="en-US" dirty="0" smtClean="0"/>
              <a:t>system from DWP intended to build on ‘pinned notes’</a:t>
            </a:r>
          </a:p>
          <a:p>
            <a:pPr algn="ctr"/>
            <a:r>
              <a:rPr lang="en-US" b="1" i="1" dirty="0" smtClean="0">
                <a:solidFill>
                  <a:srgbClr val="0000FF"/>
                </a:solidFill>
              </a:rPr>
              <a:t>We have some ideas</a:t>
            </a:r>
            <a:r>
              <a:rPr lang="mr-IN" b="1" i="1" dirty="0" smtClean="0">
                <a:solidFill>
                  <a:srgbClr val="0000FF"/>
                </a:solidFill>
              </a:rPr>
              <a:t>…</a:t>
            </a:r>
            <a:endParaRPr lang="en-GB" b="1" i="1" dirty="0" smtClean="0">
              <a:solidFill>
                <a:srgbClr val="0000FF"/>
              </a:solidFill>
            </a:endParaRPr>
          </a:p>
          <a:p>
            <a:pPr algn="ctr"/>
            <a:r>
              <a:rPr lang="en-GB" b="1" i="1" dirty="0">
                <a:solidFill>
                  <a:srgbClr val="0000FF"/>
                </a:solidFill>
              </a:rPr>
              <a:t>P</a:t>
            </a:r>
            <a:r>
              <a:rPr lang="en-GB" b="1" i="1" dirty="0" smtClean="0">
                <a:solidFill>
                  <a:srgbClr val="0000FF"/>
                </a:solidFill>
              </a:rPr>
              <a:t>lease see later</a:t>
            </a:r>
            <a:r>
              <a:rPr lang="mr-IN" b="1" i="1" dirty="0" smtClean="0">
                <a:solidFill>
                  <a:srgbClr val="0000FF"/>
                </a:solidFill>
              </a:rPr>
              <a:t>…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77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5272" y="1"/>
            <a:ext cx="8654725" cy="8763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From ‘Spotlight on </a:t>
            </a:r>
            <a:r>
              <a:rPr lang="en-US" i="1" dirty="0" smtClean="0">
                <a:solidFill>
                  <a:srgbClr val="0000FF"/>
                </a:solidFill>
              </a:rPr>
              <a:t>claimant profile</a:t>
            </a:r>
            <a:r>
              <a:rPr lang="en-US" dirty="0" smtClean="0"/>
              <a:t>’</a:t>
            </a:r>
            <a:r>
              <a:rPr lang="mr-IN" dirty="0" smtClean="0"/>
              <a:t>…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100" i="1" dirty="0" smtClean="0">
                <a:solidFill>
                  <a:srgbClr val="0000FF"/>
                </a:solidFill>
              </a:rPr>
              <a:t>What is the claimant profile?</a:t>
            </a:r>
            <a:r>
              <a:rPr lang="en-US" sz="3100" i="1" dirty="0" smtClean="0">
                <a:solidFill>
                  <a:srgbClr val="0000FF"/>
                </a:solidFill>
              </a:rPr>
              <a:t> </a:t>
            </a:r>
            <a:endParaRPr lang="en-US" sz="3100" i="1" dirty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66700" y="1117600"/>
            <a:ext cx="8746404" cy="4470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 smtClean="0"/>
              <a:t>“</a:t>
            </a:r>
            <a:r>
              <a:rPr lang="mr-IN" i="1" dirty="0" smtClean="0"/>
              <a:t>…</a:t>
            </a:r>
            <a:r>
              <a:rPr lang="en-US" i="1" dirty="0" smtClean="0"/>
              <a:t>Once </a:t>
            </a:r>
            <a:r>
              <a:rPr lang="en-US" i="1" dirty="0"/>
              <a:t>a complex need is identified it is important to </a:t>
            </a:r>
            <a:r>
              <a:rPr lang="en-US" b="1" i="1" dirty="0" smtClean="0">
                <a:solidFill>
                  <a:srgbClr val="0000FF"/>
                </a:solidFill>
              </a:rPr>
              <a:t>RECORD IT CORRECTLY</a:t>
            </a:r>
            <a:r>
              <a:rPr lang="en-US" i="1" dirty="0" smtClean="0"/>
              <a:t>. </a:t>
            </a:r>
            <a:r>
              <a:rPr lang="en-US" i="1" dirty="0"/>
              <a:t>Complex needs information must be recorded in profile notes within claimant </a:t>
            </a:r>
            <a:r>
              <a:rPr lang="en-US" b="1" i="1" dirty="0">
                <a:solidFill>
                  <a:srgbClr val="0000FF"/>
                </a:solidFill>
              </a:rPr>
              <a:t>history.</a:t>
            </a:r>
            <a:r>
              <a:rPr lang="en-US" i="1" dirty="0"/>
              <a:t> It must provide a </a:t>
            </a:r>
            <a:r>
              <a:rPr lang="en-US" b="1" i="1" dirty="0">
                <a:solidFill>
                  <a:srgbClr val="0000FF"/>
                </a:solidFill>
              </a:rPr>
              <a:t>clear overview of any </a:t>
            </a:r>
            <a:r>
              <a:rPr lang="en-US" b="1" i="1" dirty="0" smtClean="0">
                <a:solidFill>
                  <a:srgbClr val="0000FF"/>
                </a:solidFill>
              </a:rPr>
              <a:t>COMPLEX NEEDS a </a:t>
            </a:r>
            <a:r>
              <a:rPr lang="en-US" b="1" i="1" dirty="0">
                <a:solidFill>
                  <a:srgbClr val="0000FF"/>
                </a:solidFill>
              </a:rPr>
              <a:t>claimant has so that we can </a:t>
            </a:r>
            <a:r>
              <a:rPr lang="en-US" b="1" i="1" dirty="0" smtClean="0">
                <a:solidFill>
                  <a:srgbClr val="0000FF"/>
                </a:solidFill>
              </a:rPr>
              <a:t>TAILOR </a:t>
            </a:r>
            <a:r>
              <a:rPr lang="en-US" b="1" i="1" dirty="0">
                <a:solidFill>
                  <a:srgbClr val="0000FF"/>
                </a:solidFill>
              </a:rPr>
              <a:t>the way we deliver the service </a:t>
            </a:r>
            <a:r>
              <a:rPr lang="en-US" i="1" dirty="0"/>
              <a:t>to meet their needs.</a:t>
            </a:r>
            <a:br>
              <a:rPr lang="en-US" i="1" dirty="0"/>
            </a:br>
            <a:r>
              <a:rPr lang="en-US" i="1" dirty="0"/>
              <a:t>The claimant profile must always be </a:t>
            </a:r>
            <a:r>
              <a:rPr lang="en-US" b="1" i="1" dirty="0">
                <a:solidFill>
                  <a:srgbClr val="0000FF"/>
                </a:solidFill>
              </a:rPr>
              <a:t>the first place you look </a:t>
            </a:r>
            <a:r>
              <a:rPr lang="en-US" i="1" dirty="0"/>
              <a:t>when dealing with a case and interacting with a claimant. This information is used </a:t>
            </a:r>
            <a:r>
              <a:rPr lang="en-US" b="1" i="1" dirty="0">
                <a:solidFill>
                  <a:srgbClr val="0000FF"/>
                </a:solidFill>
              </a:rPr>
              <a:t>in conjunction with other information in the </a:t>
            </a:r>
            <a:r>
              <a:rPr lang="en-US" b="1" i="1" dirty="0" smtClean="0">
                <a:solidFill>
                  <a:srgbClr val="0000FF"/>
                </a:solidFill>
              </a:rPr>
              <a:t>JOURNAL </a:t>
            </a:r>
            <a:r>
              <a:rPr lang="en-US" i="1" dirty="0"/>
              <a:t>to ensure you have the </a:t>
            </a:r>
            <a:r>
              <a:rPr lang="en-US" b="1" i="1" dirty="0" smtClean="0">
                <a:solidFill>
                  <a:srgbClr val="0000FF"/>
                </a:solidFill>
              </a:rPr>
              <a:t>MOST UP TO DATE </a:t>
            </a:r>
            <a:r>
              <a:rPr lang="en-US" i="1" dirty="0"/>
              <a:t>claim details and claimant circumstances. </a:t>
            </a:r>
          </a:p>
          <a:p>
            <a:pPr marL="0" indent="0">
              <a:buNone/>
            </a:pPr>
            <a:r>
              <a:rPr lang="en-US" i="1" dirty="0"/>
              <a:t>It is essential to identify claimants with complex needs </a:t>
            </a:r>
            <a:r>
              <a:rPr lang="en-US" b="1" i="1" dirty="0" smtClean="0">
                <a:solidFill>
                  <a:srgbClr val="0000FF"/>
                </a:solidFill>
              </a:rPr>
              <a:t>QUICKLY </a:t>
            </a:r>
            <a:r>
              <a:rPr lang="en-US" b="1" i="1" dirty="0">
                <a:solidFill>
                  <a:srgbClr val="0000FF"/>
                </a:solidFill>
              </a:rPr>
              <a:t>and </a:t>
            </a:r>
            <a:r>
              <a:rPr lang="en-US" b="1" i="1" dirty="0" smtClean="0">
                <a:solidFill>
                  <a:srgbClr val="0000FF"/>
                </a:solidFill>
              </a:rPr>
              <a:t>ACCURATELY </a:t>
            </a:r>
            <a:r>
              <a:rPr lang="en-US" i="1" dirty="0"/>
              <a:t>so that we can tailor the way we deliver the service to meet their </a:t>
            </a:r>
            <a:r>
              <a:rPr lang="en-US" i="1" dirty="0" smtClean="0"/>
              <a:t>needs</a:t>
            </a:r>
            <a:r>
              <a:rPr lang="mr-IN" i="1" dirty="0" smtClean="0"/>
              <a:t>…</a:t>
            </a:r>
            <a:r>
              <a:rPr lang="en-GB" i="1" dirty="0" smtClean="0"/>
              <a:t>” </a:t>
            </a:r>
            <a:r>
              <a:rPr lang="en-GB" dirty="0" smtClean="0"/>
              <a:t>(my emphasis)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79504" y="5169962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273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5272" y="1"/>
            <a:ext cx="8654725" cy="8763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From ‘Spotlight on </a:t>
            </a:r>
            <a:r>
              <a:rPr lang="en-US" i="1" dirty="0" smtClean="0">
                <a:solidFill>
                  <a:srgbClr val="0000FF"/>
                </a:solidFill>
              </a:rPr>
              <a:t>claimant profile</a:t>
            </a:r>
            <a:r>
              <a:rPr lang="en-US" dirty="0" smtClean="0"/>
              <a:t>’</a:t>
            </a:r>
            <a:r>
              <a:rPr lang="mr-IN" dirty="0" smtClean="0"/>
              <a:t>…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100" i="1" dirty="0" smtClean="0">
                <a:solidFill>
                  <a:srgbClr val="0000FF"/>
                </a:solidFill>
              </a:rPr>
              <a:t>What are Pinned Notes?</a:t>
            </a:r>
            <a:r>
              <a:rPr lang="en-US" sz="3100" i="1" dirty="0" smtClean="0">
                <a:solidFill>
                  <a:srgbClr val="0000FF"/>
                </a:solidFill>
              </a:rPr>
              <a:t> What’s new?</a:t>
            </a:r>
            <a:endParaRPr lang="en-US" sz="3100" i="1" dirty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5272" y="1003300"/>
            <a:ext cx="8847832" cy="4597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 smtClean="0"/>
              <a:t>“</a:t>
            </a:r>
            <a:r>
              <a:rPr lang="mr-IN" b="1" i="1" dirty="0" smtClean="0"/>
              <a:t>…</a:t>
            </a:r>
            <a:r>
              <a:rPr lang="en-US" b="1" i="1" dirty="0" smtClean="0"/>
              <a:t>PINNED NOTES </a:t>
            </a:r>
            <a:r>
              <a:rPr lang="en-US" b="1" i="1" dirty="0"/>
              <a:t>is a feature that: </a:t>
            </a:r>
          </a:p>
          <a:p>
            <a:r>
              <a:rPr lang="en-US" i="1" dirty="0" smtClean="0"/>
              <a:t>allows </a:t>
            </a:r>
            <a:r>
              <a:rPr lang="en-US" i="1" dirty="0"/>
              <a:t>agents </a:t>
            </a:r>
            <a:r>
              <a:rPr lang="en-US" b="1" i="1" dirty="0">
                <a:solidFill>
                  <a:srgbClr val="0000FF"/>
                </a:solidFill>
              </a:rPr>
              <a:t>to fix important claim profile and </a:t>
            </a:r>
            <a:r>
              <a:rPr lang="en-US" b="1" i="1" dirty="0" smtClean="0">
                <a:solidFill>
                  <a:srgbClr val="0000FF"/>
                </a:solidFill>
              </a:rPr>
              <a:t>PROFILE NOTES </a:t>
            </a:r>
            <a:r>
              <a:rPr lang="en-US" i="1" dirty="0"/>
              <a:t>to the </a:t>
            </a:r>
            <a:r>
              <a:rPr lang="en-US" i="1" dirty="0" smtClean="0"/>
              <a:t>claimant </a:t>
            </a:r>
            <a:r>
              <a:rPr lang="en-US" i="1" dirty="0"/>
              <a:t>overview (including barriers and support which is in place) </a:t>
            </a:r>
            <a:r>
              <a:rPr lang="en-US" i="1" dirty="0" smtClean="0"/>
              <a:t>which </a:t>
            </a:r>
            <a:r>
              <a:rPr lang="en-US" i="1" dirty="0"/>
              <a:t>all agents must be aware of 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REDUCES THE NEED </a:t>
            </a:r>
            <a:r>
              <a:rPr lang="en-US" b="1" i="1" dirty="0">
                <a:solidFill>
                  <a:srgbClr val="0000FF"/>
                </a:solidFill>
              </a:rPr>
              <a:t>to scroll through </a:t>
            </a:r>
            <a:r>
              <a:rPr lang="en-US" i="1" dirty="0"/>
              <a:t>note history to find relevant notes and </a:t>
            </a:r>
            <a:r>
              <a:rPr lang="en-US" i="1" dirty="0" smtClean="0"/>
              <a:t>documents </a:t>
            </a:r>
            <a:r>
              <a:rPr lang="en-US" i="1" dirty="0"/>
              <a:t>- and consolidates all notes in one place 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better </a:t>
            </a:r>
            <a:r>
              <a:rPr lang="en-US" b="1" i="1" dirty="0">
                <a:solidFill>
                  <a:srgbClr val="0000FF"/>
                </a:solidFill>
              </a:rPr>
              <a:t>equips agents to </a:t>
            </a:r>
            <a:r>
              <a:rPr lang="en-US" b="1" i="1" dirty="0" smtClean="0">
                <a:solidFill>
                  <a:srgbClr val="0000FF"/>
                </a:solidFill>
              </a:rPr>
              <a:t>HIGHLIGHT </a:t>
            </a:r>
            <a:r>
              <a:rPr lang="en-US" i="1" dirty="0"/>
              <a:t>a claimant’s complex needs </a:t>
            </a:r>
          </a:p>
          <a:p>
            <a:pPr marL="0" indent="0">
              <a:buNone/>
            </a:pPr>
            <a:r>
              <a:rPr lang="en-US" b="1" i="1" dirty="0"/>
              <a:t>What’s new? </a:t>
            </a:r>
          </a:p>
          <a:p>
            <a:r>
              <a:rPr lang="en-US" i="1" dirty="0" smtClean="0"/>
              <a:t>Claim </a:t>
            </a:r>
            <a:r>
              <a:rPr lang="en-US" i="1" dirty="0"/>
              <a:t>history notes and Profile notes are now viewed </a:t>
            </a:r>
            <a:r>
              <a:rPr lang="en-US" b="1" i="1" dirty="0">
                <a:solidFill>
                  <a:srgbClr val="0000FF"/>
                </a:solidFill>
              </a:rPr>
              <a:t>in the same 'History' tab </a:t>
            </a:r>
            <a:r>
              <a:rPr lang="en-US" i="1" dirty="0"/>
              <a:t>under </a:t>
            </a:r>
            <a:r>
              <a:rPr lang="en-US" b="1" i="1" dirty="0">
                <a:solidFill>
                  <a:srgbClr val="0000FF"/>
                </a:solidFill>
              </a:rPr>
              <a:t>'Recent history' </a:t>
            </a:r>
          </a:p>
          <a:p>
            <a:r>
              <a:rPr lang="en-US" i="1" dirty="0" smtClean="0"/>
              <a:t>every </a:t>
            </a:r>
            <a:r>
              <a:rPr lang="en-US" i="1" dirty="0"/>
              <a:t>note created can be pinned </a:t>
            </a:r>
            <a:r>
              <a:rPr lang="en-US" b="1" i="1" dirty="0" smtClean="0">
                <a:solidFill>
                  <a:srgbClr val="0000FF"/>
                </a:solidFill>
              </a:rPr>
              <a:t>UP TO A TOTAL OF THREE </a:t>
            </a:r>
            <a:r>
              <a:rPr lang="en-US" i="1" dirty="0"/>
              <a:t>- meaning the exact content of the note and any attached files are copied and placed directly onto the Claimant History </a:t>
            </a:r>
            <a:r>
              <a:rPr lang="en-US" b="1" i="1" dirty="0">
                <a:solidFill>
                  <a:srgbClr val="0000FF"/>
                </a:solidFill>
              </a:rPr>
              <a:t>for quick and easy </a:t>
            </a:r>
            <a:r>
              <a:rPr lang="en-US" b="1" i="1" dirty="0" smtClean="0">
                <a:solidFill>
                  <a:srgbClr val="0000FF"/>
                </a:solidFill>
              </a:rPr>
              <a:t>access</a:t>
            </a:r>
            <a:r>
              <a:rPr lang="en-US" i="1" dirty="0" smtClean="0"/>
              <a:t>” </a:t>
            </a:r>
            <a:endParaRPr lang="en-US" i="1" dirty="0"/>
          </a:p>
          <a:p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79504" y="5169962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266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5272" y="1"/>
            <a:ext cx="8654725" cy="8763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From ‘Spotlight on </a:t>
            </a:r>
            <a:r>
              <a:rPr lang="en-US" i="1" dirty="0" smtClean="0">
                <a:solidFill>
                  <a:srgbClr val="0000FF"/>
                </a:solidFill>
              </a:rPr>
              <a:t>claimant profile</a:t>
            </a:r>
            <a:r>
              <a:rPr lang="en-US" dirty="0" smtClean="0"/>
              <a:t>’</a:t>
            </a:r>
            <a:r>
              <a:rPr lang="mr-IN" dirty="0" smtClean="0"/>
              <a:t>…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100" i="1" dirty="0" smtClean="0">
                <a:solidFill>
                  <a:srgbClr val="0000FF"/>
                </a:solidFill>
              </a:rPr>
              <a:t>When to use the claimant profile</a:t>
            </a:r>
            <a:endParaRPr lang="en-US" sz="3100" i="1" dirty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5272" y="1168400"/>
            <a:ext cx="8847832" cy="4432300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/>
              <a:t>“</a:t>
            </a:r>
            <a:r>
              <a:rPr lang="mr-IN" b="1" i="1" dirty="0" smtClean="0"/>
              <a:t>…</a:t>
            </a:r>
            <a:r>
              <a:rPr lang="en-US" i="1" dirty="0"/>
              <a:t>The claimant profile </a:t>
            </a:r>
            <a:r>
              <a:rPr lang="en-US" b="1" i="1" dirty="0" smtClean="0">
                <a:solidFill>
                  <a:srgbClr val="0000FF"/>
                </a:solidFill>
              </a:rPr>
              <a:t>MUST BE UPDATED </a:t>
            </a:r>
            <a:r>
              <a:rPr lang="en-US" b="1" i="1" dirty="0">
                <a:solidFill>
                  <a:srgbClr val="0000FF"/>
                </a:solidFill>
              </a:rPr>
              <a:t>with any temporary or </a:t>
            </a:r>
            <a:r>
              <a:rPr lang="en-US" b="1" i="1" dirty="0" smtClean="0">
                <a:solidFill>
                  <a:srgbClr val="0000FF"/>
                </a:solidFill>
              </a:rPr>
              <a:t>LONG TERM COMPLEX NEEDS </a:t>
            </a:r>
            <a:r>
              <a:rPr lang="en-US" i="1" dirty="0"/>
              <a:t>and how that affects the claimant's ability to use the Service. </a:t>
            </a:r>
          </a:p>
          <a:p>
            <a:r>
              <a:rPr lang="en-US" i="1" dirty="0"/>
              <a:t>Colleagues can record any identified </a:t>
            </a:r>
            <a:r>
              <a:rPr lang="en-US" b="1" i="1" dirty="0">
                <a:solidFill>
                  <a:srgbClr val="0000FF"/>
                </a:solidFill>
              </a:rPr>
              <a:t>issues which </a:t>
            </a:r>
            <a:r>
              <a:rPr lang="en-US" b="1" i="1" dirty="0" smtClean="0">
                <a:solidFill>
                  <a:srgbClr val="0000FF"/>
                </a:solidFill>
              </a:rPr>
              <a:t>REQUIRE SUPPORT </a:t>
            </a:r>
            <a:r>
              <a:rPr lang="en-US" i="1" dirty="0"/>
              <a:t>so it can be offered at the earliest opportunity. Colleagues must also record </a:t>
            </a:r>
            <a:r>
              <a:rPr lang="en-US" b="1" i="1" dirty="0">
                <a:solidFill>
                  <a:srgbClr val="0000FF"/>
                </a:solidFill>
              </a:rPr>
              <a:t>what support is being provided </a:t>
            </a:r>
            <a:r>
              <a:rPr lang="en-US" i="1" dirty="0"/>
              <a:t>through the </a:t>
            </a:r>
            <a:r>
              <a:rPr lang="en-US" i="1" dirty="0" err="1"/>
              <a:t>jobcentre</a:t>
            </a:r>
            <a:r>
              <a:rPr lang="en-US" i="1" dirty="0"/>
              <a:t> and/or external partners or </a:t>
            </a:r>
            <a:r>
              <a:rPr lang="en-US" i="1" dirty="0" smtClean="0"/>
              <a:t>services</a:t>
            </a:r>
            <a:r>
              <a:rPr lang="mr-IN" i="1" dirty="0" smtClean="0"/>
              <a:t>…</a:t>
            </a:r>
            <a:r>
              <a:rPr lang="en-US" i="1" dirty="0" smtClean="0"/>
              <a:t> </a:t>
            </a:r>
            <a:endParaRPr lang="en-US" i="1" dirty="0"/>
          </a:p>
          <a:p>
            <a:r>
              <a:rPr lang="en-US" i="1" dirty="0" smtClean="0"/>
              <a:t>It </a:t>
            </a:r>
            <a:r>
              <a:rPr lang="en-US" i="1" dirty="0"/>
              <a:t>is likely that a claimant </a:t>
            </a:r>
            <a:r>
              <a:rPr lang="en-US" b="1" i="1" dirty="0">
                <a:solidFill>
                  <a:srgbClr val="0000FF"/>
                </a:solidFill>
              </a:rPr>
              <a:t>may have </a:t>
            </a:r>
            <a:r>
              <a:rPr lang="en-US" b="1" i="1" dirty="0" smtClean="0">
                <a:solidFill>
                  <a:srgbClr val="0000FF"/>
                </a:solidFill>
              </a:rPr>
              <a:t>MULTIPLE COMPLEX NEEDS </a:t>
            </a:r>
            <a:r>
              <a:rPr lang="en-US" i="1" dirty="0"/>
              <a:t>that are co- dependent - for example, homelessness, drug or alcohol misuse, mental health. It is helpful to record multiple complex needs as a single entry to make sure they are all identified. For more detailed information, see Complex </a:t>
            </a:r>
            <a:r>
              <a:rPr lang="en-US" i="1" dirty="0" smtClean="0"/>
              <a:t>needs</a:t>
            </a:r>
            <a:r>
              <a:rPr lang="mr-IN" i="1" dirty="0" smtClean="0"/>
              <a:t>…</a:t>
            </a:r>
            <a:r>
              <a:rPr lang="en-GB" i="1" dirty="0" smtClean="0"/>
              <a:t>”</a:t>
            </a:r>
            <a:r>
              <a:rPr lang="en-US" i="1" dirty="0" smtClean="0"/>
              <a:t> </a:t>
            </a: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79504" y="5169962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981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6165"/>
            <a:ext cx="9144000" cy="634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 where do all these ideas now fit together?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72" y="1016000"/>
            <a:ext cx="8835132" cy="4280961"/>
          </a:xfrm>
        </p:spPr>
        <p:txBody>
          <a:bodyPr>
            <a:normAutofit fontScale="92500"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‘Complex Needs’</a:t>
            </a:r>
            <a:r>
              <a:rPr lang="en-US" dirty="0" smtClean="0"/>
              <a:t> = a status that means you have particular challenges</a:t>
            </a:r>
          </a:p>
          <a:p>
            <a:endParaRPr lang="en-US" dirty="0"/>
          </a:p>
          <a:p>
            <a:r>
              <a:rPr lang="en-US" b="1" i="1" dirty="0" smtClean="0">
                <a:solidFill>
                  <a:srgbClr val="0000FF"/>
                </a:solidFill>
              </a:rPr>
              <a:t>‘Safeguarding’ </a:t>
            </a:r>
            <a:r>
              <a:rPr lang="en-US" dirty="0" smtClean="0"/>
              <a:t>= ‘Complex needs position that has led to a requirement to protect your </a:t>
            </a:r>
            <a:r>
              <a:rPr lang="en-US" i="1" dirty="0" smtClean="0"/>
              <a:t>health</a:t>
            </a:r>
            <a:r>
              <a:rPr lang="en-US" dirty="0" smtClean="0"/>
              <a:t> and </a:t>
            </a:r>
            <a:r>
              <a:rPr lang="en-US" i="1" dirty="0" smtClean="0"/>
              <a:t>well-being</a:t>
            </a:r>
          </a:p>
          <a:p>
            <a:endParaRPr lang="en-US" i="1" dirty="0"/>
          </a:p>
          <a:p>
            <a:r>
              <a:rPr lang="en-US" b="1" i="1" dirty="0" smtClean="0">
                <a:solidFill>
                  <a:srgbClr val="0000FF"/>
                </a:solidFill>
              </a:rPr>
              <a:t>Customers who need ‘Advanced Support’ </a:t>
            </a:r>
            <a:r>
              <a:rPr lang="mr-IN" i="1" dirty="0" smtClean="0"/>
              <a:t>–</a:t>
            </a:r>
            <a:r>
              <a:rPr lang="en-US" i="1" dirty="0" smtClean="0"/>
              <a:t> </a:t>
            </a:r>
            <a:r>
              <a:rPr lang="en-US" dirty="0" smtClean="0"/>
              <a:t>seems aimed at claimants who need </a:t>
            </a:r>
            <a:r>
              <a:rPr lang="en-US" i="1" dirty="0" err="1" smtClean="0"/>
              <a:t>specialised</a:t>
            </a:r>
            <a:r>
              <a:rPr lang="en-US" i="1" dirty="0" smtClean="0"/>
              <a:t> help </a:t>
            </a:r>
            <a:r>
              <a:rPr lang="en-US" dirty="0" smtClean="0"/>
              <a:t>because of risk to </a:t>
            </a:r>
            <a:r>
              <a:rPr lang="en-US" i="1" dirty="0" smtClean="0"/>
              <a:t>‘safety or wellbeing’</a:t>
            </a:r>
          </a:p>
          <a:p>
            <a:endParaRPr lang="en-US" dirty="0"/>
          </a:p>
          <a:p>
            <a:r>
              <a:rPr lang="en-US" b="1" i="1" dirty="0" smtClean="0">
                <a:solidFill>
                  <a:srgbClr val="0000FF"/>
                </a:solidFill>
              </a:rPr>
              <a:t>‘Claimant Profile’ </a:t>
            </a:r>
            <a:r>
              <a:rPr lang="en-US" dirty="0" smtClean="0"/>
              <a:t>= a recent UC system to record complex needs within an electronic </a:t>
            </a:r>
            <a:r>
              <a:rPr lang="en-US" i="1" dirty="0" smtClean="0"/>
              <a:t>‘Pinned </a:t>
            </a:r>
            <a:r>
              <a:rPr lang="en-US" i="1" dirty="0"/>
              <a:t>N</a:t>
            </a:r>
            <a:r>
              <a:rPr lang="en-US" i="1" dirty="0" smtClean="0"/>
              <a:t>ote’</a:t>
            </a:r>
            <a:r>
              <a:rPr lang="en-US" dirty="0" smtClean="0"/>
              <a:t>, so that services can be ‘tailored’</a:t>
            </a:r>
            <a:r>
              <a:rPr lang="en-US" i="1" dirty="0" smtClean="0"/>
              <a:t> </a:t>
            </a:r>
            <a:r>
              <a:rPr lang="en-US" dirty="0" smtClean="0"/>
              <a:t>(generating individual </a:t>
            </a:r>
            <a:r>
              <a:rPr lang="en-US" i="1" dirty="0" smtClean="0"/>
              <a:t>and presumably national </a:t>
            </a:r>
            <a:r>
              <a:rPr lang="en-US" dirty="0" smtClean="0"/>
              <a:t>data?)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66804" y="5296961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18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2200"/>
            <a:ext cx="8229600" cy="4012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r>
              <a:rPr lang="en-US" sz="3600" b="1" dirty="0"/>
              <a:t>2</a:t>
            </a:r>
            <a:r>
              <a:rPr lang="en-US" sz="3600" b="1" dirty="0" smtClean="0"/>
              <a:t>. UC and improper </a:t>
            </a:r>
            <a:r>
              <a:rPr lang="en-US" sz="3600" b="1" i="1" dirty="0" smtClean="0">
                <a:solidFill>
                  <a:srgbClr val="0000FF"/>
                </a:solidFill>
              </a:rPr>
              <a:t>claim closure</a:t>
            </a:r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"/>
            <a:ext cx="9144000" cy="863068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EC008B"/>
                </a:solidFill>
              </a:rPr>
              <a:t>Different kinds of UC interview(s)</a:t>
            </a:r>
            <a:br>
              <a:rPr lang="en-US" sz="4000" dirty="0" smtClean="0">
                <a:solidFill>
                  <a:srgbClr val="EC008B"/>
                </a:solidFill>
              </a:rPr>
            </a:br>
            <a:r>
              <a:rPr lang="en-US" sz="3100" i="1" dirty="0" smtClean="0">
                <a:solidFill>
                  <a:srgbClr val="008000"/>
                </a:solidFill>
              </a:rPr>
              <a:t>Evidence is in Green</a:t>
            </a:r>
            <a:r>
              <a:rPr lang="mr-IN" sz="3100" i="1" dirty="0" smtClean="0">
                <a:solidFill>
                  <a:srgbClr val="008000"/>
                </a:solidFill>
              </a:rPr>
              <a:t>…</a:t>
            </a:r>
            <a:r>
              <a:rPr lang="en-GB" sz="3100" i="1" dirty="0" smtClean="0">
                <a:solidFill>
                  <a:srgbClr val="008000"/>
                </a:solidFill>
              </a:rPr>
              <a:t> </a:t>
            </a:r>
            <a:r>
              <a:rPr lang="en-GB" sz="3100" i="1" dirty="0" smtClean="0">
                <a:solidFill>
                  <a:srgbClr val="0000FF"/>
                </a:solidFill>
              </a:rPr>
              <a:t>Claimant Commitment is in Blue</a:t>
            </a:r>
            <a:r>
              <a:rPr lang="mr-IN" sz="3100" i="1" dirty="0" smtClean="0">
                <a:solidFill>
                  <a:srgbClr val="0000FF"/>
                </a:solidFill>
              </a:rPr>
              <a:t>…</a:t>
            </a:r>
            <a:endParaRPr lang="en-US" sz="3100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053568"/>
            <a:ext cx="8737600" cy="454766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Series of interviews or interview phases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New Claim Interview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Identity verification phase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Possibly Habitual Residence issues </a:t>
            </a:r>
            <a:r>
              <a:rPr lang="mr-IN" b="1" dirty="0" smtClean="0">
                <a:solidFill>
                  <a:srgbClr val="008000"/>
                </a:solidFill>
              </a:rPr>
              <a:t>–</a:t>
            </a:r>
            <a:r>
              <a:rPr lang="en-US" b="1" dirty="0" smtClean="0">
                <a:solidFill>
                  <a:srgbClr val="008000"/>
                </a:solidFill>
              </a:rPr>
              <a:t> including right to reside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Possibly immigration status issues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Evidence to support claim </a:t>
            </a:r>
            <a:r>
              <a:rPr lang="mr-IN" b="1" dirty="0" smtClean="0">
                <a:solidFill>
                  <a:srgbClr val="008000"/>
                </a:solidFill>
              </a:rPr>
              <a:t>–</a:t>
            </a:r>
            <a:r>
              <a:rPr lang="en-US" b="1" dirty="0" smtClean="0">
                <a:solidFill>
                  <a:srgbClr val="008000"/>
                </a:solidFill>
              </a:rPr>
              <a:t> including housing costs evidence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May be required to provide a Fit Note if relevant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Claimant Commitment should be </a:t>
            </a:r>
            <a:r>
              <a:rPr lang="en-US" b="1" i="1" dirty="0" err="1" smtClean="0">
                <a:solidFill>
                  <a:srgbClr val="0000FF"/>
                </a:solidFill>
              </a:rPr>
              <a:t>finalised</a:t>
            </a:r>
            <a:r>
              <a:rPr lang="en-US" b="1" i="1" dirty="0" smtClean="0">
                <a:solidFill>
                  <a:srgbClr val="0000FF"/>
                </a:solidFill>
              </a:rPr>
              <a:t> and accepted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Arrange ongoing conditionality interviews and attend them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Work Focused Interviews and Work Search Reviews </a:t>
            </a:r>
            <a:r>
              <a:rPr lang="en-US" b="1" i="1" dirty="0" err="1" smtClean="0">
                <a:solidFill>
                  <a:srgbClr val="0000FF"/>
                </a:solidFill>
              </a:rPr>
              <a:t>etc</a:t>
            </a:r>
            <a:endParaRPr lang="en-US" b="1" i="1" dirty="0" smtClean="0">
              <a:solidFill>
                <a:srgbClr val="0000FF"/>
              </a:solidFill>
            </a:endParaRPr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90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7265"/>
            <a:ext cx="9144000" cy="952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Warning! Improper </a:t>
            </a:r>
            <a:r>
              <a:rPr lang="en-US" i="1" dirty="0" smtClean="0">
                <a:solidFill>
                  <a:srgbClr val="0000FF"/>
                </a:solidFill>
              </a:rPr>
              <a:t>‘claim closure’ </a:t>
            </a:r>
            <a:r>
              <a:rPr lang="en-US" dirty="0" smtClean="0"/>
              <a:t>may be an inappropriate and </a:t>
            </a:r>
            <a:r>
              <a:rPr lang="en-US" i="1" dirty="0" smtClean="0">
                <a:solidFill>
                  <a:srgbClr val="0000FF"/>
                </a:solidFill>
              </a:rPr>
              <a:t>blunt instrument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68437" y="1360606"/>
            <a:ext cx="5241763" cy="435439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DWP </a:t>
            </a:r>
            <a:r>
              <a:rPr lang="en-US" dirty="0"/>
              <a:t>may </a:t>
            </a:r>
            <a:r>
              <a:rPr lang="en-US" b="1" i="1" dirty="0" smtClean="0">
                <a:solidFill>
                  <a:srgbClr val="0000FF"/>
                </a:solidFill>
              </a:rPr>
              <a:t>improperly ‘close</a:t>
            </a:r>
            <a:r>
              <a:rPr lang="en-US" b="1" i="1" dirty="0">
                <a:solidFill>
                  <a:srgbClr val="0000FF"/>
                </a:solidFill>
              </a:rPr>
              <a:t>’ </a:t>
            </a:r>
            <a:r>
              <a:rPr lang="en-US" dirty="0"/>
              <a:t>a </a:t>
            </a:r>
            <a:r>
              <a:rPr lang="en-US" dirty="0" smtClean="0"/>
              <a:t>UC claim if failure </a:t>
            </a:r>
            <a:r>
              <a:rPr lang="en-US" dirty="0"/>
              <a:t>to book or attend </a:t>
            </a:r>
            <a:r>
              <a:rPr lang="en-US" dirty="0" smtClean="0"/>
              <a:t>a routine  </a:t>
            </a:r>
            <a:r>
              <a:rPr lang="en-US" dirty="0" err="1"/>
              <a:t>Jobcentre</a:t>
            </a:r>
            <a:r>
              <a:rPr lang="en-US" dirty="0"/>
              <a:t> </a:t>
            </a:r>
            <a:r>
              <a:rPr lang="en-US" dirty="0" smtClean="0"/>
              <a:t>interview</a:t>
            </a:r>
          </a:p>
          <a:p>
            <a:pPr algn="ctr"/>
            <a:r>
              <a:rPr lang="en-US" dirty="0" smtClean="0"/>
              <a:t>May happen in </a:t>
            </a:r>
            <a:r>
              <a:rPr lang="en-US" b="1" i="1" dirty="0" smtClean="0">
                <a:solidFill>
                  <a:srgbClr val="0000FF"/>
                </a:solidFill>
              </a:rPr>
              <a:t>20% </a:t>
            </a:r>
            <a:r>
              <a:rPr lang="en-US" b="1" i="1" smtClean="0">
                <a:solidFill>
                  <a:srgbClr val="0000FF"/>
                </a:solidFill>
              </a:rPr>
              <a:t>of all </a:t>
            </a:r>
            <a:r>
              <a:rPr lang="en-US" b="1" i="1" dirty="0" smtClean="0">
                <a:solidFill>
                  <a:srgbClr val="0000FF"/>
                </a:solidFill>
              </a:rPr>
              <a:t>claims</a:t>
            </a:r>
            <a:r>
              <a:rPr lang="en-US" dirty="0" smtClean="0"/>
              <a:t>?</a:t>
            </a:r>
          </a:p>
          <a:p>
            <a:pPr algn="ctr"/>
            <a:r>
              <a:rPr lang="en-US" dirty="0"/>
              <a:t>M</a:t>
            </a:r>
            <a:r>
              <a:rPr lang="en-US" dirty="0" smtClean="0"/>
              <a:t>ay include claimant commitment or evidence interviews</a:t>
            </a:r>
          </a:p>
          <a:p>
            <a:pPr algn="ctr"/>
            <a:r>
              <a:rPr lang="en-US" dirty="0" smtClean="0"/>
              <a:t>We believe ‘claim closure’ is at best a </a:t>
            </a:r>
            <a:r>
              <a:rPr lang="en-US" b="1" i="1" dirty="0" smtClean="0">
                <a:solidFill>
                  <a:srgbClr val="0000FF"/>
                </a:solidFill>
              </a:rPr>
              <a:t>blunt instrument and frequently unlawful </a:t>
            </a:r>
          </a:p>
          <a:p>
            <a:pPr algn="ctr"/>
            <a:r>
              <a:rPr lang="en-US" dirty="0" smtClean="0"/>
              <a:t>Be prepared to challenge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28</a:t>
            </a:fld>
            <a:endParaRPr lang="en-US"/>
          </a:p>
        </p:txBody>
      </p:sp>
      <p:pic>
        <p:nvPicPr>
          <p:cNvPr id="7" name="Content Placeholder 6" descr="download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6" b="-926"/>
          <a:stretch/>
        </p:blipFill>
        <p:spPr>
          <a:xfrm>
            <a:off x="5676900" y="1640007"/>
            <a:ext cx="2866216" cy="2919294"/>
          </a:xfrm>
          <a:ln w="19050" cmpd="sng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101636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65365"/>
            <a:ext cx="9144000" cy="59663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Neither </a:t>
            </a:r>
            <a:r>
              <a:rPr lang="en-US" sz="3200" i="1" dirty="0" smtClean="0"/>
              <a:t>claimant</a:t>
            </a:r>
            <a:r>
              <a:rPr lang="en-US" sz="3200" dirty="0" smtClean="0"/>
              <a:t> nor </a:t>
            </a:r>
            <a:r>
              <a:rPr lang="en-US" sz="3200" i="1" dirty="0" smtClean="0"/>
              <a:t>DWP</a:t>
            </a:r>
            <a:r>
              <a:rPr lang="en-US" sz="3200" dirty="0" smtClean="0"/>
              <a:t> probably understands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5272" y="850900"/>
            <a:ext cx="8762828" cy="4597400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181004" y="5295901"/>
            <a:ext cx="2133600" cy="395026"/>
          </a:xfrm>
        </p:spPr>
        <p:txBody>
          <a:bodyPr/>
          <a:lstStyle/>
          <a:p>
            <a:fld id="{4EBC9303-DEFD-034B-8BB7-06FA9E255667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5272" y="3683000"/>
            <a:ext cx="2527128" cy="16129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info/evidence may be requested  </a:t>
            </a:r>
            <a:endParaRPr lang="en-US" sz="2400" b="1" dirty="0"/>
          </a:p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before</a:t>
            </a:r>
            <a:r>
              <a:rPr lang="en-US" sz="2400" b="1" dirty="0"/>
              <a:t> claim </a:t>
            </a:r>
            <a:r>
              <a:rPr lang="en-US" sz="2400" b="1" dirty="0" smtClean="0"/>
              <a:t>is started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6445096" y="3683000"/>
            <a:ext cx="2483003" cy="16129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info/evidence may be sought </a:t>
            </a:r>
            <a:endParaRPr lang="en-US" sz="2400" b="1" dirty="0"/>
          </a:p>
          <a:p>
            <a:pPr algn="ctr"/>
            <a:r>
              <a:rPr lang="en-US" sz="2400" b="1" i="1" dirty="0" smtClean="0">
                <a:solidFill>
                  <a:srgbClr val="000000"/>
                </a:solidFill>
              </a:rPr>
              <a:t>after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smtClean="0"/>
              <a:t>claim</a:t>
            </a:r>
            <a:r>
              <a:rPr lang="en-US" sz="2400" b="1" dirty="0" smtClean="0"/>
              <a:t> ends and </a:t>
            </a:r>
            <a:r>
              <a:rPr lang="en-US" sz="2400" b="1" i="1" dirty="0" smtClean="0"/>
              <a:t>award </a:t>
            </a:r>
            <a:r>
              <a:rPr lang="en-US" sz="2400" b="1" dirty="0" smtClean="0"/>
              <a:t>starts</a:t>
            </a:r>
            <a:endParaRPr lang="en-US" sz="2400" b="1" dirty="0"/>
          </a:p>
        </p:txBody>
      </p:sp>
      <p:sp>
        <p:nvSpPr>
          <p:cNvPr id="9" name="Right Arrow 8"/>
          <p:cNvSpPr/>
          <p:nvPr/>
        </p:nvSpPr>
        <p:spPr>
          <a:xfrm>
            <a:off x="2882900" y="4324350"/>
            <a:ext cx="584200" cy="393700"/>
          </a:xfrm>
          <a:prstGeom prst="rightArrow">
            <a:avLst/>
          </a:prstGeom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80177" y="3517900"/>
            <a:ext cx="1944323" cy="1930400"/>
          </a:xfrm>
          <a:prstGeom prst="rect">
            <a:avLst/>
          </a:prstGeom>
          <a:solidFill>
            <a:srgbClr val="FFFF00"/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“Submit Claim” </a:t>
            </a:r>
            <a:r>
              <a:rPr lang="en-US" sz="2400" b="1" dirty="0" smtClean="0">
                <a:solidFill>
                  <a:schemeClr val="tx1"/>
                </a:solidFill>
              </a:rPr>
              <a:t>starts and ends the claim phase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5272" y="1126411"/>
            <a:ext cx="3987800" cy="1320800"/>
          </a:xfrm>
          <a:prstGeom prst="rect">
            <a:avLst/>
          </a:prstGeom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GDC v SSWP </a:t>
            </a:r>
            <a:r>
              <a:rPr lang="en-US" sz="2400" b="1" dirty="0" smtClean="0"/>
              <a:t>says </a:t>
            </a:r>
            <a:r>
              <a:rPr lang="en-US" sz="2400" b="1" i="1" dirty="0" smtClean="0">
                <a:solidFill>
                  <a:srgbClr val="000000"/>
                </a:solidFill>
              </a:rPr>
              <a:t>pre claim </a:t>
            </a:r>
            <a:r>
              <a:rPr lang="en-US" sz="2400" b="1" dirty="0" smtClean="0"/>
              <a:t>information gathering stage is </a:t>
            </a:r>
            <a:r>
              <a:rPr lang="en-US" sz="2400" b="1" i="1" dirty="0" smtClean="0">
                <a:solidFill>
                  <a:srgbClr val="000000"/>
                </a:solidFill>
              </a:rPr>
              <a:t>not</a:t>
            </a:r>
            <a:r>
              <a:rPr lang="en-US" sz="2400" b="1" i="1" dirty="0" smtClean="0"/>
              <a:t> </a:t>
            </a:r>
            <a:r>
              <a:rPr lang="en-US" sz="2400" b="1" dirty="0" smtClean="0"/>
              <a:t>part of formal claim </a:t>
            </a:r>
            <a:endParaRPr lang="en-US" sz="2400" b="1" dirty="0"/>
          </a:p>
        </p:txBody>
      </p:sp>
      <p:sp>
        <p:nvSpPr>
          <p:cNvPr id="13" name="Right Arrow 12"/>
          <p:cNvSpPr/>
          <p:nvPr/>
        </p:nvSpPr>
        <p:spPr>
          <a:xfrm>
            <a:off x="5676900" y="4324350"/>
            <a:ext cx="618404" cy="393700"/>
          </a:xfrm>
          <a:prstGeom prst="rightArrow">
            <a:avLst/>
          </a:prstGeom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13842" y="1126411"/>
            <a:ext cx="3657600" cy="1320800"/>
          </a:xfrm>
          <a:prstGeom prst="rect">
            <a:avLst/>
          </a:prstGeom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PP v SSWP </a:t>
            </a:r>
            <a:r>
              <a:rPr lang="en-US" sz="2400" b="1" dirty="0" smtClean="0"/>
              <a:t>says </a:t>
            </a:r>
            <a:r>
              <a:rPr lang="en-US" sz="2400" b="1" i="1" dirty="0" smtClean="0">
                <a:solidFill>
                  <a:srgbClr val="000000"/>
                </a:solidFill>
              </a:rPr>
              <a:t>post claim </a:t>
            </a:r>
            <a:r>
              <a:rPr lang="en-US" sz="2400" b="1" dirty="0" smtClean="0"/>
              <a:t>appointment stage is </a:t>
            </a:r>
            <a:r>
              <a:rPr lang="en-US" sz="2400" b="1" i="1" dirty="0" smtClean="0">
                <a:solidFill>
                  <a:srgbClr val="000000"/>
                </a:solidFill>
              </a:rPr>
              <a:t>not</a:t>
            </a:r>
            <a:r>
              <a:rPr lang="en-US" sz="2400" b="1" i="1" dirty="0" smtClean="0"/>
              <a:t> </a:t>
            </a:r>
            <a:r>
              <a:rPr lang="en-US" sz="2400" b="1" dirty="0" smtClean="0"/>
              <a:t>part of claim process </a:t>
            </a:r>
            <a:endParaRPr lang="en-US" sz="2400" b="1" dirty="0"/>
          </a:p>
        </p:txBody>
      </p:sp>
      <p:sp>
        <p:nvSpPr>
          <p:cNvPr id="16" name="Curved Left Arrow 15"/>
          <p:cNvSpPr/>
          <p:nvPr/>
        </p:nvSpPr>
        <p:spPr>
          <a:xfrm rot="1427663">
            <a:off x="2838970" y="2341014"/>
            <a:ext cx="568325" cy="1480387"/>
          </a:xfrm>
          <a:prstGeom prst="curved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Left Arrow 16"/>
          <p:cNvSpPr/>
          <p:nvPr/>
        </p:nvSpPr>
        <p:spPr>
          <a:xfrm rot="456228">
            <a:off x="8108039" y="2130093"/>
            <a:ext cx="568325" cy="1577949"/>
          </a:xfrm>
          <a:prstGeom prst="curved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385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73" y="25665"/>
            <a:ext cx="8826327" cy="1053835"/>
          </a:xfrm>
        </p:spPr>
        <p:txBody>
          <a:bodyPr>
            <a:noAutofit/>
          </a:bodyPr>
          <a:lstStyle/>
          <a:p>
            <a:r>
              <a:rPr lang="en-US" sz="3600" dirty="0" smtClean="0"/>
              <a:t>Recent </a:t>
            </a:r>
            <a:r>
              <a:rPr lang="en-US" sz="3600" i="1" dirty="0" err="1" smtClean="0">
                <a:solidFill>
                  <a:srgbClr val="0000FF"/>
                </a:solidFill>
              </a:rPr>
              <a:t>Covid</a:t>
            </a:r>
            <a:r>
              <a:rPr lang="en-US" sz="3600" dirty="0" smtClean="0"/>
              <a:t> driven changes to UC include:</a:t>
            </a:r>
            <a:br>
              <a:rPr lang="en-US" sz="3600" dirty="0" smtClean="0"/>
            </a:br>
            <a:r>
              <a:rPr lang="en-US" sz="2800" i="1" dirty="0" smtClean="0">
                <a:solidFill>
                  <a:srgbClr val="0000FF"/>
                </a:solidFill>
              </a:rPr>
              <a:t>Some 2021 Budget changes indicated in red</a:t>
            </a:r>
            <a:r>
              <a:rPr lang="mr-IN" sz="2800" i="1" dirty="0" smtClean="0">
                <a:solidFill>
                  <a:srgbClr val="0000FF"/>
                </a:solidFill>
              </a:rPr>
              <a:t>…</a:t>
            </a:r>
            <a:endParaRPr lang="en-US" sz="2800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74" y="1409700"/>
            <a:ext cx="8978726" cy="4165599"/>
          </a:xfrm>
        </p:spPr>
        <p:txBody>
          <a:bodyPr>
            <a:noAutofit/>
          </a:bodyPr>
          <a:lstStyle/>
          <a:p>
            <a:r>
              <a:rPr lang="en-US" dirty="0" smtClean="0"/>
              <a:t>UC personal allowance </a:t>
            </a:r>
            <a:r>
              <a:rPr lang="en-US" i="1" dirty="0" smtClean="0"/>
              <a:t>increased </a:t>
            </a:r>
            <a:r>
              <a:rPr lang="en-US" dirty="0" smtClean="0"/>
              <a:t>by £1,040.00 to </a:t>
            </a:r>
            <a:r>
              <a:rPr lang="en-US" i="1" dirty="0" smtClean="0">
                <a:solidFill>
                  <a:srgbClr val="FF0000"/>
                </a:solidFill>
              </a:rPr>
              <a:t>September</a:t>
            </a:r>
            <a:r>
              <a:rPr lang="en-US" dirty="0" smtClean="0">
                <a:solidFill>
                  <a:srgbClr val="FF0000"/>
                </a:solidFill>
              </a:rPr>
              <a:t> 2021</a:t>
            </a:r>
          </a:p>
          <a:p>
            <a:pPr marL="400050"/>
            <a:r>
              <a:rPr lang="en-US" dirty="0" smtClean="0"/>
              <a:t>UC/JSA conditionality halted to June 2020 </a:t>
            </a:r>
            <a:r>
              <a:rPr lang="mr-IN" dirty="0" smtClean="0"/>
              <a:t>–</a:t>
            </a:r>
            <a:r>
              <a:rPr lang="en-US" dirty="0" smtClean="0"/>
              <a:t> ordinary rules now?</a:t>
            </a:r>
          </a:p>
          <a:p>
            <a:pPr marL="400050"/>
            <a:r>
              <a:rPr lang="en-US" dirty="0" smtClean="0"/>
              <a:t>WCA </a:t>
            </a:r>
            <a:r>
              <a:rPr lang="en-US" dirty="0"/>
              <a:t>assessments done by </a:t>
            </a:r>
            <a:r>
              <a:rPr lang="en-US" dirty="0" smtClean="0"/>
              <a:t>phone/paper </a:t>
            </a:r>
            <a:r>
              <a:rPr lang="en-US" dirty="0"/>
              <a:t>evidence </a:t>
            </a:r>
            <a:r>
              <a:rPr lang="en-US" dirty="0" smtClean="0"/>
              <a:t>– Lockdown 3</a:t>
            </a:r>
            <a:endParaRPr lang="en-US" dirty="0"/>
          </a:p>
          <a:p>
            <a:pPr marL="400050"/>
            <a:r>
              <a:rPr lang="en-US" dirty="0" smtClean="0"/>
              <a:t>Suspension of Health Professional face to face </a:t>
            </a:r>
            <a:r>
              <a:rPr lang="mr-IN" dirty="0" smtClean="0"/>
              <a:t>–</a:t>
            </a:r>
            <a:r>
              <a:rPr lang="en-US" dirty="0" smtClean="0"/>
              <a:t> Lockdown 3 </a:t>
            </a:r>
            <a:endParaRPr lang="en-US" b="1" i="1" dirty="0" smtClean="0">
              <a:solidFill>
                <a:srgbClr val="0000FF"/>
              </a:solidFill>
            </a:endParaRPr>
          </a:p>
          <a:p>
            <a:pPr marL="400050"/>
            <a:r>
              <a:rPr lang="en-US" dirty="0" smtClean="0"/>
              <a:t>MIF </a:t>
            </a:r>
            <a:r>
              <a:rPr lang="en-US" dirty="0"/>
              <a:t>income threshold assumption suspended until </a:t>
            </a:r>
            <a:r>
              <a:rPr lang="en-US" dirty="0">
                <a:solidFill>
                  <a:srgbClr val="FF0000"/>
                </a:solidFill>
              </a:rPr>
              <a:t>end </a:t>
            </a:r>
            <a:r>
              <a:rPr lang="en-US" i="1" dirty="0" smtClean="0">
                <a:solidFill>
                  <a:srgbClr val="FF0000"/>
                </a:solidFill>
              </a:rPr>
              <a:t>July</a:t>
            </a:r>
            <a:r>
              <a:rPr lang="en-US" dirty="0" smtClean="0">
                <a:solidFill>
                  <a:srgbClr val="FF0000"/>
                </a:solidFill>
              </a:rPr>
              <a:t> 2021 </a:t>
            </a:r>
            <a:r>
              <a:rPr lang="en-US" dirty="0" smtClean="0"/>
              <a:t>and </a:t>
            </a:r>
            <a:r>
              <a:rPr lang="en-US" i="1" dirty="0" smtClean="0"/>
              <a:t>then reintroduced from August 2021 </a:t>
            </a:r>
            <a:r>
              <a:rPr lang="mr-IN" i="1" dirty="0" smtClean="0"/>
              <a:t>–</a:t>
            </a:r>
            <a:r>
              <a:rPr lang="en-US" i="1" dirty="0" smtClean="0"/>
              <a:t> individual discretion</a:t>
            </a:r>
          </a:p>
          <a:p>
            <a:pPr marL="400050" lvl="1" indent="-342900">
              <a:buFont typeface="Arial"/>
              <a:buChar char="•"/>
            </a:pPr>
            <a:r>
              <a:rPr lang="en-US" sz="2400" dirty="0" smtClean="0"/>
              <a:t>Surplus earnings threshold of £2,500.00 </a:t>
            </a:r>
            <a:r>
              <a:rPr lang="en-US" sz="2400" i="1" dirty="0" smtClean="0">
                <a:solidFill>
                  <a:srgbClr val="FF0000"/>
                </a:solidFill>
              </a:rPr>
              <a:t>extended to April 2022</a:t>
            </a:r>
            <a:endParaRPr lang="en-US" sz="2400" i="1" dirty="0">
              <a:solidFill>
                <a:srgbClr val="FF0000"/>
              </a:solidFill>
            </a:endParaRPr>
          </a:p>
          <a:p>
            <a:pPr marL="400050" lvl="1" indent="-342900">
              <a:buFont typeface="Arial"/>
              <a:buChar char="•"/>
            </a:pPr>
            <a:r>
              <a:rPr lang="en-US" sz="2400" i="1" dirty="0"/>
              <a:t>Managed Migration pilot </a:t>
            </a:r>
            <a:r>
              <a:rPr lang="en-US" sz="2400" i="1" dirty="0" smtClean="0"/>
              <a:t>suspended </a:t>
            </a:r>
            <a:r>
              <a:rPr lang="mr-IN" sz="2400" dirty="0" smtClean="0">
                <a:solidFill>
                  <a:srgbClr val="000000"/>
                </a:solidFill>
              </a:rPr>
              <a:t>–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likely change?</a:t>
            </a:r>
            <a:endParaRPr lang="en-US" sz="2400" i="1" dirty="0">
              <a:solidFill>
                <a:srgbClr val="FF0000"/>
              </a:solidFill>
            </a:endParaRPr>
          </a:p>
          <a:p>
            <a:pPr marL="400050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929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/>
            </a:r>
            <a:br>
              <a:rPr lang="en-US" sz="3200" dirty="0" smtClean="0">
                <a:solidFill>
                  <a:srgbClr val="000000"/>
                </a:solidFill>
              </a:rPr>
            </a:br>
            <a:r>
              <a:rPr lang="en-US" sz="3200" dirty="0" smtClean="0">
                <a:solidFill>
                  <a:srgbClr val="000000"/>
                </a:solidFill>
              </a:rPr>
              <a:t/>
            </a:r>
            <a:br>
              <a:rPr lang="en-US" sz="3200" dirty="0" smtClean="0">
                <a:solidFill>
                  <a:srgbClr val="000000"/>
                </a:solidFill>
              </a:rPr>
            </a:br>
            <a:r>
              <a:rPr lang="en-US" sz="3600" dirty="0" smtClean="0"/>
              <a:t>A </a:t>
            </a:r>
            <a:r>
              <a:rPr lang="en-US" sz="3600" i="1" dirty="0" smtClean="0">
                <a:solidFill>
                  <a:srgbClr val="0000FF"/>
                </a:solidFill>
              </a:rPr>
              <a:t>delayed finish </a:t>
            </a:r>
            <a:r>
              <a:rPr lang="en-US" sz="3600" dirty="0" smtClean="0"/>
              <a:t>is not a claim</a:t>
            </a:r>
            <a:br>
              <a:rPr lang="en-US" sz="3600" dirty="0" smtClean="0"/>
            </a:br>
            <a:r>
              <a:rPr lang="en-US" sz="2800" i="1" dirty="0" smtClean="0">
                <a:solidFill>
                  <a:srgbClr val="0000FF"/>
                </a:solidFill>
              </a:rPr>
              <a:t>GDC v SSWP </a:t>
            </a:r>
            <a:r>
              <a:rPr lang="en-US" sz="2800" i="1" dirty="0" smtClean="0"/>
              <a:t>(CUC/986/2019)(23/3/2020)</a:t>
            </a:r>
            <a:br>
              <a:rPr lang="en-US" sz="2800" i="1" dirty="0" smtClean="0"/>
            </a:b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485900"/>
            <a:ext cx="8813800" cy="39243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Claim data inputted but claimant </a:t>
            </a:r>
            <a:r>
              <a:rPr lang="en-US" b="1" i="1" dirty="0" smtClean="0">
                <a:solidFill>
                  <a:srgbClr val="0000FF"/>
                </a:solidFill>
              </a:rPr>
              <a:t>logged out before ‘submit claim’</a:t>
            </a:r>
          </a:p>
          <a:p>
            <a:r>
              <a:rPr lang="en-US" dirty="0" smtClean="0"/>
              <a:t>Claim later submitted but claim of date held at ‘submit claim’ date</a:t>
            </a:r>
          </a:p>
          <a:p>
            <a:r>
              <a:rPr lang="en-US" dirty="0" smtClean="0"/>
              <a:t>It was argued by claimant that </a:t>
            </a:r>
            <a:r>
              <a:rPr lang="en-US" b="1" i="1" dirty="0" smtClean="0">
                <a:solidFill>
                  <a:srgbClr val="0000FF"/>
                </a:solidFill>
              </a:rPr>
              <a:t>the claim was defective </a:t>
            </a:r>
            <a:r>
              <a:rPr lang="en-US" dirty="0" smtClean="0"/>
              <a:t>at the earlier date and capable of correction to earlier date</a:t>
            </a:r>
          </a:p>
          <a:p>
            <a:r>
              <a:rPr lang="en-US" dirty="0" smtClean="0"/>
              <a:t>Judge said relative generosity of HB rules (see </a:t>
            </a:r>
            <a:r>
              <a:rPr lang="en-US" i="1" dirty="0" err="1"/>
              <a:t>Novitskaya</a:t>
            </a:r>
            <a:r>
              <a:rPr lang="en-US" i="1" dirty="0"/>
              <a:t> v London Borough of Brent </a:t>
            </a:r>
            <a:r>
              <a:rPr lang="en-US" dirty="0"/>
              <a:t>(</a:t>
            </a:r>
            <a:r>
              <a:rPr lang="en-US" dirty="0" smtClean="0"/>
              <a:t>SSWP </a:t>
            </a:r>
            <a:r>
              <a:rPr lang="en-US" dirty="0"/>
              <a:t>intervening) [2009] EWCA </a:t>
            </a:r>
            <a:r>
              <a:rPr lang="en-US" dirty="0" err="1"/>
              <a:t>Civ</a:t>
            </a:r>
            <a:r>
              <a:rPr lang="en-US" dirty="0"/>
              <a:t> </a:t>
            </a:r>
            <a:r>
              <a:rPr lang="en-US" dirty="0" smtClean="0"/>
              <a:t>1260 </a:t>
            </a:r>
            <a:r>
              <a:rPr lang="en-US" dirty="0"/>
              <a:t>[2010] AACR 6. </a:t>
            </a:r>
            <a:r>
              <a:rPr lang="en-US" dirty="0" smtClean="0"/>
              <a:t>did </a:t>
            </a:r>
            <a:r>
              <a:rPr lang="en-US" b="1" i="1" dirty="0" smtClean="0"/>
              <a:t>not</a:t>
            </a:r>
            <a:r>
              <a:rPr lang="en-US" dirty="0" smtClean="0"/>
              <a:t> apply to UC </a:t>
            </a:r>
          </a:p>
          <a:p>
            <a:r>
              <a:rPr lang="en-US" dirty="0" smtClean="0"/>
              <a:t>Judge held </a:t>
            </a:r>
            <a:r>
              <a:rPr lang="en-US" b="1" dirty="0" smtClean="0">
                <a:solidFill>
                  <a:srgbClr val="0000FF"/>
                </a:solidFill>
              </a:rPr>
              <a:t>UC rules did not allow </a:t>
            </a:r>
            <a:r>
              <a:rPr lang="en-US" dirty="0" smtClean="0"/>
              <a:t>for earlier date of claim in such circumstances</a:t>
            </a:r>
          </a:p>
          <a:p>
            <a:r>
              <a:rPr lang="en-US" dirty="0" smtClean="0"/>
              <a:t>What then of </a:t>
            </a:r>
            <a:r>
              <a:rPr lang="en-US" b="1" i="1" dirty="0" smtClean="0">
                <a:solidFill>
                  <a:srgbClr val="0000FF"/>
                </a:solidFill>
              </a:rPr>
              <a:t>claimants with complex needs?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87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92200"/>
            <a:ext cx="7162800" cy="4012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r>
              <a:rPr lang="en-US" sz="3200" dirty="0"/>
              <a:t>Improper </a:t>
            </a:r>
            <a:r>
              <a:rPr lang="en-US" sz="3200" i="1" dirty="0"/>
              <a:t>claim closure</a:t>
            </a:r>
            <a:r>
              <a:rPr lang="en-US" sz="3200" dirty="0" smtClean="0"/>
              <a:t>: </a:t>
            </a:r>
            <a:r>
              <a:rPr lang="en-US" sz="3200" b="1" i="1" dirty="0" smtClean="0">
                <a:solidFill>
                  <a:srgbClr val="0000FF"/>
                </a:solidFill>
              </a:rPr>
              <a:t>information or evidence </a:t>
            </a:r>
            <a:r>
              <a:rPr lang="en-US" sz="3200" i="1" dirty="0" smtClean="0"/>
              <a:t>interviews</a:t>
            </a:r>
          </a:p>
          <a:p>
            <a:pPr marL="0" indent="0" algn="ctr">
              <a:buNone/>
            </a:pPr>
            <a:endParaRPr lang="en-US" sz="3200" i="1" dirty="0"/>
          </a:p>
          <a:p>
            <a:pPr marL="0" indent="0" algn="ctr">
              <a:buNone/>
            </a:pPr>
            <a:r>
              <a:rPr lang="en-US" i="1" dirty="0" smtClean="0"/>
              <a:t>Regulation 37 gives you a month to supply</a:t>
            </a:r>
            <a:r>
              <a:rPr lang="mr-IN" i="1" dirty="0" smtClean="0"/>
              <a:t>…</a:t>
            </a:r>
            <a:endParaRPr lang="en-GB" i="1" dirty="0" smtClean="0"/>
          </a:p>
          <a:p>
            <a:pPr marL="0" indent="0" algn="ctr">
              <a:buNone/>
            </a:pPr>
            <a:endParaRPr lang="en-GB" i="1" dirty="0"/>
          </a:p>
          <a:p>
            <a:pPr marL="0" indent="0" algn="ctr">
              <a:buNone/>
            </a:pPr>
            <a:r>
              <a:rPr lang="en-GB" i="1" dirty="0" smtClean="0"/>
              <a:t>Regulation 8 gives you a month if defective</a:t>
            </a:r>
            <a:r>
              <a:rPr lang="mr-IN" i="1" dirty="0" smtClean="0"/>
              <a:t>…</a:t>
            </a:r>
            <a:endParaRPr lang="en-US" dirty="0"/>
          </a:p>
          <a:p>
            <a:pPr marL="0" indent="0" algn="ctr">
              <a:buNone/>
            </a:pPr>
            <a:endParaRPr lang="en-US" sz="3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7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065"/>
            <a:ext cx="9144000" cy="129513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/>
            </a:r>
            <a:br>
              <a:rPr lang="en-US" sz="3200" dirty="0" smtClean="0">
                <a:solidFill>
                  <a:srgbClr val="000000"/>
                </a:solidFill>
              </a:rPr>
            </a:br>
            <a:r>
              <a:rPr lang="en-US" sz="3600" dirty="0"/>
              <a:t>Claim closure in </a:t>
            </a:r>
            <a:r>
              <a:rPr lang="en-US" sz="3600" i="1" dirty="0" smtClean="0">
                <a:solidFill>
                  <a:srgbClr val="0000FF"/>
                </a:solidFill>
              </a:rPr>
              <a:t>EVIDENCE</a:t>
            </a:r>
            <a:r>
              <a:rPr lang="en-US" sz="3600" i="1" dirty="0" smtClean="0"/>
              <a:t> </a:t>
            </a:r>
            <a:r>
              <a:rPr lang="en-US" sz="3600" dirty="0"/>
              <a:t>failure </a:t>
            </a:r>
            <a:r>
              <a:rPr lang="en-US" sz="3600" dirty="0" smtClean="0"/>
              <a:t>cases </a:t>
            </a:r>
            <a:r>
              <a:rPr lang="en-US" sz="3100" dirty="0">
                <a:solidFill>
                  <a:srgbClr val="000000"/>
                </a:solidFill>
              </a:rPr>
              <a:t/>
            </a:r>
            <a:br>
              <a:rPr lang="en-US" sz="3100" dirty="0">
                <a:solidFill>
                  <a:srgbClr val="000000"/>
                </a:solidFill>
              </a:rPr>
            </a:br>
            <a:r>
              <a:rPr lang="en-US" sz="2800" i="1" dirty="0" smtClean="0">
                <a:solidFill>
                  <a:srgbClr val="0000FF"/>
                </a:solidFill>
              </a:rPr>
              <a:t>PP v SSWP </a:t>
            </a:r>
            <a:r>
              <a:rPr lang="en-US" sz="2800" i="1" dirty="0" smtClean="0"/>
              <a:t>(CUC/1389/2019)(14/2/2020)</a:t>
            </a:r>
            <a:br>
              <a:rPr lang="en-US" sz="2800" i="1" dirty="0" smtClean="0"/>
            </a:br>
            <a:r>
              <a:rPr lang="en-US" sz="2800" i="1" dirty="0" smtClean="0"/>
              <a:t>UC claims illegally ended because claimant ‘too slow’</a:t>
            </a:r>
            <a:r>
              <a:rPr lang="mr-IN" sz="2800" i="1" dirty="0" smtClean="0"/>
              <a:t>…</a:t>
            </a:r>
            <a:r>
              <a:rPr lang="en-US" sz="2800" i="1" dirty="0" smtClean="0"/>
              <a:t> </a:t>
            </a:r>
            <a:br>
              <a:rPr lang="en-US" sz="2800" i="1" dirty="0" smtClean="0"/>
            </a:b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153433"/>
          </a:xfrm>
        </p:spPr>
        <p:txBody>
          <a:bodyPr>
            <a:noAutofit/>
          </a:bodyPr>
          <a:lstStyle/>
          <a:p>
            <a:r>
              <a:rPr lang="en-US" b="1" dirty="0" smtClean="0"/>
              <a:t>UC claim is not invalid because of failure to attend appointment</a:t>
            </a:r>
            <a:r>
              <a:rPr lang="mr-IN" b="1" dirty="0" smtClean="0"/>
              <a:t>…</a:t>
            </a:r>
            <a:endParaRPr lang="en-GB" b="1" dirty="0"/>
          </a:p>
          <a:p>
            <a:pPr marL="400050" lvl="1" indent="0">
              <a:buNone/>
            </a:pPr>
            <a:r>
              <a:rPr lang="en-US" sz="2200" b="1" i="1" dirty="0"/>
              <a:t>Para </a:t>
            </a:r>
            <a:r>
              <a:rPr lang="en-US" sz="2200" b="1" i="1" dirty="0" smtClean="0"/>
              <a:t>38: </a:t>
            </a:r>
            <a:r>
              <a:rPr lang="en-US" sz="2200" i="1" dirty="0"/>
              <a:t>“…There is </a:t>
            </a:r>
            <a:r>
              <a:rPr lang="en-US" sz="2200" b="1" i="1" dirty="0">
                <a:solidFill>
                  <a:srgbClr val="0000FF"/>
                </a:solidFill>
              </a:rPr>
              <a:t>nothing in the 2013 Claims and Payments Regulations that makes attending an interview about self-employment a part of the process of claiming universal credit </a:t>
            </a:r>
            <a:r>
              <a:rPr lang="en-US" sz="2200" i="1" dirty="0"/>
              <a:t>in the prescribed manner.” </a:t>
            </a:r>
            <a:endParaRPr lang="en-GB" sz="2200" i="1" dirty="0"/>
          </a:p>
          <a:p>
            <a:r>
              <a:rPr lang="en-US" b="1" dirty="0" smtClean="0">
                <a:solidFill>
                  <a:srgbClr val="000000"/>
                </a:solidFill>
              </a:rPr>
              <a:t>The UC </a:t>
            </a:r>
            <a:r>
              <a:rPr lang="en-US" b="1" i="1" dirty="0" smtClean="0">
                <a:solidFill>
                  <a:srgbClr val="000000"/>
                </a:solidFill>
              </a:rPr>
              <a:t>interview request </a:t>
            </a:r>
            <a:r>
              <a:rPr lang="en-US" b="1" dirty="0" smtClean="0">
                <a:solidFill>
                  <a:srgbClr val="000000"/>
                </a:solidFill>
              </a:rPr>
              <a:t>is simply a request for </a:t>
            </a:r>
            <a:r>
              <a:rPr lang="en-US" b="1" i="1" dirty="0" smtClean="0">
                <a:solidFill>
                  <a:srgbClr val="000000"/>
                </a:solidFill>
              </a:rPr>
              <a:t>evidence</a:t>
            </a:r>
            <a:r>
              <a:rPr lang="mr-IN" b="1" dirty="0" smtClean="0">
                <a:solidFill>
                  <a:srgbClr val="000000"/>
                </a:solidFill>
              </a:rPr>
              <a:t>…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400050" lvl="1" indent="0">
              <a:buNone/>
            </a:pPr>
            <a:r>
              <a:rPr lang="en-US" sz="2200" b="1" i="1" dirty="0"/>
              <a:t>Para 40: </a:t>
            </a:r>
            <a:r>
              <a:rPr lang="en-US" sz="2200" i="1" dirty="0"/>
              <a:t>“… </a:t>
            </a:r>
            <a:r>
              <a:rPr lang="en-US" sz="2200" b="1" i="1" dirty="0" smtClean="0">
                <a:solidFill>
                  <a:srgbClr val="0000FF"/>
                </a:solidFill>
              </a:rPr>
              <a:t>a </a:t>
            </a:r>
            <a:r>
              <a:rPr lang="en-US" sz="2200" b="1" i="1" dirty="0">
                <a:solidFill>
                  <a:srgbClr val="0000FF"/>
                </a:solidFill>
              </a:rPr>
              <a:t>claim for universal credit in the prescribed manner is made before the question of the claimant’s self-employment is fully </a:t>
            </a:r>
            <a:r>
              <a:rPr lang="en-US" sz="2200" b="1" i="1" dirty="0" smtClean="0">
                <a:solidFill>
                  <a:srgbClr val="0000FF"/>
                </a:solidFill>
              </a:rPr>
              <a:t>explored</a:t>
            </a:r>
            <a:r>
              <a:rPr lang="mr-IN" sz="2200" b="1" i="1" dirty="0" smtClean="0">
                <a:solidFill>
                  <a:srgbClr val="0000FF"/>
                </a:solidFill>
              </a:rPr>
              <a:t>…</a:t>
            </a:r>
            <a:r>
              <a:rPr lang="en-GB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i="1" dirty="0" smtClean="0"/>
              <a:t>In </a:t>
            </a:r>
            <a:r>
              <a:rPr lang="en-US" sz="2200" i="1" dirty="0"/>
              <a:t>effect, the request that the claimant arrange and attend an interview about self-employment </a:t>
            </a:r>
            <a:r>
              <a:rPr lang="en-US" sz="2200" b="1" i="1" dirty="0">
                <a:solidFill>
                  <a:srgbClr val="0000FF"/>
                </a:solidFill>
              </a:rPr>
              <a:t>is no more and no less than a demand for information or evidence under regulation 37(2) of the 2013 Claims and Payments Regulations.” </a:t>
            </a:r>
            <a:endParaRPr lang="en-GB" sz="2200" b="1" i="1" dirty="0">
              <a:solidFill>
                <a:srgbClr val="0000FF"/>
              </a:solidFill>
            </a:endParaRPr>
          </a:p>
          <a:p>
            <a:endParaRPr lang="en-US" sz="2000" b="1" i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8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72" y="12965"/>
            <a:ext cx="8654725" cy="952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From CPAG JR pre-action letter JR43</a:t>
            </a:r>
            <a:br>
              <a:rPr lang="en-US" dirty="0" smtClean="0"/>
            </a:br>
            <a:r>
              <a:rPr lang="en-US" sz="3100" i="1" dirty="0" smtClean="0">
                <a:solidFill>
                  <a:srgbClr val="0000FF"/>
                </a:solidFill>
              </a:rPr>
              <a:t>To remedy illegal claim closure</a:t>
            </a:r>
            <a:r>
              <a:rPr lang="mr-IN" sz="3100" i="1" dirty="0" smtClean="0">
                <a:solidFill>
                  <a:srgbClr val="0000FF"/>
                </a:solidFill>
              </a:rPr>
              <a:t>…</a:t>
            </a:r>
            <a:endParaRPr lang="en-US" sz="3100" i="1" dirty="0">
              <a:solidFill>
                <a:srgbClr val="0000FF"/>
              </a:solidFill>
            </a:endParaRPr>
          </a:p>
        </p:txBody>
      </p:sp>
      <p:pic>
        <p:nvPicPr>
          <p:cNvPr id="5" name="Content Placeholder 4" descr="Screen Shot 2021-04-16 at 07.41.1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60" r="2" b="1683"/>
          <a:stretch/>
        </p:blipFill>
        <p:spPr>
          <a:xfrm>
            <a:off x="165272" y="1092465"/>
            <a:ext cx="7277100" cy="762014"/>
          </a:xfrm>
          <a:ln w="19050" cmpd="sng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92204" y="5296961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33</a:t>
            </a:fld>
            <a:endParaRPr lang="en-US" dirty="0"/>
          </a:p>
        </p:txBody>
      </p:sp>
      <p:pic>
        <p:nvPicPr>
          <p:cNvPr id="6" name="Picture 5" descr="Screen Shot 2021-04-16 at 07.40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87909"/>
            <a:ext cx="5308600" cy="4116649"/>
          </a:xfrm>
          <a:prstGeom prst="rect">
            <a:avLst/>
          </a:prstGeom>
          <a:ln w="19050" cmpd="sng">
            <a:solidFill>
              <a:srgbClr val="00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65272" y="2438400"/>
            <a:ext cx="2031828" cy="1778000"/>
          </a:xfrm>
          <a:prstGeom prst="rect">
            <a:avLst/>
          </a:prstGeom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Whether it is </a:t>
            </a:r>
            <a:r>
              <a:rPr lang="en-US" sz="2400" b="1" dirty="0" err="1" smtClean="0"/>
              <a:t>reg</a:t>
            </a:r>
            <a:r>
              <a:rPr lang="en-US" sz="2400" b="1" dirty="0" smtClean="0"/>
              <a:t> 37 or </a:t>
            </a:r>
            <a:r>
              <a:rPr lang="en-US" sz="2400" b="1" dirty="0" err="1" smtClean="0"/>
              <a:t>reg</a:t>
            </a:r>
            <a:r>
              <a:rPr lang="en-US" sz="2400" b="1" dirty="0" smtClean="0"/>
              <a:t> 8 you have </a:t>
            </a:r>
            <a:r>
              <a:rPr lang="en-US" sz="2400" b="1" i="1" dirty="0" smtClean="0">
                <a:solidFill>
                  <a:schemeClr val="tx1"/>
                </a:solidFill>
              </a:rPr>
              <a:t>a month </a:t>
            </a:r>
            <a:r>
              <a:rPr lang="en-US" sz="2400" b="1" dirty="0" smtClean="0"/>
              <a:t>plus</a:t>
            </a:r>
            <a:endParaRPr lang="en-US" sz="24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97100" y="1752600"/>
            <a:ext cx="1346200" cy="1003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197100" y="2933700"/>
            <a:ext cx="1257300" cy="927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094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92200"/>
            <a:ext cx="7162800" cy="4012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r>
              <a:rPr lang="en-US" sz="3200" dirty="0"/>
              <a:t>Improper </a:t>
            </a:r>
            <a:r>
              <a:rPr lang="en-US" sz="3200" i="1" dirty="0"/>
              <a:t>claim closure</a:t>
            </a:r>
            <a:r>
              <a:rPr lang="en-US" sz="3200" dirty="0" smtClean="0"/>
              <a:t>: </a:t>
            </a:r>
            <a:r>
              <a:rPr lang="en-US" sz="3200" b="1" i="1" dirty="0" smtClean="0">
                <a:solidFill>
                  <a:srgbClr val="0000FF"/>
                </a:solidFill>
              </a:rPr>
              <a:t>claimant commitment</a:t>
            </a:r>
            <a:r>
              <a:rPr lang="en-US" sz="3200" i="1" dirty="0" smtClean="0"/>
              <a:t> interviews</a:t>
            </a:r>
            <a:endParaRPr lang="en-US" sz="3200" dirty="0"/>
          </a:p>
          <a:p>
            <a:pPr marL="0" indent="0" algn="ctr">
              <a:buNone/>
            </a:pPr>
            <a:endParaRPr lang="en-US" sz="3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83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7265"/>
            <a:ext cx="9144000" cy="533135"/>
          </a:xfrm>
        </p:spPr>
        <p:txBody>
          <a:bodyPr>
            <a:noAutofit/>
          </a:bodyPr>
          <a:lstStyle/>
          <a:p>
            <a:r>
              <a:rPr lang="en-US" sz="3600" dirty="0" smtClean="0"/>
              <a:t>Claim closure </a:t>
            </a:r>
            <a:r>
              <a:rPr lang="en-US" sz="3600" dirty="0"/>
              <a:t>in </a:t>
            </a:r>
            <a:r>
              <a:rPr lang="en-US" sz="3600" i="1" dirty="0" smtClean="0">
                <a:solidFill>
                  <a:srgbClr val="0000FF"/>
                </a:solidFill>
              </a:rPr>
              <a:t>COMMITMENT</a:t>
            </a:r>
            <a:r>
              <a:rPr lang="en-US" sz="3600" i="1" dirty="0" smtClean="0"/>
              <a:t> </a:t>
            </a:r>
            <a:r>
              <a:rPr lang="en-US" sz="3600" dirty="0"/>
              <a:t>failure </a:t>
            </a:r>
            <a:r>
              <a:rPr lang="en-US" sz="3600" dirty="0" smtClean="0"/>
              <a:t>cases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13332"/>
            <a:ext cx="9042400" cy="490166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You submit a </a:t>
            </a:r>
            <a:r>
              <a:rPr lang="en-US" b="1" i="1" dirty="0">
                <a:solidFill>
                  <a:srgbClr val="0000FF"/>
                </a:solidFill>
              </a:rPr>
              <a:t>UC claim ‘on-line’</a:t>
            </a:r>
          </a:p>
          <a:p>
            <a:r>
              <a:rPr lang="en-US" dirty="0"/>
              <a:t>s8(1)(a) of the Social Security Act 1998 must </a:t>
            </a:r>
            <a:r>
              <a:rPr lang="en-US" dirty="0" smtClean="0"/>
              <a:t>apply and DWP </a:t>
            </a:r>
            <a:r>
              <a:rPr lang="en-US" dirty="0"/>
              <a:t>is </a:t>
            </a:r>
            <a:r>
              <a:rPr lang="en-US" b="1" i="1" dirty="0">
                <a:solidFill>
                  <a:srgbClr val="0000FF"/>
                </a:solidFill>
              </a:rPr>
              <a:t>obliged to decide the UC claim </a:t>
            </a:r>
            <a:r>
              <a:rPr lang="en-US" dirty="0"/>
              <a:t>and issue a UC </a:t>
            </a:r>
            <a:r>
              <a:rPr lang="en-US" dirty="0" smtClean="0"/>
              <a:t>decision (with </a:t>
            </a:r>
            <a:r>
              <a:rPr lang="en-US" dirty="0"/>
              <a:t>appeal rights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 smtClean="0"/>
              <a:t>On-line acceptance of the basic claimant commitment is the start of </a:t>
            </a:r>
            <a:r>
              <a:rPr lang="en-US" b="1" i="1" dirty="0" smtClean="0">
                <a:solidFill>
                  <a:srgbClr val="0000FF"/>
                </a:solidFill>
              </a:rPr>
              <a:t>meeting s4(1)(e) of WRA 2012 requirements</a:t>
            </a:r>
          </a:p>
          <a:p>
            <a:r>
              <a:rPr lang="en-US" dirty="0" smtClean="0"/>
              <a:t>If it is to be amended at interview </a:t>
            </a:r>
            <a:r>
              <a:rPr lang="en-US" dirty="0" err="1" smtClean="0"/>
              <a:t>etc</a:t>
            </a:r>
            <a:r>
              <a:rPr lang="en-US" dirty="0" smtClean="0"/>
              <a:t>, it must be drawn up and presented to claimant (7 day discretion applies)</a:t>
            </a:r>
            <a:r>
              <a:rPr lang="mr-IN" dirty="0" smtClean="0"/>
              <a:t>…</a:t>
            </a:r>
            <a:r>
              <a:rPr lang="en-GB" dirty="0" smtClean="0"/>
              <a:t> </a:t>
            </a:r>
            <a:r>
              <a:rPr lang="en-GB" b="1" i="1" dirty="0" smtClean="0">
                <a:solidFill>
                  <a:srgbClr val="0000FF"/>
                </a:solidFill>
              </a:rPr>
              <a:t>only then should DWP correctly begin to consider benefit termination if there is a failure</a:t>
            </a:r>
            <a:endParaRPr lang="en-US" b="1" i="1" dirty="0" smtClean="0">
              <a:solidFill>
                <a:srgbClr val="0000FF"/>
              </a:solidFill>
            </a:endParaRPr>
          </a:p>
          <a:p>
            <a:r>
              <a:rPr lang="en-US" b="1" i="1" dirty="0" smtClean="0">
                <a:solidFill>
                  <a:srgbClr val="0000FF"/>
                </a:solidFill>
              </a:rPr>
              <a:t>Termination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0000FF"/>
                </a:solidFill>
              </a:rPr>
              <a:t>of benefit may correctly follow refusal to accept a claimant commitment, </a:t>
            </a:r>
            <a:r>
              <a:rPr lang="en-US" dirty="0" smtClean="0"/>
              <a:t>but failure to book or attend a </a:t>
            </a:r>
            <a:r>
              <a:rPr lang="en-US" i="1" dirty="0" smtClean="0"/>
              <a:t>PARTICULAR </a:t>
            </a:r>
            <a:r>
              <a:rPr lang="en-US" dirty="0" smtClean="0"/>
              <a:t>claimant commitment interview is </a:t>
            </a:r>
            <a:r>
              <a:rPr lang="en-US" b="1" i="1" dirty="0" smtClean="0">
                <a:solidFill>
                  <a:srgbClr val="0000FF"/>
                </a:solidFill>
              </a:rPr>
              <a:t>not in itself automatic grounds to terminate UC</a:t>
            </a:r>
          </a:p>
          <a:p>
            <a:r>
              <a:rPr lang="en-US" dirty="0" smtClean="0"/>
              <a:t>A </a:t>
            </a:r>
            <a:r>
              <a:rPr lang="en-US" b="1" i="1" dirty="0" smtClean="0">
                <a:solidFill>
                  <a:srgbClr val="0000FF"/>
                </a:solidFill>
              </a:rPr>
              <a:t>formal and separate decision</a:t>
            </a:r>
            <a:r>
              <a:rPr lang="en-US" dirty="0" smtClean="0"/>
              <a:t> to terminate UC must be made</a:t>
            </a:r>
            <a:endParaRPr lang="en-US" b="1" i="1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Failure </a:t>
            </a:r>
            <a:r>
              <a:rPr lang="en-US" dirty="0"/>
              <a:t>to </a:t>
            </a:r>
            <a:r>
              <a:rPr lang="en-US" dirty="0" smtClean="0"/>
              <a:t>book/attend </a:t>
            </a:r>
            <a:r>
              <a:rPr lang="en-US" dirty="0"/>
              <a:t>a </a:t>
            </a:r>
            <a:r>
              <a:rPr lang="en-US" dirty="0" smtClean="0"/>
              <a:t>subsequent commitment </a:t>
            </a:r>
            <a:r>
              <a:rPr lang="en-US" dirty="0"/>
              <a:t>interview </a:t>
            </a:r>
            <a:r>
              <a:rPr lang="en-US" b="1" i="1" dirty="0" smtClean="0">
                <a:solidFill>
                  <a:srgbClr val="0000FF"/>
                </a:solidFill>
              </a:rPr>
              <a:t>risks sanction</a:t>
            </a:r>
            <a:endParaRPr lang="en-US" dirty="0" smtClean="0"/>
          </a:p>
          <a:p>
            <a:r>
              <a:rPr lang="en-US" dirty="0" smtClean="0"/>
              <a:t>Sanction action also requires meeting </a:t>
            </a:r>
            <a:r>
              <a:rPr lang="en-US" b="1" i="1" dirty="0" smtClean="0">
                <a:solidFill>
                  <a:srgbClr val="0000FF"/>
                </a:solidFill>
              </a:rPr>
              <a:t>fairness principles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210300" y="5258857"/>
            <a:ext cx="2133600" cy="304271"/>
          </a:xfrm>
        </p:spPr>
        <p:txBody>
          <a:bodyPr/>
          <a:lstStyle/>
          <a:p>
            <a:r>
              <a:rPr lang="en-US" dirty="0" smtClean="0"/>
              <a:t> </a:t>
            </a:r>
            <a:fld id="{4EBC9303-DEFD-034B-8BB7-06FA9E25566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623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965"/>
            <a:ext cx="9144000" cy="9525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Points from </a:t>
            </a:r>
            <a:r>
              <a:rPr lang="en-US" sz="3600" i="1" dirty="0" smtClean="0">
                <a:solidFill>
                  <a:srgbClr val="0000FF"/>
                </a:solidFill>
              </a:rPr>
              <a:t>R v SSWP </a:t>
            </a:r>
            <a:r>
              <a:rPr lang="en-US" sz="3600" dirty="0" smtClean="0"/>
              <a:t>[2013] UKSC 68 in relation to UC claimant commitment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72" y="1219200"/>
            <a:ext cx="8851728" cy="4382033"/>
          </a:xfrm>
        </p:spPr>
        <p:txBody>
          <a:bodyPr>
            <a:normAutofit/>
          </a:bodyPr>
          <a:lstStyle/>
          <a:p>
            <a:r>
              <a:rPr lang="en-US" dirty="0" smtClean="0"/>
              <a:t>General principles of </a:t>
            </a:r>
            <a:r>
              <a:rPr lang="en-US" b="1" i="1" dirty="0" smtClean="0">
                <a:solidFill>
                  <a:srgbClr val="0000FF"/>
                </a:solidFill>
              </a:rPr>
              <a:t>fairness </a:t>
            </a:r>
            <a:r>
              <a:rPr lang="en-US" dirty="0" smtClean="0"/>
              <a:t>must therefore apply in relation to the setting of the claimant commitment:</a:t>
            </a:r>
          </a:p>
          <a:p>
            <a:pPr lvl="1"/>
            <a:r>
              <a:rPr lang="en-US" dirty="0" smtClean="0"/>
              <a:t>In relation to the application of particular work related requirements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rom point of view of how that claimant is supposed to deal with them</a:t>
            </a:r>
          </a:p>
          <a:p>
            <a:pPr lvl="1"/>
            <a:r>
              <a:rPr lang="en-US" dirty="0" smtClean="0"/>
              <a:t>For example, would a 7 day ‘deadline’ always pass the test of ‘fairness’?</a:t>
            </a:r>
          </a:p>
          <a:p>
            <a:r>
              <a:rPr lang="en-US" dirty="0" smtClean="0"/>
              <a:t>Claimants should be given </a:t>
            </a:r>
            <a:r>
              <a:rPr lang="en-US" b="1" i="1" dirty="0" smtClean="0">
                <a:solidFill>
                  <a:srgbClr val="0000FF"/>
                </a:solidFill>
              </a:rPr>
              <a:t>sufficient information for them to make meaningful representations </a:t>
            </a:r>
            <a:r>
              <a:rPr lang="en-US" dirty="0" smtClean="0"/>
              <a:t>regarding content of the commitment</a:t>
            </a:r>
          </a:p>
          <a:p>
            <a:r>
              <a:rPr lang="en-US" dirty="0" smtClean="0"/>
              <a:t>Claimants should thus be able to make meaningful decision about </a:t>
            </a:r>
            <a:r>
              <a:rPr lang="en-US" b="1" i="1" dirty="0" smtClean="0">
                <a:solidFill>
                  <a:srgbClr val="0000FF"/>
                </a:solidFill>
              </a:rPr>
              <a:t>whether to accept claimant commitment or not </a:t>
            </a:r>
            <a:r>
              <a:rPr lang="en-US" dirty="0"/>
              <a:t>(</a:t>
            </a:r>
            <a:r>
              <a:rPr lang="en-US" dirty="0" smtClean="0"/>
              <a:t>no appeal)</a:t>
            </a:r>
          </a:p>
          <a:p>
            <a:r>
              <a:rPr lang="en-US" dirty="0" smtClean="0"/>
              <a:t>Clearly, this cannot be achieved at the on line ‘Declaration’ stage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05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37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0" y="50800"/>
            <a:ext cx="9144000" cy="558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DWP have </a:t>
            </a:r>
            <a:r>
              <a:rPr lang="en-US" sz="3200" i="1" dirty="0" smtClean="0">
                <a:solidFill>
                  <a:srgbClr val="0000FF"/>
                </a:solidFill>
              </a:rPr>
              <a:t>limited power </a:t>
            </a:r>
            <a:r>
              <a:rPr lang="en-US" sz="3200" dirty="0" smtClean="0"/>
              <a:t>to ‘close’ cases</a:t>
            </a:r>
            <a:endParaRPr lang="en-US" sz="3200" dirty="0"/>
          </a:p>
        </p:txBody>
      </p:sp>
      <p:pic>
        <p:nvPicPr>
          <p:cNvPr id="3" name="Picture 2" descr="Screen Shot 2021-01-07 at 15.08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5069"/>
            <a:ext cx="6972300" cy="4893457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 rot="370043">
            <a:off x="5715001" y="1603043"/>
            <a:ext cx="2971800" cy="3391962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kern="1200" dirty="0" smtClean="0"/>
              <a:t>Aside from withdrawing the claim, emigrating or dying, there are no lawful grounds to close any of these listed cases!</a:t>
            </a:r>
            <a:endParaRPr lang="en-US" sz="2400" b="1" kern="1200" dirty="0"/>
          </a:p>
        </p:txBody>
      </p:sp>
    </p:spTree>
    <p:extLst>
      <p:ext uri="{BB962C8B-B14F-4D97-AF65-F5344CB8AC3E}">
        <p14:creationId xmlns:p14="http://schemas.microsoft.com/office/powerpoint/2010/main" val="987721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Taking this kind of matter on</a:t>
            </a:r>
            <a:br>
              <a:rPr lang="en-US" dirty="0" smtClean="0"/>
            </a:br>
            <a:r>
              <a:rPr lang="en-US" sz="3100" i="1" dirty="0" smtClean="0">
                <a:solidFill>
                  <a:srgbClr val="0000FF"/>
                </a:solidFill>
              </a:rPr>
              <a:t>To be effective for claimants</a:t>
            </a:r>
            <a:endParaRPr lang="en-US" sz="3100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699" y="1447800"/>
            <a:ext cx="8553297" cy="3975100"/>
          </a:xfrm>
        </p:spPr>
        <p:txBody>
          <a:bodyPr/>
          <a:lstStyle/>
          <a:p>
            <a:r>
              <a:rPr lang="en-US" dirty="0" smtClean="0"/>
              <a:t>Most importantly </a:t>
            </a:r>
            <a:r>
              <a:rPr lang="en-US" b="1" i="1" dirty="0" smtClean="0">
                <a:solidFill>
                  <a:srgbClr val="0000FF"/>
                </a:solidFill>
              </a:rPr>
              <a:t>we must know the </a:t>
            </a:r>
            <a:r>
              <a:rPr lang="en-US" b="1" i="1" dirty="0" smtClean="0">
                <a:solidFill>
                  <a:srgbClr val="FF0000"/>
                </a:solidFill>
              </a:rPr>
              <a:t>LAW</a:t>
            </a:r>
            <a:r>
              <a:rPr lang="en-US" b="1" i="1" dirty="0" smtClean="0">
                <a:solidFill>
                  <a:srgbClr val="0000FF"/>
                </a:solidFill>
              </a:rPr>
              <a:t> and have the confidence to express and argue for it</a:t>
            </a:r>
          </a:p>
          <a:p>
            <a:r>
              <a:rPr lang="en-US" dirty="0" smtClean="0"/>
              <a:t>We must </a:t>
            </a:r>
            <a:r>
              <a:rPr lang="en-US" b="1" i="1" dirty="0" smtClean="0">
                <a:solidFill>
                  <a:srgbClr val="0000FF"/>
                </a:solidFill>
              </a:rPr>
              <a:t>know what the Complex Needs </a:t>
            </a:r>
            <a:r>
              <a:rPr lang="en-US" b="1" i="1" dirty="0" smtClean="0">
                <a:solidFill>
                  <a:srgbClr val="FF0000"/>
                </a:solidFill>
              </a:rPr>
              <a:t>GUIDANCE</a:t>
            </a:r>
            <a:r>
              <a:rPr lang="en-US" b="1" i="1" dirty="0" smtClean="0">
                <a:solidFill>
                  <a:srgbClr val="0000FF"/>
                </a:solidFill>
              </a:rPr>
              <a:t> says</a:t>
            </a:r>
          </a:p>
          <a:p>
            <a:r>
              <a:rPr lang="en-US" dirty="0" smtClean="0"/>
              <a:t>We must </a:t>
            </a:r>
            <a:r>
              <a:rPr lang="en-US" b="1" i="1" dirty="0" smtClean="0">
                <a:solidFill>
                  <a:srgbClr val="0000FF"/>
                </a:solidFill>
              </a:rPr>
              <a:t>have confidence we can be creative </a:t>
            </a:r>
            <a:r>
              <a:rPr lang="en-US" dirty="0" smtClean="0"/>
              <a:t>within it</a:t>
            </a:r>
          </a:p>
          <a:p>
            <a:r>
              <a:rPr lang="en-US" dirty="0" smtClean="0"/>
              <a:t>We must be </a:t>
            </a:r>
            <a:r>
              <a:rPr lang="en-US" b="1" i="1" dirty="0" smtClean="0">
                <a:solidFill>
                  <a:srgbClr val="0000FF"/>
                </a:solidFill>
              </a:rPr>
              <a:t>able to define claimants </a:t>
            </a:r>
            <a:r>
              <a:rPr lang="en-US" dirty="0" smtClean="0"/>
              <a:t>within Complex Needs</a:t>
            </a:r>
          </a:p>
          <a:p>
            <a:r>
              <a:rPr lang="en-US" dirty="0" smtClean="0"/>
              <a:t>We must be able to ensure </a:t>
            </a:r>
            <a:r>
              <a:rPr lang="en-US" b="1" i="1" dirty="0" smtClean="0">
                <a:solidFill>
                  <a:srgbClr val="0000FF"/>
                </a:solidFill>
              </a:rPr>
              <a:t>these needs are recorded</a:t>
            </a:r>
          </a:p>
          <a:p>
            <a:r>
              <a:rPr lang="en-US" dirty="0" smtClean="0"/>
              <a:t>And </a:t>
            </a:r>
            <a:r>
              <a:rPr lang="en-US" b="1" i="1" dirty="0" smtClean="0">
                <a:solidFill>
                  <a:srgbClr val="0000FF"/>
                </a:solidFill>
              </a:rPr>
              <a:t>consistently applied </a:t>
            </a:r>
            <a:r>
              <a:rPr lang="en-US" dirty="0" smtClean="0"/>
              <a:t>as time passes</a:t>
            </a:r>
          </a:p>
          <a:p>
            <a:r>
              <a:rPr lang="en-US" dirty="0" smtClean="0"/>
              <a:t>And have confidence Complex Needs </a:t>
            </a:r>
            <a:r>
              <a:rPr lang="en-US" b="1" i="1" dirty="0" smtClean="0">
                <a:solidFill>
                  <a:srgbClr val="0000FF"/>
                </a:solidFill>
              </a:rPr>
              <a:t>helps improve equality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55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500"/>
            <a:ext cx="8229600" cy="40256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r>
              <a:rPr lang="en-US" sz="3200" dirty="0" smtClean="0"/>
              <a:t>Concerns about ‘Non-Digital Claims’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36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9900" y="241300"/>
            <a:ext cx="8229600" cy="787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</a:t>
            </a:r>
            <a:r>
              <a:rPr lang="en-US" dirty="0" err="1"/>
              <a:t>c</a:t>
            </a:r>
            <a:r>
              <a:rPr lang="en-US" dirty="0" err="1" smtClean="0"/>
              <a:t>ovid</a:t>
            </a:r>
            <a:r>
              <a:rPr lang="en-US" dirty="0" smtClean="0"/>
              <a:t> requirements</a:t>
            </a:r>
            <a:br>
              <a:rPr lang="en-US" dirty="0" smtClean="0"/>
            </a:br>
            <a:r>
              <a:rPr lang="en-US" sz="3100" i="1" dirty="0" smtClean="0"/>
              <a:t>Clips from </a:t>
            </a:r>
            <a:r>
              <a:rPr lang="en-US" sz="3100" i="1" dirty="0" err="1" smtClean="0"/>
              <a:t>HoC</a:t>
            </a:r>
            <a:r>
              <a:rPr lang="en-US" sz="3100" i="1" dirty="0" smtClean="0"/>
              <a:t> Briefing Paper 8973 (latest: 30/4/2021)</a:t>
            </a:r>
            <a:r>
              <a:rPr lang="mr-IN" sz="3100" i="1" dirty="0" smtClean="0"/>
              <a:t>…</a:t>
            </a:r>
            <a:endParaRPr lang="en-US" sz="31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5900" y="1155700"/>
            <a:ext cx="8699500" cy="4241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Screen Shot 2020-10-11 at 14.20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4251654"/>
            <a:ext cx="8813800" cy="981275"/>
          </a:xfrm>
          <a:prstGeom prst="rect">
            <a:avLst/>
          </a:prstGeom>
          <a:ln w="19050" cmpd="sng">
            <a:solidFill>
              <a:srgbClr val="000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060700" y="3442836"/>
            <a:ext cx="5918200" cy="589982"/>
          </a:xfrm>
          <a:prstGeom prst="rect">
            <a:avLst/>
          </a:prstGeom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These regulations were not extended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45300" y="5298553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4</a:t>
            </a:fld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156200" y="4032818"/>
            <a:ext cx="1028700" cy="3613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reen Shot 2021-04-20 at 08.10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028700"/>
            <a:ext cx="7764980" cy="22733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94533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72" y="89165"/>
            <a:ext cx="8813628" cy="1015735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‘Non-digital relationships’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800" i="1" dirty="0" smtClean="0"/>
              <a:t>From the UC </a:t>
            </a:r>
            <a:r>
              <a:rPr lang="en-US" sz="2800" i="1" dirty="0"/>
              <a:t>Claims and Payments </a:t>
            </a:r>
            <a:r>
              <a:rPr lang="en-US" sz="2800" i="1" dirty="0" smtClean="0"/>
              <a:t>Regulations</a:t>
            </a:r>
            <a:r>
              <a:rPr lang="mr-IN" sz="2800" i="1" dirty="0"/>
              <a:t>…</a:t>
            </a:r>
            <a:r>
              <a:rPr lang="en-GB" sz="2800" i="1" dirty="0"/>
              <a:t/>
            </a:r>
            <a:br>
              <a:rPr lang="en-GB" sz="2800" i="1" dirty="0"/>
            </a:br>
            <a:r>
              <a:rPr lang="en-GB" sz="2800" i="1" dirty="0"/>
              <a:t/>
            </a:r>
            <a:br>
              <a:rPr lang="en-GB" sz="2800" i="1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5158852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40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5272" y="1104900"/>
            <a:ext cx="8813628" cy="449633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</a:t>
            </a:r>
            <a:r>
              <a:rPr lang="en-US" i="1" dirty="0" smtClean="0"/>
              <a:t>‘class of case’ </a:t>
            </a:r>
            <a:r>
              <a:rPr lang="en-US" dirty="0" smtClean="0"/>
              <a:t>permits a telephone claim? </a:t>
            </a:r>
          </a:p>
          <a:p>
            <a:r>
              <a:rPr lang="en-US" dirty="0" smtClean="0"/>
              <a:t>Call UC helpline, call is registered, and call back appointment made</a:t>
            </a:r>
          </a:p>
          <a:p>
            <a:r>
              <a:rPr lang="en-US" dirty="0" smtClean="0"/>
              <a:t>Some will need to claim </a:t>
            </a:r>
            <a:r>
              <a:rPr lang="en-US" i="1" dirty="0" smtClean="0"/>
              <a:t>and maintain </a:t>
            </a:r>
            <a:r>
              <a:rPr lang="en-US" dirty="0" smtClean="0"/>
              <a:t>an award by telephone</a:t>
            </a:r>
          </a:p>
        </p:txBody>
      </p:sp>
      <p:pic>
        <p:nvPicPr>
          <p:cNvPr id="9" name="Picture 8" descr="Screen Shot 2017-08-15 at 11.24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14" y="1333764"/>
            <a:ext cx="8286585" cy="2783649"/>
          </a:xfrm>
          <a:prstGeom prst="rect">
            <a:avLst/>
          </a:prstGeom>
          <a:ln w="19050" cmpd="sng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906442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72" y="114565"/>
            <a:ext cx="8826328" cy="9525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“Spotlight on: claims by phone”</a:t>
            </a:r>
            <a:br>
              <a:rPr lang="en-US" sz="4000" dirty="0" smtClean="0"/>
            </a:br>
            <a:r>
              <a:rPr lang="en-US" sz="3100" i="1" dirty="0" smtClean="0">
                <a:solidFill>
                  <a:srgbClr val="0000FF"/>
                </a:solidFill>
              </a:rPr>
              <a:t>FOI response from DWP on 24/6/2019</a:t>
            </a:r>
            <a:endParaRPr lang="en-US" sz="3100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72" y="1292888"/>
            <a:ext cx="8978728" cy="41951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b="1" i="1" dirty="0" smtClean="0"/>
              <a:t>To be allowed a phone claim, ALL these circumstances must apply</a:t>
            </a:r>
            <a:r>
              <a:rPr lang="mr-IN" sz="3100" b="1" i="1" dirty="0" smtClean="0"/>
              <a:t>…</a:t>
            </a:r>
            <a:endParaRPr lang="en-GB" sz="3100" b="1" i="1" dirty="0" smtClean="0"/>
          </a:p>
          <a:p>
            <a:pPr lvl="0"/>
            <a:r>
              <a:rPr lang="en-GB" sz="2600" dirty="0" smtClean="0"/>
              <a:t>Claimant must be unable </a:t>
            </a:r>
            <a:r>
              <a:rPr lang="en-GB" sz="2600" dirty="0"/>
              <a:t>to make a claim online independently, </a:t>
            </a:r>
            <a:r>
              <a:rPr lang="en-GB" sz="2600" b="1" i="1" dirty="0">
                <a:solidFill>
                  <a:srgbClr val="0000FF"/>
                </a:solidFill>
              </a:rPr>
              <a:t>and</a:t>
            </a:r>
          </a:p>
          <a:p>
            <a:pPr lvl="0"/>
            <a:r>
              <a:rPr lang="en-GB" sz="2600" dirty="0" smtClean="0"/>
              <a:t>Claimant does not have anyone </a:t>
            </a:r>
            <a:r>
              <a:rPr lang="en-GB" sz="2600" dirty="0"/>
              <a:t>to support them to make a claim online, </a:t>
            </a:r>
            <a:r>
              <a:rPr lang="en-GB" sz="2600" b="1" i="1" dirty="0">
                <a:solidFill>
                  <a:srgbClr val="0000FF"/>
                </a:solidFill>
              </a:rPr>
              <a:t>and</a:t>
            </a:r>
          </a:p>
          <a:p>
            <a:pPr lvl="0"/>
            <a:r>
              <a:rPr lang="en-GB" sz="2600" dirty="0" smtClean="0"/>
              <a:t>Is unable </a:t>
            </a:r>
            <a:r>
              <a:rPr lang="en-GB" sz="2600" dirty="0"/>
              <a:t>to claim online with in-house jobcentre support, </a:t>
            </a:r>
            <a:r>
              <a:rPr lang="en-GB" sz="2600" b="1" i="1" dirty="0">
                <a:solidFill>
                  <a:srgbClr val="0000FF"/>
                </a:solidFill>
              </a:rPr>
              <a:t>and </a:t>
            </a:r>
          </a:p>
          <a:p>
            <a:pPr lvl="0"/>
            <a:r>
              <a:rPr lang="en-GB" sz="2600" dirty="0" smtClean="0"/>
              <a:t>Is unable </a:t>
            </a:r>
            <a:r>
              <a:rPr lang="en-GB" sz="2600" dirty="0"/>
              <a:t>to obtain help through the Citizens </a:t>
            </a:r>
            <a:r>
              <a:rPr lang="en-GB" sz="2600" dirty="0" smtClean="0"/>
              <a:t>Advice </a:t>
            </a:r>
            <a:r>
              <a:rPr lang="en-GB" sz="2600" dirty="0" err="1" smtClean="0"/>
              <a:t>etc</a:t>
            </a:r>
            <a:r>
              <a:rPr lang="en-GB" sz="2600" dirty="0" smtClean="0"/>
              <a:t>, </a:t>
            </a:r>
            <a:r>
              <a:rPr lang="en-GB" sz="2600" b="1" i="1" dirty="0">
                <a:solidFill>
                  <a:srgbClr val="0000FF"/>
                </a:solidFill>
              </a:rPr>
              <a:t>and</a:t>
            </a:r>
          </a:p>
          <a:p>
            <a:pPr lvl="0"/>
            <a:r>
              <a:rPr lang="en-GB" sz="2600" dirty="0" smtClean="0"/>
              <a:t>Process only </a:t>
            </a:r>
            <a:r>
              <a:rPr lang="en-GB" sz="2600" dirty="0"/>
              <a:t>be used when all other assisted digital options exhausted, </a:t>
            </a:r>
            <a:r>
              <a:rPr lang="en-GB" sz="2600" b="1" i="1" dirty="0">
                <a:solidFill>
                  <a:srgbClr val="0000FF"/>
                </a:solidFill>
              </a:rPr>
              <a:t>and</a:t>
            </a:r>
          </a:p>
          <a:p>
            <a:pPr lvl="0"/>
            <a:r>
              <a:rPr lang="en-GB" sz="2600" dirty="0"/>
              <a:t>All </a:t>
            </a:r>
            <a:r>
              <a:rPr lang="en-GB" sz="2600" i="1" dirty="0"/>
              <a:t>reasonable </a:t>
            </a:r>
            <a:r>
              <a:rPr lang="en-GB" sz="2600" dirty="0"/>
              <a:t>attempts have been made to </a:t>
            </a:r>
            <a:r>
              <a:rPr lang="en-GB" sz="2600" dirty="0" smtClean="0"/>
              <a:t>enable</a:t>
            </a:r>
            <a:r>
              <a:rPr lang="en-GB" sz="2600" dirty="0"/>
              <a:t> </a:t>
            </a:r>
            <a:r>
              <a:rPr lang="en-GB" sz="2600" dirty="0" smtClean="0"/>
              <a:t>support</a:t>
            </a:r>
            <a:r>
              <a:rPr lang="en-GB" sz="2600" b="1" i="1" dirty="0" smtClean="0">
                <a:solidFill>
                  <a:srgbClr val="0000FF"/>
                </a:solidFill>
              </a:rPr>
              <a:t> </a:t>
            </a:r>
            <a:endParaRPr lang="en-GB" sz="2600" b="1" i="1" dirty="0">
              <a:solidFill>
                <a:srgbClr val="0000FF"/>
              </a:solidFill>
            </a:endParaRPr>
          </a:p>
          <a:p>
            <a:pPr lvl="0"/>
            <a:r>
              <a:rPr lang="en-GB" sz="2600" b="1" dirty="0" smtClean="0">
                <a:solidFill>
                  <a:srgbClr val="0000FF"/>
                </a:solidFill>
              </a:rPr>
              <a:t>Note: </a:t>
            </a:r>
            <a:r>
              <a:rPr lang="en-GB" sz="2600" dirty="0" smtClean="0"/>
              <a:t>Such </a:t>
            </a:r>
            <a:r>
              <a:rPr lang="en-GB" sz="2600" dirty="0"/>
              <a:t>call may be made be </a:t>
            </a:r>
            <a:r>
              <a:rPr lang="en-GB" sz="2600" dirty="0" smtClean="0"/>
              <a:t>an </a:t>
            </a:r>
            <a:r>
              <a:rPr lang="en-GB" sz="2600" i="1" dirty="0"/>
              <a:t>appointee</a:t>
            </a:r>
            <a:r>
              <a:rPr lang="en-GB" sz="2600" dirty="0"/>
              <a:t> </a:t>
            </a:r>
            <a:r>
              <a:rPr lang="en-GB" sz="2600" dirty="0" smtClean="0"/>
              <a:t>(but same </a:t>
            </a:r>
            <a:r>
              <a:rPr lang="en-GB" sz="2600" dirty="0"/>
              <a:t>rules apply – see above)</a:t>
            </a:r>
          </a:p>
          <a:p>
            <a:pPr lvl="0"/>
            <a:r>
              <a:rPr lang="en-GB" sz="2600" b="1" dirty="0">
                <a:solidFill>
                  <a:srgbClr val="0000FF"/>
                </a:solidFill>
              </a:rPr>
              <a:t>Note:</a:t>
            </a:r>
            <a:r>
              <a:rPr lang="en-GB" sz="2600" dirty="0">
                <a:solidFill>
                  <a:srgbClr val="0000FF"/>
                </a:solidFill>
              </a:rPr>
              <a:t> </a:t>
            </a:r>
            <a:r>
              <a:rPr lang="en-GB" sz="2600" dirty="0"/>
              <a:t>If claimant has a </a:t>
            </a:r>
            <a:r>
              <a:rPr lang="en-GB" sz="2600" i="1" dirty="0"/>
              <a:t>corporate appointee </a:t>
            </a:r>
            <a:r>
              <a:rPr lang="en-GB" sz="2600" dirty="0"/>
              <a:t>the new claim should </a:t>
            </a:r>
            <a:r>
              <a:rPr lang="en-GB" sz="2600" i="1" dirty="0"/>
              <a:t>always</a:t>
            </a:r>
            <a:r>
              <a:rPr lang="en-GB" sz="2600" dirty="0"/>
              <a:t> be taken by phone as a personal email cannot be provided</a:t>
            </a:r>
          </a:p>
          <a:p>
            <a:pPr lvl="0"/>
            <a:r>
              <a:rPr lang="en-GB" sz="2600" b="1" dirty="0">
                <a:solidFill>
                  <a:srgbClr val="0000FF"/>
                </a:solidFill>
              </a:rPr>
              <a:t>Note:</a:t>
            </a:r>
            <a:r>
              <a:rPr lang="en-GB" sz="2600" dirty="0">
                <a:solidFill>
                  <a:srgbClr val="0000FF"/>
                </a:solidFill>
              </a:rPr>
              <a:t> </a:t>
            </a:r>
            <a:r>
              <a:rPr lang="en-GB" sz="2600" dirty="0"/>
              <a:t>If claimant </a:t>
            </a:r>
            <a:r>
              <a:rPr lang="en-GB" sz="2600" i="1" dirty="0">
                <a:solidFill>
                  <a:srgbClr val="000000"/>
                </a:solidFill>
              </a:rPr>
              <a:t>does not </a:t>
            </a:r>
            <a:r>
              <a:rPr lang="en-GB" sz="2600" dirty="0"/>
              <a:t>satisfy the above circumstances </a:t>
            </a:r>
            <a:r>
              <a:rPr lang="en-GB" sz="2600" b="1" i="1" dirty="0">
                <a:solidFill>
                  <a:srgbClr val="0000FF"/>
                </a:solidFill>
              </a:rPr>
              <a:t>but insists</a:t>
            </a:r>
            <a:r>
              <a:rPr lang="en-GB" sz="2600" dirty="0">
                <a:solidFill>
                  <a:srgbClr val="0000FF"/>
                </a:solidFill>
              </a:rPr>
              <a:t> </a:t>
            </a:r>
            <a:r>
              <a:rPr lang="en-GB" sz="2600" dirty="0"/>
              <a:t>on making a claim by phone, they </a:t>
            </a:r>
            <a:r>
              <a:rPr lang="en-GB" sz="2600" b="1" i="1" dirty="0">
                <a:solidFill>
                  <a:srgbClr val="0000FF"/>
                </a:solidFill>
              </a:rPr>
              <a:t>should be allowed to do </a:t>
            </a:r>
            <a:r>
              <a:rPr lang="en-GB" sz="2600" b="1" i="1" dirty="0" smtClean="0">
                <a:solidFill>
                  <a:srgbClr val="0000FF"/>
                </a:solidFill>
              </a:rPr>
              <a:t>so. </a:t>
            </a:r>
            <a:r>
              <a:rPr lang="en-GB" sz="2600" dirty="0" smtClean="0"/>
              <a:t>Claimants </a:t>
            </a:r>
            <a:r>
              <a:rPr lang="en-GB" sz="2600" dirty="0"/>
              <a:t>should </a:t>
            </a:r>
            <a:r>
              <a:rPr lang="en-GB" sz="2600" dirty="0" smtClean="0"/>
              <a:t>then be </a:t>
            </a:r>
            <a:r>
              <a:rPr lang="en-GB" sz="2600" dirty="0"/>
              <a:t>advised to contact the UC Service Centre number and an appointment will be booked for the claim to be taken by phone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5285324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52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72" y="114565"/>
            <a:ext cx="8654725" cy="952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Clip from ‘Making and Maintaining a Phone Claim’</a:t>
            </a:r>
            <a:br>
              <a:rPr lang="en-US" sz="3600" dirty="0" smtClean="0"/>
            </a:br>
            <a:r>
              <a:rPr lang="en-US" sz="3100" i="1" dirty="0" smtClean="0">
                <a:solidFill>
                  <a:srgbClr val="0000FF"/>
                </a:solidFill>
              </a:rPr>
              <a:t>DWP guidance issued in August 2019</a:t>
            </a:r>
            <a:br>
              <a:rPr lang="en-US" sz="3100" i="1" dirty="0" smtClean="0">
                <a:solidFill>
                  <a:srgbClr val="0000FF"/>
                </a:solidFill>
              </a:rPr>
            </a:br>
            <a:endParaRPr lang="en-US" sz="3100" i="1" dirty="0">
              <a:solidFill>
                <a:srgbClr val="0000FF"/>
              </a:solidFill>
            </a:endParaRPr>
          </a:p>
        </p:txBody>
      </p:sp>
      <p:pic>
        <p:nvPicPr>
          <p:cNvPr id="5" name="Content Placeholder 4" descr="Screen Shot 2020-11-06 at 10.34.4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0" r="33"/>
          <a:stretch/>
        </p:blipFill>
        <p:spPr>
          <a:xfrm>
            <a:off x="317501" y="1189758"/>
            <a:ext cx="7831800" cy="4347442"/>
          </a:xfrm>
          <a:ln w="19050" cmpd="sng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46900" y="5219809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924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72" y="749300"/>
            <a:ext cx="8750128" cy="43558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b="1" i="1" dirty="0" smtClean="0"/>
          </a:p>
          <a:p>
            <a:pPr marL="0" indent="0" algn="ctr">
              <a:buNone/>
            </a:pPr>
            <a:r>
              <a:rPr lang="en-US" sz="3600" b="1" dirty="0">
                <a:solidFill>
                  <a:srgbClr val="000000"/>
                </a:solidFill>
              </a:rPr>
              <a:t>3</a:t>
            </a:r>
            <a:r>
              <a:rPr lang="en-US" sz="3600" b="1" dirty="0" smtClean="0">
                <a:solidFill>
                  <a:srgbClr val="000000"/>
                </a:solidFill>
              </a:rPr>
              <a:t>. </a:t>
            </a:r>
            <a:r>
              <a:rPr lang="en-US" sz="3600" b="1" i="1" dirty="0" smtClean="0">
                <a:solidFill>
                  <a:srgbClr val="0000FF"/>
                </a:solidFill>
              </a:rPr>
              <a:t>Conditionality</a:t>
            </a:r>
            <a:r>
              <a:rPr lang="en-US" sz="3600" b="1" dirty="0" smtClean="0">
                <a:solidFill>
                  <a:srgbClr val="000000"/>
                </a:solidFill>
              </a:rPr>
              <a:t> and Complex Needs </a:t>
            </a:r>
            <a:endParaRPr lang="en-GB" sz="3600" b="1" i="1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600" i="1" dirty="0"/>
              <a:t>UC/JSA conditionality </a:t>
            </a:r>
            <a:r>
              <a:rPr lang="en-US" sz="2600" i="1" dirty="0" smtClean="0"/>
              <a:t>still substantially held back?</a:t>
            </a:r>
            <a:endParaRPr lang="en-US" sz="2600" i="1" dirty="0"/>
          </a:p>
          <a:p>
            <a:pPr marL="0" indent="0" algn="ctr">
              <a:buNone/>
            </a:pPr>
            <a:endParaRPr lang="en-US" sz="2600" b="1" i="1" dirty="0"/>
          </a:p>
          <a:p>
            <a:pPr marL="0" indent="0" algn="ctr">
              <a:buNone/>
            </a:pPr>
            <a:r>
              <a:rPr lang="en-US" sz="2600" i="1" dirty="0" smtClean="0"/>
              <a:t>Do you want a Second Opinion?</a:t>
            </a:r>
          </a:p>
          <a:p>
            <a:pPr marL="0" indent="0" algn="ctr">
              <a:buNone/>
            </a:pPr>
            <a:endParaRPr lang="en-US" sz="2600" i="1" dirty="0"/>
          </a:p>
          <a:p>
            <a:pPr marL="0" indent="0" algn="ctr">
              <a:buNone/>
            </a:pPr>
            <a:r>
              <a:rPr lang="en-US" sz="2600" i="1" dirty="0" smtClean="0"/>
              <a:t>Does the Claimant Commitment reflect your Complex Needs? </a:t>
            </a:r>
            <a:endParaRPr lang="en-US" sz="2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91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32600" y="5201464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44</a:t>
            </a:fld>
            <a:endParaRPr lang="en-US" dirty="0"/>
          </a:p>
        </p:txBody>
      </p:sp>
      <p:pic>
        <p:nvPicPr>
          <p:cNvPr id="5" name="Picture 4" descr="Screen Shot 2020-01-25 at 08.59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99" y="305180"/>
            <a:ext cx="6314209" cy="5200555"/>
          </a:xfrm>
          <a:prstGeom prst="rect">
            <a:avLst/>
          </a:prstGeom>
          <a:ln w="19050" cmpd="sng">
            <a:solidFill>
              <a:srgbClr val="000000"/>
            </a:solidFill>
          </a:ln>
        </p:spPr>
      </p:pic>
      <p:sp>
        <p:nvSpPr>
          <p:cNvPr id="2" name="Rectangle 1"/>
          <p:cNvSpPr/>
          <p:nvPr/>
        </p:nvSpPr>
        <p:spPr>
          <a:xfrm rot="20756454">
            <a:off x="6626324" y="754304"/>
            <a:ext cx="2189222" cy="2454285"/>
          </a:xfrm>
          <a:prstGeom prst="rect">
            <a:avLst/>
          </a:prstGeom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If you </a:t>
            </a:r>
            <a:r>
              <a:rPr lang="en-US" sz="2400" b="1" i="1" dirty="0" smtClean="0">
                <a:solidFill>
                  <a:schemeClr val="bg1"/>
                </a:solidFill>
              </a:rPr>
              <a:t>refuse</a:t>
            </a:r>
            <a:r>
              <a:rPr lang="en-US" sz="2400" b="1" dirty="0" smtClean="0">
                <a:solidFill>
                  <a:schemeClr val="bg1"/>
                </a:solidFill>
              </a:rPr>
              <a:t> to ‘</a:t>
            </a:r>
            <a:r>
              <a:rPr lang="en-US" sz="2400" b="1" i="1" dirty="0" smtClean="0">
                <a:solidFill>
                  <a:schemeClr val="bg1"/>
                </a:solidFill>
              </a:rPr>
              <a:t>ACCEPT’</a:t>
            </a:r>
            <a:r>
              <a:rPr lang="en-US" sz="2400" b="1" dirty="0" smtClean="0">
                <a:solidFill>
                  <a:schemeClr val="bg1"/>
                </a:solidFill>
              </a:rPr>
              <a:t> and there are </a:t>
            </a:r>
            <a:r>
              <a:rPr lang="en-US" sz="2400" b="1" i="1" dirty="0" smtClean="0">
                <a:solidFill>
                  <a:schemeClr val="bg1"/>
                </a:solidFill>
              </a:rPr>
              <a:t>NO Complex Needs </a:t>
            </a:r>
            <a:r>
              <a:rPr lang="mr-IN" sz="2400" b="1" dirty="0" smtClean="0"/>
              <a:t>–</a:t>
            </a:r>
            <a:r>
              <a:rPr lang="en-US" sz="2400" b="1" dirty="0" smtClean="0"/>
              <a:t> you </a:t>
            </a:r>
            <a:r>
              <a:rPr lang="en-US" sz="2400" b="1" i="1" dirty="0" smtClean="0">
                <a:solidFill>
                  <a:srgbClr val="000000"/>
                </a:solidFill>
              </a:rPr>
              <a:t>may then lose award</a:t>
            </a:r>
            <a:r>
              <a:rPr lang="mr-IN" sz="2400" b="1" i="1" dirty="0" smtClean="0">
                <a:solidFill>
                  <a:srgbClr val="000000"/>
                </a:solidFill>
              </a:rPr>
              <a:t>…</a:t>
            </a:r>
            <a:endParaRPr lang="en-US" sz="2400" b="1" i="1" dirty="0">
              <a:solidFill>
                <a:srgbClr val="000000"/>
              </a:solidFill>
            </a:endParaRPr>
          </a:p>
        </p:txBody>
      </p:sp>
      <p:cxnSp>
        <p:nvCxnSpPr>
          <p:cNvPr id="6" name="Straight Arrow Connector 5"/>
          <p:cNvCxnSpPr>
            <a:stCxn id="2" idx="1"/>
            <a:endCxn id="2" idx="1"/>
          </p:cNvCxnSpPr>
          <p:nvPr/>
        </p:nvCxnSpPr>
        <p:spPr>
          <a:xfrm>
            <a:off x="6659112" y="224735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083300" y="2374900"/>
            <a:ext cx="584200" cy="266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082800" y="3022600"/>
            <a:ext cx="4749800" cy="2122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919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565"/>
            <a:ext cx="9144000" cy="952500"/>
          </a:xfrm>
        </p:spPr>
        <p:txBody>
          <a:bodyPr>
            <a:noAutofit/>
          </a:bodyPr>
          <a:lstStyle/>
          <a:p>
            <a:r>
              <a:rPr lang="en-US" sz="3200" dirty="0" smtClean="0"/>
              <a:t>You cannot appeal nature of </a:t>
            </a:r>
            <a:r>
              <a:rPr lang="en-US" sz="3200" i="1" dirty="0" smtClean="0">
                <a:solidFill>
                  <a:srgbClr val="0000FF"/>
                </a:solidFill>
              </a:rPr>
              <a:t>requirements</a:t>
            </a:r>
            <a:r>
              <a:rPr lang="en-US" sz="3200" dirty="0" smtClean="0"/>
              <a:t> in commitment</a:t>
            </a:r>
            <a:r>
              <a:rPr lang="en-GB" sz="3200" dirty="0" smtClean="0"/>
              <a:t> </a:t>
            </a:r>
            <a:r>
              <a:rPr lang="mr-IN" sz="3200" dirty="0" smtClean="0"/>
              <a:t>–</a:t>
            </a:r>
            <a:r>
              <a:rPr lang="en-GB" sz="3200" dirty="0" smtClean="0"/>
              <a:t> </a:t>
            </a:r>
            <a:r>
              <a:rPr lang="en-US" sz="3200" dirty="0" smtClean="0"/>
              <a:t>only </a:t>
            </a:r>
            <a:r>
              <a:rPr lang="en-US" sz="3200" i="1" dirty="0" smtClean="0">
                <a:solidFill>
                  <a:srgbClr val="0000FF"/>
                </a:solidFill>
              </a:rPr>
              <a:t>sanction decision </a:t>
            </a:r>
            <a:r>
              <a:rPr lang="en-US" sz="3200" dirty="0" smtClean="0"/>
              <a:t>that follows</a:t>
            </a:r>
            <a:endParaRPr lang="en-US" sz="3200" dirty="0"/>
          </a:p>
        </p:txBody>
      </p:sp>
      <p:pic>
        <p:nvPicPr>
          <p:cNvPr id="5" name="Content Placeholder 4" descr="download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" r="-93"/>
          <a:stretch/>
        </p:blipFill>
        <p:spPr>
          <a:xfrm>
            <a:off x="1816100" y="1305249"/>
            <a:ext cx="6007100" cy="4168187"/>
          </a:xfrm>
          <a:ln w="19050" cmpd="sng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92204" y="5169165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4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265"/>
            <a:ext cx="9144000" cy="647435"/>
          </a:xfrm>
        </p:spPr>
        <p:txBody>
          <a:bodyPr>
            <a:normAutofit/>
          </a:bodyPr>
          <a:lstStyle/>
          <a:p>
            <a:r>
              <a:rPr lang="en-GB" sz="3200" dirty="0" smtClean="0"/>
              <a:t>Do </a:t>
            </a:r>
            <a:r>
              <a:rPr lang="en-GB" sz="3200" i="1" dirty="0" smtClean="0"/>
              <a:t>the </a:t>
            </a:r>
            <a:r>
              <a:rPr lang="en-GB" sz="3200" i="1" dirty="0" smtClean="0">
                <a:solidFill>
                  <a:srgbClr val="0000FF"/>
                </a:solidFill>
              </a:rPr>
              <a:t>REQUIREMENTS</a:t>
            </a:r>
            <a:r>
              <a:rPr lang="en-GB" sz="3200" dirty="0" smtClean="0"/>
              <a:t> match </a:t>
            </a:r>
            <a:r>
              <a:rPr lang="en-GB" sz="3200" dirty="0"/>
              <a:t>y</a:t>
            </a:r>
            <a:r>
              <a:rPr lang="en-GB" sz="3200" dirty="0" smtClean="0"/>
              <a:t>our </a:t>
            </a:r>
            <a:r>
              <a:rPr lang="en-GB" sz="3200" i="1" dirty="0" smtClean="0">
                <a:solidFill>
                  <a:srgbClr val="0000FF"/>
                </a:solidFill>
              </a:rPr>
              <a:t>TRUE ABILITY?</a:t>
            </a:r>
            <a:endParaRPr lang="en-GB" sz="3200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72" y="940065"/>
            <a:ext cx="8978728" cy="4774935"/>
          </a:xfrm>
        </p:spPr>
        <p:txBody>
          <a:bodyPr>
            <a:normAutofit/>
          </a:bodyPr>
          <a:lstStyle/>
          <a:p>
            <a:r>
              <a:rPr lang="en-GB" dirty="0" smtClean="0"/>
              <a:t>A </a:t>
            </a:r>
            <a:r>
              <a:rPr lang="en-GB" b="1" i="1" dirty="0" smtClean="0">
                <a:solidFill>
                  <a:srgbClr val="0000FF"/>
                </a:solidFill>
              </a:rPr>
              <a:t>sanction referral </a:t>
            </a:r>
            <a:r>
              <a:rPr lang="en-GB" dirty="0"/>
              <a:t>will often be made if CC not complied with (hence need to </a:t>
            </a:r>
            <a:r>
              <a:rPr lang="en-GB" dirty="0" smtClean="0"/>
              <a:t>optimise it so far as </a:t>
            </a:r>
            <a:r>
              <a:rPr lang="en-GB" dirty="0"/>
              <a:t>possible)</a:t>
            </a:r>
            <a:r>
              <a:rPr lang="en-GB" dirty="0" smtClean="0"/>
              <a:t>…</a:t>
            </a:r>
            <a:endParaRPr lang="en-GB" dirty="0"/>
          </a:p>
          <a:p>
            <a:r>
              <a:rPr lang="en-GB" dirty="0"/>
              <a:t>N</a:t>
            </a:r>
            <a:r>
              <a:rPr lang="en-GB" dirty="0" smtClean="0"/>
              <a:t>eed </a:t>
            </a:r>
            <a:r>
              <a:rPr lang="en-GB" dirty="0"/>
              <a:t>to look carefully </a:t>
            </a:r>
            <a:r>
              <a:rPr lang="en-GB" dirty="0" smtClean="0"/>
              <a:t>at requirements to </a:t>
            </a:r>
            <a:r>
              <a:rPr lang="en-GB" dirty="0"/>
              <a:t>see if claimant has </a:t>
            </a:r>
            <a:r>
              <a:rPr lang="en-GB" dirty="0" smtClean="0"/>
              <a:t>truly failed </a:t>
            </a:r>
            <a:r>
              <a:rPr lang="mr-IN" dirty="0" smtClean="0"/>
              <a:t>–</a:t>
            </a:r>
            <a:r>
              <a:rPr lang="en-GB" dirty="0" smtClean="0"/>
              <a:t> </a:t>
            </a:r>
            <a:r>
              <a:rPr lang="en-GB" b="1" i="1" dirty="0" smtClean="0">
                <a:solidFill>
                  <a:srgbClr val="0000FF"/>
                </a:solidFill>
              </a:rPr>
              <a:t>are claimant commitment requirements REASONABLE?</a:t>
            </a:r>
            <a:endParaRPr lang="en-GB" b="1" i="1" dirty="0">
              <a:solidFill>
                <a:srgbClr val="0000FF"/>
              </a:solidFill>
            </a:endParaRPr>
          </a:p>
          <a:p>
            <a:r>
              <a:rPr lang="en-GB" dirty="0" smtClean="0"/>
              <a:t>The claimant commitment </a:t>
            </a:r>
            <a:r>
              <a:rPr lang="en-GB" b="1" i="1" dirty="0" smtClean="0">
                <a:solidFill>
                  <a:srgbClr val="0000FF"/>
                </a:solidFill>
              </a:rPr>
              <a:t>may </a:t>
            </a:r>
            <a:r>
              <a:rPr lang="en-GB" b="1" i="1" dirty="0">
                <a:solidFill>
                  <a:srgbClr val="0000FF"/>
                </a:solidFill>
              </a:rPr>
              <a:t>not have been properly </a:t>
            </a:r>
            <a:r>
              <a:rPr lang="en-GB" b="1" i="1" dirty="0" smtClean="0">
                <a:solidFill>
                  <a:srgbClr val="0000FF"/>
                </a:solidFill>
              </a:rPr>
              <a:t>drafted </a:t>
            </a:r>
            <a:r>
              <a:rPr lang="en-GB" dirty="0" smtClean="0"/>
              <a:t>to reflect health issues /</a:t>
            </a:r>
            <a:r>
              <a:rPr lang="en-GB" dirty="0"/>
              <a:t>caring </a:t>
            </a:r>
            <a:r>
              <a:rPr lang="en-GB" dirty="0" smtClean="0"/>
              <a:t>issues and so on</a:t>
            </a:r>
          </a:p>
          <a:p>
            <a:r>
              <a:rPr lang="en-GB" b="1" dirty="0" smtClean="0">
                <a:solidFill>
                  <a:srgbClr val="0000FF"/>
                </a:solidFill>
              </a:rPr>
              <a:t>Claimants should certainly </a:t>
            </a:r>
            <a:r>
              <a:rPr lang="en-GB" b="1" i="1" dirty="0" smtClean="0">
                <a:solidFill>
                  <a:srgbClr val="0000FF"/>
                </a:solidFill>
              </a:rPr>
              <a:t>DISPUTE</a:t>
            </a:r>
            <a:r>
              <a:rPr lang="en-GB" b="1" dirty="0" smtClean="0">
                <a:solidFill>
                  <a:srgbClr val="0000FF"/>
                </a:solidFill>
              </a:rPr>
              <a:t> (although </a:t>
            </a:r>
            <a:r>
              <a:rPr lang="en-GB" b="1" i="1" dirty="0" smtClean="0">
                <a:solidFill>
                  <a:srgbClr val="0000FF"/>
                </a:solidFill>
              </a:rPr>
              <a:t>cannot appeal</a:t>
            </a:r>
            <a:r>
              <a:rPr lang="en-GB" b="1" dirty="0" smtClean="0">
                <a:solidFill>
                  <a:srgbClr val="0000FF"/>
                </a:solidFill>
              </a:rPr>
              <a:t>) any requirement </a:t>
            </a:r>
            <a:r>
              <a:rPr lang="en-GB" b="1" dirty="0">
                <a:solidFill>
                  <a:srgbClr val="0000FF"/>
                </a:solidFill>
              </a:rPr>
              <a:t>that does not properly reflect </a:t>
            </a:r>
            <a:r>
              <a:rPr lang="en-GB" b="1" dirty="0" smtClean="0">
                <a:solidFill>
                  <a:srgbClr val="0000FF"/>
                </a:solidFill>
              </a:rPr>
              <a:t>the claimant’s ability</a:t>
            </a:r>
          </a:p>
          <a:p>
            <a:r>
              <a:rPr lang="en-GB" dirty="0"/>
              <a:t>T</a:t>
            </a:r>
            <a:r>
              <a:rPr lang="en-GB" dirty="0" smtClean="0"/>
              <a:t>he adviser may </a:t>
            </a:r>
            <a:r>
              <a:rPr lang="en-GB" b="1" dirty="0" smtClean="0">
                <a:solidFill>
                  <a:srgbClr val="0000FF"/>
                </a:solidFill>
              </a:rPr>
              <a:t>well want to help with this</a:t>
            </a:r>
          </a:p>
          <a:p>
            <a:r>
              <a:rPr lang="en-GB" b="1" dirty="0" smtClean="0">
                <a:solidFill>
                  <a:srgbClr val="0000FF"/>
                </a:solidFill>
              </a:rPr>
              <a:t>As a result of </a:t>
            </a:r>
            <a:r>
              <a:rPr lang="en-GB" b="1" dirty="0" err="1" smtClean="0">
                <a:solidFill>
                  <a:srgbClr val="0000FF"/>
                </a:solidFill>
              </a:rPr>
              <a:t>Covid</a:t>
            </a:r>
            <a:r>
              <a:rPr lang="en-GB" b="1" dirty="0" smtClean="0">
                <a:solidFill>
                  <a:srgbClr val="0000FF"/>
                </a:solidFill>
              </a:rPr>
              <a:t>, </a:t>
            </a:r>
            <a:r>
              <a:rPr lang="en-GB" dirty="0" smtClean="0"/>
              <a:t>UC Work </a:t>
            </a:r>
            <a:r>
              <a:rPr lang="en-GB" dirty="0"/>
              <a:t>S</a:t>
            </a:r>
            <a:r>
              <a:rPr lang="en-GB" dirty="0" smtClean="0"/>
              <a:t>earch requirements were halted, as were </a:t>
            </a:r>
            <a:r>
              <a:rPr lang="mr-IN" dirty="0" smtClean="0"/>
              <a:t>–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0000FF"/>
                </a:solidFill>
              </a:rPr>
              <a:t>these are now resuming (?) </a:t>
            </a:r>
            <a:r>
              <a:rPr lang="mr-IN" b="1" dirty="0" smtClean="0">
                <a:solidFill>
                  <a:srgbClr val="0000FF"/>
                </a:solidFill>
              </a:rPr>
              <a:t>–</a:t>
            </a:r>
            <a:r>
              <a:rPr lang="en-GB" b="1" dirty="0" smtClean="0">
                <a:solidFill>
                  <a:srgbClr val="0000FF"/>
                </a:solidFill>
              </a:rPr>
              <a:t> now sanction risks?</a:t>
            </a:r>
            <a:endParaRPr lang="en-GB" b="1" i="1" dirty="0">
              <a:solidFill>
                <a:srgbClr val="0000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5180277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399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27265"/>
            <a:ext cx="9144000" cy="952500"/>
          </a:xfrm>
        </p:spPr>
        <p:txBody>
          <a:bodyPr>
            <a:normAutofit fontScale="90000"/>
          </a:bodyPr>
          <a:lstStyle/>
          <a:p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all depends </a:t>
            </a:r>
            <a:r>
              <a:rPr lang="en-US" dirty="0" smtClean="0"/>
              <a:t>on your Work Coach</a:t>
            </a:r>
            <a:r>
              <a:rPr lang="en-US" dirty="0"/>
              <a:t/>
            </a:r>
            <a:br>
              <a:rPr lang="en-US" dirty="0"/>
            </a:br>
            <a:r>
              <a:rPr lang="en-US" sz="3000" i="1" dirty="0">
                <a:solidFill>
                  <a:srgbClr val="0000FF"/>
                </a:solidFill>
              </a:rPr>
              <a:t>Variability in Work Coach approach can make a big differenc</a:t>
            </a:r>
            <a:r>
              <a:rPr lang="en-US" sz="3100" i="1" dirty="0">
                <a:solidFill>
                  <a:srgbClr val="0000FF"/>
                </a:solidFill>
              </a:rPr>
              <a:t>e </a:t>
            </a:r>
            <a:endParaRPr lang="en-US" sz="3100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47</a:t>
            </a:fld>
            <a:endParaRPr lang="en-US"/>
          </a:p>
        </p:txBody>
      </p:sp>
      <p:pic>
        <p:nvPicPr>
          <p:cNvPr id="7" name="Content Placeholder 7" descr="Unknown.jpeg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" b="1101"/>
          <a:stretch>
            <a:fillRect/>
          </a:stretch>
        </p:blipFill>
        <p:spPr>
          <a:xfrm rot="21047137">
            <a:off x="2232837" y="1622375"/>
            <a:ext cx="4484380" cy="3490202"/>
          </a:xfrm>
          <a:prstGeom prst="rect">
            <a:avLst/>
          </a:prstGeom>
          <a:ln w="19050" cmpd="sng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22539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Easement and Limitations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UC requirements may be subject to </a:t>
            </a:r>
            <a:r>
              <a:rPr lang="en-US" b="1" i="1" dirty="0" smtClean="0">
                <a:solidFill>
                  <a:srgbClr val="0000FF"/>
                </a:solidFill>
              </a:rPr>
              <a:t>Easement </a:t>
            </a:r>
            <a:r>
              <a:rPr lang="en-US" dirty="0" smtClean="0"/>
              <a:t>in specified temporary circumstances</a:t>
            </a:r>
            <a:r>
              <a:rPr lang="en-GB" dirty="0"/>
              <a:t> </a:t>
            </a:r>
            <a:r>
              <a:rPr lang="en-GB" dirty="0" smtClean="0"/>
              <a:t>(complex needs) - see next slide</a:t>
            </a:r>
            <a:r>
              <a:rPr lang="mr-IN" dirty="0" smtClean="0"/>
              <a:t>…</a:t>
            </a:r>
            <a:endParaRPr lang="en-GB" dirty="0" smtClean="0"/>
          </a:p>
          <a:p>
            <a:endParaRPr lang="en-GB" dirty="0"/>
          </a:p>
          <a:p>
            <a:r>
              <a:rPr lang="en-US" dirty="0"/>
              <a:t>UC requirements are subject to statutory </a:t>
            </a:r>
            <a:r>
              <a:rPr lang="en-US" b="1" i="1" dirty="0">
                <a:solidFill>
                  <a:srgbClr val="0000FF"/>
                </a:solidFill>
              </a:rPr>
              <a:t>Limitations</a:t>
            </a:r>
            <a:r>
              <a:rPr lang="en-US" dirty="0"/>
              <a:t> (some are permanent and others limited to set periods) </a:t>
            </a:r>
            <a:r>
              <a:rPr lang="mr-IN" dirty="0"/>
              <a:t>–</a:t>
            </a:r>
            <a:r>
              <a:rPr lang="en-US" dirty="0"/>
              <a:t> see later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412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72" y="101865"/>
            <a:ext cx="8654725" cy="952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Challenging </a:t>
            </a:r>
            <a:r>
              <a:rPr lang="en-US" i="1" dirty="0" smtClean="0">
                <a:solidFill>
                  <a:srgbClr val="0000FF"/>
                </a:solidFill>
              </a:rPr>
              <a:t>lack of Complex 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i="1" dirty="0" smtClean="0">
                <a:solidFill>
                  <a:srgbClr val="0000FF"/>
                </a:solidFill>
              </a:rPr>
              <a:t>eeds assessment</a:t>
            </a:r>
            <a:r>
              <a:rPr lang="en-US" dirty="0" smtClean="0"/>
              <a:t> of UC claimant commitment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72" y="1257833"/>
            <a:ext cx="8800928" cy="43815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 claimant commitment is supposed to take into account the ability of the claimant to keep to it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See Regulations </a:t>
            </a:r>
            <a:r>
              <a:rPr lang="en-US" b="1" i="1" dirty="0" smtClean="0">
                <a:solidFill>
                  <a:srgbClr val="0000FF"/>
                </a:solidFill>
              </a:rPr>
              <a:t>95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00FF"/>
                </a:solidFill>
              </a:rPr>
              <a:t>97</a:t>
            </a:r>
            <a:r>
              <a:rPr lang="en-US" dirty="0" smtClean="0"/>
              <a:t> of the main UC Main Regulations</a:t>
            </a:r>
          </a:p>
          <a:p>
            <a:r>
              <a:rPr lang="en-US" dirty="0" smtClean="0"/>
              <a:t>See Regulation </a:t>
            </a:r>
            <a:r>
              <a:rPr lang="en-US" b="1" i="1" dirty="0" smtClean="0">
                <a:solidFill>
                  <a:srgbClr val="0000FF"/>
                </a:solidFill>
              </a:rPr>
              <a:t>97(2)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carers</a:t>
            </a:r>
            <a:r>
              <a:rPr lang="en-US" dirty="0" smtClean="0"/>
              <a:t> and allowed work search restrictions</a:t>
            </a:r>
          </a:p>
          <a:p>
            <a:r>
              <a:rPr lang="en-US" dirty="0" smtClean="0"/>
              <a:t>See Regulation </a:t>
            </a:r>
            <a:r>
              <a:rPr lang="en-US" b="1" i="1" dirty="0" smtClean="0">
                <a:solidFill>
                  <a:srgbClr val="0000FF"/>
                </a:solidFill>
              </a:rPr>
              <a:t>79(6)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allows restrictions due to physical or mental impairments</a:t>
            </a:r>
          </a:p>
          <a:p>
            <a:r>
              <a:rPr lang="en-US" dirty="0" smtClean="0"/>
              <a:t>See Regulation </a:t>
            </a:r>
            <a:r>
              <a:rPr lang="en-US" b="1" i="1" dirty="0" smtClean="0">
                <a:solidFill>
                  <a:srgbClr val="0000FF"/>
                </a:solidFill>
              </a:rPr>
              <a:t>88 </a:t>
            </a:r>
            <a:r>
              <a:rPr lang="mr-IN" dirty="0" smtClean="0"/>
              <a:t>–</a:t>
            </a:r>
            <a:r>
              <a:rPr lang="en-US" dirty="0" smtClean="0"/>
              <a:t> the legal framework permitting adjustments</a:t>
            </a:r>
          </a:p>
          <a:p>
            <a:r>
              <a:rPr lang="en-US" dirty="0" smtClean="0"/>
              <a:t>See for example </a:t>
            </a:r>
            <a:r>
              <a:rPr lang="en-US" b="1" i="1" dirty="0" smtClean="0">
                <a:solidFill>
                  <a:srgbClr val="0000FF"/>
                </a:solidFill>
              </a:rPr>
              <a:t>Chapter J3 of the UC ADM Guidance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J3165</a:t>
            </a:r>
          </a:p>
          <a:p>
            <a:r>
              <a:rPr lang="en-US" dirty="0" smtClean="0"/>
              <a:t>See for example DWP operational guidance </a:t>
            </a:r>
            <a:r>
              <a:rPr lang="mr-IN" dirty="0" smtClean="0"/>
              <a:t>–</a:t>
            </a:r>
            <a:r>
              <a:rPr lang="en-US" dirty="0" smtClean="0"/>
              <a:t> availability for work</a:t>
            </a:r>
          </a:p>
          <a:p>
            <a:r>
              <a:rPr lang="en-US" dirty="0" smtClean="0"/>
              <a:t>Potential JR challenge for failure to apply above law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Are you up for these kind of challenges?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8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365"/>
            <a:ext cx="9144000" cy="634735"/>
          </a:xfrm>
        </p:spPr>
        <p:txBody>
          <a:bodyPr>
            <a:noAutofit/>
          </a:bodyPr>
          <a:lstStyle/>
          <a:p>
            <a:r>
              <a:rPr lang="en-US" sz="3600" i="1" dirty="0" smtClean="0">
                <a:solidFill>
                  <a:srgbClr val="0000FF"/>
                </a:solidFill>
              </a:rPr>
              <a:t>Why</a:t>
            </a:r>
            <a:r>
              <a:rPr lang="en-US" sz="3600" dirty="0" smtClean="0"/>
              <a:t> </a:t>
            </a:r>
            <a:r>
              <a:rPr lang="en-US" sz="3600" dirty="0" smtClean="0"/>
              <a:t>‘</a:t>
            </a:r>
            <a:r>
              <a:rPr lang="en-US" sz="3600" dirty="0"/>
              <a:t>C</a:t>
            </a:r>
            <a:r>
              <a:rPr lang="en-US" sz="3600" dirty="0" smtClean="0"/>
              <a:t>omplex </a:t>
            </a:r>
            <a:r>
              <a:rPr lang="en-US" sz="3600" dirty="0"/>
              <a:t>N</a:t>
            </a:r>
            <a:r>
              <a:rPr lang="en-US" sz="3600" dirty="0" smtClean="0"/>
              <a:t>eeds</a:t>
            </a:r>
            <a:r>
              <a:rPr lang="en-US" sz="3600" dirty="0" smtClean="0"/>
              <a:t>’ problems?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673629"/>
            <a:ext cx="8953500" cy="4863571"/>
          </a:xfrm>
        </p:spPr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UC is inherently complicated </a:t>
            </a:r>
            <a:endParaRPr lang="en-US" dirty="0"/>
          </a:p>
          <a:p>
            <a:r>
              <a:rPr lang="en-US" dirty="0" smtClean="0"/>
              <a:t>UC is intended to cover both work seekers/workers/</a:t>
            </a:r>
            <a:r>
              <a:rPr lang="en-US" dirty="0" err="1" smtClean="0"/>
              <a:t>carers</a:t>
            </a:r>
            <a:r>
              <a:rPr lang="en-US" dirty="0" smtClean="0"/>
              <a:t>/sick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Assumed savings to include </a:t>
            </a:r>
            <a:r>
              <a:rPr lang="en-US" b="1" i="1" dirty="0" smtClean="0">
                <a:solidFill>
                  <a:srgbClr val="0000FF"/>
                </a:solidFill>
              </a:rPr>
              <a:t>less DWP staff and more computers</a:t>
            </a:r>
          </a:p>
          <a:p>
            <a:r>
              <a:rPr lang="en-US" dirty="0" smtClean="0"/>
              <a:t>Claimants </a:t>
            </a:r>
            <a:r>
              <a:rPr lang="en-US" b="1" i="1" dirty="0" smtClean="0">
                <a:solidFill>
                  <a:srgbClr val="0000FF"/>
                </a:solidFill>
              </a:rPr>
              <a:t>expected to RISE TO DEMANDS of online complexity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NO AUTOMATIC VULNERABILITY ASSESSMENT </a:t>
            </a:r>
            <a:r>
              <a:rPr lang="en-US" dirty="0" smtClean="0"/>
              <a:t>carried out by DWP</a:t>
            </a:r>
          </a:p>
          <a:p>
            <a:r>
              <a:rPr lang="en-US" dirty="0" smtClean="0"/>
              <a:t>But a </a:t>
            </a:r>
            <a:r>
              <a:rPr lang="en-US" b="1" i="1" dirty="0" smtClean="0">
                <a:solidFill>
                  <a:srgbClr val="0000FF"/>
                </a:solidFill>
              </a:rPr>
              <a:t>VULNERABILITY ASSESSMENT </a:t>
            </a:r>
            <a:r>
              <a:rPr lang="en-US" dirty="0" smtClean="0"/>
              <a:t>from</a:t>
            </a:r>
            <a:r>
              <a:rPr lang="en-US" b="1" i="1" dirty="0" smtClean="0">
                <a:solidFill>
                  <a:srgbClr val="0000FF"/>
                </a:solidFill>
              </a:rPr>
              <a:t> YOU </a:t>
            </a:r>
            <a:r>
              <a:rPr lang="en-US" dirty="0" smtClean="0">
                <a:solidFill>
                  <a:srgbClr val="000000"/>
                </a:solidFill>
              </a:rPr>
              <a:t>would be sensible</a:t>
            </a:r>
          </a:p>
          <a:p>
            <a:r>
              <a:rPr lang="en-US" dirty="0"/>
              <a:t>Having </a:t>
            </a:r>
            <a:r>
              <a:rPr lang="en-US" dirty="0" smtClean="0"/>
              <a:t>‘complex needs’ status is a </a:t>
            </a:r>
            <a:r>
              <a:rPr lang="en-US" b="1" i="1" dirty="0" smtClean="0">
                <a:solidFill>
                  <a:srgbClr val="0000FF"/>
                </a:solidFill>
              </a:rPr>
              <a:t>good </a:t>
            </a:r>
            <a:r>
              <a:rPr lang="en-US" dirty="0" smtClean="0">
                <a:solidFill>
                  <a:srgbClr val="000000"/>
                </a:solidFill>
              </a:rPr>
              <a:t>status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Means it </a:t>
            </a:r>
            <a:r>
              <a:rPr lang="en-US" b="1" i="1" dirty="0">
                <a:solidFill>
                  <a:srgbClr val="0000FF"/>
                </a:solidFill>
              </a:rPr>
              <a:t>should be </a:t>
            </a:r>
            <a:r>
              <a:rPr lang="en-US" b="1" i="1" dirty="0" smtClean="0">
                <a:solidFill>
                  <a:srgbClr val="0000FF"/>
                </a:solidFill>
              </a:rPr>
              <a:t>EASIER </a:t>
            </a:r>
            <a:r>
              <a:rPr lang="en-US" dirty="0"/>
              <a:t>to secure more help from </a:t>
            </a:r>
            <a:r>
              <a:rPr lang="en-US" dirty="0" smtClean="0"/>
              <a:t>DWP</a:t>
            </a:r>
            <a:endParaRPr lang="en-GB" dirty="0"/>
          </a:p>
          <a:p>
            <a:r>
              <a:rPr lang="en-GB" dirty="0" smtClean="0"/>
              <a:t>Should </a:t>
            </a:r>
            <a:r>
              <a:rPr lang="en-US" dirty="0" smtClean="0"/>
              <a:t>more more relaxed time limits, fewer sanctions </a:t>
            </a:r>
            <a:r>
              <a:rPr lang="en-US" dirty="0" err="1" smtClean="0"/>
              <a:t>etc</a:t>
            </a:r>
            <a:endParaRPr lang="en-US" dirty="0"/>
          </a:p>
          <a:p>
            <a:r>
              <a:rPr lang="en-US" b="1" i="1" dirty="0">
                <a:solidFill>
                  <a:srgbClr val="0000FF"/>
                </a:solidFill>
              </a:rPr>
              <a:t>Having complex needs may </a:t>
            </a:r>
            <a:r>
              <a:rPr lang="en-US" b="1" i="1" dirty="0" smtClean="0">
                <a:solidFill>
                  <a:srgbClr val="0000FF"/>
                </a:solidFill>
              </a:rPr>
              <a:t>be an </a:t>
            </a:r>
            <a:r>
              <a:rPr lang="en-US" b="1" i="1" dirty="0">
                <a:solidFill>
                  <a:srgbClr val="0000FF"/>
                </a:solidFill>
              </a:rPr>
              <a:t>ADVANTAGE to </a:t>
            </a:r>
            <a:r>
              <a:rPr lang="en-US" b="1" i="1" dirty="0" smtClean="0">
                <a:solidFill>
                  <a:srgbClr val="0000FF"/>
                </a:solidFill>
              </a:rPr>
              <a:t>claimants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Would there be a </a:t>
            </a:r>
            <a:r>
              <a:rPr lang="en-US" b="1" i="1" dirty="0" smtClean="0">
                <a:solidFill>
                  <a:srgbClr val="0000FF"/>
                </a:solidFill>
              </a:rPr>
              <a:t>stigma </a:t>
            </a:r>
            <a:r>
              <a:rPr lang="en-US" dirty="0" smtClean="0">
                <a:solidFill>
                  <a:srgbClr val="000000"/>
                </a:solidFill>
              </a:rPr>
              <a:t>issue?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21500" y="5120752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860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72" y="114301"/>
            <a:ext cx="880092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example, the main messages in </a:t>
            </a:r>
            <a:r>
              <a:rPr lang="en-US" i="1" dirty="0" smtClean="0">
                <a:solidFill>
                  <a:srgbClr val="0000FF"/>
                </a:solidFill>
              </a:rPr>
              <a:t>Regulation 95</a:t>
            </a:r>
            <a:br>
              <a:rPr lang="en-US" i="1" dirty="0" smtClean="0">
                <a:solidFill>
                  <a:srgbClr val="0000FF"/>
                </a:solidFill>
              </a:rPr>
            </a:br>
            <a:endParaRPr lang="en-US" sz="3100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72" y="1385097"/>
            <a:ext cx="8800928" cy="4064000"/>
          </a:xfrm>
        </p:spPr>
        <p:txBody>
          <a:bodyPr/>
          <a:lstStyle/>
          <a:p>
            <a:r>
              <a:rPr lang="en-US" b="1" i="1" dirty="0" smtClean="0">
                <a:solidFill>
                  <a:srgbClr val="0000FF"/>
                </a:solidFill>
              </a:rPr>
              <a:t>‘All reasonable action’</a:t>
            </a:r>
            <a:r>
              <a:rPr lang="en-US" dirty="0" smtClean="0"/>
              <a:t> is the gold standard od Work Search requirements and </a:t>
            </a:r>
            <a:r>
              <a:rPr lang="en-US" b="1" i="1" dirty="0" smtClean="0">
                <a:solidFill>
                  <a:srgbClr val="0000FF"/>
                </a:solidFill>
              </a:rPr>
              <a:t>the main driver of limitation provisions</a:t>
            </a:r>
          </a:p>
          <a:p>
            <a:r>
              <a:rPr lang="en-US" dirty="0" smtClean="0"/>
              <a:t>Time spent seeking work should be your </a:t>
            </a:r>
            <a:r>
              <a:rPr lang="en-US" b="1" i="1" dirty="0" smtClean="0">
                <a:solidFill>
                  <a:srgbClr val="0000FF"/>
                </a:solidFill>
              </a:rPr>
              <a:t>‘expected number of hours’ </a:t>
            </a:r>
            <a:r>
              <a:rPr lang="en-US" dirty="0" smtClean="0"/>
              <a:t>per week (see </a:t>
            </a:r>
            <a:r>
              <a:rPr lang="en-US" dirty="0" err="1"/>
              <a:t>R</a:t>
            </a:r>
            <a:r>
              <a:rPr lang="en-US" dirty="0" err="1" smtClean="0"/>
              <a:t>eg</a:t>
            </a:r>
            <a:r>
              <a:rPr lang="en-US" dirty="0" smtClean="0"/>
              <a:t> 88)  </a:t>
            </a:r>
            <a:r>
              <a:rPr lang="en-US" b="1" dirty="0" smtClean="0">
                <a:solidFill>
                  <a:srgbClr val="0000FF"/>
                </a:solidFill>
              </a:rPr>
              <a:t>MINUS</a:t>
            </a:r>
            <a:r>
              <a:rPr lang="en-US" dirty="0" smtClean="0"/>
              <a:t> and </a:t>
            </a:r>
            <a:r>
              <a:rPr lang="en-US" b="1" i="1" dirty="0" smtClean="0">
                <a:solidFill>
                  <a:srgbClr val="0000FF"/>
                </a:solidFill>
              </a:rPr>
              <a:t>‘relevant deductions’</a:t>
            </a:r>
          </a:p>
          <a:p>
            <a:r>
              <a:rPr lang="en-US" dirty="0" smtClean="0"/>
              <a:t>The </a:t>
            </a:r>
            <a:r>
              <a:rPr lang="en-US" b="1" i="1" dirty="0" smtClean="0">
                <a:solidFill>
                  <a:srgbClr val="0000FF"/>
                </a:solidFill>
              </a:rPr>
              <a:t>test of ‘all reasonable action’ to get work (irrespective of number of expected hours) is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0000FF"/>
                </a:solidFill>
              </a:rPr>
              <a:t>not problematic </a:t>
            </a:r>
            <a:r>
              <a:rPr lang="en-US" dirty="0" smtClean="0"/>
              <a:t>as long as claimant has best prospects of obtaining work</a:t>
            </a:r>
          </a:p>
          <a:p>
            <a:r>
              <a:rPr lang="en-US" dirty="0" smtClean="0"/>
              <a:t>‘Relevant deductions’ = volunteering (50% rule), work preparation, temp child care, domestic emergency, funeral, temp crisis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002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72" y="25665"/>
            <a:ext cx="8654725" cy="825235"/>
          </a:xfrm>
        </p:spPr>
        <p:txBody>
          <a:bodyPr>
            <a:normAutofit fontScale="90000"/>
          </a:bodyPr>
          <a:lstStyle/>
          <a:p>
            <a:r>
              <a:rPr lang="en-US" dirty="0"/>
              <a:t>From CPAG JR pre-action letter JR39</a:t>
            </a:r>
            <a:br>
              <a:rPr lang="en-US" dirty="0"/>
            </a:br>
            <a:r>
              <a:rPr lang="en-US" sz="3100" i="1" dirty="0">
                <a:solidFill>
                  <a:srgbClr val="0000FF"/>
                </a:solidFill>
              </a:rPr>
              <a:t>To remedy unreasonable claimant commitment</a:t>
            </a:r>
            <a:r>
              <a:rPr lang="mr-IN" sz="3100" i="1" dirty="0">
                <a:solidFill>
                  <a:srgbClr val="0000FF"/>
                </a:solidFill>
              </a:rPr>
              <a:t>…</a:t>
            </a:r>
            <a:endParaRPr lang="en-US" sz="3100" dirty="0"/>
          </a:p>
        </p:txBody>
      </p:sp>
      <p:pic>
        <p:nvPicPr>
          <p:cNvPr id="5" name="Content Placeholder 4" descr="Screen Shot 2021-04-16 at 07.58.3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" r="-235"/>
          <a:stretch/>
        </p:blipFill>
        <p:spPr>
          <a:xfrm>
            <a:off x="482600" y="1034862"/>
            <a:ext cx="4978400" cy="4453257"/>
          </a:xfrm>
          <a:ln w="19050" cmpd="sng">
            <a:solidFill>
              <a:srgbClr val="000000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41404" y="5158852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51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84900" y="1727200"/>
            <a:ext cx="2790103" cy="2222500"/>
          </a:xfrm>
          <a:prstGeom prst="rect">
            <a:avLst/>
          </a:prstGeom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Note that the claimant commitment </a:t>
            </a:r>
            <a:r>
              <a:rPr lang="en-US" sz="2400" b="1" i="1" dirty="0" smtClean="0">
                <a:solidFill>
                  <a:srgbClr val="000000"/>
                </a:solidFill>
              </a:rPr>
              <a:t>MUST</a:t>
            </a:r>
            <a:r>
              <a:rPr lang="en-US" sz="2400" b="1" dirty="0" smtClean="0"/>
              <a:t> be adapted to a reasonable level</a:t>
            </a:r>
            <a:endParaRPr lang="en-US" sz="24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086100" y="2235200"/>
            <a:ext cx="3098800" cy="1117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806700" y="3606800"/>
            <a:ext cx="3378200" cy="1409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3711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72" y="127265"/>
            <a:ext cx="8654725" cy="74903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CPAG has a JR template letter library</a:t>
            </a:r>
            <a:endParaRPr lang="en-US" sz="3600" dirty="0"/>
          </a:p>
        </p:txBody>
      </p:sp>
      <p:pic>
        <p:nvPicPr>
          <p:cNvPr id="5" name="Content Placeholder 4" descr="Screen Shot 2021-04-17 at 08.28.1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" t="1" r="-299" b="-1052"/>
          <a:stretch/>
        </p:blipFill>
        <p:spPr>
          <a:xfrm>
            <a:off x="240804" y="1143001"/>
            <a:ext cx="8595706" cy="4153960"/>
          </a:xfrm>
          <a:ln w="19050" cmpd="sng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9504" y="5296961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706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66" y="60401"/>
            <a:ext cx="8654725" cy="9525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Your </a:t>
            </a:r>
            <a:r>
              <a:rPr lang="en-US" i="1" dirty="0" smtClean="0">
                <a:solidFill>
                  <a:srgbClr val="0000FF"/>
                </a:solidFill>
              </a:rPr>
              <a:t>4 Point </a:t>
            </a:r>
            <a:r>
              <a:rPr lang="en-US" b="1" i="1" dirty="0" smtClean="0">
                <a:solidFill>
                  <a:srgbClr val="0000FF"/>
                </a:solidFill>
              </a:rPr>
              <a:t>Sanction Action checklist</a:t>
            </a:r>
            <a:r>
              <a:rPr lang="en-US" b="1" i="1" dirty="0" smtClean="0">
                <a:solidFill>
                  <a:schemeClr val="tx1"/>
                </a:solidFill>
              </a:rPr>
              <a:t/>
            </a:r>
            <a:br>
              <a:rPr lang="en-US" b="1" i="1" dirty="0" smtClean="0">
                <a:solidFill>
                  <a:schemeClr val="tx1"/>
                </a:solidFill>
              </a:rPr>
            </a:br>
            <a:r>
              <a:rPr lang="en-US" sz="3100" b="1" i="1" dirty="0" smtClean="0">
                <a:solidFill>
                  <a:schemeClr val="tx1"/>
                </a:solidFill>
              </a:rPr>
              <a:t>Subjective approach is vital at all levels (safeguards?)</a:t>
            </a:r>
            <a:endParaRPr lang="en-US" sz="3100" b="1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66" y="1181100"/>
            <a:ext cx="8521534" cy="442013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1. Has the required compliance condition been properly and appropriately notified in view of this particular claimant?</a:t>
            </a:r>
          </a:p>
          <a:p>
            <a:pPr marL="0" indent="0" algn="ctr">
              <a:buNone/>
            </a:pPr>
            <a:r>
              <a:rPr lang="en-US" b="1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2. Is the compliance condition reasonable, appropriate and achievable by this particular claimant? </a:t>
            </a:r>
            <a:r>
              <a:rPr lang="mr-IN" b="1" dirty="0" smtClean="0"/>
              <a:t>–</a:t>
            </a:r>
            <a:r>
              <a:rPr lang="en-US" b="1" dirty="0" smtClean="0"/>
              <a:t> </a:t>
            </a:r>
            <a:r>
              <a:rPr lang="en-US" b="1" i="1" dirty="0" smtClean="0">
                <a:solidFill>
                  <a:srgbClr val="0000FF"/>
                </a:solidFill>
              </a:rPr>
              <a:t>see ‘limitations’ discussion</a:t>
            </a:r>
          </a:p>
          <a:p>
            <a:pPr marL="0" indent="0" algn="ctr">
              <a:buNone/>
            </a:pPr>
            <a:r>
              <a:rPr lang="en-US" b="1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3. Has there been a breach that was within the capacity of this claimant? </a:t>
            </a:r>
            <a:r>
              <a:rPr lang="mr-IN" b="1" dirty="0" smtClean="0"/>
              <a:t>–</a:t>
            </a:r>
            <a:r>
              <a:rPr lang="en-US" b="1" dirty="0" smtClean="0"/>
              <a:t> </a:t>
            </a:r>
            <a:r>
              <a:rPr lang="en-US" b="1" i="1" dirty="0" smtClean="0">
                <a:solidFill>
                  <a:srgbClr val="0000FF"/>
                </a:solidFill>
              </a:rPr>
              <a:t>see ‘limitations’ discussion</a:t>
            </a:r>
          </a:p>
          <a:p>
            <a:pPr marL="0" indent="0" algn="ctr">
              <a:buNone/>
            </a:pPr>
            <a:r>
              <a:rPr lang="en-US" b="1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4. Is there a ‘’Good Reason’ </a:t>
            </a:r>
            <a:r>
              <a:rPr lang="en-US" b="1" dirty="0" err="1" smtClean="0"/>
              <a:t>defence</a:t>
            </a:r>
            <a:r>
              <a:rPr lang="en-US" b="1" dirty="0" smtClean="0"/>
              <a:t> for a </a:t>
            </a:r>
            <a:r>
              <a:rPr lang="en-US" b="1" dirty="0" err="1" smtClean="0"/>
              <a:t>sanctionable</a:t>
            </a:r>
            <a:r>
              <a:rPr lang="en-US" b="1" dirty="0" smtClean="0"/>
              <a:t> claimant?</a:t>
            </a:r>
          </a:p>
          <a:p>
            <a:pPr marL="0" indent="0" algn="ctr">
              <a:buNone/>
            </a:pPr>
            <a:r>
              <a:rPr lang="en-US" b="1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b="1" dirty="0" smtClean="0"/>
          </a:p>
          <a:p>
            <a:pPr marL="0" indent="0" algn="ctr">
              <a:buNone/>
            </a:pPr>
            <a:r>
              <a:rPr lang="en-US" b="1" i="1" dirty="0" smtClean="0">
                <a:solidFill>
                  <a:srgbClr val="0000FF"/>
                </a:solidFill>
              </a:rPr>
              <a:t>Should you adopt a pro forma?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35700" y="5296959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621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72" y="127001"/>
            <a:ext cx="8654725" cy="4571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724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                                         </a:t>
            </a:r>
            <a:r>
              <a:rPr lang="en-US" sz="3200" b="1" dirty="0" smtClean="0"/>
              <a:t>May help generate</a:t>
            </a:r>
          </a:p>
          <a:p>
            <a:pPr marL="0" indent="0">
              <a:buNone/>
            </a:pPr>
            <a:r>
              <a:rPr lang="en-US" dirty="0" smtClean="0"/>
              <a:t>                                    </a:t>
            </a:r>
            <a:r>
              <a:rPr lang="en-US" sz="3200" b="1" dirty="0" smtClean="0"/>
              <a:t>conditionality limitation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         </a:t>
            </a:r>
          </a:p>
          <a:p>
            <a:pPr marL="0" indent="0" algn="ctr">
              <a:buNone/>
            </a:pPr>
            <a:r>
              <a:rPr lang="en-US" b="1" dirty="0" smtClean="0"/>
              <a:t>        </a:t>
            </a:r>
            <a:r>
              <a:rPr lang="en-US" sz="2800" b="1" dirty="0" smtClean="0"/>
              <a:t> </a:t>
            </a:r>
            <a:r>
              <a:rPr lang="en-US" sz="3200" b="1" dirty="0"/>
              <a:t>A</a:t>
            </a:r>
            <a:r>
              <a:rPr lang="en-US" sz="3200" b="1" dirty="0" smtClean="0"/>
              <a:t>lso a </a:t>
            </a:r>
            <a:r>
              <a:rPr lang="en-US" sz="3200" b="1" dirty="0"/>
              <a:t>s</a:t>
            </a:r>
            <a:r>
              <a:rPr lang="en-US" sz="3200" b="1" dirty="0" smtClean="0"/>
              <a:t>anction buster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54</a:t>
            </a:fld>
            <a:endParaRPr lang="en-US"/>
          </a:p>
        </p:txBody>
      </p:sp>
      <p:sp>
        <p:nvSpPr>
          <p:cNvPr id="5" name="Curved Right Arrow 4"/>
          <p:cNvSpPr/>
          <p:nvPr/>
        </p:nvSpPr>
        <p:spPr>
          <a:xfrm>
            <a:off x="736600" y="1102300"/>
            <a:ext cx="1480820" cy="4012936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2705100" y="1981200"/>
            <a:ext cx="4013200" cy="2476500"/>
          </a:xfrm>
          <a:prstGeom prst="irregularSeal1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RR v SSWP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 rot="10800000">
            <a:off x="7159258" y="952498"/>
            <a:ext cx="1464042" cy="4162737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99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25399"/>
            <a:ext cx="9029700" cy="520701"/>
          </a:xfrm>
        </p:spPr>
        <p:txBody>
          <a:bodyPr>
            <a:noAutofit/>
          </a:bodyPr>
          <a:lstStyle/>
          <a:p>
            <a:r>
              <a:rPr lang="en-US" sz="3600" dirty="0" smtClean="0"/>
              <a:t>RR v SSWP: Limitation action is mandatory</a:t>
            </a:r>
            <a:endParaRPr lang="en-US" sz="3600" i="1" dirty="0"/>
          </a:p>
        </p:txBody>
      </p:sp>
      <p:pic>
        <p:nvPicPr>
          <p:cNvPr id="2" name="Content Placeholder 1" descr="Screen Shot 2019-11-17 at 16.25.0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1" b="-4809"/>
          <a:stretch/>
        </p:blipFill>
        <p:spPr>
          <a:xfrm>
            <a:off x="228600" y="3200910"/>
            <a:ext cx="7162800" cy="872261"/>
          </a:xfrm>
          <a:ln w="19050" cmpd="sng">
            <a:solidFill>
              <a:srgbClr val="000000"/>
            </a:solidFill>
          </a:ln>
        </p:spPr>
      </p:pic>
      <p:pic>
        <p:nvPicPr>
          <p:cNvPr id="4" name="Picture 3" descr="Screen Shot 2019-11-17 at 12.26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4170989"/>
            <a:ext cx="7463704" cy="1430243"/>
          </a:xfrm>
          <a:prstGeom prst="rect">
            <a:avLst/>
          </a:prstGeom>
          <a:ln w="19050" cmpd="sng">
            <a:solidFill>
              <a:srgbClr val="000000"/>
            </a:solidFill>
          </a:ln>
        </p:spPr>
      </p:pic>
      <p:pic>
        <p:nvPicPr>
          <p:cNvPr id="10" name="Picture 9" descr="Screen Shot 2019-11-17 at 16.24.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716493"/>
            <a:ext cx="6502400" cy="2417824"/>
          </a:xfrm>
          <a:prstGeom prst="rect">
            <a:avLst/>
          </a:prstGeom>
          <a:ln w="19050" cmpd="sng">
            <a:solidFill>
              <a:srgbClr val="00000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6604000" y="635000"/>
            <a:ext cx="2260600" cy="1905000"/>
          </a:xfrm>
          <a:prstGeom prst="rect">
            <a:avLst/>
          </a:prstGeom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</a:t>
            </a:r>
            <a:r>
              <a:rPr lang="en-US" sz="2400" b="1" dirty="0" smtClean="0"/>
              <a:t>17 of WRA and </a:t>
            </a:r>
            <a:r>
              <a:rPr lang="en-US" sz="2400" b="1" dirty="0" err="1" smtClean="0"/>
              <a:t>Reg</a:t>
            </a:r>
            <a:r>
              <a:rPr lang="en-US" sz="2400" b="1" dirty="0" smtClean="0"/>
              <a:t> 95 include take ‘all reasonable action”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6934200" y="2667000"/>
            <a:ext cx="2063750" cy="1841500"/>
          </a:xfrm>
          <a:prstGeom prst="rect">
            <a:avLst/>
          </a:prstGeom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Suggests should pro-actively consider easement</a:t>
            </a:r>
            <a:endParaRPr lang="en-US" sz="2400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045200" y="3860800"/>
            <a:ext cx="889000" cy="50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099300" y="635000"/>
            <a:ext cx="0" cy="295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759200" y="990600"/>
            <a:ext cx="2844800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759200" y="1981200"/>
            <a:ext cx="2844800" cy="774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629400" y="4648732"/>
            <a:ext cx="1898650" cy="914400"/>
          </a:xfrm>
          <a:prstGeom prst="rect">
            <a:avLst/>
          </a:prstGeom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Failure is an error of law</a:t>
            </a:r>
            <a:endParaRPr lang="en-US" sz="2400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3314700" y="4673600"/>
            <a:ext cx="3314700" cy="50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5258861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88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72" y="927101"/>
            <a:ext cx="8762828" cy="4559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b="1" i="1" dirty="0" smtClean="0"/>
          </a:p>
          <a:p>
            <a:pPr marL="0" indent="0" algn="ctr">
              <a:buNone/>
            </a:pPr>
            <a:r>
              <a:rPr lang="en-US" sz="3600" b="1" dirty="0">
                <a:solidFill>
                  <a:srgbClr val="000000"/>
                </a:solidFill>
              </a:rPr>
              <a:t>4</a:t>
            </a:r>
            <a:r>
              <a:rPr lang="en-US" sz="3600" b="1" dirty="0" smtClean="0">
                <a:solidFill>
                  <a:srgbClr val="000000"/>
                </a:solidFill>
              </a:rPr>
              <a:t>. Complex needs in relation to </a:t>
            </a:r>
            <a:r>
              <a:rPr lang="en-US" sz="3600" b="1" i="1" dirty="0" smtClean="0">
                <a:solidFill>
                  <a:srgbClr val="0000FF"/>
                </a:solidFill>
              </a:rPr>
              <a:t>Sanctions</a:t>
            </a:r>
            <a:endParaRPr lang="en-US" sz="36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55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Complex Needs should addressed </a:t>
            </a:r>
            <a:r>
              <a:rPr lang="en-US" i="1" dirty="0" smtClean="0">
                <a:solidFill>
                  <a:srgbClr val="0000FF"/>
                </a:solidFill>
              </a:rPr>
              <a:t>before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000FF"/>
                </a:solidFill>
              </a:rPr>
              <a:t>conditionality is set </a:t>
            </a:r>
            <a:r>
              <a:rPr lang="en-US" dirty="0" smtClean="0"/>
              <a:t>by </a:t>
            </a:r>
            <a:r>
              <a:rPr lang="en-US" dirty="0" err="1" smtClean="0"/>
              <a:t>Jobcentre</a:t>
            </a:r>
            <a:endParaRPr lang="en-US" dirty="0"/>
          </a:p>
        </p:txBody>
      </p:sp>
      <p:pic>
        <p:nvPicPr>
          <p:cNvPr id="5" name="Content Placeholder 4" descr="Screen Shot 2019-10-15 at 11.01.19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0" b="-106"/>
          <a:stretch/>
        </p:blipFill>
        <p:spPr>
          <a:xfrm>
            <a:off x="165272" y="1397000"/>
            <a:ext cx="8852007" cy="3251200"/>
          </a:xfrm>
          <a:ln w="19050" cmpd="sng">
            <a:solidFill>
              <a:srgbClr val="000000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57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 rot="21247041">
            <a:off x="2658017" y="4442044"/>
            <a:ext cx="5969697" cy="914400"/>
          </a:xfrm>
          <a:prstGeom prst="rect">
            <a:avLst/>
          </a:prstGeom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Problem of </a:t>
            </a:r>
            <a:r>
              <a:rPr lang="en-US" sz="2400" b="1" i="1" dirty="0" smtClean="0">
                <a:solidFill>
                  <a:schemeClr val="tx1"/>
                </a:solidFill>
              </a:rPr>
              <a:t>failure to assess </a:t>
            </a:r>
            <a:r>
              <a:rPr lang="en-US" sz="2400" b="1" dirty="0" smtClean="0"/>
              <a:t>or disclosure of Complex Needs</a:t>
            </a:r>
            <a:r>
              <a:rPr lang="mr-IN" sz="2400" b="1" dirty="0" smtClean="0"/>
              <a:t>…</a:t>
            </a:r>
            <a:r>
              <a:rPr lang="en-GB" sz="2400" b="1" dirty="0" smtClean="0"/>
              <a:t>and </a:t>
            </a:r>
            <a:r>
              <a:rPr lang="en-GB" sz="2400" b="1" i="1" dirty="0" smtClean="0">
                <a:solidFill>
                  <a:srgbClr val="000000"/>
                </a:solidFill>
              </a:rPr>
              <a:t>failure to update it</a:t>
            </a:r>
            <a:endParaRPr lang="en-US" sz="24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24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ADM J3 “Work-related requirements”</a:t>
            </a:r>
            <a:br>
              <a:rPr lang="en-US" sz="3600" dirty="0" smtClean="0"/>
            </a:br>
            <a:r>
              <a:rPr lang="en-US" sz="2800" i="1" dirty="0" smtClean="0"/>
              <a:t>Complex Needs checks should be made </a:t>
            </a:r>
            <a:r>
              <a:rPr lang="en-US" sz="2800" i="1" dirty="0" smtClean="0">
                <a:solidFill>
                  <a:srgbClr val="0000FF"/>
                </a:solidFill>
              </a:rPr>
              <a:t>before punishing</a:t>
            </a:r>
            <a:endParaRPr lang="en-US" sz="2800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33499"/>
            <a:ext cx="8788400" cy="42677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i="1" dirty="0" smtClean="0"/>
              <a:t>“J3257</a:t>
            </a:r>
            <a:r>
              <a:rPr lang="mr-IN" i="1" dirty="0" smtClean="0"/>
              <a:t>…</a:t>
            </a:r>
            <a:r>
              <a:rPr lang="en-GB" i="1" dirty="0" smtClean="0"/>
              <a:t>It </a:t>
            </a:r>
            <a:r>
              <a:rPr lang="en-GB" i="1" dirty="0"/>
              <a:t>is essential therefore that where a claimant fails to comply with a work-related requirement, and before referring the case to a DM to consider sanction action, </a:t>
            </a:r>
            <a:r>
              <a:rPr lang="en-GB" b="1" i="1" dirty="0">
                <a:solidFill>
                  <a:srgbClr val="0000FF"/>
                </a:solidFill>
              </a:rPr>
              <a:t>a check is made to see if there is any evidence that the claimant has a complex need </a:t>
            </a:r>
            <a:r>
              <a:rPr lang="en-GB" i="1" dirty="0"/>
              <a:t>which may require an easement to be </a:t>
            </a:r>
            <a:r>
              <a:rPr lang="en-GB" i="1" dirty="0" smtClean="0"/>
              <a:t>applied. However</a:t>
            </a:r>
            <a:r>
              <a:rPr lang="en-GB" i="1" dirty="0"/>
              <a:t>, </a:t>
            </a:r>
            <a:r>
              <a:rPr lang="en-GB" b="1" i="1" dirty="0">
                <a:solidFill>
                  <a:srgbClr val="0000FF"/>
                </a:solidFill>
              </a:rPr>
              <a:t>it may not be until the claimant fails to comply with a </a:t>
            </a:r>
            <a:r>
              <a:rPr lang="en-GB" b="1" i="1" dirty="0" smtClean="0">
                <a:solidFill>
                  <a:srgbClr val="0000FF"/>
                </a:solidFill>
              </a:rPr>
              <a:t>work–</a:t>
            </a:r>
            <a:r>
              <a:rPr lang="en-GB" b="1" i="1" dirty="0">
                <a:solidFill>
                  <a:srgbClr val="0000FF"/>
                </a:solidFill>
              </a:rPr>
              <a:t>related requirement and faces a sanction that they actually disclose the personal difficulties they are facing in their ‘good reasons’. </a:t>
            </a:r>
          </a:p>
          <a:p>
            <a:pPr marL="0" indent="0">
              <a:buNone/>
            </a:pPr>
            <a:r>
              <a:rPr lang="en-GB" i="1" dirty="0"/>
              <a:t> </a:t>
            </a:r>
          </a:p>
          <a:p>
            <a:pPr marL="0" indent="0">
              <a:buNone/>
            </a:pPr>
            <a:r>
              <a:rPr lang="en-GB" b="1" i="1" dirty="0">
                <a:solidFill>
                  <a:srgbClr val="0000FF"/>
                </a:solidFill>
              </a:rPr>
              <a:t>Disclosure is often dependant on the sensitive nature or the complexity of the issue(s) and the vulnerability of the claimant</a:t>
            </a:r>
            <a:r>
              <a:rPr lang="en-GB" i="1" dirty="0"/>
              <a:t>. </a:t>
            </a:r>
            <a:r>
              <a:rPr lang="en-GB" b="1" i="1" dirty="0">
                <a:solidFill>
                  <a:srgbClr val="0000FF"/>
                </a:solidFill>
              </a:rPr>
              <a:t>Some claimants fear being stigmatised because of their complex needs</a:t>
            </a:r>
            <a:r>
              <a:rPr lang="en-GB" i="1" dirty="0"/>
              <a:t>. In such cases, if the case has already been referred for a sanction decision, the DM will make a determination on ‘good reason’ for the particular failure and return the case to the adviser to consider temporarily suspending conditionality requirements</a:t>
            </a:r>
            <a:r>
              <a:rPr lang="en-GB" i="1" dirty="0" smtClean="0"/>
              <a:t>.”</a:t>
            </a:r>
            <a:endParaRPr lang="en-GB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5325013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50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165098"/>
            <a:ext cx="8509000" cy="1422401"/>
          </a:xfrm>
        </p:spPr>
        <p:txBody>
          <a:bodyPr>
            <a:noAutofit/>
          </a:bodyPr>
          <a:lstStyle/>
          <a:p>
            <a:r>
              <a:rPr lang="en-GB" sz="3600" dirty="0" smtClean="0"/>
              <a:t>JB </a:t>
            </a:r>
            <a:r>
              <a:rPr lang="en-GB" sz="3600" dirty="0"/>
              <a:t>v SSWP (CSUC/494/2017</a:t>
            </a:r>
            <a:r>
              <a:rPr lang="en-GB" sz="3600" dirty="0" smtClean="0"/>
              <a:t>)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2800" i="1" dirty="0" smtClean="0"/>
              <a:t>Sanctions can only follow proper notification of valid requirements </a:t>
            </a:r>
            <a:r>
              <a:rPr lang="mr-IN" sz="2800" i="1" dirty="0" smtClean="0"/>
              <a:t>–</a:t>
            </a:r>
            <a:r>
              <a:rPr lang="en-GB" sz="2800" i="1" dirty="0" smtClean="0"/>
              <a:t> see Memo ADM 05/19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625600"/>
            <a:ext cx="8864600" cy="38735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Some of the main messages from this decision:</a:t>
            </a:r>
          </a:p>
          <a:p>
            <a:r>
              <a:rPr lang="en-US" dirty="0" smtClean="0"/>
              <a:t>When tribunals consider sanctions, </a:t>
            </a:r>
            <a:r>
              <a:rPr lang="en-US" b="1" i="1" dirty="0" smtClean="0">
                <a:solidFill>
                  <a:srgbClr val="0000FF"/>
                </a:solidFill>
              </a:rPr>
              <a:t>they must ask 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if in-work requirements </a:t>
            </a:r>
            <a:r>
              <a:rPr lang="en-US" b="1" i="1" dirty="0" smtClean="0">
                <a:solidFill>
                  <a:srgbClr val="0000FF"/>
                </a:solidFill>
              </a:rPr>
              <a:t>have been validly imposed </a:t>
            </a:r>
            <a:r>
              <a:rPr lang="en-US" dirty="0" smtClean="0"/>
              <a:t>(notified the ‘substance’)?, and (ii) </a:t>
            </a:r>
            <a:r>
              <a:rPr lang="en-US" b="1" i="1" dirty="0" smtClean="0">
                <a:solidFill>
                  <a:srgbClr val="0000FF"/>
                </a:solidFill>
              </a:rPr>
              <a:t>is there good reason for any failure </a:t>
            </a:r>
            <a:r>
              <a:rPr lang="en-US" dirty="0" smtClean="0"/>
              <a:t>to comply with requirements?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Burden of proof on DWP to demonstrate proper notification </a:t>
            </a:r>
            <a:r>
              <a:rPr lang="mr-IN" dirty="0" smtClean="0"/>
              <a:t>–</a:t>
            </a:r>
            <a:r>
              <a:rPr lang="en-US" dirty="0" smtClean="0"/>
              <a:t> if DWP fails, any sanction must fail (list of expected documents to prove this)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Absence </a:t>
            </a:r>
            <a:r>
              <a:rPr lang="en-US" b="1" i="1" dirty="0">
                <a:solidFill>
                  <a:srgbClr val="0000FF"/>
                </a:solidFill>
              </a:rPr>
              <a:t>of formality </a:t>
            </a:r>
            <a:r>
              <a:rPr lang="en-US" dirty="0"/>
              <a:t>in method of notification of UC work related requirements is </a:t>
            </a:r>
            <a:r>
              <a:rPr lang="en-US" b="1" i="1" dirty="0">
                <a:solidFill>
                  <a:srgbClr val="0000FF"/>
                </a:solidFill>
              </a:rPr>
              <a:t>intended to allow increased flexibility in scheme</a:t>
            </a:r>
            <a:endParaRPr lang="en-GB" b="1" i="1" dirty="0">
              <a:solidFill>
                <a:srgbClr val="0000FF"/>
              </a:solidFill>
            </a:endParaRPr>
          </a:p>
          <a:p>
            <a:r>
              <a:rPr lang="en-US" b="1" i="1" dirty="0">
                <a:solidFill>
                  <a:srgbClr val="0000FF"/>
                </a:solidFill>
              </a:rPr>
              <a:t>But flexibility must come with </a:t>
            </a:r>
            <a:r>
              <a:rPr lang="en-US" b="1" i="1" dirty="0" smtClean="0">
                <a:solidFill>
                  <a:srgbClr val="0000FF"/>
                </a:solidFill>
              </a:rPr>
              <a:t>control</a:t>
            </a:r>
            <a:r>
              <a:rPr lang="en-US" dirty="0" smtClean="0"/>
              <a:t>… public law principles </a:t>
            </a:r>
            <a:r>
              <a:rPr lang="en-US" dirty="0"/>
              <a:t>of fairness dictate </a:t>
            </a:r>
            <a:r>
              <a:rPr lang="en-US" dirty="0" smtClean="0"/>
              <a:t>sanctions only </a:t>
            </a:r>
            <a:r>
              <a:rPr lang="en-US" dirty="0"/>
              <a:t>apply if </a:t>
            </a:r>
            <a:r>
              <a:rPr lang="en-US" b="1" i="1" dirty="0" smtClean="0">
                <a:solidFill>
                  <a:srgbClr val="0000FF"/>
                </a:solidFill>
              </a:rPr>
              <a:t>adequate notification and DWP records </a:t>
            </a:r>
          </a:p>
          <a:p>
            <a:r>
              <a:rPr lang="en-US" dirty="0"/>
              <a:t>Means of notification </a:t>
            </a:r>
            <a:r>
              <a:rPr lang="en-US" b="1" i="1" dirty="0">
                <a:solidFill>
                  <a:srgbClr val="0000FF"/>
                </a:solidFill>
              </a:rPr>
              <a:t>must be tailored </a:t>
            </a:r>
            <a:r>
              <a:rPr lang="en-US" dirty="0"/>
              <a:t>to clients circumstances/needs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81004" y="5296961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123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72" y="228865"/>
            <a:ext cx="8654725" cy="698235"/>
          </a:xfrm>
        </p:spPr>
        <p:txBody>
          <a:bodyPr>
            <a:normAutofit/>
          </a:bodyPr>
          <a:lstStyle/>
          <a:p>
            <a:pPr algn="l"/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72" y="1282700"/>
            <a:ext cx="8775528" cy="3822436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endParaRPr lang="en-US" sz="3600" b="1" dirty="0" smtClean="0"/>
          </a:p>
          <a:p>
            <a:pPr marL="514350" indent="-514350" algn="ctr">
              <a:buAutoNum type="arabicPeriod"/>
            </a:pPr>
            <a:r>
              <a:rPr lang="en-US" sz="3600" b="1" dirty="0" smtClean="0"/>
              <a:t>How DWP defines Complex Needs</a:t>
            </a:r>
          </a:p>
          <a:p>
            <a:pPr marL="0" indent="0" algn="ctr">
              <a:buNone/>
            </a:pP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19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72" y="139965"/>
            <a:ext cx="8654725" cy="952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KB v SSWP (CUC/2274/2018)</a:t>
            </a:r>
            <a:br>
              <a:rPr lang="en-US" dirty="0" smtClean="0"/>
            </a:br>
            <a:r>
              <a:rPr lang="en-US" sz="3100" i="1" dirty="0" smtClean="0"/>
              <a:t>Good Reason </a:t>
            </a:r>
            <a:r>
              <a:rPr lang="en-US" sz="3100" i="1" dirty="0" err="1" smtClean="0"/>
              <a:t>defence</a:t>
            </a:r>
            <a:r>
              <a:rPr lang="en-US" sz="3100" i="1" dirty="0" smtClean="0"/>
              <a:t> against UC sanction (</a:t>
            </a:r>
            <a:r>
              <a:rPr lang="en-US" sz="3100" i="1" dirty="0" err="1" smtClean="0"/>
              <a:t>para</a:t>
            </a:r>
            <a:r>
              <a:rPr lang="en-US" sz="3100" i="1" dirty="0" smtClean="0"/>
              <a:t> 29</a:t>
            </a:r>
            <a:r>
              <a:rPr lang="mr-IN" sz="3100" i="1" dirty="0" smtClean="0"/>
              <a:t>…</a:t>
            </a:r>
            <a:r>
              <a:rPr lang="en-GB" sz="3100" i="1" dirty="0" smtClean="0"/>
              <a:t>)</a:t>
            </a:r>
            <a:endParaRPr lang="en-US" sz="3100" i="1" dirty="0"/>
          </a:p>
        </p:txBody>
      </p:sp>
      <p:pic>
        <p:nvPicPr>
          <p:cNvPr id="5" name="Content Placeholder 4" descr="Screen Shot 2020-02-15 at 11.21.5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" t="-506" r="147" b="-1508"/>
          <a:stretch/>
        </p:blipFill>
        <p:spPr>
          <a:xfrm>
            <a:off x="330372" y="1267648"/>
            <a:ext cx="8356428" cy="2458625"/>
          </a:xfrm>
          <a:ln w="19050" cmpd="sng">
            <a:solidFill>
              <a:srgbClr val="000000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81004" y="5295900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60</a:t>
            </a:fld>
            <a:endParaRPr lang="en-US" dirty="0"/>
          </a:p>
        </p:txBody>
      </p:sp>
      <p:pic>
        <p:nvPicPr>
          <p:cNvPr id="6" name="Picture 5" descr="Screen Shot 2020-02-15 at 11.24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3912133"/>
            <a:ext cx="8039100" cy="1383767"/>
          </a:xfrm>
          <a:prstGeom prst="rect">
            <a:avLst/>
          </a:prstGeom>
          <a:ln w="19050" cmpd="sng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38677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72" y="139965"/>
            <a:ext cx="8654725" cy="952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KG v SSWP (CUC/563/2020)(6/11/2020)</a:t>
            </a:r>
            <a:br>
              <a:rPr lang="en-US" dirty="0" smtClean="0"/>
            </a:br>
            <a:r>
              <a:rPr lang="en-US" sz="3100" i="1" dirty="0" smtClean="0">
                <a:solidFill>
                  <a:srgbClr val="0000FF"/>
                </a:solidFill>
              </a:rPr>
              <a:t>Improper nature of requirement to attend interview</a:t>
            </a:r>
            <a:endParaRPr lang="en-US" sz="3100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119458"/>
            <a:ext cx="8674100" cy="4381501"/>
          </a:xfrm>
        </p:spPr>
        <p:txBody>
          <a:bodyPr>
            <a:normAutofit/>
          </a:bodyPr>
          <a:lstStyle/>
          <a:p>
            <a:r>
              <a:rPr lang="en-US" dirty="0" smtClean="0"/>
              <a:t>Claimant </a:t>
            </a:r>
            <a:r>
              <a:rPr lang="en-US" b="1" i="1" dirty="0" smtClean="0">
                <a:solidFill>
                  <a:srgbClr val="0000FF"/>
                </a:solidFill>
              </a:rPr>
              <a:t>failed to attend JC+ phone interview</a:t>
            </a:r>
            <a:r>
              <a:rPr lang="en-US" dirty="0" smtClean="0"/>
              <a:t>, despite reminders</a:t>
            </a:r>
          </a:p>
          <a:p>
            <a:r>
              <a:rPr lang="en-US" dirty="0" smtClean="0"/>
              <a:t>Claimant eventually attended an interview, but months later</a:t>
            </a:r>
          </a:p>
          <a:p>
            <a:r>
              <a:rPr lang="en-US" dirty="0" smtClean="0"/>
              <a:t>Claimant produced </a:t>
            </a:r>
            <a:r>
              <a:rPr lang="en-US" b="1" i="1" dirty="0" smtClean="0">
                <a:solidFill>
                  <a:srgbClr val="0000FF"/>
                </a:solidFill>
              </a:rPr>
              <a:t>GP letter confirming stomach ailment</a:t>
            </a:r>
          </a:p>
          <a:p>
            <a:r>
              <a:rPr lang="en-US" dirty="0" smtClean="0"/>
              <a:t>Claimant was </a:t>
            </a:r>
            <a:r>
              <a:rPr lang="en-US" b="1" i="1" dirty="0" smtClean="0">
                <a:solidFill>
                  <a:srgbClr val="0000FF"/>
                </a:solidFill>
              </a:rPr>
              <a:t>sanctioned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failure to comply WFI requirement</a:t>
            </a:r>
          </a:p>
          <a:p>
            <a:r>
              <a:rPr lang="en-US" dirty="0" smtClean="0"/>
              <a:t>UT decided there was </a:t>
            </a:r>
            <a:r>
              <a:rPr lang="en-US" b="1" i="1" dirty="0" smtClean="0">
                <a:solidFill>
                  <a:srgbClr val="0000FF"/>
                </a:solidFill>
              </a:rPr>
              <a:t>ambiguity in DWP notification </a:t>
            </a:r>
            <a:r>
              <a:rPr lang="en-US" dirty="0" smtClean="0"/>
              <a:t>to attend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Failure to properly require attendance </a:t>
            </a:r>
            <a:r>
              <a:rPr lang="en-US" dirty="0" smtClean="0"/>
              <a:t>/ consequences of failure</a:t>
            </a:r>
          </a:p>
          <a:p>
            <a:r>
              <a:rPr lang="en-US" dirty="0" smtClean="0"/>
              <a:t>Failure to specify the precise nature of interview</a:t>
            </a:r>
          </a:p>
          <a:p>
            <a:r>
              <a:rPr lang="en-US" dirty="0" smtClean="0"/>
              <a:t>Therefore there was </a:t>
            </a:r>
            <a:r>
              <a:rPr lang="en-US" b="1" i="1" dirty="0" smtClean="0">
                <a:solidFill>
                  <a:srgbClr val="0000FF"/>
                </a:solidFill>
              </a:rPr>
              <a:t>no failure to notify</a:t>
            </a:r>
            <a:r>
              <a:rPr lang="mr-IN" dirty="0" smtClean="0"/>
              <a:t>…</a:t>
            </a:r>
            <a:r>
              <a:rPr lang="en-GB" dirty="0" smtClean="0"/>
              <a:t> therefore no valid breach of conditionality requirements</a:t>
            </a:r>
            <a:r>
              <a:rPr lang="mr-IN" dirty="0" smtClean="0"/>
              <a:t>…</a:t>
            </a:r>
            <a:r>
              <a:rPr lang="en-GB" dirty="0" smtClean="0"/>
              <a:t> therefore no sanction</a:t>
            </a:r>
          </a:p>
          <a:p>
            <a:r>
              <a:rPr lang="en-GB" b="1" i="1" dirty="0" smtClean="0">
                <a:solidFill>
                  <a:srgbClr val="0000FF"/>
                </a:solidFill>
              </a:rPr>
              <a:t>Also found the was ‘good reason’ </a:t>
            </a:r>
            <a:r>
              <a:rPr lang="en-GB" dirty="0" smtClean="0"/>
              <a:t>for any failure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5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16659"/>
            <a:ext cx="9029700" cy="10266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Before sanctioning, are there </a:t>
            </a:r>
            <a:r>
              <a:rPr lang="en-US" dirty="0"/>
              <a:t>C</a:t>
            </a:r>
            <a:r>
              <a:rPr lang="en-US" dirty="0" smtClean="0"/>
              <a:t>omplex Needs?</a:t>
            </a:r>
            <a:br>
              <a:rPr lang="en-US" dirty="0" smtClean="0"/>
            </a:br>
            <a:r>
              <a:rPr lang="en-US" sz="3100" i="1" dirty="0" smtClean="0">
                <a:solidFill>
                  <a:srgbClr val="0000FF"/>
                </a:solidFill>
              </a:rPr>
              <a:t>Protecting vulnerable claimants</a:t>
            </a:r>
            <a:endParaRPr lang="en-US" sz="3100" i="1" dirty="0">
              <a:solidFill>
                <a:srgbClr val="0000FF"/>
              </a:solidFill>
            </a:endParaRPr>
          </a:p>
        </p:txBody>
      </p:sp>
      <p:pic>
        <p:nvPicPr>
          <p:cNvPr id="6" name="Content Placeholder 5" descr="Screen Shot 2017-09-25 at 08.34.1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00" b="-1099"/>
          <a:stretch/>
        </p:blipFill>
        <p:spPr>
          <a:xfrm>
            <a:off x="292100" y="1258582"/>
            <a:ext cx="8480500" cy="2996559"/>
          </a:xfrm>
          <a:ln w="19050" cmpd="sng">
            <a:solidFill>
              <a:srgbClr val="000000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92204" y="4563539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62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300" y="4127500"/>
            <a:ext cx="7353300" cy="1316578"/>
          </a:xfrm>
          <a:prstGeom prst="rect">
            <a:avLst/>
          </a:prstGeom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Notice how ‘complex needs’ are </a:t>
            </a:r>
            <a:r>
              <a:rPr lang="en-US" sz="2400" b="1" i="1" dirty="0" smtClean="0">
                <a:solidFill>
                  <a:srgbClr val="000000"/>
                </a:solidFill>
              </a:rPr>
              <a:t>frequently seen as ‘life events’ </a:t>
            </a:r>
            <a:r>
              <a:rPr lang="mr-IN" sz="2400" b="1" i="1" dirty="0" smtClean="0">
                <a:solidFill>
                  <a:srgbClr val="000000"/>
                </a:solidFill>
              </a:rPr>
              <a:t>–</a:t>
            </a:r>
            <a:r>
              <a:rPr lang="en-US" sz="2400" b="1" i="1" dirty="0" smtClean="0">
                <a:solidFill>
                  <a:srgbClr val="000000"/>
                </a:solidFill>
              </a:rPr>
              <a:t> implies short term</a:t>
            </a:r>
            <a:r>
              <a:rPr lang="en-US" sz="2400" b="1" dirty="0" smtClean="0"/>
              <a:t> </a:t>
            </a:r>
            <a:r>
              <a:rPr lang="mr-IN" sz="2400" b="1" dirty="0" smtClean="0"/>
              <a:t>–</a:t>
            </a:r>
            <a:r>
              <a:rPr lang="en-US" sz="2400" b="1" dirty="0" smtClean="0"/>
              <a:t> not convenient to consider possibility of </a:t>
            </a:r>
            <a:r>
              <a:rPr lang="en-US" sz="2400" b="1" i="1" dirty="0" smtClean="0"/>
              <a:t>permanent </a:t>
            </a:r>
            <a:r>
              <a:rPr lang="en-US" sz="2400" b="1" dirty="0" smtClean="0"/>
              <a:t>complex needs!</a:t>
            </a:r>
            <a:endParaRPr lang="en-US" sz="24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016500" y="3035300"/>
            <a:ext cx="1549400" cy="1092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723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72" y="812800"/>
            <a:ext cx="8762828" cy="46736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b="1" i="1" dirty="0" smtClean="0"/>
          </a:p>
          <a:p>
            <a:pPr marL="0" indent="0" algn="ctr">
              <a:buNone/>
            </a:pPr>
            <a:r>
              <a:rPr lang="en-US" sz="3600" b="1" dirty="0"/>
              <a:t>5</a:t>
            </a:r>
            <a:r>
              <a:rPr lang="en-US" sz="3600" b="1" dirty="0" smtClean="0"/>
              <a:t>.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smtClean="0"/>
              <a:t>Deciding whether to </a:t>
            </a:r>
            <a:r>
              <a:rPr lang="en-US" sz="3600" b="1" i="1" dirty="0" smtClean="0">
                <a:solidFill>
                  <a:srgbClr val="0000FF"/>
                </a:solidFill>
              </a:rPr>
              <a:t>jump ship </a:t>
            </a:r>
            <a:r>
              <a:rPr lang="en-US" sz="3600" b="1" dirty="0" smtClean="0"/>
              <a:t>to UC</a:t>
            </a:r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2800" dirty="0" smtClean="0"/>
              <a:t>What shape is UC in now?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Who wants to claim or jump ship?</a:t>
            </a:r>
          </a:p>
          <a:p>
            <a:pPr marL="0" indent="0" algn="ctr">
              <a:buNone/>
            </a:pP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20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306" y="95250"/>
            <a:ext cx="8904971" cy="11366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cs typeface="Arial"/>
              </a:rPr>
              <a:t>Goodbye Legacy Benefits</a:t>
            </a:r>
            <a:br>
              <a:rPr lang="en-US" dirty="0" smtClean="0">
                <a:cs typeface="Arial"/>
              </a:rPr>
            </a:br>
            <a:r>
              <a:rPr lang="en-US" sz="3600" i="1" dirty="0">
                <a:cs typeface="Arial"/>
              </a:rPr>
              <a:t>B</a:t>
            </a:r>
            <a:r>
              <a:rPr lang="en-US" sz="3600" i="1" dirty="0" smtClean="0">
                <a:cs typeface="Arial"/>
              </a:rPr>
              <a:t>enefits that are being abolished due to UC</a:t>
            </a:r>
            <a:endParaRPr lang="en-US" sz="3600" i="1" dirty="0"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GB" dirty="0">
              <a:latin typeface="Arial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27650" y="1979336"/>
            <a:ext cx="3816350" cy="31872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b="1" dirty="0"/>
              <a:t>Income Support</a:t>
            </a:r>
          </a:p>
          <a:p>
            <a:pPr eaLnBrk="1" hangingPunct="1">
              <a:defRPr/>
            </a:pPr>
            <a:r>
              <a:rPr lang="en-GB" b="1" dirty="0"/>
              <a:t>Income based JSA</a:t>
            </a:r>
          </a:p>
          <a:p>
            <a:pPr eaLnBrk="1" hangingPunct="1">
              <a:defRPr/>
            </a:pPr>
            <a:r>
              <a:rPr lang="en-GB" b="1" dirty="0"/>
              <a:t>Income related ESA</a:t>
            </a:r>
          </a:p>
          <a:p>
            <a:pPr eaLnBrk="1" hangingPunct="1">
              <a:defRPr/>
            </a:pPr>
            <a:r>
              <a:rPr lang="en-GB" b="1" dirty="0"/>
              <a:t>Housing benefit</a:t>
            </a:r>
            <a:endParaRPr lang="en-GB" b="1" i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GB" b="1" dirty="0"/>
              <a:t>Tax </a:t>
            </a:r>
            <a:r>
              <a:rPr lang="en-GB" b="1" dirty="0" smtClean="0"/>
              <a:t>credits</a:t>
            </a:r>
            <a:endParaRPr lang="en-GB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64</a:t>
            </a:fld>
            <a:endParaRPr lang="en-US"/>
          </a:p>
        </p:txBody>
      </p:sp>
      <p:pic>
        <p:nvPicPr>
          <p:cNvPr id="9" name="Picture 8" descr="Screen Shot 2021-05-30 at 11.07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564362"/>
            <a:ext cx="3710972" cy="3594484"/>
          </a:xfrm>
          <a:prstGeom prst="rect">
            <a:avLst/>
          </a:prstGeom>
          <a:ln w="19050" cmpd="sng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86564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7800" y="118437"/>
            <a:ext cx="8801100" cy="622035"/>
          </a:xfrm>
        </p:spPr>
        <p:txBody>
          <a:bodyPr>
            <a:no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Benefit spending </a:t>
            </a:r>
            <a:r>
              <a:rPr lang="en-US" dirty="0" smtClean="0"/>
              <a:t>by </a:t>
            </a:r>
            <a:r>
              <a:rPr lang="en-US" i="1" dirty="0" smtClean="0">
                <a:solidFill>
                  <a:srgbClr val="0000FF"/>
                </a:solidFill>
              </a:rPr>
              <a:t>age range </a:t>
            </a:r>
            <a:r>
              <a:rPr lang="en-US" dirty="0" smtClean="0"/>
              <a:t>(OBR)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77800" y="901700"/>
            <a:ext cx="8966200" cy="48133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45300" y="5133188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65</a:t>
            </a:fld>
            <a:endParaRPr lang="en-US" dirty="0"/>
          </a:p>
        </p:txBody>
      </p:sp>
      <p:pic>
        <p:nvPicPr>
          <p:cNvPr id="8" name="Picture 7" descr="Screen Shot 2018-10-21 at 14.10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866122"/>
            <a:ext cx="6896100" cy="47183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7124700" y="1758950"/>
            <a:ext cx="1854200" cy="1466850"/>
          </a:xfrm>
          <a:prstGeom prst="rect">
            <a:avLst/>
          </a:prstGeom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UC is mainly targeting the </a:t>
            </a:r>
            <a:r>
              <a:rPr lang="en-US" sz="2400" b="1" i="1" dirty="0" smtClean="0">
                <a:solidFill>
                  <a:schemeClr val="tx1"/>
                </a:solidFill>
              </a:rPr>
              <a:t>yellow</a:t>
            </a:r>
            <a:r>
              <a:rPr lang="en-US" sz="2400" b="1" dirty="0" smtClean="0"/>
              <a:t> </a:t>
            </a:r>
            <a:r>
              <a:rPr lang="en-US" sz="2400" b="1" i="1" dirty="0" smtClean="0">
                <a:solidFill>
                  <a:srgbClr val="000000"/>
                </a:solidFill>
              </a:rPr>
              <a:t>band</a:t>
            </a:r>
            <a:endParaRPr lang="en-US" sz="24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483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5272" y="12965"/>
            <a:ext cx="8654725" cy="622035"/>
          </a:xfrm>
        </p:spPr>
        <p:txBody>
          <a:bodyPr>
            <a:normAutofit/>
          </a:bodyPr>
          <a:lstStyle/>
          <a:p>
            <a:r>
              <a:rPr lang="en-US" sz="3400" dirty="0" smtClean="0"/>
              <a:t>As UC </a:t>
            </a:r>
            <a:r>
              <a:rPr lang="en-US" sz="3400" i="1" dirty="0" smtClean="0">
                <a:solidFill>
                  <a:srgbClr val="0000FF"/>
                </a:solidFill>
              </a:rPr>
              <a:t>start rate </a:t>
            </a:r>
            <a:r>
              <a:rPr lang="en-US" sz="3400" dirty="0" smtClean="0"/>
              <a:t>slows, more remain on Legacy</a:t>
            </a:r>
            <a:endParaRPr lang="en-US" sz="3400" dirty="0"/>
          </a:p>
        </p:txBody>
      </p:sp>
      <p:pic>
        <p:nvPicPr>
          <p:cNvPr id="8" name="Content Placeholder 7" descr="Screen Shot 2021-05-23 at 06.53.5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" r="63"/>
          <a:stretch/>
        </p:blipFill>
        <p:spPr>
          <a:xfrm>
            <a:off x="1003300" y="697368"/>
            <a:ext cx="6743700" cy="4885311"/>
          </a:xfrm>
          <a:ln w="19050" cmpd="sng"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8800" y="5285324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66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4200" y="1841500"/>
            <a:ext cx="4419600" cy="1231900"/>
          </a:xfrm>
          <a:prstGeom prst="rect">
            <a:avLst/>
          </a:prstGeom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1.2 </a:t>
            </a:r>
            <a:r>
              <a:rPr lang="en-US" sz="2400" b="1" i="1" dirty="0" smtClean="0">
                <a:solidFill>
                  <a:srgbClr val="000000"/>
                </a:solidFill>
              </a:rPr>
              <a:t>million </a:t>
            </a:r>
            <a:r>
              <a:rPr lang="en-US" sz="2400" b="1" dirty="0" smtClean="0">
                <a:solidFill>
                  <a:schemeClr val="bg1"/>
                </a:solidFill>
              </a:rPr>
              <a:t>starts in </a:t>
            </a:r>
            <a:r>
              <a:rPr lang="en-US" sz="2400" b="1" i="1" dirty="0">
                <a:solidFill>
                  <a:schemeClr val="tx1"/>
                </a:solidFill>
              </a:rPr>
              <a:t>A</a:t>
            </a:r>
            <a:r>
              <a:rPr lang="en-US" sz="2400" b="1" i="1" dirty="0" smtClean="0">
                <a:solidFill>
                  <a:schemeClr val="tx1"/>
                </a:solidFill>
              </a:rPr>
              <a:t>pril 2020</a:t>
            </a:r>
          </a:p>
          <a:p>
            <a:pPr algn="ctr"/>
            <a:r>
              <a:rPr lang="en-US" sz="2400" b="1" i="1" dirty="0" smtClean="0">
                <a:solidFill>
                  <a:srgbClr val="000000"/>
                </a:solidFill>
              </a:rPr>
              <a:t>170,000</a:t>
            </a:r>
            <a:r>
              <a:rPr lang="en-US" sz="2400" b="1" dirty="0" smtClean="0"/>
              <a:t> starts in </a:t>
            </a:r>
            <a:r>
              <a:rPr lang="en-US" sz="2400" b="1" i="1" dirty="0" smtClean="0">
                <a:solidFill>
                  <a:srgbClr val="000000"/>
                </a:solidFill>
              </a:rPr>
              <a:t>March 2021</a:t>
            </a:r>
          </a:p>
          <a:p>
            <a:pPr algn="ctr"/>
            <a:r>
              <a:rPr lang="en-US" sz="2400" b="1" i="1" dirty="0" smtClean="0">
                <a:solidFill>
                  <a:srgbClr val="000000"/>
                </a:solidFill>
              </a:rPr>
              <a:t>130,000 </a:t>
            </a:r>
            <a:r>
              <a:rPr lang="en-US" sz="2400" b="1" dirty="0" smtClean="0"/>
              <a:t>starts in </a:t>
            </a:r>
            <a:r>
              <a:rPr lang="en-US" sz="2400" b="1" i="1" dirty="0" smtClean="0">
                <a:solidFill>
                  <a:srgbClr val="000000"/>
                </a:solidFill>
              </a:rPr>
              <a:t>April 2021</a:t>
            </a:r>
            <a:endParaRPr lang="en-US" sz="24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412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72" y="139965"/>
            <a:ext cx="8654725" cy="596635"/>
          </a:xfrm>
        </p:spPr>
        <p:txBody>
          <a:bodyPr>
            <a:noAutofit/>
          </a:bodyPr>
          <a:lstStyle/>
          <a:p>
            <a:r>
              <a:rPr lang="en-US" dirty="0" smtClean="0"/>
              <a:t>Some UC claim figures to April 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72" y="1104900"/>
            <a:ext cx="8877128" cy="4306894"/>
          </a:xfrm>
        </p:spPr>
        <p:txBody>
          <a:bodyPr>
            <a:normAutofit/>
          </a:bodyPr>
          <a:lstStyle/>
          <a:p>
            <a:r>
              <a:rPr lang="en-US" dirty="0" smtClean="0"/>
              <a:t>There were 3 million UC claims as at March 2020</a:t>
            </a:r>
          </a:p>
          <a:p>
            <a:r>
              <a:rPr lang="en-US" dirty="0" smtClean="0"/>
              <a:t>6 million claims by April 2021 (</a:t>
            </a:r>
            <a:r>
              <a:rPr lang="en-US" b="1" i="1" dirty="0" smtClean="0">
                <a:solidFill>
                  <a:srgbClr val="0000FF"/>
                </a:solidFill>
              </a:rPr>
              <a:t>roughly 100% increase in a year</a:t>
            </a:r>
            <a:r>
              <a:rPr lang="en-US" dirty="0" smtClean="0"/>
              <a:t>)</a:t>
            </a:r>
          </a:p>
          <a:p>
            <a:r>
              <a:rPr lang="en-GB" dirty="0" smtClean="0"/>
              <a:t>There were </a:t>
            </a:r>
            <a:r>
              <a:rPr lang="en-GB" b="1" i="1" dirty="0" smtClean="0">
                <a:solidFill>
                  <a:srgbClr val="0000FF"/>
                </a:solidFill>
              </a:rPr>
              <a:t>130,000 starts </a:t>
            </a:r>
            <a:r>
              <a:rPr lang="en-GB" b="1" i="1" dirty="0">
                <a:solidFill>
                  <a:srgbClr val="0000FF"/>
                </a:solidFill>
              </a:rPr>
              <a:t>to </a:t>
            </a:r>
            <a:r>
              <a:rPr lang="en-GB" b="1" i="1" dirty="0" smtClean="0">
                <a:solidFill>
                  <a:srgbClr val="0000FF"/>
                </a:solidFill>
              </a:rPr>
              <a:t>UC </a:t>
            </a:r>
            <a:r>
              <a:rPr lang="en-GB" dirty="0" smtClean="0"/>
              <a:t>in 5 </a:t>
            </a:r>
            <a:r>
              <a:rPr lang="en-GB" dirty="0"/>
              <a:t>weeks to 8</a:t>
            </a:r>
            <a:r>
              <a:rPr lang="en-GB" dirty="0" smtClean="0"/>
              <a:t>/4/2021, a 23% decrease from March 2021</a:t>
            </a:r>
            <a:endParaRPr lang="en-GB" dirty="0"/>
          </a:p>
          <a:p>
            <a:r>
              <a:rPr lang="en-US" dirty="0" smtClean="0"/>
              <a:t>Percentage of </a:t>
            </a:r>
            <a:r>
              <a:rPr lang="en-US" b="1" i="1" dirty="0" smtClean="0">
                <a:solidFill>
                  <a:srgbClr val="0000FF"/>
                </a:solidFill>
              </a:rPr>
              <a:t>women </a:t>
            </a:r>
            <a:r>
              <a:rPr lang="en-US" dirty="0" smtClean="0"/>
              <a:t>claiming UC is 49%</a:t>
            </a:r>
          </a:p>
          <a:p>
            <a:r>
              <a:rPr lang="en-GB" dirty="0"/>
              <a:t>Proportion of UC claimants </a:t>
            </a:r>
            <a:r>
              <a:rPr lang="en-GB" b="1" i="1" dirty="0">
                <a:solidFill>
                  <a:srgbClr val="0000FF"/>
                </a:solidFill>
              </a:rPr>
              <a:t>aged between 16 and 24 </a:t>
            </a:r>
            <a:r>
              <a:rPr lang="en-GB" dirty="0"/>
              <a:t>is </a:t>
            </a:r>
            <a:r>
              <a:rPr lang="en-GB" dirty="0" smtClean="0"/>
              <a:t>19%</a:t>
            </a:r>
            <a:endParaRPr lang="en-US" dirty="0" smtClean="0"/>
          </a:p>
          <a:p>
            <a:r>
              <a:rPr lang="en-US" dirty="0" smtClean="0">
                <a:solidFill>
                  <a:srgbClr val="000000"/>
                </a:solidFill>
              </a:rPr>
              <a:t>89% of designated </a:t>
            </a:r>
            <a:r>
              <a:rPr lang="en-US" i="1" dirty="0" smtClean="0">
                <a:solidFill>
                  <a:srgbClr val="000000"/>
                </a:solidFill>
              </a:rPr>
              <a:t>‘work searchers’ </a:t>
            </a:r>
            <a:r>
              <a:rPr lang="en-US" dirty="0" smtClean="0">
                <a:solidFill>
                  <a:srgbClr val="000000"/>
                </a:solidFill>
              </a:rPr>
              <a:t>sub-set have </a:t>
            </a:r>
            <a:r>
              <a:rPr lang="en-US" i="1" dirty="0" smtClean="0">
                <a:solidFill>
                  <a:srgbClr val="000000"/>
                </a:solidFill>
              </a:rPr>
              <a:t>no work at all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37</a:t>
            </a:r>
            <a:r>
              <a:rPr lang="en-US" dirty="0">
                <a:solidFill>
                  <a:srgbClr val="000000"/>
                </a:solidFill>
              </a:rPr>
              <a:t>% are </a:t>
            </a:r>
            <a:r>
              <a:rPr lang="en-US" b="1" i="1" dirty="0">
                <a:solidFill>
                  <a:srgbClr val="0000FF"/>
                </a:solidFill>
              </a:rPr>
              <a:t>not working or are on low earnings</a:t>
            </a:r>
          </a:p>
          <a:p>
            <a:r>
              <a:rPr lang="en-US" dirty="0"/>
              <a:t>8</a:t>
            </a:r>
            <a:r>
              <a:rPr lang="en-US" dirty="0" smtClean="0"/>
              <a:t>7% of UC claimants have UC </a:t>
            </a:r>
            <a:r>
              <a:rPr lang="en-US" b="1" i="1" dirty="0" smtClean="0">
                <a:solidFill>
                  <a:srgbClr val="0000FF"/>
                </a:solidFill>
              </a:rPr>
              <a:t>actually in payment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8800" y="5285324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262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865"/>
            <a:ext cx="9144000" cy="952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Are claimants </a:t>
            </a:r>
            <a:r>
              <a:rPr lang="en-US" i="1" dirty="0" smtClean="0">
                <a:solidFill>
                  <a:srgbClr val="0000FF"/>
                </a:solidFill>
              </a:rPr>
              <a:t>MORE COY </a:t>
            </a:r>
            <a:r>
              <a:rPr lang="en-US" i="1" dirty="0" smtClean="0"/>
              <a:t>about claiming UC?</a:t>
            </a:r>
            <a:br>
              <a:rPr lang="en-US" i="1" dirty="0" smtClean="0"/>
            </a:br>
            <a:r>
              <a:rPr lang="en-US" sz="3100" i="1" dirty="0" smtClean="0">
                <a:solidFill>
                  <a:srgbClr val="0000FF"/>
                </a:solidFill>
              </a:rPr>
              <a:t>From the ‘Welfare at a (Social) Distance’ report (April 2021)</a:t>
            </a:r>
            <a:endParaRPr lang="en-US" sz="3100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5924"/>
            <a:ext cx="83439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Report concerns UC claims at start of COVID pandemic</a:t>
            </a:r>
          </a:p>
          <a:p>
            <a:r>
              <a:rPr lang="en-US" dirty="0" smtClean="0"/>
              <a:t>Estimates around 220,000 claims for UC were </a:t>
            </a:r>
            <a:r>
              <a:rPr lang="en-US" b="1" i="1" dirty="0" smtClean="0">
                <a:solidFill>
                  <a:srgbClr val="0000FF"/>
                </a:solidFill>
              </a:rPr>
              <a:t>NOT MADE</a:t>
            </a:r>
            <a:r>
              <a:rPr lang="en-US" dirty="0" smtClean="0"/>
              <a:t> by those who </a:t>
            </a:r>
            <a:r>
              <a:rPr lang="en-US" b="1" i="1" dirty="0" smtClean="0">
                <a:solidFill>
                  <a:srgbClr val="0000FF"/>
                </a:solidFill>
              </a:rPr>
              <a:t>thought they WERE eligible</a:t>
            </a:r>
          </a:p>
          <a:p>
            <a:pPr lvl="1"/>
            <a:r>
              <a:rPr lang="en-US" sz="2200" dirty="0" smtClean="0"/>
              <a:t>59% chose not to claim because of perceived </a:t>
            </a:r>
            <a:r>
              <a:rPr lang="en-US" sz="2200" b="1" i="1" dirty="0" smtClean="0">
                <a:solidFill>
                  <a:srgbClr val="0000FF"/>
                </a:solidFill>
              </a:rPr>
              <a:t>hassle</a:t>
            </a:r>
            <a:r>
              <a:rPr lang="en-US" sz="2200" dirty="0" smtClean="0"/>
              <a:t> / the UC </a:t>
            </a:r>
            <a:r>
              <a:rPr lang="en-US" sz="2200" b="1" i="1" dirty="0" smtClean="0">
                <a:solidFill>
                  <a:srgbClr val="0000FF"/>
                </a:solidFill>
              </a:rPr>
              <a:t>claim process </a:t>
            </a:r>
            <a:r>
              <a:rPr lang="en-US" sz="2200" dirty="0" smtClean="0"/>
              <a:t>/ risk of </a:t>
            </a:r>
            <a:r>
              <a:rPr lang="en-US" sz="2200" b="1" i="1" dirty="0" smtClean="0">
                <a:solidFill>
                  <a:srgbClr val="0000FF"/>
                </a:solidFill>
              </a:rPr>
              <a:t>sanctions</a:t>
            </a:r>
            <a:r>
              <a:rPr lang="en-US" sz="2200" dirty="0" smtClean="0"/>
              <a:t>, and 27% because of </a:t>
            </a:r>
            <a:r>
              <a:rPr lang="en-US" sz="2200" b="1" i="1" dirty="0" smtClean="0">
                <a:solidFill>
                  <a:srgbClr val="0000FF"/>
                </a:solidFill>
              </a:rPr>
              <a:t>stigma</a:t>
            </a:r>
          </a:p>
          <a:p>
            <a:r>
              <a:rPr lang="en-US" dirty="0" smtClean="0"/>
              <a:t>Also estimates around 280,000 to </a:t>
            </a:r>
            <a:r>
              <a:rPr lang="en-US" smtClean="0"/>
              <a:t>390,000 </a:t>
            </a:r>
            <a:r>
              <a:rPr lang="en-US" b="1" i="1">
                <a:solidFill>
                  <a:srgbClr val="0000FF"/>
                </a:solidFill>
              </a:rPr>
              <a:t>W</a:t>
            </a:r>
            <a:r>
              <a:rPr lang="en-US" b="1" i="1" smtClean="0">
                <a:solidFill>
                  <a:srgbClr val="0000FF"/>
                </a:solidFill>
              </a:rPr>
              <a:t>RONGLY </a:t>
            </a:r>
            <a:r>
              <a:rPr lang="en-US" b="1" i="1" dirty="0" smtClean="0">
                <a:solidFill>
                  <a:srgbClr val="0000FF"/>
                </a:solidFill>
              </a:rPr>
              <a:t>thought they were NOT eligible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a ‘sense’ of ineligibility</a:t>
            </a:r>
          </a:p>
          <a:p>
            <a:r>
              <a:rPr lang="en-US" dirty="0" smtClean="0"/>
              <a:t>Nearly 50% were under severe financial strain</a:t>
            </a:r>
          </a:p>
          <a:p>
            <a:r>
              <a:rPr lang="en-US" dirty="0" smtClean="0"/>
              <a:t>Nearly two thirds could not deal with an unexpected expense (like replacing a fridge)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9205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65"/>
            <a:ext cx="9144000" cy="609335"/>
          </a:xfrm>
        </p:spPr>
        <p:txBody>
          <a:bodyPr>
            <a:noAutofit/>
          </a:bodyPr>
          <a:lstStyle/>
          <a:p>
            <a:r>
              <a:rPr lang="en-US" dirty="0" smtClean="0"/>
              <a:t>Legal changes to </a:t>
            </a:r>
            <a:r>
              <a:rPr lang="en-US" i="1" dirty="0" smtClean="0">
                <a:solidFill>
                  <a:srgbClr val="0000FF"/>
                </a:solidFill>
              </a:rPr>
              <a:t>squeeze out Legacy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23900"/>
            <a:ext cx="8864600" cy="4865695"/>
          </a:xfrm>
        </p:spPr>
        <p:txBody>
          <a:bodyPr>
            <a:normAutofit/>
          </a:bodyPr>
          <a:lstStyle/>
          <a:p>
            <a:r>
              <a:rPr lang="en-US" dirty="0" smtClean="0"/>
              <a:t>Power to </a:t>
            </a:r>
            <a:r>
              <a:rPr lang="en-US" b="1" i="1" dirty="0" smtClean="0">
                <a:solidFill>
                  <a:srgbClr val="0000FF"/>
                </a:solidFill>
              </a:rPr>
              <a:t>abolish</a:t>
            </a:r>
            <a:r>
              <a:rPr lang="en-US" dirty="0" smtClean="0"/>
              <a:t> Legacy was introduced (for example s33 and Schedule 6 </a:t>
            </a:r>
            <a:r>
              <a:rPr lang="en-US" dirty="0"/>
              <a:t>Welfare Reform Act </a:t>
            </a:r>
            <a:r>
              <a:rPr lang="en-US" dirty="0" smtClean="0"/>
              <a:t>2012, in this case regarding </a:t>
            </a:r>
            <a:r>
              <a:rPr lang="en-US" dirty="0"/>
              <a:t>IRESA )</a:t>
            </a:r>
            <a:endParaRPr lang="en-US" dirty="0" smtClean="0"/>
          </a:p>
          <a:p>
            <a:r>
              <a:rPr lang="en-US" dirty="0" smtClean="0"/>
              <a:t>Commencement Order provide for </a:t>
            </a:r>
            <a:r>
              <a:rPr lang="en-US" b="1" i="1" dirty="0" smtClean="0">
                <a:solidFill>
                  <a:srgbClr val="0000FF"/>
                </a:solidFill>
              </a:rPr>
              <a:t>abolition of legacy </a:t>
            </a:r>
            <a:r>
              <a:rPr lang="en-US" dirty="0" smtClean="0"/>
              <a:t>when a </a:t>
            </a:r>
            <a:r>
              <a:rPr lang="en-US" b="1" i="1" dirty="0" smtClean="0">
                <a:solidFill>
                  <a:srgbClr val="0000FF"/>
                </a:solidFill>
              </a:rPr>
              <a:t>claim for UC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is made (for example Article 4, regarding IRESA)</a:t>
            </a:r>
          </a:p>
          <a:p>
            <a:r>
              <a:rPr lang="en-US" dirty="0" smtClean="0"/>
              <a:t>‘Submit Claim” = UC award = issue of Stop Notice = end of Legacy</a:t>
            </a:r>
          </a:p>
          <a:p>
            <a:r>
              <a:rPr lang="en-US" dirty="0" smtClean="0"/>
              <a:t>Later, SDP </a:t>
            </a:r>
            <a:r>
              <a:rPr lang="en-US" dirty="0"/>
              <a:t>G</a:t>
            </a:r>
            <a:r>
              <a:rPr lang="en-US" dirty="0" smtClean="0"/>
              <a:t>ateway regulations introduced to </a:t>
            </a:r>
            <a:r>
              <a:rPr lang="en-US" b="1" i="1" dirty="0" smtClean="0">
                <a:solidFill>
                  <a:srgbClr val="0000FF"/>
                </a:solidFill>
              </a:rPr>
              <a:t>prevent UC claims </a:t>
            </a:r>
            <a:r>
              <a:rPr lang="en-US" dirty="0" smtClean="0"/>
              <a:t>in relation to certain disabled people on Legacy benefits</a:t>
            </a:r>
          </a:p>
          <a:p>
            <a:r>
              <a:rPr lang="en-US" dirty="0" smtClean="0"/>
              <a:t>SDP Gateway regulations later revoked (27/1/2021)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No further impediment </a:t>
            </a:r>
            <a:r>
              <a:rPr lang="en-US" dirty="0" smtClean="0"/>
              <a:t>to eventual end of Legacy</a:t>
            </a:r>
          </a:p>
          <a:p>
            <a:r>
              <a:rPr lang="en-US" dirty="0" smtClean="0"/>
              <a:t>Although still </a:t>
            </a:r>
            <a:r>
              <a:rPr lang="en-US" b="1" i="1" dirty="0" smtClean="0">
                <a:solidFill>
                  <a:srgbClr val="0000FF"/>
                </a:solidFill>
              </a:rPr>
              <a:t>no requirement to claim UC </a:t>
            </a:r>
            <a:r>
              <a:rPr lang="mr-IN" dirty="0" smtClean="0"/>
              <a:t>–</a:t>
            </a:r>
            <a:r>
              <a:rPr lang="en-US" dirty="0" smtClean="0"/>
              <a:t> still the </a:t>
            </a:r>
            <a:r>
              <a:rPr lang="en-US" i="1" dirty="0" smtClean="0"/>
              <a:t>choice</a:t>
            </a:r>
          </a:p>
          <a:p>
            <a:r>
              <a:rPr lang="en-US" dirty="0" smtClean="0"/>
              <a:t>Even at Managed Migration </a:t>
            </a:r>
            <a:r>
              <a:rPr lang="en-US" b="1" i="1" dirty="0" smtClean="0">
                <a:solidFill>
                  <a:srgbClr val="0000FF"/>
                </a:solidFill>
              </a:rPr>
              <a:t>there will be a choice </a:t>
            </a:r>
            <a:r>
              <a:rPr lang="mr-IN" dirty="0" smtClean="0"/>
              <a:t>–</a:t>
            </a:r>
            <a:r>
              <a:rPr lang="en-US" dirty="0" smtClean="0"/>
              <a:t> Q live on air?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3400" y="5285324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914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9165"/>
            <a:ext cx="9144000" cy="9525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‘Vulnerability’</a:t>
            </a:r>
            <a:r>
              <a:rPr lang="en-GB" sz="3600" dirty="0" smtClean="0"/>
              <a:t> </a:t>
            </a:r>
            <a:r>
              <a:rPr lang="en-GB" sz="3600" dirty="0"/>
              <a:t>s</a:t>
            </a:r>
            <a:r>
              <a:rPr lang="en-GB" sz="3600" dirty="0" smtClean="0"/>
              <a:t>tarted with </a:t>
            </a:r>
            <a:r>
              <a:rPr lang="en-US" sz="3600" i="1" dirty="0" smtClean="0">
                <a:solidFill>
                  <a:srgbClr val="0000FF"/>
                </a:solidFill>
              </a:rPr>
              <a:t>ESA ‘Safeguarding’</a:t>
            </a:r>
            <a:endParaRPr lang="en-US" sz="3600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5701"/>
            <a:ext cx="9144000" cy="4293396"/>
          </a:xfrm>
        </p:spPr>
        <p:txBody>
          <a:bodyPr/>
          <a:lstStyle/>
          <a:p>
            <a:r>
              <a:rPr lang="en-US" dirty="0" smtClean="0"/>
              <a:t>ESA has had a ‘safeguarding’ system of sorts since around 2000</a:t>
            </a:r>
          </a:p>
          <a:p>
            <a:r>
              <a:rPr lang="en-US" dirty="0"/>
              <a:t>V</a:t>
            </a:r>
            <a:r>
              <a:rPr lang="en-US" dirty="0" smtClean="0"/>
              <a:t>ulnerability was linked to claimants who may have mental health problems, learning disabilities and cognitive difficulties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ssociated with failures to attend </a:t>
            </a:r>
            <a:r>
              <a:rPr lang="en-US" dirty="0" err="1" smtClean="0"/>
              <a:t>Jobcentre</a:t>
            </a:r>
            <a:r>
              <a:rPr lang="en-US" dirty="0" smtClean="0"/>
              <a:t> interviews, ESA50 return or Health Professional visit failures/other non-compliances</a:t>
            </a:r>
          </a:p>
          <a:p>
            <a:r>
              <a:rPr lang="en-US" dirty="0" smtClean="0"/>
              <a:t>Staff encouraged to use Home Visit system </a:t>
            </a:r>
            <a:r>
              <a:rPr lang="mr-IN" dirty="0" smtClean="0"/>
              <a:t>–</a:t>
            </a:r>
            <a:r>
              <a:rPr lang="en-US" dirty="0" smtClean="0"/>
              <a:t> at least two attempts</a:t>
            </a:r>
          </a:p>
          <a:p>
            <a:r>
              <a:rPr lang="en-US" dirty="0" smtClean="0"/>
              <a:t>DWP failure to follow safeguarding principles could then lead to ESA reinstatement </a:t>
            </a:r>
            <a:r>
              <a:rPr lang="en-US" dirty="0" err="1" smtClean="0"/>
              <a:t>etc</a:t>
            </a:r>
            <a:r>
              <a:rPr lang="en-US" dirty="0" smtClean="0"/>
              <a:t> pending proper application of processes</a:t>
            </a:r>
          </a:p>
          <a:p>
            <a:r>
              <a:rPr lang="en-US" dirty="0" smtClean="0"/>
              <a:t>But all these processes are discretionary </a:t>
            </a:r>
            <a:r>
              <a:rPr lang="mr-IN" dirty="0" smtClean="0"/>
              <a:t>–</a:t>
            </a:r>
            <a:r>
              <a:rPr lang="en-US" dirty="0" smtClean="0"/>
              <a:t> no tribunal appeal rights</a:t>
            </a:r>
          </a:p>
          <a:p>
            <a:r>
              <a:rPr lang="en-US" dirty="0" smtClean="0"/>
              <a:t>Notion of vulnerability </a:t>
            </a:r>
            <a:r>
              <a:rPr lang="en-US" i="1" dirty="0" smtClean="0"/>
              <a:t>then changed </a:t>
            </a:r>
            <a:r>
              <a:rPr lang="en-US" dirty="0" smtClean="0"/>
              <a:t>with introduction of UC</a:t>
            </a:r>
            <a:r>
              <a:rPr lang="mr-IN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04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825500"/>
            <a:ext cx="7975600" cy="40259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r>
              <a:rPr lang="en-US" sz="3200" b="1" i="1" dirty="0" smtClean="0"/>
              <a:t> </a:t>
            </a:r>
            <a:endParaRPr lang="en-US" sz="3600" b="1" dirty="0"/>
          </a:p>
          <a:p>
            <a:pPr marL="0" indent="0" algn="ctr">
              <a:buNone/>
            </a:pPr>
            <a:r>
              <a:rPr lang="en-US" sz="3200" b="1" i="1" dirty="0" smtClean="0"/>
              <a:t>SDP Gateway </a:t>
            </a:r>
          </a:p>
          <a:p>
            <a:pPr marL="0" indent="0" algn="ctr">
              <a:buNone/>
            </a:pPr>
            <a:endParaRPr lang="en-US" sz="3200" b="1" i="1" dirty="0" smtClean="0"/>
          </a:p>
          <a:p>
            <a:pPr marL="0" indent="0" algn="ctr">
              <a:buNone/>
            </a:pPr>
            <a:r>
              <a:rPr lang="en-US" sz="3200" b="1" i="1" dirty="0" smtClean="0"/>
              <a:t>Born: </a:t>
            </a:r>
            <a:r>
              <a:rPr lang="en-US" sz="3200" i="1" dirty="0" smtClean="0"/>
              <a:t>16/1/2019 </a:t>
            </a:r>
            <a:endParaRPr lang="en-US" sz="3200" i="1" dirty="0"/>
          </a:p>
          <a:p>
            <a:pPr marL="0" indent="0" algn="ctr">
              <a:buNone/>
            </a:pPr>
            <a:r>
              <a:rPr lang="en-US" sz="3200" b="1" i="1" dirty="0" smtClean="0"/>
              <a:t>Died: </a:t>
            </a:r>
            <a:r>
              <a:rPr lang="en-US" sz="3200" i="1" dirty="0" smtClean="0"/>
              <a:t>27/1/2021</a:t>
            </a:r>
          </a:p>
          <a:p>
            <a:pPr marL="0" indent="0" algn="ctr">
              <a:buNone/>
            </a:pPr>
            <a:r>
              <a:rPr lang="en-US" sz="3200" i="1" dirty="0" smtClean="0"/>
              <a:t>‘That</a:t>
            </a:r>
            <a:r>
              <a:rPr lang="mr-IN" sz="3200" i="1" dirty="0" smtClean="0"/>
              <a:t>’</a:t>
            </a:r>
            <a:r>
              <a:rPr lang="en-US" sz="3200" i="1" dirty="0" smtClean="0"/>
              <a:t>s all folks’</a:t>
            </a:r>
            <a:endParaRPr lang="en-US" sz="3200" i="1" dirty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45300" y="5285324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4176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72" y="37835"/>
            <a:ext cx="8654725" cy="583935"/>
          </a:xfrm>
        </p:spPr>
        <p:txBody>
          <a:bodyPr>
            <a:noAutofit/>
          </a:bodyPr>
          <a:lstStyle/>
          <a:p>
            <a:r>
              <a:rPr lang="en-US" sz="3600" dirty="0" smtClean="0"/>
              <a:t>SDP </a:t>
            </a:r>
            <a:r>
              <a:rPr lang="en-US" sz="3600" i="1" dirty="0" smtClean="0">
                <a:solidFill>
                  <a:srgbClr val="0000FF"/>
                </a:solidFill>
              </a:rPr>
              <a:t>revocation</a:t>
            </a:r>
            <a:r>
              <a:rPr lang="en-US" sz="3600" dirty="0" smtClean="0"/>
              <a:t> </a:t>
            </a:r>
            <a:r>
              <a:rPr lang="en-US" dirty="0" smtClean="0"/>
              <a:t>since</a:t>
            </a:r>
            <a:r>
              <a:rPr lang="en-US" sz="3600" dirty="0" smtClean="0"/>
              <a:t> 27/1/2021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72" y="737396"/>
            <a:ext cx="8870625" cy="4863304"/>
          </a:xfrm>
        </p:spPr>
        <p:txBody>
          <a:bodyPr>
            <a:normAutofit fontScale="92500"/>
          </a:bodyPr>
          <a:lstStyle/>
          <a:p>
            <a:r>
              <a:rPr lang="en-GB" b="1" i="1" dirty="0" smtClean="0">
                <a:solidFill>
                  <a:srgbClr val="0000FF"/>
                </a:solidFill>
              </a:rPr>
              <a:t>Regulation 7 </a:t>
            </a:r>
            <a:r>
              <a:rPr lang="en-GB" dirty="0" smtClean="0"/>
              <a:t>of Universal </a:t>
            </a:r>
            <a:r>
              <a:rPr lang="en-GB" dirty="0"/>
              <a:t>Credit (Managed Migration Pilot and Miscellaneous Amendments) </a:t>
            </a:r>
            <a:r>
              <a:rPr lang="en-GB" dirty="0" err="1" smtClean="0"/>
              <a:t>Regs</a:t>
            </a:r>
            <a:r>
              <a:rPr lang="en-GB" dirty="0" smtClean="0"/>
              <a:t> 2019 applies</a:t>
            </a:r>
            <a:r>
              <a:rPr lang="en-GB" b="1" i="1" dirty="0" smtClean="0"/>
              <a:t> </a:t>
            </a:r>
            <a:r>
              <a:rPr lang="en-GB" dirty="0" smtClean="0"/>
              <a:t>since 27/1/2021</a:t>
            </a:r>
            <a:r>
              <a:rPr lang="en-GB" dirty="0"/>
              <a:t>:</a:t>
            </a:r>
            <a:endParaRPr lang="en-GB" dirty="0" smtClean="0"/>
          </a:p>
          <a:p>
            <a:pPr marL="800100" lvl="2" indent="0">
              <a:buNone/>
            </a:pPr>
            <a:r>
              <a:rPr lang="en-GB" sz="2400" b="1" i="1" dirty="0" smtClean="0"/>
              <a:t>“Abolition </a:t>
            </a:r>
            <a:r>
              <a:rPr lang="en-GB" sz="2400" b="1" i="1" dirty="0"/>
              <a:t>of restriction on claims by persons entitled to a severe disability premium</a:t>
            </a:r>
            <a:endParaRPr lang="en-GB" sz="2400" i="1" dirty="0"/>
          </a:p>
          <a:p>
            <a:pPr marL="800100" lvl="2" indent="0">
              <a:buNone/>
            </a:pPr>
            <a:r>
              <a:rPr lang="en-GB" sz="2400" b="1" i="1" dirty="0" smtClean="0"/>
              <a:t>7</a:t>
            </a:r>
            <a:r>
              <a:rPr lang="en-GB" sz="2400" b="1" i="1" dirty="0"/>
              <a:t>.</a:t>
            </a:r>
            <a:r>
              <a:rPr lang="en-GB" sz="2400" i="1" dirty="0"/>
              <a:t>  Regulation 4A (restriction on claims for universal credit by persons entitled to a severe disability premium) of the Universal Credit (Transitional Provisions) Regulations 2014 is revoked</a:t>
            </a:r>
            <a:r>
              <a:rPr lang="en-GB" sz="2400" i="1" dirty="0" smtClean="0"/>
              <a:t>.”</a:t>
            </a:r>
            <a:endParaRPr lang="en-US" sz="2400" i="1" dirty="0" smtClean="0"/>
          </a:p>
          <a:p>
            <a:r>
              <a:rPr lang="en-US" dirty="0" smtClean="0"/>
              <a:t>Revocation is </a:t>
            </a:r>
            <a:r>
              <a:rPr lang="en-US" b="1" i="1" dirty="0" smtClean="0">
                <a:solidFill>
                  <a:srgbClr val="0000FF"/>
                </a:solidFill>
              </a:rPr>
              <a:t>intended to make a UC transfer more inevitable </a:t>
            </a:r>
            <a:r>
              <a:rPr lang="en-US" dirty="0" smtClean="0"/>
              <a:t>by removing last impediment to a UC claim (as well as NSJSA and NSESA)</a:t>
            </a:r>
          </a:p>
          <a:p>
            <a:r>
              <a:rPr lang="en-US" dirty="0" smtClean="0"/>
              <a:t>Revocation also </a:t>
            </a:r>
            <a:r>
              <a:rPr lang="en-US" b="1" i="1" dirty="0" smtClean="0">
                <a:solidFill>
                  <a:srgbClr val="0000FF"/>
                </a:solidFill>
              </a:rPr>
              <a:t>introduces possibility of ‘Transitional (SDP) Element’</a:t>
            </a:r>
          </a:p>
          <a:p>
            <a:r>
              <a:rPr lang="en-US" dirty="0" smtClean="0"/>
              <a:t>But advantages </a:t>
            </a:r>
            <a:r>
              <a:rPr lang="en-US" dirty="0"/>
              <a:t>of remaining a Legacy claimant (including SDP top up) </a:t>
            </a:r>
            <a:r>
              <a:rPr lang="en-US" b="1" i="1" dirty="0" smtClean="0">
                <a:solidFill>
                  <a:srgbClr val="0000FF"/>
                </a:solidFill>
              </a:rPr>
              <a:t>remain </a:t>
            </a:r>
            <a:r>
              <a:rPr lang="en-US" b="1" i="1" dirty="0">
                <a:solidFill>
                  <a:srgbClr val="0000FF"/>
                </a:solidFill>
              </a:rPr>
              <a:t>in place</a:t>
            </a:r>
            <a:r>
              <a:rPr lang="en-US" dirty="0"/>
              <a:t> until claimant is eventually migrated to </a:t>
            </a:r>
            <a:r>
              <a:rPr lang="en-US" dirty="0" smtClean="0"/>
              <a:t>UC </a:t>
            </a:r>
            <a:r>
              <a:rPr lang="mr-IN" dirty="0" smtClean="0"/>
              <a:t>–</a:t>
            </a:r>
            <a:r>
              <a:rPr lang="en-US" dirty="0" smtClean="0"/>
              <a:t> no pressure </a:t>
            </a:r>
            <a:endParaRPr lang="en-US" dirty="0"/>
          </a:p>
          <a:p>
            <a:r>
              <a:rPr lang="en-US" dirty="0" smtClean="0"/>
              <a:t>See </a:t>
            </a:r>
            <a:r>
              <a:rPr lang="en-US" b="1" i="1" dirty="0" smtClean="0">
                <a:solidFill>
                  <a:srgbClr val="0000FF"/>
                </a:solidFill>
              </a:rPr>
              <a:t>Memo ADM 01/21 </a:t>
            </a:r>
            <a:r>
              <a:rPr lang="en-US" dirty="0" smtClean="0"/>
              <a:t>for DWP guidance </a:t>
            </a:r>
          </a:p>
          <a:p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297" y="5144826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209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6728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disabled people are now affected by UC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55700"/>
            <a:ext cx="8362797" cy="431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Revocation does </a:t>
            </a:r>
            <a:r>
              <a:rPr lang="en-US" sz="2800" b="1" i="1" dirty="0" smtClean="0">
                <a:solidFill>
                  <a:srgbClr val="0000FF"/>
                </a:solidFill>
              </a:rPr>
              <a:t>NOT</a:t>
            </a:r>
            <a:r>
              <a:rPr lang="en-US" sz="2800" dirty="0" smtClean="0"/>
              <a:t> require anyone </a:t>
            </a:r>
            <a:r>
              <a:rPr lang="en-US" sz="2800" b="1" i="1" dirty="0" smtClean="0">
                <a:solidFill>
                  <a:srgbClr val="0000FF"/>
                </a:solidFill>
              </a:rPr>
              <a:t>to claim UC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Revocation does </a:t>
            </a:r>
            <a:r>
              <a:rPr lang="en-US" sz="2800" b="1" i="1" dirty="0" smtClean="0">
                <a:solidFill>
                  <a:srgbClr val="0000FF"/>
                </a:solidFill>
              </a:rPr>
              <a:t>NOT</a:t>
            </a:r>
            <a:r>
              <a:rPr lang="en-US" sz="2800" dirty="0" smtClean="0"/>
              <a:t> require transfer to UC </a:t>
            </a:r>
            <a:r>
              <a:rPr lang="en-US" sz="2800" b="1" dirty="0" smtClean="0">
                <a:solidFill>
                  <a:srgbClr val="0000FF"/>
                </a:solidFill>
              </a:rPr>
              <a:t>if there is </a:t>
            </a:r>
            <a:r>
              <a:rPr lang="en-US" sz="2800" b="1" i="1" dirty="0" smtClean="0">
                <a:solidFill>
                  <a:srgbClr val="0000FF"/>
                </a:solidFill>
              </a:rPr>
              <a:t>a change of circumstances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affecting Legacy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Revocation does </a:t>
            </a:r>
            <a:r>
              <a:rPr lang="en-US" sz="2800" b="1" i="1" dirty="0" smtClean="0">
                <a:solidFill>
                  <a:srgbClr val="0000FF"/>
                </a:solidFill>
              </a:rPr>
              <a:t>NOT</a:t>
            </a:r>
            <a:r>
              <a:rPr lang="en-US" sz="2800" dirty="0" smtClean="0"/>
              <a:t> affect the </a:t>
            </a:r>
            <a:r>
              <a:rPr lang="en-US" sz="2800" b="1" i="1" dirty="0" smtClean="0">
                <a:solidFill>
                  <a:srgbClr val="0000FF"/>
                </a:solidFill>
              </a:rPr>
              <a:t>expansion of a Legacy award</a:t>
            </a:r>
            <a:r>
              <a:rPr lang="en-US" sz="2800" i="1" dirty="0" smtClean="0"/>
              <a:t> </a:t>
            </a:r>
            <a:r>
              <a:rPr lang="en-US" sz="2800" dirty="0" smtClean="0"/>
              <a:t>that is already in place (SDP or otherwise)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80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78065"/>
            <a:ext cx="8305799" cy="825235"/>
          </a:xfrm>
        </p:spPr>
        <p:txBody>
          <a:bodyPr>
            <a:noAutofit/>
          </a:bodyPr>
          <a:lstStyle/>
          <a:p>
            <a:r>
              <a:rPr lang="en-US" sz="3200" dirty="0" smtClean="0"/>
              <a:t>Are there any </a:t>
            </a:r>
            <a:r>
              <a:rPr lang="en-US" sz="3200" i="1" dirty="0" smtClean="0">
                <a:solidFill>
                  <a:srgbClr val="0000FF"/>
                </a:solidFill>
              </a:rPr>
              <a:t>NEW</a:t>
            </a:r>
            <a:r>
              <a:rPr lang="en-US" sz="3200" dirty="0" smtClean="0"/>
              <a:t> or </a:t>
            </a:r>
            <a:r>
              <a:rPr lang="en-US" sz="3200" i="1" dirty="0" smtClean="0">
                <a:solidFill>
                  <a:srgbClr val="0000FF"/>
                </a:solidFill>
              </a:rPr>
              <a:t>EXPANDED</a:t>
            </a:r>
            <a:r>
              <a:rPr lang="en-US" sz="3200" dirty="0" smtClean="0"/>
              <a:t> Legacy possibilities under Universal Credit domain</a:t>
            </a:r>
            <a:r>
              <a:rPr lang="is-IS" sz="3200" dirty="0"/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8900"/>
            <a:ext cx="9144000" cy="4356100"/>
          </a:xfrm>
        </p:spPr>
        <p:txBody>
          <a:bodyPr>
            <a:noAutofit/>
          </a:bodyPr>
          <a:lstStyle/>
          <a:p>
            <a:pPr marL="400050"/>
            <a:r>
              <a:rPr lang="en-US" sz="2200" dirty="0" smtClean="0">
                <a:solidFill>
                  <a:srgbClr val="000000"/>
                </a:solidFill>
              </a:rPr>
              <a:t>SDP Gateway revocation has </a:t>
            </a:r>
            <a:r>
              <a:rPr lang="en-US" sz="2200" b="1" i="1" dirty="0" smtClean="0">
                <a:solidFill>
                  <a:srgbClr val="0000FF"/>
                </a:solidFill>
              </a:rPr>
              <a:t>ENDED all NEW Legacy claim possibilities</a:t>
            </a:r>
          </a:p>
          <a:p>
            <a:pPr marL="400050"/>
            <a:r>
              <a:rPr lang="en-US" sz="2200" b="1" i="1" dirty="0" smtClean="0">
                <a:solidFill>
                  <a:srgbClr val="0000FF"/>
                </a:solidFill>
              </a:rPr>
              <a:t>New HB claims </a:t>
            </a:r>
            <a:r>
              <a:rPr lang="en-US" sz="2200" dirty="0" smtClean="0"/>
              <a:t>possible if in </a:t>
            </a:r>
            <a:r>
              <a:rPr lang="en-US" sz="2200" i="1" dirty="0" smtClean="0"/>
              <a:t>‘Specified </a:t>
            </a:r>
            <a:r>
              <a:rPr lang="en-US" sz="2200" i="1" dirty="0"/>
              <a:t>A</a:t>
            </a:r>
            <a:r>
              <a:rPr lang="en-US" sz="2200" i="1" dirty="0" smtClean="0"/>
              <a:t>ccommodation</a:t>
            </a:r>
            <a:r>
              <a:rPr lang="en-US" sz="2200" i="1" dirty="0"/>
              <a:t>’</a:t>
            </a:r>
            <a:r>
              <a:rPr lang="en-US" sz="2200" dirty="0"/>
              <a:t> </a:t>
            </a:r>
            <a:r>
              <a:rPr lang="en-US" sz="2200" dirty="0" smtClean="0"/>
              <a:t>or ‘</a:t>
            </a:r>
            <a:r>
              <a:rPr lang="en-US" sz="2200" i="1" dirty="0" smtClean="0"/>
              <a:t>Temporary Accommodation’</a:t>
            </a:r>
            <a:r>
              <a:rPr lang="en-GB" sz="2200" dirty="0" smtClean="0"/>
              <a:t> </a:t>
            </a:r>
            <a:r>
              <a:rPr lang="mr-IN" sz="2100" dirty="0" smtClean="0"/>
              <a:t>–</a:t>
            </a:r>
            <a:r>
              <a:rPr lang="en-GB" sz="2100" dirty="0" smtClean="0"/>
              <a:t> but must claim UC for rest of needs </a:t>
            </a:r>
            <a:r>
              <a:rPr lang="mr-IN" sz="2100" dirty="0" smtClean="0"/>
              <a:t>–</a:t>
            </a:r>
            <a:r>
              <a:rPr lang="en-GB" sz="2100" dirty="0" smtClean="0"/>
              <a:t> no SDP safety net</a:t>
            </a:r>
          </a:p>
          <a:p>
            <a:pPr marL="400050"/>
            <a:r>
              <a:rPr lang="en-US" sz="2200" b="1" i="1" dirty="0" smtClean="0">
                <a:solidFill>
                  <a:srgbClr val="FF0000"/>
                </a:solidFill>
              </a:rPr>
              <a:t>AWARDS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en-US" sz="2200" b="1" i="1" dirty="0">
                <a:solidFill>
                  <a:srgbClr val="0000FF"/>
                </a:solidFill>
              </a:rPr>
              <a:t>of all pre-existing Legacy can be </a:t>
            </a:r>
            <a:r>
              <a:rPr lang="en-US" sz="2200" b="1" i="1" dirty="0">
                <a:solidFill>
                  <a:srgbClr val="FF0000"/>
                </a:solidFill>
              </a:rPr>
              <a:t>INCREASED</a:t>
            </a:r>
            <a:r>
              <a:rPr lang="en-US" sz="2200" b="1" i="1" dirty="0">
                <a:solidFill>
                  <a:srgbClr val="0000FF"/>
                </a:solidFill>
              </a:rPr>
              <a:t> </a:t>
            </a:r>
            <a:r>
              <a:rPr lang="en-US" sz="2200" dirty="0"/>
              <a:t>(</a:t>
            </a:r>
            <a:r>
              <a:rPr lang="en-US" sz="2200" dirty="0" err="1"/>
              <a:t>eg</a:t>
            </a:r>
            <a:r>
              <a:rPr lang="en-US" sz="2200" dirty="0"/>
              <a:t> premiums) </a:t>
            </a:r>
          </a:p>
          <a:p>
            <a:pPr marL="400050"/>
            <a:r>
              <a:rPr lang="en-US" sz="2200" b="1" i="1" dirty="0">
                <a:solidFill>
                  <a:srgbClr val="FF0000"/>
                </a:solidFill>
              </a:rPr>
              <a:t>SCOPE</a:t>
            </a:r>
            <a:r>
              <a:rPr lang="en-US" sz="2200" b="1" i="1" dirty="0">
                <a:solidFill>
                  <a:srgbClr val="0000FF"/>
                </a:solidFill>
              </a:rPr>
              <a:t> of all pre-existing Legacy awards can be </a:t>
            </a:r>
            <a:r>
              <a:rPr lang="en-US" sz="2200" b="1" i="1" dirty="0">
                <a:solidFill>
                  <a:srgbClr val="FF0000"/>
                </a:solidFill>
              </a:rPr>
              <a:t>EXPANDED</a:t>
            </a:r>
            <a:r>
              <a:rPr lang="en-US" sz="2200" b="1" i="1" dirty="0">
                <a:solidFill>
                  <a:srgbClr val="0000FF"/>
                </a:solidFill>
              </a:rPr>
              <a:t> </a:t>
            </a:r>
            <a:r>
              <a:rPr lang="en-US" sz="2200" dirty="0"/>
              <a:t>(</a:t>
            </a:r>
            <a:r>
              <a:rPr lang="en-US" sz="2200" dirty="0" err="1"/>
              <a:t>eg</a:t>
            </a:r>
            <a:r>
              <a:rPr lang="en-US" sz="2200" dirty="0"/>
              <a:t> WTC on top of CTC, or IRESA / IBJSA on top of ‘old style’ CESA / CJSA)</a:t>
            </a:r>
          </a:p>
          <a:p>
            <a:pPr marL="400050"/>
            <a:r>
              <a:rPr lang="en-US" sz="2200" dirty="0" smtClean="0">
                <a:solidFill>
                  <a:srgbClr val="000000"/>
                </a:solidFill>
              </a:rPr>
              <a:t>OBR forecasting </a:t>
            </a:r>
            <a:r>
              <a:rPr lang="en-US" sz="2200" b="1" i="1" dirty="0" smtClean="0">
                <a:solidFill>
                  <a:srgbClr val="0000FF"/>
                </a:solidFill>
              </a:rPr>
              <a:t>50,000 increase in Natural Migration </a:t>
            </a:r>
            <a:r>
              <a:rPr lang="en-US" sz="2200" dirty="0" smtClean="0">
                <a:solidFill>
                  <a:srgbClr val="000000"/>
                </a:solidFill>
              </a:rPr>
              <a:t>traffic by 2025/26, ‘saving’ £470 million otherwise payable if stayed on Legacy </a:t>
            </a:r>
          </a:p>
          <a:p>
            <a:pPr marL="400050"/>
            <a:r>
              <a:rPr lang="en-US" sz="2200" b="1" i="1" dirty="0" smtClean="0">
                <a:solidFill>
                  <a:srgbClr val="0000FF"/>
                </a:solidFill>
              </a:rPr>
              <a:t>3 million on Legacy </a:t>
            </a:r>
            <a:r>
              <a:rPr lang="en-US" sz="2200" dirty="0" smtClean="0">
                <a:solidFill>
                  <a:srgbClr val="000000"/>
                </a:solidFill>
              </a:rPr>
              <a:t>now?... </a:t>
            </a:r>
            <a:r>
              <a:rPr lang="en-US" sz="2200" b="1" i="1" dirty="0" smtClean="0">
                <a:solidFill>
                  <a:srgbClr val="0000FF"/>
                </a:solidFill>
              </a:rPr>
              <a:t>1.6 million </a:t>
            </a:r>
            <a:r>
              <a:rPr lang="en-US" sz="2200" dirty="0" smtClean="0">
                <a:solidFill>
                  <a:srgbClr val="000000"/>
                </a:solidFill>
              </a:rPr>
              <a:t>by point of Managed Migration? 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4104" y="5296961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92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9" y="800100"/>
            <a:ext cx="8388197" cy="43050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r>
              <a:rPr lang="en-US" sz="3200" b="1" i="1" dirty="0" smtClean="0">
                <a:solidFill>
                  <a:srgbClr val="0000FF"/>
                </a:solidFill>
              </a:rPr>
              <a:t>T(SDP)E  </a:t>
            </a:r>
            <a:r>
              <a:rPr lang="en-US" sz="3200" b="1" i="1" dirty="0" smtClean="0">
                <a:solidFill>
                  <a:srgbClr val="000000"/>
                </a:solidFill>
              </a:rPr>
              <a:t>‘</a:t>
            </a:r>
            <a:r>
              <a:rPr lang="en-US" sz="3200" b="1" i="1" dirty="0" smtClean="0"/>
              <a:t>UC Maximum Amount’ </a:t>
            </a:r>
            <a:r>
              <a:rPr lang="en-US" sz="3200" b="1" i="1" dirty="0" smtClean="0">
                <a:solidFill>
                  <a:srgbClr val="000000"/>
                </a:solidFill>
              </a:rPr>
              <a:t>compensation</a:t>
            </a:r>
          </a:p>
          <a:p>
            <a:pPr marL="0" indent="0" algn="ctr">
              <a:buNone/>
            </a:pPr>
            <a:endParaRPr lang="en-US" sz="32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000000"/>
                </a:solidFill>
              </a:rPr>
              <a:t>A</a:t>
            </a:r>
            <a:r>
              <a:rPr lang="en-US" sz="2800" dirty="0" smtClean="0">
                <a:solidFill>
                  <a:srgbClr val="000000"/>
                </a:solidFill>
              </a:rPr>
              <a:t> different system since 27/1/2021</a:t>
            </a:r>
          </a:p>
          <a:p>
            <a:pPr marL="0" indent="0" algn="ctr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2800" i="1" dirty="0" smtClean="0">
                <a:solidFill>
                  <a:srgbClr val="000000"/>
                </a:solidFill>
              </a:rPr>
              <a:t>Here is ‘Transitional (SDP) Element’</a:t>
            </a:r>
            <a:r>
              <a:rPr lang="mr-IN" sz="2800" i="1" dirty="0" smtClean="0">
                <a:solidFill>
                  <a:srgbClr val="000000"/>
                </a:solidFill>
              </a:rPr>
              <a:t>…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</a:p>
          <a:p>
            <a:pPr marL="0" indent="0" algn="ctr">
              <a:buNone/>
            </a:pPr>
            <a:endParaRPr lang="en-US" sz="3200" b="1" i="1" dirty="0"/>
          </a:p>
          <a:p>
            <a:pPr marL="0" indent="0" algn="ctr">
              <a:buNone/>
            </a:pPr>
            <a:endParaRPr lang="en-US" sz="32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35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72" y="228865"/>
            <a:ext cx="8654725" cy="507735"/>
          </a:xfrm>
        </p:spPr>
        <p:txBody>
          <a:bodyPr>
            <a:noAutofit/>
          </a:bodyPr>
          <a:lstStyle/>
          <a:p>
            <a:r>
              <a:rPr lang="en-US" sz="3600" dirty="0" smtClean="0"/>
              <a:t>Who is </a:t>
            </a:r>
            <a:r>
              <a:rPr lang="en-US" sz="3600" i="1" dirty="0" smtClean="0">
                <a:solidFill>
                  <a:srgbClr val="0000FF"/>
                </a:solidFill>
              </a:rPr>
              <a:t>eligible</a:t>
            </a:r>
            <a:r>
              <a:rPr lang="en-US" sz="3600" dirty="0" smtClean="0"/>
              <a:t> for T(SDP)E?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71" y="952498"/>
            <a:ext cx="8864427" cy="47625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To get T(SDP)E you must satisfy all these requirements</a:t>
            </a:r>
            <a:r>
              <a:rPr lang="mr-IN" b="1" dirty="0" smtClean="0"/>
              <a:t>…</a:t>
            </a:r>
            <a:endParaRPr lang="en-GB" b="1" dirty="0" smtClean="0"/>
          </a:p>
          <a:p>
            <a:r>
              <a:rPr lang="en-GB" dirty="0" smtClean="0"/>
              <a:t>You are not forming a couple with a pre-existing UC claimant, </a:t>
            </a:r>
            <a:r>
              <a:rPr lang="en-GB" i="1" dirty="0" smtClean="0"/>
              <a:t>and</a:t>
            </a:r>
          </a:p>
          <a:p>
            <a:pPr marL="0" indent="0">
              <a:buNone/>
            </a:pPr>
            <a:endParaRPr lang="en-GB" b="1" i="1" dirty="0" smtClean="0"/>
          </a:p>
          <a:p>
            <a:r>
              <a:rPr lang="en-GB" dirty="0" smtClean="0"/>
              <a:t>You or your partner was </a:t>
            </a:r>
            <a:r>
              <a:rPr lang="en-GB" b="1" i="1" dirty="0" smtClean="0">
                <a:solidFill>
                  <a:srgbClr val="0000FF"/>
                </a:solidFill>
              </a:rPr>
              <a:t>receiving IS, IBJSA or IRESA </a:t>
            </a:r>
            <a:r>
              <a:rPr lang="en-GB" dirty="0" smtClean="0"/>
              <a:t>at time of transfer to UC (HB receipt not relevant) </a:t>
            </a:r>
            <a:r>
              <a:rPr lang="en-GB" i="1" dirty="0" smtClean="0"/>
              <a:t>or you were </a:t>
            </a:r>
            <a:r>
              <a:rPr lang="en-GB" dirty="0" smtClean="0"/>
              <a:t>within the last month at point of transfer to UC (a rolling entitlement), </a:t>
            </a:r>
            <a:r>
              <a:rPr lang="en-GB" i="1" dirty="0" smtClean="0">
                <a:solidFill>
                  <a:srgbClr val="000000"/>
                </a:solidFill>
              </a:rPr>
              <a:t>and</a:t>
            </a:r>
          </a:p>
          <a:p>
            <a:endParaRPr lang="en-GB" b="1" i="1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Your </a:t>
            </a:r>
            <a:r>
              <a:rPr lang="en-GB" b="1" i="1" dirty="0" smtClean="0">
                <a:solidFill>
                  <a:srgbClr val="0000FF"/>
                </a:solidFill>
              </a:rPr>
              <a:t>Legacy award included SDP </a:t>
            </a:r>
            <a:r>
              <a:rPr lang="en-GB" dirty="0" smtClean="0"/>
              <a:t>within the last month prior to the UC award, and </a:t>
            </a:r>
            <a:r>
              <a:rPr lang="en-GB" b="1" i="1" dirty="0" smtClean="0">
                <a:solidFill>
                  <a:srgbClr val="0000FF"/>
                </a:solidFill>
              </a:rPr>
              <a:t>continued to satisfy SDP requirements </a:t>
            </a:r>
            <a:r>
              <a:rPr lang="en-GB" dirty="0" smtClean="0"/>
              <a:t>up to and including the first day of that UC award </a:t>
            </a:r>
            <a:r>
              <a:rPr lang="en-GB" i="1" dirty="0" smtClean="0"/>
              <a:t>(see </a:t>
            </a:r>
            <a:r>
              <a:rPr lang="en-GB" i="1" dirty="0" err="1" smtClean="0"/>
              <a:t>Reg</a:t>
            </a:r>
            <a:r>
              <a:rPr lang="en-GB" i="1" dirty="0" smtClean="0"/>
              <a:t> 3 of Universal Credit </a:t>
            </a:r>
            <a:r>
              <a:rPr lang="en-GB" i="1" dirty="0"/>
              <a:t>(Transitional Provisions) (Claimants previously entitled to a severe disability premium) Amendment Regulations </a:t>
            </a:r>
            <a:r>
              <a:rPr lang="en-GB" i="1" dirty="0" smtClean="0"/>
              <a:t>2021) </a:t>
            </a:r>
            <a:endParaRPr lang="en-GB" i="1" dirty="0"/>
          </a:p>
          <a:p>
            <a:endParaRPr lang="en-GB" i="1" dirty="0"/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96099" y="5285324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80724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72" y="89165"/>
            <a:ext cx="8654725" cy="520435"/>
          </a:xfrm>
        </p:spPr>
        <p:txBody>
          <a:bodyPr>
            <a:noAutofit/>
          </a:bodyPr>
          <a:lstStyle/>
          <a:p>
            <a:r>
              <a:rPr lang="en-US" sz="3600" i="1" dirty="0" smtClean="0">
                <a:solidFill>
                  <a:srgbClr val="0000FF"/>
                </a:solidFill>
              </a:rPr>
              <a:t>Timing</a:t>
            </a:r>
            <a:r>
              <a:rPr lang="en-US" sz="3600" dirty="0" smtClean="0"/>
              <a:t> and T(SDP)E might be important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72" y="787399"/>
            <a:ext cx="8864428" cy="46860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Must ensure pre-established entitlement to Legacy SDP status over </a:t>
            </a:r>
            <a:r>
              <a:rPr lang="en-US" b="1" i="1" dirty="0" smtClean="0">
                <a:solidFill>
                  <a:srgbClr val="0000FF"/>
                </a:solidFill>
              </a:rPr>
              <a:t>a FULL LEGACY WEEK </a:t>
            </a:r>
            <a:r>
              <a:rPr lang="en-US" dirty="0" smtClean="0"/>
              <a:t>in order to qualify for T(SDP)E later on</a:t>
            </a:r>
          </a:p>
          <a:p>
            <a:r>
              <a:rPr lang="en-US" dirty="0" smtClean="0"/>
              <a:t>The </a:t>
            </a:r>
            <a:r>
              <a:rPr lang="en-US" b="1" i="1" dirty="0" smtClean="0">
                <a:solidFill>
                  <a:srgbClr val="0000FF"/>
                </a:solidFill>
              </a:rPr>
              <a:t>TIMING</a:t>
            </a:r>
            <a:r>
              <a:rPr lang="en-US" dirty="0" smtClean="0"/>
              <a:t> of this sequence could be important</a:t>
            </a:r>
          </a:p>
          <a:p>
            <a:r>
              <a:rPr lang="en-US" dirty="0" smtClean="0"/>
              <a:t>May </a:t>
            </a:r>
            <a:r>
              <a:rPr lang="en-US" b="1" i="1" dirty="0" smtClean="0">
                <a:solidFill>
                  <a:srgbClr val="0000FF"/>
                </a:solidFill>
              </a:rPr>
              <a:t>need to DELAY UC transfer </a:t>
            </a:r>
            <a:r>
              <a:rPr lang="en-US" dirty="0" smtClean="0"/>
              <a:t>to get </a:t>
            </a:r>
            <a:r>
              <a:rPr lang="en-US" b="1" i="1" dirty="0" smtClean="0">
                <a:solidFill>
                  <a:srgbClr val="0000FF"/>
                </a:solidFill>
              </a:rPr>
              <a:t>full Legacy week </a:t>
            </a:r>
            <a:r>
              <a:rPr lang="en-US" dirty="0" smtClean="0"/>
              <a:t>on SDP?</a:t>
            </a:r>
          </a:p>
          <a:p>
            <a:r>
              <a:rPr lang="en-US" dirty="0" smtClean="0"/>
              <a:t>But if you delay UC claim </a:t>
            </a:r>
            <a:r>
              <a:rPr lang="en-US" b="1" i="1" dirty="0" smtClean="0">
                <a:solidFill>
                  <a:srgbClr val="0000FF"/>
                </a:solidFill>
              </a:rPr>
              <a:t>too long you could also lose out</a:t>
            </a:r>
          </a:p>
          <a:p>
            <a:r>
              <a:rPr lang="en-US" dirty="0"/>
              <a:t>V</a:t>
            </a:r>
            <a:r>
              <a:rPr lang="en-US" dirty="0" smtClean="0"/>
              <a:t>arious possibilities to claim </a:t>
            </a:r>
            <a:r>
              <a:rPr lang="en-US" b="1" i="1" dirty="0" smtClean="0">
                <a:solidFill>
                  <a:srgbClr val="0000FF"/>
                </a:solidFill>
              </a:rPr>
              <a:t>Legacy benefit RUN-ON </a:t>
            </a:r>
            <a:r>
              <a:rPr lang="en-US" dirty="0" smtClean="0"/>
              <a:t>amounts</a:t>
            </a:r>
          </a:p>
          <a:p>
            <a:r>
              <a:rPr lang="en-US" dirty="0" smtClean="0"/>
              <a:t>Watch out for Legacy change of circumstances that might </a:t>
            </a:r>
            <a:r>
              <a:rPr lang="en-US" b="1" i="1" dirty="0" smtClean="0">
                <a:solidFill>
                  <a:srgbClr val="0000FF"/>
                </a:solidFill>
              </a:rPr>
              <a:t>REVEAL NEW SDP status </a:t>
            </a:r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 death of partner, departure of partner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PIP APPEAL TIMING?...</a:t>
            </a:r>
            <a:r>
              <a:rPr lang="en-US" dirty="0" smtClean="0"/>
              <a:t>‘Old UC Rules’ and ‘New UC Rules relevant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Date of UC claim since 27/1/2021 </a:t>
            </a:r>
            <a:r>
              <a:rPr lang="en-US" dirty="0" smtClean="0"/>
              <a:t>= </a:t>
            </a:r>
            <a:r>
              <a:rPr lang="en-US" i="1" dirty="0" smtClean="0"/>
              <a:t>New Rules </a:t>
            </a:r>
            <a:r>
              <a:rPr lang="en-US" dirty="0" smtClean="0"/>
              <a:t>= </a:t>
            </a:r>
            <a:r>
              <a:rPr lang="en-US" b="1" i="1" dirty="0" smtClean="0">
                <a:solidFill>
                  <a:srgbClr val="0000FF"/>
                </a:solidFill>
              </a:rPr>
              <a:t>T(SDP)E potential 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If you WIN PIP APPEAL </a:t>
            </a:r>
            <a:r>
              <a:rPr lang="en-US" dirty="0" smtClean="0"/>
              <a:t>during </a:t>
            </a:r>
            <a:r>
              <a:rPr lang="en-US" i="1" dirty="0" smtClean="0"/>
              <a:t>New Rules</a:t>
            </a:r>
            <a:r>
              <a:rPr lang="mr-IN" dirty="0" smtClean="0"/>
              <a:t>…</a:t>
            </a:r>
            <a:r>
              <a:rPr lang="en-GB" dirty="0" smtClean="0"/>
              <a:t> restores SDP in Legacy, and then </a:t>
            </a:r>
            <a:r>
              <a:rPr lang="en-GB" b="1" i="1" dirty="0" smtClean="0">
                <a:solidFill>
                  <a:srgbClr val="0000FF"/>
                </a:solidFill>
              </a:rPr>
              <a:t>OPENS DOOR to T(SDP)E </a:t>
            </a:r>
            <a:r>
              <a:rPr lang="en-GB" dirty="0" smtClean="0"/>
              <a:t>when you switch to UC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07199" y="5270764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54177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72" y="89165"/>
            <a:ext cx="8654725" cy="69823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T(SDP)E: </a:t>
            </a:r>
            <a:r>
              <a:rPr lang="en-US" sz="3600" i="1" dirty="0" smtClean="0">
                <a:solidFill>
                  <a:srgbClr val="0000FF"/>
                </a:solidFill>
              </a:rPr>
              <a:t>How much </a:t>
            </a:r>
            <a:r>
              <a:rPr lang="en-US" sz="3600" dirty="0" smtClean="0"/>
              <a:t>and</a:t>
            </a:r>
            <a:r>
              <a:rPr lang="en-US" sz="3600" i="1" dirty="0" smtClean="0">
                <a:solidFill>
                  <a:srgbClr val="0000FF"/>
                </a:solidFill>
              </a:rPr>
              <a:t> how processed?</a:t>
            </a:r>
            <a:endParaRPr lang="en-US" sz="3600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72" y="994319"/>
            <a:ext cx="8851728" cy="46101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 smtClean="0">
                <a:solidFill>
                  <a:srgbClr val="0000FF"/>
                </a:solidFill>
              </a:rPr>
              <a:t>Ongoing </a:t>
            </a:r>
            <a:r>
              <a:rPr lang="en-US" sz="2600" b="1" i="1" dirty="0" smtClean="0">
                <a:solidFill>
                  <a:srgbClr val="0000FF"/>
                </a:solidFill>
              </a:rPr>
              <a:t>fixed elements </a:t>
            </a:r>
            <a:r>
              <a:rPr lang="en-US" sz="2600" b="1" dirty="0" smtClean="0"/>
              <a:t>added to UC Maximum Amount:</a:t>
            </a:r>
          </a:p>
          <a:p>
            <a:r>
              <a:rPr lang="en-US" sz="2600" dirty="0" smtClean="0"/>
              <a:t>£120.00pm </a:t>
            </a:r>
            <a:r>
              <a:rPr lang="mr-IN" sz="2600" dirty="0" smtClean="0"/>
              <a:t>–</a:t>
            </a:r>
            <a:r>
              <a:rPr lang="en-US" sz="2600" dirty="0" smtClean="0"/>
              <a:t> if on LCWRA element in Legacy before UC claim</a:t>
            </a:r>
          </a:p>
          <a:p>
            <a:r>
              <a:rPr lang="en-US" sz="2600" dirty="0" smtClean="0"/>
              <a:t>£285.00pm If no LCWRA </a:t>
            </a:r>
            <a:r>
              <a:rPr lang="en-US" sz="2600" dirty="0"/>
              <a:t>element in Legacy before UC claim</a:t>
            </a:r>
          </a:p>
          <a:p>
            <a:r>
              <a:rPr lang="en-US" sz="2600" dirty="0" smtClean="0"/>
              <a:t>£405.00pm if a couple, if each with SDP entitlement</a:t>
            </a:r>
          </a:p>
          <a:p>
            <a:r>
              <a:rPr lang="en-US" sz="2600" dirty="0" smtClean="0"/>
              <a:t>These amounts </a:t>
            </a:r>
            <a:r>
              <a:rPr lang="en-US" sz="2600" b="1" i="1" dirty="0" smtClean="0">
                <a:solidFill>
                  <a:srgbClr val="0000FF"/>
                </a:solidFill>
              </a:rPr>
              <a:t>cannot increase</a:t>
            </a:r>
            <a:r>
              <a:rPr lang="mr-IN" sz="2600" b="1" i="1" dirty="0" smtClean="0">
                <a:solidFill>
                  <a:srgbClr val="0000FF"/>
                </a:solidFill>
              </a:rPr>
              <a:t>…</a:t>
            </a:r>
            <a:r>
              <a:rPr lang="en-GB" sz="2600" dirty="0" smtClean="0"/>
              <a:t> </a:t>
            </a:r>
            <a:r>
              <a:rPr lang="en-GB" sz="2600" b="1" i="1" dirty="0" smtClean="0">
                <a:solidFill>
                  <a:srgbClr val="0000FF"/>
                </a:solidFill>
              </a:rPr>
              <a:t>can only go down </a:t>
            </a:r>
            <a:r>
              <a:rPr lang="en-GB" sz="2600" dirty="0" smtClean="0"/>
              <a:t>(see later)</a:t>
            </a:r>
            <a:endParaRPr lang="en-US" sz="2600" dirty="0"/>
          </a:p>
          <a:p>
            <a:pPr marL="0" indent="0">
              <a:buNone/>
            </a:pPr>
            <a:r>
              <a:rPr lang="en-US" sz="2600" b="1" i="1" dirty="0" smtClean="0">
                <a:solidFill>
                  <a:srgbClr val="0000FF"/>
                </a:solidFill>
              </a:rPr>
              <a:t>Initial and subsequent amount </a:t>
            </a:r>
            <a:r>
              <a:rPr lang="en-US" sz="2600" b="1" dirty="0" smtClean="0"/>
              <a:t>rules:</a:t>
            </a:r>
          </a:p>
          <a:p>
            <a:r>
              <a:rPr lang="en-US" sz="2600" dirty="0" smtClean="0"/>
              <a:t>During the </a:t>
            </a:r>
            <a:r>
              <a:rPr lang="en-US" sz="2600" i="1" dirty="0" smtClean="0"/>
              <a:t>first</a:t>
            </a:r>
            <a:r>
              <a:rPr lang="en-US" sz="2600" dirty="0" smtClean="0"/>
              <a:t> UC assessment period </a:t>
            </a:r>
            <a:r>
              <a:rPr lang="mr-IN" sz="2600" dirty="0" smtClean="0"/>
              <a:t>–</a:t>
            </a:r>
            <a:r>
              <a:rPr lang="en-US" sz="2600" dirty="0" smtClean="0"/>
              <a:t> fixed amount rules apply</a:t>
            </a:r>
          </a:p>
          <a:p>
            <a:r>
              <a:rPr lang="en-US" sz="2600" dirty="0" smtClean="0"/>
              <a:t>During </a:t>
            </a:r>
            <a:r>
              <a:rPr lang="en-US" sz="2600" i="1" dirty="0" smtClean="0"/>
              <a:t>subsequent UC assessment periods </a:t>
            </a:r>
            <a:r>
              <a:rPr lang="mr-IN" sz="2600" dirty="0" smtClean="0"/>
              <a:t>–</a:t>
            </a:r>
            <a:r>
              <a:rPr lang="en-US" sz="2600" dirty="0" smtClean="0"/>
              <a:t> ‘treated as’ rules apply </a:t>
            </a:r>
            <a:r>
              <a:rPr lang="mr-IN" sz="2600" dirty="0" smtClean="0"/>
              <a:t>–</a:t>
            </a:r>
            <a:r>
              <a:rPr lang="en-US" sz="2600" dirty="0" smtClean="0"/>
              <a:t> as if it was </a:t>
            </a:r>
            <a:r>
              <a:rPr lang="en-US" sz="2600" i="1" dirty="0" smtClean="0"/>
              <a:t>Managed Migration </a:t>
            </a:r>
            <a:r>
              <a:rPr lang="en-US" sz="2600" dirty="0" smtClean="0"/>
              <a:t>‘Transitional Element’ </a:t>
            </a:r>
            <a:r>
              <a:rPr lang="mr-IN" sz="2600" dirty="0" smtClean="0"/>
              <a:t>–</a:t>
            </a:r>
            <a:r>
              <a:rPr lang="en-US" sz="2600" dirty="0" smtClean="0"/>
              <a:t> see later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rgbClr val="0000FF"/>
                </a:solidFill>
              </a:rPr>
              <a:t>How is T(SDP)E processed by DWP?</a:t>
            </a:r>
          </a:p>
          <a:p>
            <a:r>
              <a:rPr lang="en-US" sz="2600" dirty="0"/>
              <a:t>Should be assessed </a:t>
            </a:r>
            <a:r>
              <a:rPr lang="en-US" sz="2600" i="1" dirty="0"/>
              <a:t>proactively</a:t>
            </a:r>
            <a:r>
              <a:rPr lang="en-US" sz="2600" dirty="0"/>
              <a:t> by DWP, but </a:t>
            </a:r>
            <a:r>
              <a:rPr lang="en-US" sz="2600" dirty="0" smtClean="0"/>
              <a:t>we suggest you put </a:t>
            </a:r>
            <a:r>
              <a:rPr lang="en-US" sz="2600" dirty="0"/>
              <a:t>request T(SDP)E on </a:t>
            </a:r>
            <a:r>
              <a:rPr lang="en-US" sz="2600" dirty="0" smtClean="0"/>
              <a:t>UC </a:t>
            </a:r>
            <a:r>
              <a:rPr lang="en-US" sz="2600" dirty="0"/>
              <a:t>journal </a:t>
            </a:r>
            <a:r>
              <a:rPr lang="en-US" sz="2600" dirty="0" smtClean="0"/>
              <a:t>+ chase </a:t>
            </a:r>
            <a:r>
              <a:rPr lang="mr-IN" sz="2600" dirty="0"/>
              <a:t>–</a:t>
            </a:r>
            <a:r>
              <a:rPr lang="en-US" sz="2600" dirty="0"/>
              <a:t> </a:t>
            </a:r>
            <a:r>
              <a:rPr lang="en-US" sz="2600" dirty="0" smtClean="0"/>
              <a:t>there are appeal </a:t>
            </a:r>
            <a:r>
              <a:rPr lang="en-US" sz="2600" dirty="0"/>
              <a:t>rights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86397" y="5300148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65639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itle 4"/>
          <p:cNvSpPr>
            <a:spLocks noGrp="1"/>
          </p:cNvSpPr>
          <p:nvPr>
            <p:ph type="title"/>
          </p:nvPr>
        </p:nvSpPr>
        <p:spPr>
          <a:xfrm>
            <a:off x="88901" y="328083"/>
            <a:ext cx="8983980" cy="81491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/>
              <a:t>Rahim is aged 5</a:t>
            </a:r>
            <a:r>
              <a:rPr lang="en-US" sz="3200" dirty="0"/>
              <a:t>2</a:t>
            </a:r>
            <a:r>
              <a:rPr lang="en-US" sz="3200" dirty="0" smtClean="0"/>
              <a:t>, </a:t>
            </a:r>
            <a:r>
              <a:rPr lang="en-US" sz="3200" dirty="0"/>
              <a:t>lives alone. </a:t>
            </a:r>
            <a:r>
              <a:rPr lang="en-US" sz="3200" dirty="0" smtClean="0"/>
              <a:t>In LCWRA Group. </a:t>
            </a:r>
            <a:r>
              <a:rPr lang="en-US" sz="3200" dirty="0"/>
              <a:t>G</a:t>
            </a:r>
            <a:r>
              <a:rPr lang="en-US" sz="3200" dirty="0" smtClean="0"/>
              <a:t>ets </a:t>
            </a:r>
            <a:r>
              <a:rPr lang="en-US" sz="3200" i="1" dirty="0" smtClean="0"/>
              <a:t>Enhanced DL PIP: NEEDS FIGURES</a:t>
            </a:r>
            <a:r>
              <a:rPr lang="is-IS" sz="3200" i="1" dirty="0"/>
              <a:t> </a:t>
            </a:r>
            <a:r>
              <a:rPr lang="is-IS" sz="3200" i="1" dirty="0" smtClean="0"/>
              <a:t>if migrated...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endParaRPr lang="en-US" sz="3200" b="0" i="1" dirty="0"/>
          </a:p>
        </p:txBody>
      </p:sp>
      <p:sp>
        <p:nvSpPr>
          <p:cNvPr id="158722" name="Content Placeholder 5"/>
          <p:cNvSpPr>
            <a:spLocks noGrp="1"/>
          </p:cNvSpPr>
          <p:nvPr>
            <p:ph sz="half" idx="1"/>
          </p:nvPr>
        </p:nvSpPr>
        <p:spPr>
          <a:xfrm>
            <a:off x="88901" y="1143002"/>
            <a:ext cx="3661091" cy="4370917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en-US" b="1" dirty="0" smtClean="0"/>
              <a:t>IRESA needs amount</a:t>
            </a:r>
            <a:r>
              <a:rPr lang="en-US" b="1" dirty="0"/>
              <a:t>…</a:t>
            </a:r>
          </a:p>
          <a:p>
            <a:pPr marL="0" indent="0">
              <a:buFontTx/>
              <a:buNone/>
              <a:defRPr/>
            </a:pPr>
            <a:r>
              <a:rPr lang="en-US" sz="2400" dirty="0" smtClean="0"/>
              <a:t>Personal </a:t>
            </a:r>
            <a:r>
              <a:rPr lang="en-US" sz="2400" dirty="0"/>
              <a:t>Allowance of £</a:t>
            </a:r>
            <a:r>
              <a:rPr lang="en-US" sz="2400" dirty="0" smtClean="0"/>
              <a:t>74.70pw</a:t>
            </a:r>
            <a:endParaRPr lang="en-US" sz="2400" dirty="0"/>
          </a:p>
          <a:p>
            <a:pPr marL="0" indent="0">
              <a:buFontTx/>
              <a:buNone/>
              <a:defRPr/>
            </a:pPr>
            <a:r>
              <a:rPr lang="en-US" sz="2400" dirty="0" smtClean="0"/>
              <a:t>Support Group </a:t>
            </a:r>
            <a:r>
              <a:rPr lang="en-US" sz="2400" dirty="0"/>
              <a:t>= </a:t>
            </a:r>
            <a:r>
              <a:rPr lang="en-US" sz="2400" dirty="0" smtClean="0"/>
              <a:t>£39.40pw</a:t>
            </a:r>
          </a:p>
          <a:p>
            <a:pPr marL="0" indent="0">
              <a:buFontTx/>
              <a:buNone/>
              <a:defRPr/>
            </a:pPr>
            <a:r>
              <a:rPr lang="en-US" sz="2400" dirty="0" smtClean="0"/>
              <a:t>EDP = £17.20pw</a:t>
            </a:r>
          </a:p>
          <a:p>
            <a:pPr marL="0" indent="0">
              <a:buFontTx/>
              <a:buNone/>
              <a:defRPr/>
            </a:pPr>
            <a:r>
              <a:rPr lang="en-US" sz="2400" dirty="0" smtClean="0"/>
              <a:t>SDP = £67.30pw</a:t>
            </a:r>
            <a:endParaRPr lang="en-US" sz="2400" dirty="0"/>
          </a:p>
          <a:p>
            <a:pPr marL="0" indent="0">
              <a:buFontTx/>
              <a:buNone/>
              <a:defRPr/>
            </a:pPr>
            <a:r>
              <a:rPr lang="en-US" sz="2400" dirty="0" smtClean="0"/>
              <a:t>Total needs = £198.60pw</a:t>
            </a:r>
          </a:p>
          <a:p>
            <a:pPr marL="0" indent="0">
              <a:buNone/>
              <a:defRPr/>
            </a:pPr>
            <a:r>
              <a:rPr lang="en-US" sz="2400" dirty="0" smtClean="0"/>
              <a:t>or </a:t>
            </a:r>
            <a:r>
              <a:rPr lang="en-US" sz="2400" b="1" dirty="0" smtClean="0"/>
              <a:t>£860.60pm </a:t>
            </a:r>
            <a:r>
              <a:rPr lang="en-US" sz="2400" dirty="0" smtClean="0"/>
              <a:t>with Rahim in </a:t>
            </a:r>
            <a:r>
              <a:rPr lang="en-US" sz="2400" i="1" dirty="0" smtClean="0"/>
              <a:t>Support</a:t>
            </a:r>
            <a:r>
              <a:rPr lang="en-US" sz="2400" dirty="0" smtClean="0"/>
              <a:t> Group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962401" y="1143002"/>
            <a:ext cx="5110480" cy="415396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b="1" dirty="0" smtClean="0"/>
              <a:t>Universal Credit needs amount </a:t>
            </a:r>
            <a:endParaRPr lang="en-US" b="1" i="1" dirty="0">
              <a:solidFill>
                <a:srgbClr val="0000FF"/>
              </a:solidFill>
            </a:endParaRPr>
          </a:p>
          <a:p>
            <a:pPr marL="0" indent="0">
              <a:buFontTx/>
              <a:buNone/>
              <a:defRPr/>
            </a:pPr>
            <a:endParaRPr lang="en-US" b="1" i="1" dirty="0" smtClean="0">
              <a:solidFill>
                <a:srgbClr val="0000FF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Standard Allowance = </a:t>
            </a:r>
            <a:r>
              <a:rPr lang="en-GB" sz="2400" i="1" dirty="0">
                <a:solidFill>
                  <a:srgbClr val="0000FF"/>
                </a:solidFill>
                <a:cs typeface="ＭＳ Ｐゴシック" charset="0"/>
              </a:rPr>
              <a:t>£</a:t>
            </a:r>
            <a:r>
              <a:rPr lang="en-GB" sz="2400" i="1" dirty="0" smtClean="0">
                <a:solidFill>
                  <a:srgbClr val="0000FF"/>
                </a:solidFill>
                <a:cs typeface="ＭＳ Ｐゴシック" charset="0"/>
              </a:rPr>
              <a:t>411.51</a:t>
            </a:r>
            <a:r>
              <a:rPr lang="en-US" sz="2400" i="1" dirty="0" smtClean="0">
                <a:solidFill>
                  <a:srgbClr val="0000FF"/>
                </a:solidFill>
              </a:rPr>
              <a:t>pm</a:t>
            </a:r>
          </a:p>
          <a:p>
            <a:pPr marL="0" indent="0">
              <a:buFontTx/>
              <a:buNone/>
              <a:defRPr/>
            </a:pPr>
            <a:r>
              <a:rPr lang="en-US" sz="2400" dirty="0" smtClean="0"/>
              <a:t>LCWRA Group element = £343.63pm</a:t>
            </a:r>
            <a:endParaRPr lang="en-US" sz="2400" b="1" dirty="0" smtClean="0"/>
          </a:p>
          <a:p>
            <a:pPr marL="0" indent="0">
              <a:buFontTx/>
              <a:buNone/>
              <a:defRPr/>
            </a:pPr>
            <a:r>
              <a:rPr lang="en-US" sz="2400" i="1" dirty="0" smtClean="0">
                <a:solidFill>
                  <a:srgbClr val="FF0000"/>
                </a:solidFill>
              </a:rPr>
              <a:t>Transitional (SDP) Element =£120.00pm</a:t>
            </a:r>
          </a:p>
          <a:p>
            <a:pPr marL="0" indent="0">
              <a:buFontTx/>
              <a:buNone/>
              <a:defRPr/>
            </a:pPr>
            <a:r>
              <a:rPr lang="en-US" sz="2400" b="1" dirty="0" smtClean="0"/>
              <a:t>Total needs = £875.14pm </a:t>
            </a:r>
            <a:r>
              <a:rPr lang="en-US" sz="2400" dirty="0" smtClean="0"/>
              <a:t>with Rahim in the UC LCWRA Group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marL="0" indent="0">
              <a:buFontTx/>
              <a:buNone/>
              <a:defRPr/>
            </a:pP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99333" name="TextBox 1"/>
          <p:cNvSpPr txBox="1">
            <a:spLocks noChangeArrowheads="1"/>
          </p:cNvSpPr>
          <p:nvPr/>
        </p:nvSpPr>
        <p:spPr bwMode="auto">
          <a:xfrm>
            <a:off x="-252413" y="-26326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9" name="Left-Right Arrow 8"/>
          <p:cNvSpPr/>
          <p:nvPr/>
        </p:nvSpPr>
        <p:spPr>
          <a:xfrm rot="19681622">
            <a:off x="3404514" y="4099017"/>
            <a:ext cx="535949" cy="27486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57108" y="4700066"/>
            <a:ext cx="6099492" cy="914400"/>
          </a:xfrm>
          <a:prstGeom prst="rect">
            <a:avLst/>
          </a:prstGeom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Improved</a:t>
            </a:r>
            <a:r>
              <a:rPr lang="en-US" sz="2400" b="1" i="1" dirty="0" smtClean="0">
                <a:solidFill>
                  <a:srgbClr val="000000"/>
                </a:solidFill>
              </a:rPr>
              <a:t> COVID </a:t>
            </a:r>
            <a:r>
              <a:rPr lang="en-US" sz="2400" b="1" dirty="0" smtClean="0"/>
              <a:t>standard allowance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smtClean="0">
                <a:solidFill>
                  <a:srgbClr val="000000"/>
                </a:solidFill>
              </a:rPr>
              <a:t>temporarily exceeds </a:t>
            </a:r>
            <a:r>
              <a:rPr lang="en-US" sz="2400" b="1" dirty="0" smtClean="0"/>
              <a:t>total Legacy would pay 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559300" y="3848100"/>
            <a:ext cx="1308100" cy="838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5249872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5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1"/>
            <a:ext cx="9093200" cy="546099"/>
          </a:xfrm>
        </p:spPr>
        <p:txBody>
          <a:bodyPr>
            <a:noAutofit/>
          </a:bodyPr>
          <a:lstStyle/>
          <a:p>
            <a:r>
              <a:rPr lang="en-US" sz="3600" i="1" dirty="0">
                <a:solidFill>
                  <a:srgbClr val="0000FF"/>
                </a:solidFill>
              </a:rPr>
              <a:t>B</a:t>
            </a:r>
            <a:r>
              <a:rPr lang="en-US" sz="3600" i="1" dirty="0" smtClean="0">
                <a:solidFill>
                  <a:srgbClr val="0000FF"/>
                </a:solidFill>
              </a:rPr>
              <a:t>etter news </a:t>
            </a:r>
            <a:r>
              <a:rPr lang="en-US" sz="3600" i="1" dirty="0">
                <a:solidFill>
                  <a:srgbClr val="0000FF"/>
                </a:solidFill>
              </a:rPr>
              <a:t> </a:t>
            </a:r>
            <a:r>
              <a:rPr lang="en-US" sz="3600" dirty="0" smtClean="0"/>
              <a:t>if relationship change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821161"/>
              </p:ext>
            </p:extLst>
          </p:nvPr>
        </p:nvGraphicFramePr>
        <p:xfrm>
          <a:off x="165272" y="876647"/>
          <a:ext cx="874362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3228"/>
                <a:gridCol w="56703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Nature</a:t>
                      </a:r>
                      <a:r>
                        <a:rPr lang="en-US" sz="2400" baseline="0" dirty="0" smtClean="0"/>
                        <a:t> of relationship change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When T(SDP)E can be awarded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FF"/>
                          </a:solidFill>
                        </a:rPr>
                        <a:t>You</a:t>
                      </a:r>
                      <a:r>
                        <a:rPr lang="en-US" sz="2000" b="1" baseline="0" dirty="0" smtClean="0">
                          <a:solidFill>
                            <a:srgbClr val="0000FF"/>
                          </a:solidFill>
                        </a:rPr>
                        <a:t> are now </a:t>
                      </a:r>
                      <a:r>
                        <a:rPr lang="en-US" sz="2000" b="1" i="1" baseline="0" dirty="0" smtClean="0">
                          <a:solidFill>
                            <a:srgbClr val="000000"/>
                          </a:solidFill>
                        </a:rPr>
                        <a:t>newly single</a:t>
                      </a:r>
                      <a:endParaRPr lang="en-US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T(SDP)E can be awarded to </a:t>
                      </a:r>
                      <a:r>
                        <a:rPr lang="en-US" sz="2000" b="1" i="1" dirty="0" smtClean="0"/>
                        <a:t>EACH</a:t>
                      </a:r>
                      <a:r>
                        <a:rPr lang="en-US" sz="2000" b="1" i="1" baseline="0" dirty="0" smtClean="0"/>
                        <a:t> single </a:t>
                      </a:r>
                      <a:r>
                        <a:rPr lang="en-US" sz="2000" b="1" baseline="0" dirty="0" smtClean="0"/>
                        <a:t>person newly claiming UC, </a:t>
                      </a:r>
                      <a:r>
                        <a:rPr lang="en-US" sz="2000" b="1" i="1" baseline="0" dirty="0" smtClean="0"/>
                        <a:t>NO MATTER </a:t>
                      </a:r>
                      <a:r>
                        <a:rPr lang="en-US" sz="2000" b="1" baseline="0" dirty="0" smtClean="0"/>
                        <a:t>who if any was previously the lead Legacy claimant (as long as the UC claimant is SDP eligible at time / in last month)</a:t>
                      </a:r>
                    </a:p>
                  </a:txBody>
                  <a:tcPr/>
                </a:tc>
              </a:tr>
              <a:tr h="116805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FF"/>
                          </a:solidFill>
                        </a:rPr>
                        <a:t>You have </a:t>
                      </a:r>
                      <a:r>
                        <a:rPr lang="en-US" sz="2000" b="1" i="1" dirty="0" smtClean="0">
                          <a:solidFill>
                            <a:srgbClr val="000000"/>
                          </a:solidFill>
                        </a:rPr>
                        <a:t>newly formed</a:t>
                      </a:r>
                      <a:r>
                        <a:rPr lang="en-US" sz="2000" b="1" i="1" baseline="0" dirty="0" smtClean="0">
                          <a:solidFill>
                            <a:srgbClr val="000000"/>
                          </a:solidFill>
                        </a:rPr>
                        <a:t> a couple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rgbClr val="0000FF"/>
                          </a:solidFill>
                        </a:rPr>
                        <a:t>(making a new UC claim covering both parties)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T(SDP)E can be awarded on</a:t>
                      </a:r>
                      <a:r>
                        <a:rPr lang="en-US" sz="2000" b="1" baseline="0" dirty="0" smtClean="0"/>
                        <a:t> a couple basis</a:t>
                      </a:r>
                      <a:r>
                        <a:rPr lang="en-US" sz="2000" b="1" dirty="0" smtClean="0"/>
                        <a:t>, as long as you are BOTH SDP eligible at time / in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dirty="0" smtClean="0"/>
                        <a:t>last month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00FF"/>
                          </a:solidFill>
                        </a:rPr>
                        <a:t>You have newly formed</a:t>
                      </a:r>
                      <a:r>
                        <a:rPr lang="en-US" sz="2000" b="1" baseline="0" dirty="0" smtClean="0">
                          <a:solidFill>
                            <a:srgbClr val="0000FF"/>
                          </a:solidFill>
                        </a:rPr>
                        <a:t> a couple, </a:t>
                      </a:r>
                      <a:r>
                        <a:rPr lang="en-US" sz="2000" b="1" i="0" baseline="0" dirty="0" smtClean="0">
                          <a:solidFill>
                            <a:srgbClr val="0000FF"/>
                          </a:solidFill>
                        </a:rPr>
                        <a:t>but one member of couple is </a:t>
                      </a:r>
                      <a:r>
                        <a:rPr lang="en-US" sz="2000" b="1" i="1" baseline="0" dirty="0" smtClean="0">
                          <a:solidFill>
                            <a:srgbClr val="000000"/>
                          </a:solidFill>
                        </a:rPr>
                        <a:t>ALREADY</a:t>
                      </a:r>
                      <a:r>
                        <a:rPr lang="en-US" sz="2000" b="1" i="0" baseline="0" dirty="0" smtClean="0">
                          <a:solidFill>
                            <a:srgbClr val="0000FF"/>
                          </a:solidFill>
                        </a:rPr>
                        <a:t> on</a:t>
                      </a:r>
                      <a:r>
                        <a:rPr lang="en-US" sz="2000" b="1" i="1" baseline="0" dirty="0" smtClean="0">
                          <a:solidFill>
                            <a:srgbClr val="0000FF"/>
                          </a:solidFill>
                        </a:rPr>
                        <a:t> UC</a:t>
                      </a:r>
                      <a:endParaRPr lang="en-US" sz="2000" b="1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No T(SDP)E is payable at all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8800" y="5285324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238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565"/>
            <a:ext cx="9144000" cy="74903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‘Safeguarding’ evolved</a:t>
            </a:r>
            <a:r>
              <a:rPr lang="en-US" sz="3600" i="1" dirty="0" smtClean="0">
                <a:solidFill>
                  <a:srgbClr val="0000FF"/>
                </a:solidFill>
              </a:rPr>
              <a:t> </a:t>
            </a:r>
            <a:r>
              <a:rPr lang="en-US" sz="3600" dirty="0" smtClean="0"/>
              <a:t>to ‘</a:t>
            </a:r>
            <a:r>
              <a:rPr lang="en-US" sz="3600" i="1" dirty="0">
                <a:solidFill>
                  <a:srgbClr val="0000FF"/>
                </a:solidFill>
              </a:rPr>
              <a:t>C</a:t>
            </a:r>
            <a:r>
              <a:rPr lang="en-US" sz="3600" i="1" dirty="0" smtClean="0">
                <a:solidFill>
                  <a:srgbClr val="0000FF"/>
                </a:solidFill>
              </a:rPr>
              <a:t>omplex </a:t>
            </a:r>
            <a:r>
              <a:rPr lang="en-US" sz="3600" i="1" dirty="0">
                <a:solidFill>
                  <a:srgbClr val="0000FF"/>
                </a:solidFill>
              </a:rPr>
              <a:t>N</a:t>
            </a:r>
            <a:r>
              <a:rPr lang="en-US" sz="3600" i="1" dirty="0" smtClean="0">
                <a:solidFill>
                  <a:srgbClr val="0000FF"/>
                </a:solidFill>
              </a:rPr>
              <a:t>eeds’</a:t>
            </a:r>
            <a:endParaRPr lang="en-US" sz="3600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1699"/>
            <a:ext cx="9144000" cy="4724401"/>
          </a:xfrm>
        </p:spPr>
        <p:txBody>
          <a:bodyPr>
            <a:normAutofit/>
          </a:bodyPr>
          <a:lstStyle/>
          <a:p>
            <a:r>
              <a:rPr lang="en-US" dirty="0"/>
              <a:t>UC uses </a:t>
            </a:r>
            <a:r>
              <a:rPr lang="en-US" b="1" i="1" dirty="0" smtClean="0">
                <a:solidFill>
                  <a:srgbClr val="0000FF"/>
                </a:solidFill>
              </a:rPr>
              <a:t>wider concept </a:t>
            </a:r>
            <a:r>
              <a:rPr lang="en-US" b="1" i="1" dirty="0">
                <a:solidFill>
                  <a:srgbClr val="0000FF"/>
                </a:solidFill>
              </a:rPr>
              <a:t>of ‘complex needs</a:t>
            </a:r>
            <a:r>
              <a:rPr lang="en-US" b="1" i="1" dirty="0" smtClean="0">
                <a:solidFill>
                  <a:srgbClr val="0000FF"/>
                </a:solidFill>
              </a:rPr>
              <a:t>’ </a:t>
            </a:r>
            <a:r>
              <a:rPr lang="en-US" dirty="0" smtClean="0"/>
              <a:t>instead of ‘safeguarding’</a:t>
            </a:r>
          </a:p>
          <a:p>
            <a:r>
              <a:rPr lang="en-US" b="1" i="1" dirty="0">
                <a:solidFill>
                  <a:srgbClr val="0000FF"/>
                </a:solidFill>
              </a:rPr>
              <a:t>M</a:t>
            </a:r>
            <a:r>
              <a:rPr lang="en-US" b="1" i="1" dirty="0" smtClean="0">
                <a:solidFill>
                  <a:srgbClr val="0000FF"/>
                </a:solidFill>
              </a:rPr>
              <a:t>ore discretion </a:t>
            </a:r>
            <a:r>
              <a:rPr lang="en-US" dirty="0" smtClean="0"/>
              <a:t>under ‘complex needs’ </a:t>
            </a:r>
            <a:r>
              <a:rPr lang="mr-IN" dirty="0" smtClean="0"/>
              <a:t>–</a:t>
            </a:r>
            <a:r>
              <a:rPr lang="en-US" dirty="0" smtClean="0"/>
              <a:t> still no appeal rights </a:t>
            </a:r>
          </a:p>
          <a:p>
            <a:r>
              <a:rPr lang="en-US" dirty="0" smtClean="0"/>
              <a:t>Idea of </a:t>
            </a:r>
            <a:r>
              <a:rPr lang="en-US" i="1" dirty="0"/>
              <a:t>v</a:t>
            </a:r>
            <a:r>
              <a:rPr lang="en-US" i="1" dirty="0" smtClean="0"/>
              <a:t>ulnerable groups </a:t>
            </a:r>
            <a:r>
              <a:rPr lang="en-US" dirty="0" smtClean="0"/>
              <a:t>has been replaced with idea that some claimants may experience </a:t>
            </a:r>
            <a:r>
              <a:rPr lang="en-US" b="1" i="1" dirty="0" smtClean="0">
                <a:solidFill>
                  <a:srgbClr val="0000FF"/>
                </a:solidFill>
              </a:rPr>
              <a:t>difficult life events /circumstances</a:t>
            </a:r>
          </a:p>
          <a:p>
            <a:r>
              <a:rPr lang="en-US" dirty="0" smtClean="0"/>
              <a:t>Lack of willingness to see claimants with </a:t>
            </a:r>
            <a:r>
              <a:rPr lang="en-US" b="1" i="1" dirty="0" smtClean="0">
                <a:solidFill>
                  <a:srgbClr val="0000FF"/>
                </a:solidFill>
              </a:rPr>
              <a:t>permanent difficulties?</a:t>
            </a:r>
          </a:p>
          <a:p>
            <a:r>
              <a:rPr lang="en-US" dirty="0"/>
              <a:t>R</a:t>
            </a:r>
            <a:r>
              <a:rPr lang="en-US" dirty="0" smtClean="0"/>
              <a:t>elies on listed scenarios, or </a:t>
            </a:r>
            <a:r>
              <a:rPr lang="en-US" b="1" i="1" dirty="0" smtClean="0">
                <a:solidFill>
                  <a:srgbClr val="0000FF"/>
                </a:solidFill>
              </a:rPr>
              <a:t>‘description by bullet point’</a:t>
            </a:r>
          </a:p>
          <a:p>
            <a:r>
              <a:rPr lang="en-US" dirty="0" smtClean="0"/>
              <a:t>Home visits still apparently available in UC </a:t>
            </a:r>
            <a:r>
              <a:rPr lang="mr-IN" dirty="0" smtClean="0"/>
              <a:t>–</a:t>
            </a:r>
            <a:r>
              <a:rPr lang="en-US" dirty="0" smtClean="0"/>
              <a:t> ever witnessed this?</a:t>
            </a:r>
          </a:p>
          <a:p>
            <a:r>
              <a:rPr lang="en-US" dirty="0" smtClean="0"/>
              <a:t>Claimants given 5 days to demonstrate complex needs status?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Improper claim closure </a:t>
            </a:r>
            <a:r>
              <a:rPr lang="en-US" dirty="0" smtClean="0"/>
              <a:t>may trigger immediate incidence of complex needs problem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mr-IN" dirty="0" smtClean="0"/>
              <a:t>–</a:t>
            </a:r>
            <a:r>
              <a:rPr lang="en-US" dirty="0" smtClean="0"/>
              <a:t> some DWP illegality </a:t>
            </a:r>
            <a:r>
              <a:rPr lang="mr-IN" dirty="0" smtClean="0"/>
              <a:t>–</a:t>
            </a:r>
            <a:r>
              <a:rPr lang="en-US" dirty="0" smtClean="0"/>
              <a:t> see later</a:t>
            </a:r>
          </a:p>
          <a:p>
            <a:r>
              <a:rPr lang="en-US" dirty="0" smtClean="0"/>
              <a:t>Actually UC </a:t>
            </a:r>
            <a:r>
              <a:rPr lang="en-US" b="1" i="1" dirty="0" smtClean="0">
                <a:solidFill>
                  <a:srgbClr val="0000FF"/>
                </a:solidFill>
              </a:rPr>
              <a:t>also has a ‘safeguarding’ policy! </a:t>
            </a:r>
            <a:r>
              <a:rPr lang="mr-IN" b="1" i="1" dirty="0" smtClean="0">
                <a:solidFill>
                  <a:srgbClr val="0000FF"/>
                </a:solidFill>
              </a:rPr>
              <a:t>–</a:t>
            </a:r>
            <a:r>
              <a:rPr lang="en-US" b="1" i="1" dirty="0" smtClean="0">
                <a:solidFill>
                  <a:srgbClr val="0000FF"/>
                </a:solidFill>
              </a:rPr>
              <a:t> see later</a:t>
            </a:r>
          </a:p>
          <a:p>
            <a:endParaRPr lang="en-US" b="1" i="1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71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5272" y="127265"/>
            <a:ext cx="8654725" cy="609335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might </a:t>
            </a:r>
            <a:r>
              <a:rPr lang="en-US" sz="3600" i="1" dirty="0" smtClean="0">
                <a:solidFill>
                  <a:srgbClr val="0000FF"/>
                </a:solidFill>
              </a:rPr>
              <a:t>diminish</a:t>
            </a:r>
            <a:r>
              <a:rPr lang="en-US" sz="3600" dirty="0" smtClean="0"/>
              <a:t> ongoing T(SDP)E?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5272" y="952499"/>
            <a:ext cx="8889828" cy="449659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TSDP)E amount is </a:t>
            </a:r>
            <a:r>
              <a:rPr lang="en-US" b="1" i="1" dirty="0" smtClean="0">
                <a:solidFill>
                  <a:srgbClr val="0000FF"/>
                </a:solidFill>
              </a:rPr>
              <a:t>fixed</a:t>
            </a:r>
            <a:r>
              <a:rPr lang="en-US" dirty="0" smtClean="0"/>
              <a:t> for the first assessment period</a:t>
            </a:r>
          </a:p>
          <a:p>
            <a:r>
              <a:rPr lang="en-US" dirty="0" smtClean="0"/>
              <a:t>From second assessment period it is ‘treated as’ Transitional Payment under Managed Migration </a:t>
            </a:r>
            <a:r>
              <a:rPr lang="mr-IN" dirty="0" smtClean="0"/>
              <a:t>–</a:t>
            </a:r>
            <a:r>
              <a:rPr lang="en-US" dirty="0" smtClean="0"/>
              <a:t> that </a:t>
            </a:r>
            <a:r>
              <a:rPr lang="en-US" b="1" i="1" dirty="0" smtClean="0">
                <a:solidFill>
                  <a:srgbClr val="0000FF"/>
                </a:solidFill>
              </a:rPr>
              <a:t>permits T(SDP)E erosion</a:t>
            </a:r>
          </a:p>
          <a:p>
            <a:r>
              <a:rPr lang="en-US" dirty="0" smtClean="0"/>
              <a:t>Therefore it is </a:t>
            </a:r>
            <a:r>
              <a:rPr lang="en-US" b="1" i="1" dirty="0" smtClean="0">
                <a:solidFill>
                  <a:srgbClr val="0000FF"/>
                </a:solidFill>
              </a:rPr>
              <a:t>vulnerable to reductions </a:t>
            </a:r>
            <a:r>
              <a:rPr lang="en-US" dirty="0" smtClean="0"/>
              <a:t>if other changes of circumstances serve to </a:t>
            </a:r>
            <a:r>
              <a:rPr lang="en-US" i="1" dirty="0" smtClean="0"/>
              <a:t>increase</a:t>
            </a:r>
            <a:r>
              <a:rPr lang="en-US" dirty="0" smtClean="0"/>
              <a:t> your UC Maximum Amount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For example </a:t>
            </a:r>
            <a:r>
              <a:rPr lang="en-US" dirty="0" smtClean="0"/>
              <a:t>the arrival of a new baby</a:t>
            </a:r>
            <a:r>
              <a:rPr lang="en-US" dirty="0"/>
              <a:t>;</a:t>
            </a:r>
            <a:r>
              <a:rPr lang="en-US" dirty="0" smtClean="0"/>
              <a:t> arrival of LCWRA element; increase in your rent</a:t>
            </a:r>
            <a:r>
              <a:rPr lang="en-US" dirty="0"/>
              <a:t> </a:t>
            </a:r>
            <a:r>
              <a:rPr lang="en-US" dirty="0" err="1" smtClean="0"/>
              <a:t>etc</a:t>
            </a:r>
            <a:r>
              <a:rPr lang="en-US" dirty="0" smtClean="0"/>
              <a:t> will all reduce T(SDP)E pound for pound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Exception: increases in child care element </a:t>
            </a:r>
            <a:r>
              <a:rPr lang="en-US" dirty="0" smtClean="0"/>
              <a:t>are ignored</a:t>
            </a:r>
          </a:p>
          <a:p>
            <a:r>
              <a:rPr lang="en-US" dirty="0" smtClean="0"/>
              <a:t>Which routine changes are </a:t>
            </a:r>
            <a:r>
              <a:rPr lang="en-US" b="1" i="1" dirty="0" smtClean="0">
                <a:solidFill>
                  <a:srgbClr val="0000FF"/>
                </a:solidFill>
              </a:rPr>
              <a:t>most likely to apply </a:t>
            </a:r>
            <a:r>
              <a:rPr lang="en-US" dirty="0" smtClean="0"/>
              <a:t>to your client?</a:t>
            </a:r>
          </a:p>
          <a:p>
            <a:r>
              <a:rPr lang="en-US" dirty="0" smtClean="0"/>
              <a:t>Might need a </a:t>
            </a:r>
            <a:r>
              <a:rPr lang="en-US" b="1" i="1" dirty="0" smtClean="0">
                <a:solidFill>
                  <a:srgbClr val="0000FF"/>
                </a:solidFill>
              </a:rPr>
              <a:t>crystal ball </a:t>
            </a:r>
            <a:r>
              <a:rPr lang="en-US" dirty="0" smtClean="0"/>
              <a:t>to work this out</a:t>
            </a:r>
          </a:p>
          <a:p>
            <a:r>
              <a:rPr lang="en-US" dirty="0" smtClean="0"/>
              <a:t>Might affect any decisions </a:t>
            </a:r>
            <a:r>
              <a:rPr lang="en-US" b="1" i="1" dirty="0" smtClean="0">
                <a:solidFill>
                  <a:srgbClr val="0000FF"/>
                </a:solidFill>
              </a:rPr>
              <a:t>whether to Stick or Twist </a:t>
            </a:r>
            <a:r>
              <a:rPr lang="mr-IN" b="1" i="1" dirty="0" smtClean="0">
                <a:solidFill>
                  <a:srgbClr val="0000FF"/>
                </a:solidFill>
              </a:rPr>
              <a:t>–</a:t>
            </a:r>
            <a:r>
              <a:rPr lang="en-US" b="1" i="1" dirty="0" smtClean="0">
                <a:solidFill>
                  <a:srgbClr val="0000FF"/>
                </a:solidFill>
              </a:rPr>
              <a:t> see later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16004" y="5171552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4090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265"/>
            <a:ext cx="8229600" cy="723635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solidFill>
                  <a:srgbClr val="0000FF"/>
                </a:solidFill>
              </a:rPr>
              <a:t>Termination</a:t>
            </a:r>
            <a:r>
              <a:rPr lang="en-US" sz="3600" dirty="0" smtClean="0"/>
              <a:t> of T(SDP)E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850900"/>
            <a:ext cx="4192588" cy="533135"/>
          </a:xfrm>
        </p:spPr>
        <p:txBody>
          <a:bodyPr/>
          <a:lstStyle/>
          <a:p>
            <a:pPr algn="ctr"/>
            <a:r>
              <a:rPr lang="en-US" dirty="0" smtClean="0"/>
              <a:t>When T(SDP)E is terminated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500" y="1541994"/>
            <a:ext cx="4306888" cy="37883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UC Maximum Amount exceeded by increases due to changes of circumstances</a:t>
            </a:r>
          </a:p>
          <a:p>
            <a:r>
              <a:rPr lang="en-US" dirty="0" smtClean="0"/>
              <a:t>Relationship change</a:t>
            </a:r>
          </a:p>
          <a:p>
            <a:r>
              <a:rPr lang="en-US" dirty="0" smtClean="0"/>
              <a:t>Earnings drop to </a:t>
            </a:r>
            <a:r>
              <a:rPr lang="en-US" i="1" dirty="0" smtClean="0"/>
              <a:t>nil </a:t>
            </a:r>
            <a:r>
              <a:rPr lang="en-US" dirty="0" smtClean="0"/>
              <a:t>for four months or more</a:t>
            </a:r>
          </a:p>
          <a:p>
            <a:r>
              <a:rPr lang="en-US" dirty="0" smtClean="0"/>
              <a:t>Earnings drop </a:t>
            </a:r>
            <a:r>
              <a:rPr lang="en-US" i="1" dirty="0" smtClean="0"/>
              <a:t>below threshold </a:t>
            </a:r>
            <a:r>
              <a:rPr lang="en-US" dirty="0" smtClean="0"/>
              <a:t>for more than three months</a:t>
            </a:r>
          </a:p>
          <a:p>
            <a:r>
              <a:rPr lang="en-US" dirty="0" smtClean="0"/>
              <a:t>Loss of UC entitlement for other reasons</a:t>
            </a:r>
          </a:p>
          <a:p>
            <a:r>
              <a:rPr lang="en-US" dirty="0"/>
              <a:t>C</a:t>
            </a:r>
            <a:r>
              <a:rPr lang="en-US" dirty="0" smtClean="0"/>
              <a:t>lashes with Managed Migration Transitional Element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7388" y="850900"/>
            <a:ext cx="4392612" cy="53313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When T(SDP)E is </a:t>
            </a:r>
            <a:r>
              <a:rPr lang="en-US" i="1" dirty="0" smtClean="0"/>
              <a:t>not</a:t>
            </a:r>
            <a:r>
              <a:rPr lang="en-US" dirty="0" smtClean="0"/>
              <a:t> terminated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541994"/>
            <a:ext cx="4333868" cy="329274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Someone subsequently gets </a:t>
            </a:r>
            <a:r>
              <a:rPr lang="en-US" sz="2200" dirty="0" err="1" smtClean="0"/>
              <a:t>carers</a:t>
            </a:r>
            <a:r>
              <a:rPr lang="en-US" sz="2200" dirty="0" smtClean="0"/>
              <a:t> allowance </a:t>
            </a:r>
          </a:p>
          <a:p>
            <a:r>
              <a:rPr lang="en-US" sz="2200" dirty="0" smtClean="0"/>
              <a:t>Someone subsequently gets </a:t>
            </a:r>
            <a:r>
              <a:rPr lang="en-US" sz="2200" dirty="0" err="1" smtClean="0"/>
              <a:t>carer</a:t>
            </a:r>
            <a:r>
              <a:rPr lang="en-US" sz="2200" dirty="0" smtClean="0"/>
              <a:t> UC element</a:t>
            </a:r>
          </a:p>
          <a:p>
            <a:r>
              <a:rPr lang="en-US" sz="2200" dirty="0" smtClean="0"/>
              <a:t>Non dependent moves in </a:t>
            </a:r>
          </a:p>
          <a:p>
            <a:r>
              <a:rPr lang="en-US" sz="2200" dirty="0" smtClean="0"/>
              <a:t>PIP or DLA subsequently ends</a:t>
            </a:r>
            <a:endParaRPr lang="en-US" sz="2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581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72" y="126999"/>
            <a:ext cx="8654725" cy="660401"/>
          </a:xfrm>
        </p:spPr>
        <p:txBody>
          <a:bodyPr>
            <a:normAutofit fontScale="90000"/>
          </a:bodyPr>
          <a:lstStyle/>
          <a:p>
            <a:r>
              <a:rPr lang="en-US" dirty="0"/>
              <a:t>‘Transitional SDP </a:t>
            </a:r>
            <a:r>
              <a:rPr lang="en-US" dirty="0" smtClean="0"/>
              <a:t>Element’ is </a:t>
            </a:r>
            <a:r>
              <a:rPr lang="en-US" i="1" dirty="0" smtClean="0">
                <a:solidFill>
                  <a:srgbClr val="0000FF"/>
                </a:solidFill>
              </a:rPr>
              <a:t>inadequate</a:t>
            </a:r>
            <a:r>
              <a:rPr lang="mr-IN" i="1" dirty="0" smtClean="0">
                <a:solidFill>
                  <a:srgbClr val="0000FF"/>
                </a:solidFill>
              </a:rPr>
              <a:t>…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813063"/>
            <a:ext cx="8737600" cy="461143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Motion from Baroness Sherlock (Shadow Spokesperson [Work and Pensions]) to House of Lords on 11/2/2021</a:t>
            </a:r>
            <a:r>
              <a:rPr lang="mr-IN" b="1" dirty="0" smtClean="0"/>
              <a:t>…</a:t>
            </a:r>
            <a:endParaRPr lang="en-GB" b="1" dirty="0" smtClean="0"/>
          </a:p>
          <a:p>
            <a:pPr marL="400050" lvl="1" indent="0">
              <a:buNone/>
            </a:pPr>
            <a:r>
              <a:rPr lang="en-GB" sz="2200" b="1" i="1" dirty="0" smtClean="0"/>
              <a:t>“</a:t>
            </a:r>
            <a:r>
              <a:rPr lang="mr-IN" sz="2200" b="1" i="1" dirty="0" smtClean="0"/>
              <a:t>…</a:t>
            </a:r>
            <a:r>
              <a:rPr lang="en-GB" sz="2200" i="1" dirty="0" smtClean="0"/>
              <a:t>These </a:t>
            </a:r>
            <a:r>
              <a:rPr lang="en-GB" sz="2200" i="1" dirty="0"/>
              <a:t>regulations remove that gateway and give some compensation to those who will then be moving over to universal credit. But it is not full compensation; </a:t>
            </a:r>
            <a:r>
              <a:rPr lang="en-GB" sz="2200" b="1" i="1" dirty="0">
                <a:solidFill>
                  <a:srgbClr val="0000FF"/>
                </a:solidFill>
              </a:rPr>
              <a:t>it does not compensate for the loss of the enhanced disability premium</a:t>
            </a:r>
            <a:r>
              <a:rPr lang="en-GB" sz="2200" i="1" dirty="0"/>
              <a:t>, only the severe disability premium. </a:t>
            </a:r>
            <a:r>
              <a:rPr lang="en-GB" sz="2200" b="1" i="1" dirty="0">
                <a:solidFill>
                  <a:srgbClr val="0000FF"/>
                </a:solidFill>
              </a:rPr>
              <a:t>Nothing is paid where the SDP is attached only to housing benefit</a:t>
            </a:r>
            <a:r>
              <a:rPr lang="en-GB" sz="2200" i="1" dirty="0"/>
              <a:t>. And </a:t>
            </a:r>
            <a:r>
              <a:rPr lang="en-GB" sz="2200" b="1" i="1" dirty="0">
                <a:solidFill>
                  <a:srgbClr val="0000FF"/>
                </a:solidFill>
              </a:rPr>
              <a:t>it is a fixed sum, which is reduced </a:t>
            </a:r>
            <a:r>
              <a:rPr lang="en-GB" sz="2200" i="1" dirty="0"/>
              <a:t>when any part of your universal credit rises, even if that is only because your rent has gone up. </a:t>
            </a:r>
            <a:r>
              <a:rPr lang="en-GB" sz="2200" b="1" i="1" dirty="0">
                <a:solidFill>
                  <a:srgbClr val="0000FF"/>
                </a:solidFill>
              </a:rPr>
              <a:t>So claimants will see the support they receive fall in real terms, year on year</a:t>
            </a:r>
            <a:r>
              <a:rPr lang="en-GB" sz="2200" b="1" i="1" dirty="0" smtClean="0">
                <a:solidFill>
                  <a:srgbClr val="0000FF"/>
                </a:solidFill>
              </a:rPr>
              <a:t>.” </a:t>
            </a:r>
            <a:r>
              <a:rPr lang="en-GB" sz="2200" b="1" dirty="0" smtClean="0">
                <a:solidFill>
                  <a:srgbClr val="0000FF"/>
                </a:solidFill>
              </a:rPr>
              <a:t>(my emphasis)</a:t>
            </a:r>
            <a:endParaRPr lang="en-GB" sz="22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Comment: </a:t>
            </a:r>
            <a:r>
              <a:rPr lang="en-US" dirty="0" smtClean="0"/>
              <a:t>These points may affect ‘Stick or Twist’ debate </a:t>
            </a:r>
            <a:r>
              <a:rPr lang="mr-IN" dirty="0" smtClean="0"/>
              <a:t>–</a:t>
            </a:r>
            <a:r>
              <a:rPr lang="en-US" dirty="0" smtClean="0"/>
              <a:t> see later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3400" y="5272358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362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72" y="139965"/>
            <a:ext cx="8654725" cy="69823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‘</a:t>
            </a:r>
            <a:r>
              <a:rPr lang="en-US" i="1" dirty="0" smtClean="0">
                <a:solidFill>
                  <a:srgbClr val="0000FF"/>
                </a:solidFill>
              </a:rPr>
              <a:t>SDP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00FF"/>
                </a:solidFill>
              </a:rPr>
              <a:t>Gateway’ effect </a:t>
            </a:r>
            <a:r>
              <a:rPr lang="en-US" dirty="0" smtClean="0"/>
              <a:t>is not finished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72" y="889530"/>
            <a:ext cx="8851728" cy="443389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SDP Gateway </a:t>
            </a:r>
            <a:r>
              <a:rPr lang="en-US" dirty="0" err="1" smtClean="0"/>
              <a:t>regs</a:t>
            </a:r>
            <a:r>
              <a:rPr lang="en-US" dirty="0" smtClean="0"/>
              <a:t> are gone</a:t>
            </a:r>
            <a:r>
              <a:rPr lang="mr-IN" dirty="0" smtClean="0"/>
              <a:t>…</a:t>
            </a:r>
            <a:r>
              <a:rPr lang="en-GB" dirty="0"/>
              <a:t> </a:t>
            </a:r>
            <a:r>
              <a:rPr lang="en-GB" dirty="0" smtClean="0"/>
              <a:t>no impediment </a:t>
            </a:r>
            <a:r>
              <a:rPr lang="en-US" dirty="0" smtClean="0"/>
              <a:t>to Natural Migration</a:t>
            </a:r>
          </a:p>
          <a:p>
            <a:r>
              <a:rPr lang="en-US" dirty="0" smtClean="0"/>
              <a:t>But you can </a:t>
            </a:r>
            <a:r>
              <a:rPr lang="en-US" b="1" i="1" dirty="0" smtClean="0">
                <a:solidFill>
                  <a:srgbClr val="0000FF"/>
                </a:solidFill>
              </a:rPr>
              <a:t>still </a:t>
            </a:r>
            <a:r>
              <a:rPr lang="en-US" dirty="0" smtClean="0"/>
              <a:t>activate T(SDP)E </a:t>
            </a:r>
            <a:r>
              <a:rPr lang="en-US" b="1" i="1" dirty="0" smtClean="0">
                <a:solidFill>
                  <a:srgbClr val="0000FF"/>
                </a:solidFill>
              </a:rPr>
              <a:t>in pre-established Legacy cases</a:t>
            </a:r>
          </a:p>
          <a:p>
            <a:r>
              <a:rPr lang="en-US" dirty="0" smtClean="0"/>
              <a:t>Even if you are on Legacy </a:t>
            </a:r>
            <a:r>
              <a:rPr lang="en-US" i="1" dirty="0" smtClean="0"/>
              <a:t>and </a:t>
            </a:r>
            <a:r>
              <a:rPr lang="en-US" b="1" i="1" dirty="0" smtClean="0">
                <a:solidFill>
                  <a:srgbClr val="0000FF"/>
                </a:solidFill>
              </a:rPr>
              <a:t>only become disabled subsequently</a:t>
            </a:r>
          </a:p>
          <a:p>
            <a:r>
              <a:rPr lang="en-US" dirty="0" smtClean="0"/>
              <a:t>Obtaining SDP Gateway in Legacy </a:t>
            </a:r>
            <a:r>
              <a:rPr lang="en-US" b="1" i="1" dirty="0" smtClean="0">
                <a:solidFill>
                  <a:srgbClr val="0000FF"/>
                </a:solidFill>
              </a:rPr>
              <a:t>directly boosts Legacy now</a:t>
            </a:r>
          </a:p>
          <a:p>
            <a:r>
              <a:rPr lang="en-US" dirty="0"/>
              <a:t>Obtaining SDP </a:t>
            </a:r>
            <a:r>
              <a:rPr lang="en-US" dirty="0" smtClean="0"/>
              <a:t>Gateway status in </a:t>
            </a:r>
            <a:r>
              <a:rPr lang="en-US" dirty="0"/>
              <a:t>Legacy </a:t>
            </a:r>
            <a:r>
              <a:rPr lang="en-US" b="1" i="1" dirty="0" smtClean="0">
                <a:solidFill>
                  <a:srgbClr val="0000FF"/>
                </a:solidFill>
              </a:rPr>
              <a:t>insures you </a:t>
            </a:r>
            <a:r>
              <a:rPr lang="en-US" dirty="0" smtClean="0"/>
              <a:t>in case you slip into </a:t>
            </a:r>
            <a:r>
              <a:rPr lang="en-US" i="1" dirty="0" smtClean="0"/>
              <a:t>Natural Migration </a:t>
            </a:r>
            <a:r>
              <a:rPr lang="en-US" dirty="0" smtClean="0"/>
              <a:t>later (to some extent)</a:t>
            </a:r>
          </a:p>
          <a:p>
            <a:r>
              <a:rPr lang="en-US" dirty="0"/>
              <a:t>Obtaining SDP </a:t>
            </a:r>
            <a:r>
              <a:rPr lang="en-US" dirty="0" smtClean="0"/>
              <a:t>Gateway in Legacy status </a:t>
            </a:r>
            <a:r>
              <a:rPr lang="en-US" b="1" i="1" dirty="0" smtClean="0">
                <a:solidFill>
                  <a:srgbClr val="0000FF"/>
                </a:solidFill>
              </a:rPr>
              <a:t>insures you </a:t>
            </a:r>
            <a:r>
              <a:rPr lang="en-US" dirty="0" smtClean="0"/>
              <a:t>when you are later subject to </a:t>
            </a:r>
            <a:r>
              <a:rPr lang="en-US" i="1" dirty="0" smtClean="0"/>
              <a:t>Managed Migration </a:t>
            </a:r>
            <a:r>
              <a:rPr lang="en-US" dirty="0" smtClean="0"/>
              <a:t>later</a:t>
            </a:r>
          </a:p>
          <a:p>
            <a:r>
              <a:rPr lang="en-US" dirty="0" smtClean="0"/>
              <a:t>Vital that SDP status is </a:t>
            </a:r>
            <a:r>
              <a:rPr lang="en-US" b="1" i="1" dirty="0" smtClean="0">
                <a:solidFill>
                  <a:srgbClr val="0000FF"/>
                </a:solidFill>
              </a:rPr>
              <a:t>remembered and promoted </a:t>
            </a:r>
            <a:r>
              <a:rPr lang="en-US" dirty="0" smtClean="0"/>
              <a:t>now</a:t>
            </a:r>
          </a:p>
          <a:p>
            <a:r>
              <a:rPr lang="en-US" dirty="0" smtClean="0"/>
              <a:t>What does your web site say about this now? </a:t>
            </a:r>
            <a:r>
              <a:rPr lang="en-US" b="1" i="1" dirty="0" smtClean="0">
                <a:solidFill>
                  <a:srgbClr val="0000FF"/>
                </a:solidFill>
              </a:rPr>
              <a:t>Is it </a:t>
            </a:r>
            <a:r>
              <a:rPr lang="en-US" b="1" i="1" dirty="0">
                <a:solidFill>
                  <a:srgbClr val="0000FF"/>
                </a:solidFill>
              </a:rPr>
              <a:t>o</a:t>
            </a:r>
            <a:r>
              <a:rPr lang="en-US" b="1" i="1" dirty="0" smtClean="0">
                <a:solidFill>
                  <a:srgbClr val="0000FF"/>
                </a:solidFill>
              </a:rPr>
              <a:t>n front page?</a:t>
            </a:r>
          </a:p>
          <a:p>
            <a:r>
              <a:rPr lang="en-US" dirty="0" smtClean="0"/>
              <a:t>Do </a:t>
            </a:r>
            <a:r>
              <a:rPr lang="en-US" b="1" i="1" dirty="0" smtClean="0">
                <a:solidFill>
                  <a:srgbClr val="0000FF"/>
                </a:solidFill>
              </a:rPr>
              <a:t>your clients </a:t>
            </a:r>
            <a:r>
              <a:rPr lang="en-US" dirty="0" smtClean="0"/>
              <a:t>understand any of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3400" y="5285324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45876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5412" y="0"/>
            <a:ext cx="8904288" cy="660400"/>
          </a:xfrm>
        </p:spPr>
        <p:txBody>
          <a:bodyPr>
            <a:noAutofit/>
          </a:bodyPr>
          <a:lstStyle/>
          <a:p>
            <a:r>
              <a:rPr lang="en-GB" sz="3600" dirty="0" smtClean="0"/>
              <a:t>Natural Migration: </a:t>
            </a:r>
            <a:r>
              <a:rPr lang="en-GB" sz="3600" i="1" dirty="0" smtClean="0">
                <a:solidFill>
                  <a:srgbClr val="0000FF"/>
                </a:solidFill>
              </a:rPr>
              <a:t>Stick or Twist?</a:t>
            </a:r>
            <a:r>
              <a:rPr lang="en-US" sz="3600" i="1" dirty="0" smtClean="0">
                <a:solidFill>
                  <a:srgbClr val="0000FF"/>
                </a:solidFill>
              </a:rPr>
              <a:t> </a:t>
            </a:r>
            <a:endParaRPr lang="en-US" sz="3600" i="1" dirty="0">
              <a:solidFill>
                <a:srgbClr val="0000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989512" y="723900"/>
            <a:ext cx="4040188" cy="863861"/>
          </a:xfrm>
        </p:spPr>
        <p:txBody>
          <a:bodyPr>
            <a:noAutofit/>
          </a:bodyPr>
          <a:lstStyle/>
          <a:p>
            <a:pPr algn="ctr"/>
            <a:r>
              <a:rPr lang="en-US" sz="2600" dirty="0" smtClean="0">
                <a:solidFill>
                  <a:srgbClr val="000000"/>
                </a:solidFill>
              </a:rPr>
              <a:t>TWIST!</a:t>
            </a:r>
          </a:p>
          <a:p>
            <a:pPr algn="ctr"/>
            <a:r>
              <a:rPr lang="en-US" sz="2600" i="1" dirty="0" smtClean="0">
                <a:solidFill>
                  <a:srgbClr val="0000FF"/>
                </a:solidFill>
              </a:rPr>
              <a:t>Potential UC advantages</a:t>
            </a:r>
            <a:endParaRPr lang="en-US" sz="2600" i="1" dirty="0">
              <a:solidFill>
                <a:srgbClr val="0000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6612" y="1613422"/>
            <a:ext cx="4383088" cy="4065333"/>
          </a:xfrm>
        </p:spPr>
        <p:txBody>
          <a:bodyPr>
            <a:norm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</a:rPr>
              <a:t>Higher income</a:t>
            </a:r>
            <a:r>
              <a:rPr lang="en-US" sz="2200" dirty="0" smtClean="0"/>
              <a:t>, for example</a:t>
            </a:r>
            <a:r>
              <a:rPr lang="mr-IN" sz="2200" dirty="0" smtClean="0"/>
              <a:t>…</a:t>
            </a:r>
            <a:r>
              <a:rPr lang="en-US" sz="2200" dirty="0" smtClean="0"/>
              <a:t> </a:t>
            </a:r>
            <a:endParaRPr lang="en-US" sz="2200" dirty="0"/>
          </a:p>
          <a:p>
            <a:pPr lvl="1"/>
            <a:r>
              <a:rPr lang="en-US" sz="1800" dirty="0"/>
              <a:t>I</a:t>
            </a:r>
            <a:r>
              <a:rPr lang="en-US" sz="1800" dirty="0" smtClean="0"/>
              <a:t>f in LCWRA </a:t>
            </a:r>
            <a:r>
              <a:rPr lang="en-US" sz="1800" dirty="0"/>
              <a:t>G</a:t>
            </a:r>
            <a:r>
              <a:rPr lang="en-US" sz="1800" dirty="0" smtClean="0"/>
              <a:t>roup (if no PIP impact)</a:t>
            </a:r>
          </a:p>
          <a:p>
            <a:r>
              <a:rPr lang="en-US" sz="2200" dirty="0" smtClean="0"/>
              <a:t>Better </a:t>
            </a:r>
            <a:r>
              <a:rPr lang="en-US" sz="2200" b="1" i="1" dirty="0" smtClean="0">
                <a:solidFill>
                  <a:srgbClr val="0000FF"/>
                </a:solidFill>
              </a:rPr>
              <a:t>earnings disregards </a:t>
            </a:r>
            <a:r>
              <a:rPr lang="en-US" sz="2200" dirty="0" smtClean="0">
                <a:solidFill>
                  <a:srgbClr val="000000"/>
                </a:solidFill>
              </a:rPr>
              <a:t>compared to Legacy possibilities</a:t>
            </a:r>
          </a:p>
          <a:p>
            <a:r>
              <a:rPr lang="en-US" sz="2200" dirty="0" smtClean="0"/>
              <a:t>Higher child care support?</a:t>
            </a:r>
          </a:p>
          <a:p>
            <a:r>
              <a:rPr lang="en-US" sz="2200" dirty="0" smtClean="0"/>
              <a:t>Added help for </a:t>
            </a:r>
            <a:r>
              <a:rPr lang="en-US" sz="2200" b="1" i="1" dirty="0" smtClean="0">
                <a:solidFill>
                  <a:srgbClr val="0000FF"/>
                </a:solidFill>
              </a:rPr>
              <a:t>working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carers</a:t>
            </a:r>
            <a:endParaRPr lang="en-US" sz="2200" b="1" i="1" dirty="0" smtClean="0">
              <a:solidFill>
                <a:srgbClr val="0000FF"/>
              </a:solidFill>
            </a:endParaRPr>
          </a:p>
          <a:p>
            <a:r>
              <a:rPr lang="en-US" sz="2200" b="1" i="1" dirty="0">
                <a:solidFill>
                  <a:srgbClr val="0000FF"/>
                </a:solidFill>
              </a:rPr>
              <a:t>Better non-</a:t>
            </a:r>
            <a:r>
              <a:rPr lang="en-US" sz="2200" b="1" i="1" dirty="0" err="1">
                <a:solidFill>
                  <a:srgbClr val="0000FF"/>
                </a:solidFill>
              </a:rPr>
              <a:t>dep</a:t>
            </a:r>
            <a:r>
              <a:rPr lang="en-US" sz="2200" b="1" i="1" dirty="0">
                <a:solidFill>
                  <a:srgbClr val="0000FF"/>
                </a:solidFill>
              </a:rPr>
              <a:t> rules </a:t>
            </a:r>
            <a:r>
              <a:rPr lang="en-US" sz="2200" dirty="0"/>
              <a:t>for </a:t>
            </a:r>
            <a:r>
              <a:rPr lang="en-US" sz="2200" dirty="0" smtClean="0"/>
              <a:t>most</a:t>
            </a:r>
          </a:p>
          <a:p>
            <a:r>
              <a:rPr lang="en-US" sz="2200" b="1" i="1" dirty="0" smtClean="0">
                <a:solidFill>
                  <a:srgbClr val="0000FF"/>
                </a:solidFill>
              </a:rPr>
              <a:t>Lodger income ignored </a:t>
            </a:r>
            <a:r>
              <a:rPr lang="en-US" sz="2200" dirty="0" smtClean="0"/>
              <a:t>by UC</a:t>
            </a:r>
            <a:endParaRPr lang="en-US" sz="2200" dirty="0"/>
          </a:p>
          <a:p>
            <a:r>
              <a:rPr lang="en-US" sz="2200" dirty="0" smtClean="0"/>
              <a:t>Convenience of digital interface if you prefer it</a:t>
            </a:r>
          </a:p>
          <a:p>
            <a:pPr marL="0" indent="0">
              <a:buNone/>
            </a:pPr>
            <a:endParaRPr lang="en-US" sz="2200" dirty="0" smtClean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0" y="660400"/>
            <a:ext cx="4646612" cy="86386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600" dirty="0" smtClean="0"/>
              <a:t>STICK!</a:t>
            </a:r>
          </a:p>
          <a:p>
            <a:pPr algn="ctr">
              <a:spcBef>
                <a:spcPts val="0"/>
              </a:spcBef>
            </a:pPr>
            <a:r>
              <a:rPr lang="en-US" sz="2600" i="1" dirty="0" smtClean="0">
                <a:solidFill>
                  <a:srgbClr val="0000FF"/>
                </a:solidFill>
              </a:rPr>
              <a:t>Potential LEGACY advantages</a:t>
            </a:r>
            <a:endParaRPr lang="en-US" sz="2600" i="1" dirty="0">
              <a:solidFill>
                <a:srgbClr val="0000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0" y="1587761"/>
            <a:ext cx="4786312" cy="4090994"/>
          </a:xfrm>
        </p:spPr>
        <p:txBody>
          <a:bodyPr>
            <a:normAutofit lnSpcReduction="10000"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</a:rPr>
              <a:t>Retention of key Legacy premiums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Capacity to </a:t>
            </a:r>
            <a:r>
              <a:rPr lang="en-US" sz="2200" b="1" i="1" dirty="0" smtClean="0">
                <a:solidFill>
                  <a:srgbClr val="0000FF"/>
                </a:solidFill>
              </a:rPr>
              <a:t>establish new premiums</a:t>
            </a:r>
          </a:p>
          <a:p>
            <a:r>
              <a:rPr lang="en-US" sz="2200" dirty="0" smtClean="0"/>
              <a:t>Better off if </a:t>
            </a:r>
            <a:r>
              <a:rPr lang="en-US" sz="2200" b="1" i="1" dirty="0" smtClean="0">
                <a:solidFill>
                  <a:srgbClr val="0000FF"/>
                </a:solidFill>
              </a:rPr>
              <a:t>disabled children</a:t>
            </a:r>
            <a:endParaRPr lang="en-US" sz="2200" dirty="0" smtClean="0"/>
          </a:p>
          <a:p>
            <a:r>
              <a:rPr lang="en-US" sz="2200" b="1" i="1" dirty="0" smtClean="0">
                <a:solidFill>
                  <a:srgbClr val="0000FF"/>
                </a:solidFill>
              </a:rPr>
              <a:t>Value of legacy premiums exceeds </a:t>
            </a:r>
            <a:r>
              <a:rPr lang="en-US" sz="2200" dirty="0" smtClean="0"/>
              <a:t>level of UC compensation</a:t>
            </a:r>
          </a:p>
          <a:p>
            <a:r>
              <a:rPr lang="en-US" sz="2200" b="1" i="1" dirty="0" smtClean="0">
                <a:solidFill>
                  <a:srgbClr val="0000FF"/>
                </a:solidFill>
              </a:rPr>
              <a:t>System for self-employed </a:t>
            </a:r>
            <a:r>
              <a:rPr lang="en-US" sz="2200" dirty="0" smtClean="0"/>
              <a:t>people</a:t>
            </a:r>
          </a:p>
          <a:p>
            <a:r>
              <a:rPr lang="en-US" sz="2200" dirty="0" smtClean="0"/>
              <a:t>Avoid increased UC </a:t>
            </a:r>
            <a:r>
              <a:rPr lang="en-US" sz="2200" b="1" i="1" dirty="0" smtClean="0">
                <a:solidFill>
                  <a:srgbClr val="0000FF"/>
                </a:solidFill>
              </a:rPr>
              <a:t>debt recovery</a:t>
            </a:r>
            <a:endParaRPr lang="en-US" sz="2200" dirty="0" smtClean="0">
              <a:solidFill>
                <a:srgbClr val="0000FF"/>
              </a:solidFill>
            </a:endParaRPr>
          </a:p>
          <a:p>
            <a:r>
              <a:rPr lang="en-US" sz="2200" dirty="0" smtClean="0"/>
              <a:t>On</a:t>
            </a:r>
            <a:r>
              <a:rPr lang="en-US" sz="2200" dirty="0"/>
              <a:t>-line </a:t>
            </a:r>
            <a:r>
              <a:rPr lang="en-US" sz="2200" b="1" i="1" dirty="0">
                <a:solidFill>
                  <a:srgbClr val="0000FF"/>
                </a:solidFill>
              </a:rPr>
              <a:t>claim </a:t>
            </a:r>
            <a:r>
              <a:rPr lang="en-US" sz="2200" b="1" i="1" dirty="0" smtClean="0">
                <a:solidFill>
                  <a:srgbClr val="0000FF"/>
                </a:solidFill>
              </a:rPr>
              <a:t>responsibilities</a:t>
            </a:r>
            <a:endParaRPr lang="en-US" sz="2200" b="1" i="1" dirty="0">
              <a:solidFill>
                <a:srgbClr val="0000FF"/>
              </a:solidFill>
            </a:endParaRPr>
          </a:p>
          <a:p>
            <a:r>
              <a:rPr lang="en-US" sz="2200" dirty="0"/>
              <a:t>V</a:t>
            </a:r>
            <a:r>
              <a:rPr lang="en-US" sz="2200" dirty="0" smtClean="0"/>
              <a:t>ariable </a:t>
            </a:r>
            <a:r>
              <a:rPr lang="en-US" sz="2200" b="1" i="1" dirty="0">
                <a:solidFill>
                  <a:srgbClr val="0000FF"/>
                </a:solidFill>
              </a:rPr>
              <a:t>work coach discretion</a:t>
            </a:r>
          </a:p>
          <a:p>
            <a:r>
              <a:rPr lang="en-US" sz="2200" dirty="0"/>
              <a:t>More conditionality/</a:t>
            </a:r>
            <a:r>
              <a:rPr lang="en-US" sz="2200" dirty="0" smtClean="0"/>
              <a:t>sanctions</a:t>
            </a:r>
          </a:p>
          <a:p>
            <a:r>
              <a:rPr lang="en-US" sz="2200" b="1" i="1" dirty="0" smtClean="0">
                <a:solidFill>
                  <a:srgbClr val="0000FF"/>
                </a:solidFill>
              </a:rPr>
              <a:t>Lack of need for ESA MR</a:t>
            </a:r>
            <a:endParaRPr lang="en-US" sz="2200" b="1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74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5272" y="30272"/>
            <a:ext cx="8654725" cy="6809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 one pocket and out another</a:t>
            </a:r>
            <a:r>
              <a:rPr lang="mr-IN" sz="3600" dirty="0" smtClean="0"/>
              <a:t>…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4904" y="5169962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85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979816"/>
            <a:ext cx="2489200" cy="36810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i="1" dirty="0" smtClean="0">
                <a:solidFill>
                  <a:schemeClr val="tx1"/>
                </a:solidFill>
              </a:rPr>
              <a:t>GOOD NEWS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Covid</a:t>
            </a:r>
            <a:r>
              <a:rPr lang="en-US" sz="2800" b="1" dirty="0" smtClean="0">
                <a:solidFill>
                  <a:schemeClr val="bg1"/>
                </a:solidFill>
              </a:rPr>
              <a:t> Uplift payments have  increased UC income by £20.00pw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616700" y="979816"/>
            <a:ext cx="2298700" cy="38080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endParaRPr lang="en-US" sz="2800" b="1" i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i="1" dirty="0" smtClean="0">
                <a:solidFill>
                  <a:schemeClr val="tx1"/>
                </a:solidFill>
              </a:rPr>
              <a:t>BAD NEWS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Number of UC  claimants Benefit Capped has  </a:t>
            </a: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</a:rPr>
              <a:t>Therefore doubled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pic>
        <p:nvPicPr>
          <p:cNvPr id="10" name="Picture 9" descr="Screen Shot 2021-04-03 at 11.35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1565160"/>
            <a:ext cx="3527002" cy="2549640"/>
          </a:xfrm>
          <a:prstGeom prst="rect">
            <a:avLst/>
          </a:prstGeom>
          <a:ln w="19050" cmpd="sng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048451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5272" y="51065"/>
            <a:ext cx="8654725" cy="622035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about a Natural Migration Checklist?</a:t>
            </a:r>
            <a:endParaRPr lang="en-US" sz="3600" dirty="0"/>
          </a:p>
        </p:txBody>
      </p:sp>
      <p:pic>
        <p:nvPicPr>
          <p:cNvPr id="10" name="Content Placeholder 9" descr="Screen Shot 2021-01-29 at 09.30.30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-667" r="-3" b="209"/>
          <a:stretch/>
        </p:blipFill>
        <p:spPr>
          <a:xfrm>
            <a:off x="165272" y="787399"/>
            <a:ext cx="6959428" cy="3247733"/>
          </a:xfrm>
          <a:ln w="19050" cmpd="sng">
            <a:solidFill>
              <a:schemeClr val="tx1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96100" y="5285324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86</a:t>
            </a:fld>
            <a:endParaRPr lang="en-US" dirty="0"/>
          </a:p>
        </p:txBody>
      </p:sp>
      <p:pic>
        <p:nvPicPr>
          <p:cNvPr id="11" name="Picture 10" descr="Screen Shot 2021-01-29 at 09.29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3244594"/>
            <a:ext cx="5930900" cy="2345001"/>
          </a:xfrm>
          <a:prstGeom prst="rect">
            <a:avLst/>
          </a:prstGeom>
          <a:ln w="19050" cmpd="sng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71645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87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0500" y="927100"/>
            <a:ext cx="8763000" cy="4559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b="1" i="1" dirty="0" smtClean="0"/>
          </a:p>
          <a:p>
            <a:pPr marL="0" indent="0" algn="ctr">
              <a:buNone/>
            </a:pPr>
            <a:r>
              <a:rPr lang="en-US" sz="3600" b="1" dirty="0">
                <a:solidFill>
                  <a:srgbClr val="000000"/>
                </a:solidFill>
              </a:rPr>
              <a:t>6</a:t>
            </a:r>
            <a:r>
              <a:rPr lang="en-US" sz="3600" b="1" dirty="0" smtClean="0">
                <a:solidFill>
                  <a:srgbClr val="000000"/>
                </a:solidFill>
              </a:rPr>
              <a:t>. A </a:t>
            </a:r>
            <a:r>
              <a:rPr lang="en-US" sz="3600" b="1" i="1" dirty="0" smtClean="0">
                <a:solidFill>
                  <a:srgbClr val="0000FF"/>
                </a:solidFill>
              </a:rPr>
              <a:t>model </a:t>
            </a:r>
            <a:r>
              <a:rPr lang="en-US" sz="3600" b="1" dirty="0" smtClean="0">
                <a:solidFill>
                  <a:srgbClr val="000000"/>
                </a:solidFill>
              </a:rPr>
              <a:t>to propose Complex Needs</a:t>
            </a:r>
            <a:endParaRPr lang="en-US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19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0935"/>
            <a:ext cx="9144000" cy="74806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</a:t>
            </a:r>
            <a:r>
              <a:rPr lang="en-US" i="1" dirty="0" smtClean="0">
                <a:solidFill>
                  <a:schemeClr val="tx1"/>
                </a:solidFill>
              </a:rPr>
              <a:t>argeted </a:t>
            </a:r>
            <a:r>
              <a:rPr lang="en-US" dirty="0" smtClean="0">
                <a:solidFill>
                  <a:schemeClr val="tx1"/>
                </a:solidFill>
              </a:rPr>
              <a:t>‘complex </a:t>
            </a:r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eeds’ request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100" i="1" dirty="0">
                <a:solidFill>
                  <a:schemeClr val="tx1"/>
                </a:solidFill>
              </a:rPr>
              <a:t>C</a:t>
            </a:r>
            <a:r>
              <a:rPr lang="en-US" sz="3100" i="1" dirty="0" smtClean="0">
                <a:solidFill>
                  <a:schemeClr val="tx1"/>
                </a:solidFill>
              </a:rPr>
              <a:t>ould this be amended further to suit your needs</a:t>
            </a:r>
            <a:r>
              <a:rPr lang="en-GB" sz="3100" i="1" dirty="0" smtClean="0">
                <a:solidFill>
                  <a:srgbClr val="000000"/>
                </a:solidFill>
              </a:rPr>
              <a:t>?</a:t>
            </a:r>
            <a:endParaRPr lang="en-US" sz="3100" i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8800" y="5144826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88</a:t>
            </a:fld>
            <a:endParaRPr lang="en-US" dirty="0"/>
          </a:p>
        </p:txBody>
      </p:sp>
      <p:pic>
        <p:nvPicPr>
          <p:cNvPr id="5" name="Content Placeholder 4" descr="Screen Shot 2020-11-11 at 09.37.3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" r="185"/>
          <a:stretch/>
        </p:blipFill>
        <p:spPr>
          <a:xfrm rot="207351">
            <a:off x="966419" y="1239088"/>
            <a:ext cx="7468433" cy="4122620"/>
          </a:xfrm>
          <a:ln w="190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4604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72" y="139965"/>
            <a:ext cx="8654725" cy="59663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Example of requested easement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Screen Shot 2020-11-11 at 10.17.09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" r="-65"/>
          <a:stretch/>
        </p:blipFill>
        <p:spPr>
          <a:xfrm rot="21356449">
            <a:off x="310117" y="1080060"/>
            <a:ext cx="6132621" cy="4309761"/>
          </a:xfrm>
          <a:ln w="19050" cmpd="sng">
            <a:solidFill>
              <a:srgbClr val="000000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42317" y="5296961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89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84659">
            <a:off x="5717165" y="823049"/>
            <a:ext cx="3242612" cy="4413459"/>
          </a:xfrm>
          <a:prstGeom prst="rect">
            <a:avLst/>
          </a:prstGeom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/>
              <a:buChar char="•"/>
            </a:pPr>
            <a:r>
              <a:rPr lang="en-US" sz="2400" b="1" dirty="0" smtClean="0"/>
              <a:t>Are you </a:t>
            </a:r>
            <a:r>
              <a:rPr lang="en-US" sz="2400" b="1" i="1" dirty="0" smtClean="0">
                <a:solidFill>
                  <a:schemeClr val="tx1"/>
                </a:solidFill>
              </a:rPr>
              <a:t>up for this?</a:t>
            </a:r>
          </a:p>
          <a:p>
            <a:pPr marL="342900" indent="-342900" algn="ctr">
              <a:buFont typeface="Arial"/>
              <a:buChar char="•"/>
            </a:pPr>
            <a:r>
              <a:rPr lang="en-US" sz="2400" b="1" dirty="0" smtClean="0"/>
              <a:t>This data could feed into proposed ‘claimant profile’ system from DWP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If your client is ignored and a sanction follows, </a:t>
            </a:r>
            <a:r>
              <a:rPr lang="en-US" sz="2400" b="1" i="1" dirty="0" smtClean="0">
                <a:solidFill>
                  <a:srgbClr val="000000"/>
                </a:solidFill>
              </a:rPr>
              <a:t>your client will be very well placed at appeal Tribunal</a:t>
            </a:r>
            <a:endParaRPr lang="en-US" sz="24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7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965"/>
            <a:ext cx="9144000" cy="9525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No National </a:t>
            </a:r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i="1" dirty="0" smtClean="0">
                <a:solidFill>
                  <a:srgbClr val="0000FF"/>
                </a:solidFill>
              </a:rPr>
              <a:t>lan </a:t>
            </a:r>
            <a:r>
              <a:rPr lang="en-US" dirty="0" smtClean="0"/>
              <a:t>to address vulnerability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700" i="1" dirty="0" smtClean="0"/>
              <a:t>Clips from NAO report to Work and Pensions Committee (July 2020)</a:t>
            </a:r>
            <a:endParaRPr lang="en-US" sz="27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997"/>
            <a:ext cx="8699500" cy="4229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 smtClean="0"/>
              <a:t>“</a:t>
            </a:r>
            <a:r>
              <a:rPr lang="mr-IN" i="1" dirty="0" smtClean="0"/>
              <a:t>…</a:t>
            </a:r>
            <a:r>
              <a:rPr lang="en-GB" i="1" dirty="0" smtClean="0"/>
              <a:t>However</a:t>
            </a:r>
            <a:r>
              <a:rPr lang="en-GB" i="1" dirty="0"/>
              <a:t>, it </a:t>
            </a:r>
            <a:r>
              <a:rPr lang="en-GB" i="1" dirty="0" smtClean="0"/>
              <a:t>[DWP] does </a:t>
            </a:r>
            <a:r>
              <a:rPr lang="en-GB" i="1" dirty="0"/>
              <a:t>not use data ‘flags’ or markers to highlight claimants’ vulnerabilities or complex needs </a:t>
            </a:r>
            <a:r>
              <a:rPr lang="en-GB" i="1" dirty="0">
                <a:solidFill>
                  <a:srgbClr val="000000"/>
                </a:solidFill>
              </a:rPr>
              <a:t>within the Universal Credit digital system</a:t>
            </a:r>
            <a:r>
              <a:rPr lang="en-GB" b="1" i="1" dirty="0">
                <a:solidFill>
                  <a:srgbClr val="0000FF"/>
                </a:solidFill>
              </a:rPr>
              <a:t>.</a:t>
            </a:r>
            <a:r>
              <a:rPr lang="en-GB" i="1" dirty="0"/>
              <a:t> </a:t>
            </a:r>
            <a:r>
              <a:rPr lang="en-GB" i="1" dirty="0">
                <a:solidFill>
                  <a:srgbClr val="000000"/>
                </a:solidFill>
              </a:rPr>
              <a:t>This means </a:t>
            </a:r>
            <a:r>
              <a:rPr lang="en-GB" b="1" i="1" dirty="0" smtClean="0">
                <a:solidFill>
                  <a:srgbClr val="0000FF"/>
                </a:solidFill>
              </a:rPr>
              <a:t>it cannot produce NATIONAL LEVEL management level information on VULNERABLE CLAIMANTS, </a:t>
            </a:r>
            <a:r>
              <a:rPr lang="en-GB" i="1" dirty="0">
                <a:solidFill>
                  <a:srgbClr val="000000"/>
                </a:solidFill>
              </a:rPr>
              <a:t>and its front-line staff cannot use data within the system to easily identify all those people who might struggle with the </a:t>
            </a:r>
            <a:r>
              <a:rPr lang="en-GB" i="1" dirty="0" smtClean="0">
                <a:solidFill>
                  <a:srgbClr val="000000"/>
                </a:solidFill>
              </a:rPr>
              <a:t>process</a:t>
            </a:r>
            <a:r>
              <a:rPr lang="mr-IN" i="1" dirty="0" smtClean="0">
                <a:solidFill>
                  <a:srgbClr val="000000"/>
                </a:solidFill>
              </a:rPr>
              <a:t>…</a:t>
            </a:r>
            <a:r>
              <a:rPr lang="en-GB" i="1" dirty="0" smtClean="0">
                <a:solidFill>
                  <a:srgbClr val="000000"/>
                </a:solidFill>
              </a:rPr>
              <a:t> </a:t>
            </a:r>
            <a:r>
              <a:rPr lang="en-GB" b="1" i="1" dirty="0" smtClean="0">
                <a:solidFill>
                  <a:srgbClr val="0000FF"/>
                </a:solidFill>
              </a:rPr>
              <a:t>The </a:t>
            </a:r>
            <a:r>
              <a:rPr lang="en-GB" b="1" i="1" dirty="0">
                <a:solidFill>
                  <a:srgbClr val="0000FF"/>
                </a:solidFill>
              </a:rPr>
              <a:t>Department will need to work with organisations that support claimants, </a:t>
            </a:r>
            <a:r>
              <a:rPr lang="en-GB" b="1" i="1" dirty="0" smtClean="0">
                <a:solidFill>
                  <a:srgbClr val="0000FF"/>
                </a:solidFill>
              </a:rPr>
              <a:t>SUCH AS LOCAL AUTHORITIES, CHARITIES AND HOUSING ASSOCIATIONS to </a:t>
            </a:r>
            <a:r>
              <a:rPr lang="en-GB" b="1" i="1" dirty="0">
                <a:solidFill>
                  <a:srgbClr val="0000FF"/>
                </a:solidFill>
              </a:rPr>
              <a:t>implement these recommendations effectively</a:t>
            </a:r>
            <a:r>
              <a:rPr lang="en-GB" b="1" i="1" dirty="0" smtClean="0">
                <a:solidFill>
                  <a:srgbClr val="0000FF"/>
                </a:solidFill>
              </a:rPr>
              <a:t>.” </a:t>
            </a:r>
            <a:r>
              <a:rPr lang="en-GB" dirty="0" smtClean="0"/>
              <a:t>(my emphasis)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6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265"/>
            <a:ext cx="9144000" cy="622035"/>
          </a:xfrm>
        </p:spPr>
        <p:txBody>
          <a:bodyPr>
            <a:noAutofit/>
          </a:bodyPr>
          <a:lstStyle/>
          <a:p>
            <a:r>
              <a:rPr lang="en-US" sz="3600" dirty="0" smtClean="0"/>
              <a:t>Unfortunate response from a Work Coach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72" y="940333"/>
            <a:ext cx="8800928" cy="4660900"/>
          </a:xfrm>
        </p:spPr>
        <p:txBody>
          <a:bodyPr/>
          <a:lstStyle/>
          <a:p>
            <a:r>
              <a:rPr lang="en-US" dirty="0" smtClean="0"/>
              <a:t>A previous training proposed ‘Complex Needs’ status for a client using a paper based ‘easement’ pro forma</a:t>
            </a:r>
          </a:p>
          <a:p>
            <a:r>
              <a:rPr lang="en-US" dirty="0" smtClean="0"/>
              <a:t>The adviser offered it by hand to a Work Coach at the </a:t>
            </a:r>
            <a:r>
              <a:rPr lang="en-US" dirty="0" err="1" smtClean="0"/>
              <a:t>Jobcentre</a:t>
            </a:r>
            <a:endParaRPr lang="en-US" dirty="0" smtClean="0"/>
          </a:p>
          <a:p>
            <a:r>
              <a:rPr lang="en-US" dirty="0" smtClean="0"/>
              <a:t>A frosty reception!</a:t>
            </a:r>
          </a:p>
          <a:p>
            <a:r>
              <a:rPr lang="en-US" dirty="0" smtClean="0"/>
              <a:t>Work Coach said</a:t>
            </a:r>
            <a:r>
              <a:rPr lang="en-US" i="1" dirty="0" smtClean="0"/>
              <a:t> </a:t>
            </a:r>
            <a:r>
              <a:rPr lang="en-US" b="1" i="1" dirty="0" smtClean="0">
                <a:solidFill>
                  <a:srgbClr val="0000FF"/>
                </a:solidFill>
              </a:rPr>
              <a:t>“It is not necessary”</a:t>
            </a:r>
          </a:p>
          <a:p>
            <a:r>
              <a:rPr lang="en-US" dirty="0" smtClean="0"/>
              <a:t>Work Coach said </a:t>
            </a:r>
            <a:r>
              <a:rPr lang="en-US" b="1" i="1" dirty="0" smtClean="0">
                <a:solidFill>
                  <a:srgbClr val="0000FF"/>
                </a:solidFill>
              </a:rPr>
              <a:t>“It might make things worse”</a:t>
            </a:r>
          </a:p>
          <a:p>
            <a:r>
              <a:rPr lang="en-US" dirty="0" smtClean="0"/>
              <a:t>The Work Coach declined to accept the pro forma</a:t>
            </a:r>
          </a:p>
          <a:p>
            <a:r>
              <a:rPr lang="en-US" dirty="0" smtClean="0"/>
              <a:t>The adviser did not press the issue at the time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What do you think? How might we handle this better?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How can we keep ‘Complex Needs’ on the DWP agenda?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303-DEFD-034B-8BB7-06FA9E255667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21500" y="5296960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91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1500" y="331525"/>
            <a:ext cx="7912100" cy="511757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3200" b="1" i="1" dirty="0" smtClean="0"/>
          </a:p>
          <a:p>
            <a:pPr marL="0" indent="0" algn="ctr">
              <a:buNone/>
            </a:pPr>
            <a:r>
              <a:rPr lang="en-US" sz="3900" b="1" dirty="0" smtClean="0">
                <a:solidFill>
                  <a:srgbClr val="000000"/>
                </a:solidFill>
              </a:rPr>
              <a:t>7. Further matters and further training needs to consider</a:t>
            </a:r>
          </a:p>
          <a:p>
            <a:pPr marL="0" indent="0" algn="ctr">
              <a:buNone/>
            </a:pPr>
            <a:endParaRPr lang="en-US" sz="3600" b="1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Domestic Abuse and ID verification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Advance Payments problems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Recovery of overpayments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Recovery of court fines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LHA rates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Food </a:t>
            </a:r>
            <a:r>
              <a:rPr lang="en-US" sz="2800" dirty="0">
                <a:solidFill>
                  <a:srgbClr val="000000"/>
                </a:solidFill>
              </a:rPr>
              <a:t>B</a:t>
            </a:r>
            <a:r>
              <a:rPr lang="en-US" sz="2800" dirty="0" smtClean="0">
                <a:solidFill>
                  <a:srgbClr val="000000"/>
                </a:solidFill>
              </a:rPr>
              <a:t>ank usage data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Other proposals?</a:t>
            </a:r>
          </a:p>
          <a:p>
            <a:pPr marL="0" indent="0">
              <a:buNone/>
            </a:pPr>
            <a:endParaRPr lang="en-US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0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1065"/>
            <a:ext cx="9144000" cy="7744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Domestic abuse and ID problems</a:t>
            </a:r>
            <a:br>
              <a:rPr lang="en-US" dirty="0" smtClean="0"/>
            </a:br>
            <a:r>
              <a:rPr lang="en-US" sz="3100" i="1" dirty="0" smtClean="0">
                <a:solidFill>
                  <a:srgbClr val="0000FF"/>
                </a:solidFill>
              </a:rPr>
              <a:t>House of Commons written answer UIN 7125 (25/5/2021) </a:t>
            </a:r>
            <a:endParaRPr lang="en-US" sz="3100" i="1" dirty="0">
              <a:solidFill>
                <a:srgbClr val="0000FF"/>
              </a:solidFill>
            </a:endParaRPr>
          </a:p>
        </p:txBody>
      </p:sp>
      <p:pic>
        <p:nvPicPr>
          <p:cNvPr id="5" name="Content Placeholder 4" descr="Screen Shot 2021-06-09 at 13.59.1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" r="-37"/>
          <a:stretch/>
        </p:blipFill>
        <p:spPr>
          <a:xfrm>
            <a:off x="114300" y="972355"/>
            <a:ext cx="5041900" cy="4603997"/>
          </a:xfrm>
          <a:ln w="19050" cmpd="sng">
            <a:solidFill>
              <a:schemeClr val="tx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04904" y="5296960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92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29200" y="1143000"/>
            <a:ext cx="4009304" cy="1739900"/>
          </a:xfrm>
          <a:prstGeom prst="rect">
            <a:avLst/>
          </a:prstGeom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Possible to switch to </a:t>
            </a:r>
            <a:r>
              <a:rPr lang="en-US" sz="2400" b="1" i="1" dirty="0">
                <a:solidFill>
                  <a:schemeClr val="tx1"/>
                </a:solidFill>
              </a:rPr>
              <a:t>B</a:t>
            </a:r>
            <a:r>
              <a:rPr lang="en-US" sz="2400" b="1" i="1" dirty="0" smtClean="0">
                <a:solidFill>
                  <a:schemeClr val="tx1"/>
                </a:solidFill>
              </a:rPr>
              <a:t>iological ID test </a:t>
            </a:r>
            <a:r>
              <a:rPr lang="en-US" sz="2400" b="1" dirty="0" smtClean="0"/>
              <a:t>by phone or at </a:t>
            </a:r>
            <a:r>
              <a:rPr lang="en-US" sz="2400" b="1" dirty="0" err="1" smtClean="0"/>
              <a:t>jobcentre</a:t>
            </a:r>
            <a:r>
              <a:rPr lang="en-US" sz="2400" b="1" dirty="0" smtClean="0"/>
              <a:t> and no delay in payment if done </a:t>
            </a:r>
            <a:r>
              <a:rPr lang="en-US" sz="2400" b="1" i="1" dirty="0" smtClean="0"/>
              <a:t>promptly</a:t>
            </a:r>
            <a:endParaRPr lang="en-US" sz="2400" b="1" i="1" dirty="0"/>
          </a:p>
        </p:txBody>
      </p:sp>
      <p:sp>
        <p:nvSpPr>
          <p:cNvPr id="7" name="Rectangle 6"/>
          <p:cNvSpPr/>
          <p:nvPr/>
        </p:nvSpPr>
        <p:spPr>
          <a:xfrm>
            <a:off x="5044354" y="3187700"/>
            <a:ext cx="3994150" cy="1930400"/>
          </a:xfrm>
          <a:prstGeom prst="rect">
            <a:avLst/>
          </a:prstGeom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Also reference to use of </a:t>
            </a:r>
            <a:r>
              <a:rPr lang="en-US" sz="2400" b="1" i="1" dirty="0" smtClean="0">
                <a:solidFill>
                  <a:srgbClr val="000000"/>
                </a:solidFill>
              </a:rPr>
              <a:t>Flexible Support Fund </a:t>
            </a:r>
            <a:r>
              <a:rPr lang="en-US" sz="2400" b="1" dirty="0" smtClean="0"/>
              <a:t>(again!) to come to the rescue (re cost of duplicates) </a:t>
            </a:r>
            <a:r>
              <a:rPr lang="mr-IN" sz="2400" b="1" dirty="0" smtClean="0"/>
              <a:t>–</a:t>
            </a:r>
            <a:r>
              <a:rPr lang="en-US" sz="2400" b="1" dirty="0" smtClean="0"/>
              <a:t> </a:t>
            </a:r>
            <a:r>
              <a:rPr lang="en-US" sz="2400" b="1" i="1" dirty="0" smtClean="0">
                <a:solidFill>
                  <a:srgbClr val="000000"/>
                </a:solidFill>
              </a:rPr>
              <a:t>does any one find this works? </a:t>
            </a:r>
            <a:endParaRPr lang="en-US" sz="2400" b="1" i="1" dirty="0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241800" y="2184400"/>
            <a:ext cx="787400" cy="1206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>
            <a:off x="2032000" y="4152900"/>
            <a:ext cx="3012354" cy="33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60326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72" y="38365"/>
            <a:ext cx="8654725" cy="72363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UC Advance Payment recovery and the law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72" y="800100"/>
            <a:ext cx="8889828" cy="49149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Recovery should relate to </a:t>
            </a:r>
            <a:r>
              <a:rPr lang="en-US" dirty="0" err="1" smtClean="0"/>
              <a:t>Reg</a:t>
            </a:r>
            <a:r>
              <a:rPr lang="en-US" dirty="0" smtClean="0"/>
              <a:t> 11 of </a:t>
            </a:r>
            <a:r>
              <a:rPr lang="en-US" dirty="0" err="1" smtClean="0"/>
              <a:t>Soc</a:t>
            </a:r>
            <a:r>
              <a:rPr lang="en-US" dirty="0" smtClean="0"/>
              <a:t> Sec (Overpayments and Recovery) </a:t>
            </a:r>
            <a:r>
              <a:rPr lang="en-US" dirty="0" err="1" smtClean="0"/>
              <a:t>Regs</a:t>
            </a:r>
            <a:r>
              <a:rPr lang="en-US" dirty="0" smtClean="0"/>
              <a:t> 2013 SI 384, stipulating recovery at following rates:</a:t>
            </a:r>
          </a:p>
          <a:p>
            <a:pPr lvl="1"/>
            <a:r>
              <a:rPr lang="en-US" dirty="0" smtClean="0"/>
              <a:t>30% of standard allowance (was 40%) if guilt is found/admission/penalties</a:t>
            </a:r>
          </a:p>
          <a:p>
            <a:pPr lvl="1"/>
            <a:r>
              <a:rPr lang="en-US" dirty="0" smtClean="0"/>
              <a:t>25% of UC standard allowance if earned income</a:t>
            </a:r>
          </a:p>
          <a:p>
            <a:pPr lvl="1"/>
            <a:r>
              <a:rPr lang="en-US" dirty="0" smtClean="0"/>
              <a:t>Otherwise 15% of UC standard allowance in all other cases</a:t>
            </a:r>
          </a:p>
          <a:p>
            <a:r>
              <a:rPr lang="en-US" dirty="0" smtClean="0"/>
              <a:t>Note </a:t>
            </a:r>
            <a:r>
              <a:rPr lang="en-US" b="1" i="1" dirty="0" smtClean="0">
                <a:solidFill>
                  <a:srgbClr val="0000FF"/>
                </a:solidFill>
              </a:rPr>
              <a:t>all these rules </a:t>
            </a:r>
            <a:r>
              <a:rPr lang="en-US" dirty="0" smtClean="0"/>
              <a:t>are pre-ambled by </a:t>
            </a:r>
            <a:r>
              <a:rPr lang="en-US" b="1" i="1" dirty="0" smtClean="0">
                <a:solidFill>
                  <a:srgbClr val="0000FF"/>
                </a:solidFill>
              </a:rPr>
              <a:t>“may be recovered</a:t>
            </a:r>
            <a:r>
              <a:rPr lang="en-US" i="1" dirty="0" smtClean="0"/>
              <a:t>’ </a:t>
            </a:r>
            <a:r>
              <a:rPr lang="en-US" dirty="0" smtClean="0"/>
              <a:t>and all include </a:t>
            </a:r>
            <a:r>
              <a:rPr lang="en-US" b="1" i="1" dirty="0" smtClean="0">
                <a:solidFill>
                  <a:srgbClr val="0000FF"/>
                </a:solidFill>
              </a:rPr>
              <a:t>“not more than” </a:t>
            </a:r>
            <a:r>
              <a:rPr lang="mr-IN" dirty="0" smtClean="0"/>
              <a:t>–</a:t>
            </a:r>
            <a:r>
              <a:rPr lang="en-US" dirty="0" smtClean="0"/>
              <a:t> this </a:t>
            </a:r>
            <a:r>
              <a:rPr lang="en-US" b="1" i="1" dirty="0" smtClean="0">
                <a:solidFill>
                  <a:srgbClr val="0000FF"/>
                </a:solidFill>
              </a:rPr>
              <a:t>discretion is brushed </a:t>
            </a:r>
            <a:r>
              <a:rPr lang="en-US" dirty="0" smtClean="0"/>
              <a:t>aside by DWP</a:t>
            </a:r>
          </a:p>
          <a:p>
            <a:r>
              <a:rPr lang="en-US" dirty="0" smtClean="0"/>
              <a:t>But we do not try to challenge this either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DWP also asserts that Advance Payment recovery is not ‘recovered’ at all, </a:t>
            </a:r>
            <a:r>
              <a:rPr lang="en-US" b="1" i="1" dirty="0" smtClean="0">
                <a:solidFill>
                  <a:srgbClr val="0000FF"/>
                </a:solidFill>
              </a:rPr>
              <a:t>but rather tied to ‘offset’ regulations </a:t>
            </a:r>
            <a:r>
              <a:rPr lang="en-US" dirty="0" smtClean="0"/>
              <a:t>via </a:t>
            </a:r>
            <a:r>
              <a:rPr lang="en-US" dirty="0" err="1" smtClean="0"/>
              <a:t>Soc</a:t>
            </a:r>
            <a:r>
              <a:rPr lang="en-US" dirty="0" smtClean="0"/>
              <a:t> Sec (POAB) </a:t>
            </a:r>
            <a:r>
              <a:rPr lang="en-US" dirty="0" err="1" smtClean="0"/>
              <a:t>Regs</a:t>
            </a:r>
            <a:r>
              <a:rPr lang="en-US" dirty="0" smtClean="0"/>
              <a:t> 2013</a:t>
            </a:r>
            <a:r>
              <a:rPr lang="en-US" dirty="0"/>
              <a:t> </a:t>
            </a:r>
            <a:r>
              <a:rPr lang="en-US" dirty="0" smtClean="0"/>
              <a:t>SI 383 (which says no maximum recovery rates apply!)</a:t>
            </a:r>
          </a:p>
          <a:p>
            <a:r>
              <a:rPr lang="en-US" dirty="0" smtClean="0"/>
              <a:t>CPAG disagrees </a:t>
            </a:r>
            <a:r>
              <a:rPr lang="mr-IN" dirty="0" smtClean="0"/>
              <a:t>–</a:t>
            </a:r>
            <a:r>
              <a:rPr lang="en-US" dirty="0" smtClean="0"/>
              <a:t> potential JR if a good case arises</a:t>
            </a:r>
          </a:p>
          <a:p>
            <a:r>
              <a:rPr lang="en-US" dirty="0" smtClean="0"/>
              <a:t>See also CPAG draft JR Template letter JR69 re awards / deductions</a:t>
            </a:r>
          </a:p>
          <a:p>
            <a:endParaRPr lang="en-US" dirty="0" smtClean="0"/>
          </a:p>
          <a:p>
            <a:pPr marL="0" indent="0" algn="ctr">
              <a:buNone/>
            </a:pPr>
            <a:endParaRPr lang="en-US" sz="3200" b="1" i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5283728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861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72" y="114565"/>
            <a:ext cx="8654725" cy="952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Recovery of UC Advance Payments</a:t>
            </a:r>
            <a:br>
              <a:rPr lang="en-US" dirty="0" smtClean="0"/>
            </a:br>
            <a:r>
              <a:rPr lang="en-US" sz="3100" i="1" dirty="0" smtClean="0">
                <a:solidFill>
                  <a:srgbClr val="0000FF"/>
                </a:solidFill>
              </a:rPr>
              <a:t>Nature of recovery (and Food Bank impacts)</a:t>
            </a:r>
            <a:endParaRPr lang="en-US" sz="3100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199"/>
            <a:ext cx="9144000" cy="4381501"/>
          </a:xfrm>
        </p:spPr>
        <p:txBody>
          <a:bodyPr>
            <a:normAutofit/>
          </a:bodyPr>
          <a:lstStyle/>
          <a:p>
            <a:r>
              <a:rPr lang="en-US" dirty="0" smtClean="0"/>
              <a:t>Sharp rise to 5.7 million UC claims by October 2020</a:t>
            </a:r>
          </a:p>
          <a:p>
            <a:r>
              <a:rPr lang="en-US" dirty="0" smtClean="0"/>
              <a:t>Unchanging policy = UC is paid in arrears</a:t>
            </a:r>
            <a:r>
              <a:rPr lang="mr-IN" dirty="0" smtClean="0"/>
              <a:t>…</a:t>
            </a:r>
            <a:r>
              <a:rPr lang="en-GB" dirty="0" smtClean="0"/>
              <a:t> </a:t>
            </a:r>
            <a:r>
              <a:rPr lang="en-US" dirty="0" smtClean="0"/>
              <a:t>1 month + 5 days rule </a:t>
            </a:r>
          </a:p>
          <a:p>
            <a:r>
              <a:rPr lang="en-US" dirty="0" smtClean="0"/>
              <a:t>For many, no option but to seek a UC Advance Payment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Trussell</a:t>
            </a:r>
            <a:r>
              <a:rPr lang="en-US" dirty="0" smtClean="0"/>
              <a:t> Trust report</a:t>
            </a:r>
            <a:r>
              <a:rPr lang="mr-IN" dirty="0" smtClean="0"/>
              <a:t>…</a:t>
            </a:r>
            <a:r>
              <a:rPr lang="en-GB" dirty="0" smtClean="0"/>
              <a:t> </a:t>
            </a:r>
            <a:r>
              <a:rPr lang="en-US" dirty="0" smtClean="0"/>
              <a:t>47% of Food Bank households paying UC debt</a:t>
            </a:r>
          </a:p>
          <a:p>
            <a:pPr lvl="1"/>
            <a:r>
              <a:rPr lang="en-US" dirty="0" smtClean="0"/>
              <a:t>73% of </a:t>
            </a:r>
            <a:r>
              <a:rPr lang="en-US" dirty="0" err="1" smtClean="0"/>
              <a:t>Foodbank</a:t>
            </a:r>
            <a:r>
              <a:rPr lang="en-US" dirty="0" smtClean="0"/>
              <a:t> users on UC are repaying a UC Advance</a:t>
            </a:r>
          </a:p>
          <a:p>
            <a:pPr lvl="1"/>
            <a:r>
              <a:rPr lang="en-US" dirty="0" smtClean="0"/>
              <a:t>53% of those have someone in household with a mental health problem</a:t>
            </a:r>
          </a:p>
          <a:p>
            <a:r>
              <a:rPr lang="en-US" b="1" i="1" dirty="0" smtClean="0"/>
              <a:t>Clearly </a:t>
            </a:r>
            <a:r>
              <a:rPr lang="en-US" b="1" i="1" dirty="0" smtClean="0">
                <a:solidFill>
                  <a:srgbClr val="0000FF"/>
                </a:solidFill>
              </a:rPr>
              <a:t>considerable impact </a:t>
            </a:r>
            <a:r>
              <a:rPr lang="en-US" dirty="0" smtClean="0"/>
              <a:t>on those with complex needs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5285324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94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86795"/>
              </p:ext>
            </p:extLst>
          </p:nvPr>
        </p:nvGraphicFramePr>
        <p:xfrm>
          <a:off x="165272" y="2717800"/>
          <a:ext cx="881362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098"/>
                <a:gridCol w="3198930"/>
                <a:gridCol w="28956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UC Advance Payments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Previously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April 2021 </a:t>
                      </a:r>
                      <a:r>
                        <a:rPr lang="en-US" sz="2000" i="1" dirty="0" smtClean="0">
                          <a:solidFill>
                            <a:srgbClr val="FFFF00"/>
                          </a:solidFill>
                        </a:rPr>
                        <a:t>(not October)</a:t>
                      </a:r>
                      <a:endParaRPr lang="en-US" sz="2000" i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Recovery Period: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12m (+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3m if hardship)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24m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Max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dirty="0" smtClean="0"/>
                        <a:t>recovery rate: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30% of Standard</a:t>
                      </a:r>
                      <a:r>
                        <a:rPr lang="en-US" sz="2000" b="1" baseline="0" dirty="0" smtClean="0"/>
                        <a:t> Allowance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25%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98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965"/>
            <a:ext cx="9144000" cy="77443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CPAG still want to pursue Advance Payments issue</a:t>
            </a:r>
            <a:br>
              <a:rPr lang="en-US" sz="3600" dirty="0" smtClean="0"/>
            </a:br>
            <a:r>
              <a:rPr lang="en-US" sz="3100" i="1" dirty="0" smtClean="0">
                <a:solidFill>
                  <a:srgbClr val="0000FF"/>
                </a:solidFill>
              </a:rPr>
              <a:t>From CPAG JR training course</a:t>
            </a:r>
            <a:r>
              <a:rPr lang="mr-IN" sz="3100" i="1" dirty="0" smtClean="0">
                <a:solidFill>
                  <a:srgbClr val="0000FF"/>
                </a:solidFill>
              </a:rPr>
              <a:t>…</a:t>
            </a:r>
            <a:endParaRPr lang="en-US" sz="3100" i="1" dirty="0">
              <a:solidFill>
                <a:srgbClr val="0000FF"/>
              </a:solidFill>
            </a:endParaRPr>
          </a:p>
        </p:txBody>
      </p:sp>
      <p:pic>
        <p:nvPicPr>
          <p:cNvPr id="5" name="Content Placeholder 4" descr="image003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" r="-549"/>
          <a:stretch/>
        </p:blipFill>
        <p:spPr>
          <a:xfrm rot="21432768">
            <a:off x="1130299" y="1194016"/>
            <a:ext cx="6863060" cy="4242861"/>
          </a:xfrm>
          <a:ln w="19050" cmpd="sng">
            <a:solidFill>
              <a:srgbClr val="000000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9504" y="5296961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1054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72" y="101865"/>
            <a:ext cx="8654725" cy="596635"/>
          </a:xfrm>
        </p:spPr>
        <p:txBody>
          <a:bodyPr>
            <a:noAutofit/>
          </a:bodyPr>
          <a:lstStyle/>
          <a:p>
            <a:r>
              <a:rPr lang="en-US" sz="3600" dirty="0" smtClean="0"/>
              <a:t>Recovery of UC UC overpayments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7400"/>
            <a:ext cx="9144000" cy="4802195"/>
          </a:xfrm>
        </p:spPr>
        <p:txBody>
          <a:bodyPr>
            <a:normAutofit/>
          </a:bodyPr>
          <a:lstStyle/>
          <a:p>
            <a:r>
              <a:rPr lang="en-US" dirty="0" smtClean="0"/>
              <a:t>UC OPs are </a:t>
            </a:r>
            <a:r>
              <a:rPr lang="en-US" b="1" i="1" dirty="0" smtClean="0">
                <a:solidFill>
                  <a:srgbClr val="0000FF"/>
                </a:solidFill>
              </a:rPr>
              <a:t>always recoverable </a:t>
            </a:r>
            <a:r>
              <a:rPr lang="en-US" dirty="0" smtClean="0"/>
              <a:t>(unlike in most Legacy cases)</a:t>
            </a:r>
          </a:p>
          <a:p>
            <a:r>
              <a:rPr lang="en-US" dirty="0" smtClean="0"/>
              <a:t>OPs caused by claimant error </a:t>
            </a:r>
            <a:r>
              <a:rPr lang="en-US" b="1" i="1" dirty="0" smtClean="0">
                <a:solidFill>
                  <a:srgbClr val="0000FF"/>
                </a:solidFill>
              </a:rPr>
              <a:t>risks a £50.00 Civil Penalty:</a:t>
            </a:r>
          </a:p>
          <a:p>
            <a:pPr lvl="1"/>
            <a:r>
              <a:rPr lang="en-US" dirty="0" smtClean="0"/>
              <a:t>Civil Penalty is recovered as well as the OP itself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ay be due to claimant negligence / failure to provide info or change of circs</a:t>
            </a:r>
          </a:p>
          <a:p>
            <a:pPr lvl="1"/>
            <a:r>
              <a:rPr lang="en-US" dirty="0" smtClean="0"/>
              <a:t>If a multiple failure cases, only one Civil Penalty should be considered</a:t>
            </a:r>
          </a:p>
          <a:p>
            <a:pPr lvl="1"/>
            <a:r>
              <a:rPr lang="en-US" dirty="0"/>
              <a:t>Only one Civil Penalty can be imposed in couple cases (either)</a:t>
            </a:r>
          </a:p>
          <a:p>
            <a:r>
              <a:rPr lang="en-US" dirty="0" smtClean="0"/>
              <a:t>DWP says no decision on </a:t>
            </a:r>
            <a:r>
              <a:rPr lang="en-US" i="1" dirty="0" smtClean="0"/>
              <a:t>recoverability</a:t>
            </a:r>
            <a:r>
              <a:rPr lang="en-US" dirty="0" smtClean="0"/>
              <a:t> needed once OP occurs</a:t>
            </a:r>
          </a:p>
          <a:p>
            <a:r>
              <a:rPr lang="en-US" dirty="0" smtClean="0"/>
              <a:t>There is</a:t>
            </a:r>
            <a:r>
              <a:rPr lang="en-US" b="1" i="1" dirty="0" smtClean="0">
                <a:solidFill>
                  <a:srgbClr val="0000FF"/>
                </a:solidFill>
              </a:rPr>
              <a:t> a right of appeal </a:t>
            </a:r>
            <a:r>
              <a:rPr lang="en-US" dirty="0" smtClean="0"/>
              <a:t>re OP and / or Civil Penalty decisions </a:t>
            </a:r>
          </a:p>
          <a:p>
            <a:r>
              <a:rPr lang="en-US" dirty="0" smtClean="0"/>
              <a:t>All OPs must be identified and referred to UC Debt Management</a:t>
            </a:r>
          </a:p>
          <a:p>
            <a:r>
              <a:rPr lang="en-US" dirty="0" smtClean="0"/>
              <a:t>Small OPs of £65.00 or under are not normally recovered 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Non-fraud OPs normally recovered at 15% of Standard Allowance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5285324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274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the </a:t>
            </a:r>
            <a:r>
              <a:rPr lang="en-US" i="1" dirty="0" smtClean="0">
                <a:solidFill>
                  <a:srgbClr val="0000FF"/>
                </a:solidFill>
              </a:rPr>
              <a:t>legal position </a:t>
            </a:r>
            <a:r>
              <a:rPr lang="en-US" dirty="0" smtClean="0"/>
              <a:t>regarding ordinary UC overpayments?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72" y="1371600"/>
            <a:ext cx="8826328" cy="42291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See s71ZB of Social Security Administration Act 1992 </a:t>
            </a:r>
            <a:r>
              <a:rPr lang="mr-IN" dirty="0" smtClean="0"/>
              <a:t>–</a:t>
            </a:r>
            <a:r>
              <a:rPr lang="en-US" dirty="0" smtClean="0"/>
              <a:t> it reads</a:t>
            </a:r>
            <a:r>
              <a:rPr lang="mr-IN" dirty="0" smtClean="0"/>
              <a:t>…</a:t>
            </a:r>
            <a:r>
              <a:rPr lang="en-GB" dirty="0" smtClean="0"/>
              <a:t> </a:t>
            </a:r>
            <a:r>
              <a:rPr lang="en-GB" i="1" dirty="0" smtClean="0"/>
              <a:t>“</a:t>
            </a:r>
            <a:r>
              <a:rPr lang="en-US" i="1" dirty="0" smtClean="0"/>
              <a:t>(1) The Secretary of State </a:t>
            </a:r>
            <a:r>
              <a:rPr lang="en-US" b="1" i="1" dirty="0" smtClean="0">
                <a:solidFill>
                  <a:srgbClr val="0000FF"/>
                </a:solidFill>
              </a:rPr>
              <a:t>MAY recover any amount </a:t>
            </a:r>
            <a:r>
              <a:rPr lang="en-US" i="1" dirty="0" smtClean="0"/>
              <a:t>of the following paid in excess of entitlement</a:t>
            </a:r>
            <a:r>
              <a:rPr lang="mr-IN" i="1" dirty="0" smtClean="0"/>
              <a:t>…</a:t>
            </a:r>
            <a:r>
              <a:rPr lang="en-GB" i="1" dirty="0" smtClean="0"/>
              <a:t>. (a) universal credit</a:t>
            </a:r>
            <a:r>
              <a:rPr lang="mr-IN" i="1" dirty="0" smtClean="0"/>
              <a:t>…</a:t>
            </a:r>
            <a:r>
              <a:rPr lang="en-GB" i="1" dirty="0" smtClean="0"/>
              <a:t>”</a:t>
            </a:r>
          </a:p>
          <a:p>
            <a:r>
              <a:rPr lang="en-GB" dirty="0" smtClean="0"/>
              <a:t>See </a:t>
            </a:r>
            <a:r>
              <a:rPr lang="en-US" dirty="0" smtClean="0"/>
              <a:t>Regulation 11 of the Social Security (Overpayments an Recovery) Regulations 2013 </a:t>
            </a:r>
            <a:r>
              <a:rPr lang="mr-IN" dirty="0" smtClean="0"/>
              <a:t>–</a:t>
            </a:r>
            <a:r>
              <a:rPr lang="en-US" dirty="0" smtClean="0"/>
              <a:t> it reads</a:t>
            </a:r>
            <a:r>
              <a:rPr lang="mr-IN" dirty="0" smtClean="0"/>
              <a:t>…</a:t>
            </a:r>
            <a:r>
              <a:rPr lang="en-GB" dirty="0" smtClean="0"/>
              <a:t> </a:t>
            </a:r>
            <a:r>
              <a:rPr lang="en-GB" i="1" dirty="0" smtClean="0"/>
              <a:t>“in any other case, an amount equivalent </a:t>
            </a:r>
            <a:r>
              <a:rPr lang="en-GB" b="1" i="1" dirty="0" smtClean="0">
                <a:solidFill>
                  <a:srgbClr val="0000FF"/>
                </a:solidFill>
              </a:rPr>
              <a:t>to NOT MORE THAN </a:t>
            </a:r>
            <a:r>
              <a:rPr lang="en-GB" i="1" dirty="0" smtClean="0"/>
              <a:t>3 times 5 per cent of that allowance</a:t>
            </a:r>
            <a:r>
              <a:rPr lang="mr-IN" i="1" dirty="0" smtClean="0"/>
              <a:t>…</a:t>
            </a:r>
            <a:r>
              <a:rPr lang="en-GB" i="1" dirty="0" smtClean="0"/>
              <a:t>” </a:t>
            </a:r>
            <a:r>
              <a:rPr lang="en-GB" dirty="0" smtClean="0"/>
              <a:t>[in relation to non-fraud cases]</a:t>
            </a:r>
          </a:p>
          <a:p>
            <a:r>
              <a:rPr lang="en-GB" b="1" i="1" dirty="0" smtClean="0">
                <a:solidFill>
                  <a:srgbClr val="0000FF"/>
                </a:solidFill>
              </a:rPr>
              <a:t>Therefore, there is a WIDE DISCRETION </a:t>
            </a:r>
            <a:r>
              <a:rPr lang="en-GB" dirty="0" smtClean="0"/>
              <a:t>to limit amount </a:t>
            </a:r>
            <a:r>
              <a:rPr lang="en-GB" i="1" dirty="0" smtClean="0"/>
              <a:t>and </a:t>
            </a:r>
            <a:r>
              <a:rPr lang="en-GB" dirty="0" smtClean="0"/>
              <a:t>rate of overpayment recovery, </a:t>
            </a:r>
            <a:r>
              <a:rPr lang="en-GB" b="1" i="1" dirty="0" smtClean="0">
                <a:solidFill>
                  <a:srgbClr val="0000FF"/>
                </a:solidFill>
              </a:rPr>
              <a:t>but this is not being taken up by DWP</a:t>
            </a:r>
          </a:p>
          <a:p>
            <a:r>
              <a:rPr lang="en-GB" dirty="0" smtClean="0"/>
              <a:t>Older DWP guidance emphasised discretion in hardship cases</a:t>
            </a:r>
          </a:p>
          <a:p>
            <a:r>
              <a:rPr lang="en-GB" dirty="0" smtClean="0"/>
              <a:t>You may want to </a:t>
            </a:r>
            <a:r>
              <a:rPr lang="en-GB" b="1" i="1" dirty="0" smtClean="0">
                <a:solidFill>
                  <a:srgbClr val="0000FF"/>
                </a:solidFill>
              </a:rPr>
              <a:t>try your MP / Complaints </a:t>
            </a:r>
            <a:r>
              <a:rPr lang="en-GB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5184252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554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72" y="203465"/>
            <a:ext cx="8654725" cy="774435"/>
          </a:xfrm>
        </p:spPr>
        <p:txBody>
          <a:bodyPr>
            <a:normAutofit/>
          </a:bodyPr>
          <a:lstStyle/>
          <a:p>
            <a:r>
              <a:rPr lang="en-US" dirty="0" smtClean="0"/>
              <a:t>UC and Deductions </a:t>
            </a:r>
            <a:r>
              <a:rPr lang="mr-IN" dirty="0" smtClean="0"/>
              <a:t>–</a:t>
            </a:r>
            <a:r>
              <a:rPr lang="en-US" dirty="0" smtClean="0"/>
              <a:t> general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73" y="1066800"/>
            <a:ext cx="8864428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3 months since April 2020 reductions from UC for certain debts (TC overpayments, benefit overpayments </a:t>
            </a:r>
            <a:r>
              <a:rPr lang="en-US" dirty="0" err="1" smtClean="0"/>
              <a:t>etc</a:t>
            </a:r>
            <a:r>
              <a:rPr lang="en-US" dirty="0" smtClean="0"/>
              <a:t>) suspended </a:t>
            </a:r>
          </a:p>
          <a:p>
            <a:r>
              <a:rPr lang="en-US" dirty="0" smtClean="0"/>
              <a:t>DWP data (April 2021) now confirms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</a:p>
          <a:p>
            <a:r>
              <a:rPr lang="en-US" dirty="0" smtClean="0"/>
              <a:t>33% of ongoing UC awards subject to UC Advance recovery</a:t>
            </a:r>
          </a:p>
          <a:p>
            <a:r>
              <a:rPr lang="en-US" dirty="0" smtClean="0"/>
              <a:t>15% for a Budgeting Advance</a:t>
            </a:r>
          </a:p>
          <a:p>
            <a:r>
              <a:rPr lang="en-US" dirty="0" smtClean="0"/>
              <a:t>10% for a tax credit overpayment </a:t>
            </a:r>
            <a:r>
              <a:rPr lang="en-US" i="1" dirty="0" smtClean="0"/>
              <a:t>(Natural Migration consequence)</a:t>
            </a:r>
          </a:p>
          <a:p>
            <a:r>
              <a:rPr lang="en-US" dirty="0" smtClean="0"/>
              <a:t>4% for a UC overpayment</a:t>
            </a:r>
          </a:p>
          <a:p>
            <a:r>
              <a:rPr lang="en-US" dirty="0" smtClean="0"/>
              <a:t>Ongoing and long term reliance on food banks</a:t>
            </a:r>
          </a:p>
          <a:p>
            <a:r>
              <a:rPr lang="en-US" dirty="0" smtClean="0"/>
              <a:t>Potentially possible to obtain reduction in recovery rate in relation to </a:t>
            </a:r>
            <a:r>
              <a:rPr lang="en-US" i="1" dirty="0" smtClean="0"/>
              <a:t>certain</a:t>
            </a:r>
            <a:r>
              <a:rPr lang="en-US" dirty="0" smtClean="0"/>
              <a:t> debts (if hardship grounds) </a:t>
            </a:r>
            <a:r>
              <a:rPr lang="mr-IN" dirty="0" smtClean="0"/>
              <a:t>–</a:t>
            </a:r>
            <a:r>
              <a:rPr lang="en-US" dirty="0" smtClean="0"/>
              <a:t> patchy success rates</a:t>
            </a:r>
          </a:p>
          <a:p>
            <a:r>
              <a:rPr lang="en-US" dirty="0" smtClean="0"/>
              <a:t>See CPAG report </a:t>
            </a:r>
            <a:r>
              <a:rPr lang="en-US" i="1" dirty="0" smtClean="0"/>
              <a:t>‘One Million COVID UC claimants have deductions’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96100" y="5285324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27287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1065"/>
            <a:ext cx="9144000" cy="7744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Tax Credits overpayments moving into UC</a:t>
            </a:r>
            <a:br>
              <a:rPr lang="en-US" dirty="0" smtClean="0"/>
            </a:br>
            <a:r>
              <a:rPr lang="en-US" sz="3100" i="1" dirty="0" smtClean="0">
                <a:solidFill>
                  <a:srgbClr val="0000FF"/>
                </a:solidFill>
              </a:rPr>
              <a:t>House of Commons written answer UIN HL55 (11/5/2021) </a:t>
            </a:r>
            <a:endParaRPr lang="en-US" sz="3100" i="1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04904" y="5296960"/>
            <a:ext cx="2133600" cy="304271"/>
          </a:xfrm>
        </p:spPr>
        <p:txBody>
          <a:bodyPr/>
          <a:lstStyle/>
          <a:p>
            <a:fld id="{4EBC9303-DEFD-034B-8BB7-06FA9E255667}" type="slidenum">
              <a:rPr lang="en-US" smtClean="0"/>
              <a:t>99</a:t>
            </a:fld>
            <a:endParaRPr lang="en-US" dirty="0"/>
          </a:p>
        </p:txBody>
      </p:sp>
      <p:pic>
        <p:nvPicPr>
          <p:cNvPr id="8" name="Content Placeholder 7" descr="Screen Shot 2021-06-09 at 14.24.39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-7" r="-405" b="7"/>
          <a:stretch/>
        </p:blipFill>
        <p:spPr>
          <a:xfrm>
            <a:off x="139700" y="1003035"/>
            <a:ext cx="5093980" cy="4598195"/>
          </a:xfrm>
          <a:ln w="19050" cmpd="sng">
            <a:solidFill>
              <a:srgbClr val="00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4991100" y="1155435"/>
            <a:ext cx="3911600" cy="4293925"/>
          </a:xfrm>
          <a:prstGeom prst="rect">
            <a:avLst/>
          </a:prstGeom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Total </a:t>
            </a:r>
            <a:r>
              <a:rPr lang="en-US" sz="2400" b="1" kern="1200" dirty="0" smtClean="0">
                <a:solidFill>
                  <a:schemeClr val="bg1"/>
                </a:solidFill>
              </a:rPr>
              <a:t>Tax Credit O/P debts moving to UC </a:t>
            </a:r>
            <a:r>
              <a:rPr lang="en-US" sz="2400" b="1" i="1" kern="1200" dirty="0" smtClean="0"/>
              <a:t>over 6 years </a:t>
            </a:r>
            <a:r>
              <a:rPr lang="en-US" sz="2400" b="1" i="1" dirty="0"/>
              <a:t>=</a:t>
            </a:r>
            <a:r>
              <a:rPr lang="en-US" sz="2400" b="1" i="1" kern="1200" dirty="0" smtClean="0"/>
              <a:t> </a:t>
            </a:r>
            <a:r>
              <a:rPr lang="en-US" sz="2400" b="1" i="1" kern="1200" dirty="0" smtClean="0">
                <a:solidFill>
                  <a:srgbClr val="000000"/>
                </a:solidFill>
              </a:rPr>
              <a:t>2.4 million claimants</a:t>
            </a:r>
          </a:p>
          <a:p>
            <a:pPr marL="342900" indent="-342900">
              <a:buFont typeface="Arial"/>
              <a:buChar char="•"/>
            </a:pPr>
            <a:r>
              <a:rPr lang="en-US" sz="2400" b="1" i="1" dirty="0" smtClean="0"/>
              <a:t>Total value of O/Ps = </a:t>
            </a:r>
            <a:r>
              <a:rPr lang="en-US" sz="2400" b="1" i="1" dirty="0" smtClean="0">
                <a:solidFill>
                  <a:srgbClr val="000000"/>
                </a:solidFill>
              </a:rPr>
              <a:t>£3 billion </a:t>
            </a:r>
            <a:r>
              <a:rPr lang="en-US" sz="2400" b="1" i="1" dirty="0" smtClean="0"/>
              <a:t>(see table)</a:t>
            </a:r>
          </a:p>
          <a:p>
            <a:pPr marL="342900" indent="-342900">
              <a:buFont typeface="Arial"/>
              <a:buChar char="•"/>
            </a:pPr>
            <a:r>
              <a:rPr lang="en-US" sz="2400" b="1" i="1" kern="1200" dirty="0" smtClean="0"/>
              <a:t>Total written-off so far = £9.4 million, or </a:t>
            </a:r>
            <a:r>
              <a:rPr lang="en-US" sz="2400" b="1" i="1" kern="1200" dirty="0" smtClean="0">
                <a:solidFill>
                  <a:srgbClr val="000000"/>
                </a:solidFill>
              </a:rPr>
              <a:t>3% of the total £3 billion debt</a:t>
            </a:r>
          </a:p>
          <a:p>
            <a:pPr marL="342900" indent="-342900">
              <a:buFont typeface="Arial"/>
              <a:buChar char="•"/>
            </a:pPr>
            <a:r>
              <a:rPr lang="en-US" sz="2400" b="1" i="1" dirty="0" smtClean="0"/>
              <a:t>Total number of claimants </a:t>
            </a:r>
            <a:r>
              <a:rPr lang="en-US" sz="2400" b="1" i="1" dirty="0" smtClean="0">
                <a:solidFill>
                  <a:srgbClr val="000000"/>
                </a:solidFill>
              </a:rPr>
              <a:t>helped</a:t>
            </a:r>
            <a:r>
              <a:rPr lang="en-US" sz="2400" b="1" i="1" dirty="0" smtClean="0"/>
              <a:t> by write-offs so far </a:t>
            </a:r>
            <a:r>
              <a:rPr lang="en-US" sz="2400" b="1" i="1" dirty="0" smtClean="0">
                <a:solidFill>
                  <a:srgbClr val="000000"/>
                </a:solidFill>
              </a:rPr>
              <a:t>= 0.2% of 1% of claimants</a:t>
            </a:r>
            <a:endParaRPr lang="en-US" sz="2400" b="1" i="1" kern="1200" dirty="0" smtClean="0">
              <a:solidFill>
                <a:srgbClr val="000000"/>
              </a:solidFill>
            </a:endParaRPr>
          </a:p>
          <a:p>
            <a:pPr marL="342900" indent="-342900" algn="ctr">
              <a:buFont typeface="Arial"/>
              <a:buChar char="•"/>
            </a:pPr>
            <a:endParaRPr lang="en-US" sz="2400" b="1" i="1" kern="1200" dirty="0"/>
          </a:p>
        </p:txBody>
      </p:sp>
    </p:spTree>
    <p:extLst>
      <p:ext uri="{BB962C8B-B14F-4D97-AF65-F5344CB8AC3E}">
        <p14:creationId xmlns:p14="http://schemas.microsoft.com/office/powerpoint/2010/main" val="3516078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BDD193A2D305499E707058B149DD6A" ma:contentTypeVersion="13" ma:contentTypeDescription="Create a new document." ma:contentTypeScope="" ma:versionID="54e25687ae72aa2ac4b3a9b7850f95ac">
  <xsd:schema xmlns:xsd="http://www.w3.org/2001/XMLSchema" xmlns:xs="http://www.w3.org/2001/XMLSchema" xmlns:p="http://schemas.microsoft.com/office/2006/metadata/properties" xmlns:ns2="3b557957-13a2-406a-9353-9d69d3c57766" xmlns:ns3="bca9822e-211d-4723-85f2-b3c70f22749b" targetNamespace="http://schemas.microsoft.com/office/2006/metadata/properties" ma:root="true" ma:fieldsID="3fa7888c5506ceb8e63594e71e3f5dd1" ns2:_="" ns3:_="">
    <xsd:import namespace="3b557957-13a2-406a-9353-9d69d3c57766"/>
    <xsd:import namespace="bca9822e-211d-4723-85f2-b3c70f2274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557957-13a2-406a-9353-9d69d3c577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9822e-211d-4723-85f2-b3c70f2274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FB055B-D1AB-4606-9971-1F8D8A606F62}"/>
</file>

<file path=customXml/itemProps2.xml><?xml version="1.0" encoding="utf-8"?>
<ds:datastoreItem xmlns:ds="http://schemas.openxmlformats.org/officeDocument/2006/customXml" ds:itemID="{CB03E650-37AF-4AD5-876A-0A5E521595DF}"/>
</file>

<file path=customXml/itemProps3.xml><?xml version="1.0" encoding="utf-8"?>
<ds:datastoreItem xmlns:ds="http://schemas.openxmlformats.org/officeDocument/2006/customXml" ds:itemID="{5B4627AF-5954-4354-A64D-C1034A08491E}"/>
</file>

<file path=docProps/app.xml><?xml version="1.0" encoding="utf-8"?>
<Properties xmlns="http://schemas.openxmlformats.org/officeDocument/2006/extended-properties" xmlns:vt="http://schemas.openxmlformats.org/officeDocument/2006/docPropsVTypes">
  <TotalTime>100404</TotalTime>
  <Words>8030</Words>
  <Application>Microsoft Macintosh PowerPoint</Application>
  <PresentationFormat>On-screen Show (16:10)</PresentationFormat>
  <Paragraphs>823</Paragraphs>
  <Slides>107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08" baseType="lpstr">
      <vt:lpstr>Office Theme</vt:lpstr>
      <vt:lpstr>PowerPoint Presentation</vt:lpstr>
      <vt:lpstr> Complex Needs Agenda </vt:lpstr>
      <vt:lpstr>Recent Covid driven changes to UC include: Some 2021 Budget changes indicated in red…</vt:lpstr>
      <vt:lpstr>Current covid requirements Clips from HoC Briefing Paper 8973 (latest: 30/4/2021)…</vt:lpstr>
      <vt:lpstr>Why ‘Complex Needs’ problems?</vt:lpstr>
      <vt:lpstr>PowerPoint Presentation</vt:lpstr>
      <vt:lpstr>‘Vulnerability’ started with ESA ‘Safeguarding’</vt:lpstr>
      <vt:lpstr>‘Safeguarding’ evolved to ‘Complex Needs’</vt:lpstr>
      <vt:lpstr>No National Plan to address vulnerability Clips from NAO report to Work and Pensions Committee (July 2020)</vt:lpstr>
      <vt:lpstr>No Duty of Care in relation to social security? DWP duty to ensure welfare benefits fairness rejected</vt:lpstr>
      <vt:lpstr>Duty of Care? Where we are so far…</vt:lpstr>
      <vt:lpstr>Hold the Front Page: ‘Claimant Profiles’ ‘Spotlight’ on recent ‘Claimant Profiles’ for complex needs: Government proposals to record vulnerability (March 2021)</vt:lpstr>
      <vt:lpstr> ‘What are complex needs in Universal Credit?’ From the DWP ‘Complex Needs Overview’ (v16) </vt:lpstr>
      <vt:lpstr> Document A: ‘Universal Credit documents relating to vulnerable people’  </vt:lpstr>
      <vt:lpstr>‘Complex needs’ in Chapter ADM J3 Should this guidance be modified due to COVID?</vt:lpstr>
      <vt:lpstr>Has ‘Complex Needs’ been considered? Where is the evidence of this? Should we be confident?  </vt:lpstr>
      <vt:lpstr>But UC also now has a ‘Safeguarding’ policy(!)</vt:lpstr>
      <vt:lpstr>Who might require ‘Advanced Support’ (1) From DWP Intranet Guidance issued March 2021</vt:lpstr>
      <vt:lpstr>Who might require ‘Advanced Support’ (2) From DWP Intranet Guidance issued March 2021</vt:lpstr>
      <vt:lpstr>Who is vulnerable?; Pinned Notes From NAO report to Select Committee (September 2020)</vt:lpstr>
      <vt:lpstr>Is there a better way?</vt:lpstr>
      <vt:lpstr>From ‘Spotlight on claimant profile’… What is the claimant profile? </vt:lpstr>
      <vt:lpstr>From ‘Spotlight on claimant profile’… What are Pinned Notes? What’s new?</vt:lpstr>
      <vt:lpstr>From ‘Spotlight on claimant profile’… When to use the claimant profile</vt:lpstr>
      <vt:lpstr>So where do all these ideas now fit together?</vt:lpstr>
      <vt:lpstr>PowerPoint Presentation</vt:lpstr>
      <vt:lpstr>Different kinds of UC interview(s) Evidence is in Green… Claimant Commitment is in Blue…</vt:lpstr>
      <vt:lpstr>Warning! Improper ‘claim closure’ may be an inappropriate and blunt instrument</vt:lpstr>
      <vt:lpstr>Neither claimant nor DWP probably understands</vt:lpstr>
      <vt:lpstr>  A delayed finish is not a claim GDC v SSWP (CUC/986/2019)(23/3/2020)   </vt:lpstr>
      <vt:lpstr>PowerPoint Presentation</vt:lpstr>
      <vt:lpstr> Claim closure in EVIDENCE failure cases  PP v SSWP (CUC/1389/2019)(14/2/2020) UC claims illegally ended because claimant ‘too slow’…  </vt:lpstr>
      <vt:lpstr>From CPAG JR pre-action letter JR43 To remedy illegal claim closure…</vt:lpstr>
      <vt:lpstr>PowerPoint Presentation</vt:lpstr>
      <vt:lpstr>Claim closure in COMMITMENT failure cases</vt:lpstr>
      <vt:lpstr>Points from R v SSWP [2013] UKSC 68 in relation to UC claimant commitment</vt:lpstr>
      <vt:lpstr>DWP have limited power to ‘close’ cases</vt:lpstr>
      <vt:lpstr>Taking this kind of matter on To be effective for claimants</vt:lpstr>
      <vt:lpstr>PowerPoint Presentation</vt:lpstr>
      <vt:lpstr>   ‘Non-digital relationships’ From the UC Claims and Payments Regulations…    </vt:lpstr>
      <vt:lpstr>“Spotlight on: claims by phone” FOI response from DWP on 24/6/2019</vt:lpstr>
      <vt:lpstr> Clip from ‘Making and Maintaining a Phone Claim’ DWP guidance issued in August 2019 </vt:lpstr>
      <vt:lpstr>PowerPoint Presentation</vt:lpstr>
      <vt:lpstr>PowerPoint Presentation</vt:lpstr>
      <vt:lpstr>You cannot appeal nature of requirements in commitment – only sanction decision that follows</vt:lpstr>
      <vt:lpstr>Do the REQUIREMENTS match your TRUE ABILITY?</vt:lpstr>
      <vt:lpstr>It all depends on your Work Coach Variability in Work Coach approach can make a big difference </vt:lpstr>
      <vt:lpstr>Easement and Limitations</vt:lpstr>
      <vt:lpstr>Challenging lack of Complex Needs assessment of UC claimant commitment</vt:lpstr>
      <vt:lpstr> For example, the main messages in Regulation 95 </vt:lpstr>
      <vt:lpstr>From CPAG JR pre-action letter JR39 To remedy unreasonable claimant commitment…</vt:lpstr>
      <vt:lpstr>CPAG has a JR template letter library</vt:lpstr>
      <vt:lpstr>Your 4 Point Sanction Action checklist Subjective approach is vital at all levels (safeguards?)</vt:lpstr>
      <vt:lpstr> </vt:lpstr>
      <vt:lpstr>RR v SSWP: Limitation action is mandatory</vt:lpstr>
      <vt:lpstr>PowerPoint Presentation</vt:lpstr>
      <vt:lpstr>Complex Needs should addressed before conditionality is set by Jobcentre</vt:lpstr>
      <vt:lpstr>ADM J3 “Work-related requirements” Complex Needs checks should be made before punishing</vt:lpstr>
      <vt:lpstr>JB v SSWP (CSUC/494/2017) Sanctions can only follow proper notification of valid requirements – see Memo ADM 05/19</vt:lpstr>
      <vt:lpstr>KB v SSWP (CUC/2274/2018) Good Reason defence against UC sanction (para 29…)</vt:lpstr>
      <vt:lpstr>KG v SSWP (CUC/563/2020)(6/11/2020) Improper nature of requirement to attend interview</vt:lpstr>
      <vt:lpstr>Before sanctioning, are there Complex Needs? Protecting vulnerable claimants</vt:lpstr>
      <vt:lpstr>PowerPoint Presentation</vt:lpstr>
      <vt:lpstr>Goodbye Legacy Benefits Benefits that are being abolished due to UC</vt:lpstr>
      <vt:lpstr>Benefit spending by age range (OBR)</vt:lpstr>
      <vt:lpstr>As UC start rate slows, more remain on Legacy</vt:lpstr>
      <vt:lpstr>Some UC claim figures to April 2021</vt:lpstr>
      <vt:lpstr>Are claimants MORE COY about claiming UC? From the ‘Welfare at a (Social) Distance’ report (April 2021)</vt:lpstr>
      <vt:lpstr>Legal changes to squeeze out Legacy</vt:lpstr>
      <vt:lpstr>PowerPoint Presentation</vt:lpstr>
      <vt:lpstr>SDP revocation since 27/1/2021</vt:lpstr>
      <vt:lpstr>How disabled people are now affected by UC</vt:lpstr>
      <vt:lpstr>Are there any NEW or EXPANDED Legacy possibilities under Universal Credit domain?</vt:lpstr>
      <vt:lpstr>PowerPoint Presentation</vt:lpstr>
      <vt:lpstr>Who is eligible for T(SDP)E?</vt:lpstr>
      <vt:lpstr>Timing and T(SDP)E might be important </vt:lpstr>
      <vt:lpstr>T(SDP)E: How much and how processed?</vt:lpstr>
      <vt:lpstr>Rahim is aged 52, lives alone. In LCWRA Group. Gets Enhanced DL PIP: NEEDS FIGURES if migrated...  </vt:lpstr>
      <vt:lpstr>Better news  if relationship change</vt:lpstr>
      <vt:lpstr>What might diminish ongoing T(SDP)E?</vt:lpstr>
      <vt:lpstr>Termination of T(SDP)E</vt:lpstr>
      <vt:lpstr>‘Transitional SDP Element’ is inadequate…</vt:lpstr>
      <vt:lpstr>‘SDP Gateway’ effect is not finished</vt:lpstr>
      <vt:lpstr>Natural Migration: Stick or Twist? </vt:lpstr>
      <vt:lpstr>In one pocket and out another…</vt:lpstr>
      <vt:lpstr>How about a Natural Migration Checklist?</vt:lpstr>
      <vt:lpstr>PowerPoint Presentation</vt:lpstr>
      <vt:lpstr>Targeted ‘complex needs’ request Could this be amended further to suit your needs?</vt:lpstr>
      <vt:lpstr>Example of requested easement</vt:lpstr>
      <vt:lpstr>Unfortunate response from a Work Coach</vt:lpstr>
      <vt:lpstr>PowerPoint Presentation</vt:lpstr>
      <vt:lpstr>Domestic abuse and ID problems House of Commons written answer UIN 7125 (25/5/2021) </vt:lpstr>
      <vt:lpstr>UC Advance Payment recovery and the law</vt:lpstr>
      <vt:lpstr>Recovery of UC Advance Payments Nature of recovery (and Food Bank impacts)</vt:lpstr>
      <vt:lpstr>CPAG still want to pursue Advance Payments issue From CPAG JR training course…</vt:lpstr>
      <vt:lpstr>Recovery of UC UC overpayments </vt:lpstr>
      <vt:lpstr>What about the legal position regarding ordinary UC overpayments?</vt:lpstr>
      <vt:lpstr>UC and Deductions – general problem</vt:lpstr>
      <vt:lpstr>Tax Credits overpayments moving into UC House of Commons written answer UIN HL55 (11/5/2021) </vt:lpstr>
      <vt:lpstr>Implications for TC claimants switching to UC</vt:lpstr>
      <vt:lpstr>UC Court fines: DWP policy is unlawful</vt:lpstr>
      <vt:lpstr>Changes to LHA rates since April 2021</vt:lpstr>
      <vt:lpstr>Trussell Trust: UC claimants and Food Banks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Steve Johnson</cp:lastModifiedBy>
  <cp:revision>6864</cp:revision>
  <cp:lastPrinted>2021-06-11T07:13:35Z</cp:lastPrinted>
  <dcterms:created xsi:type="dcterms:W3CDTF">2015-05-28T09:43:02Z</dcterms:created>
  <dcterms:modified xsi:type="dcterms:W3CDTF">2021-06-15T06:57:18Z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0x01010001BDD193A2D305499E707058B149DD6A</vt:lpwstr>
  </property>
</Properties>
</file>