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29" r:id="rId6"/>
    <p:sldId id="2520" r:id="rId7"/>
    <p:sldId id="2521" r:id="rId8"/>
    <p:sldId id="2522" r:id="rId9"/>
    <p:sldId id="2483" r:id="rId10"/>
    <p:sldId id="2505" r:id="rId11"/>
    <p:sldId id="2506" r:id="rId12"/>
    <p:sldId id="2516" r:id="rId13"/>
    <p:sldId id="2509" r:id="rId14"/>
    <p:sldId id="2515" r:id="rId15"/>
    <p:sldId id="2443" r:id="rId16"/>
    <p:sldId id="2508" r:id="rId17"/>
    <p:sldId id="2517" r:id="rId18"/>
    <p:sldId id="2514" r:id="rId19"/>
    <p:sldId id="2530" r:id="rId20"/>
    <p:sldId id="2504" r:id="rId21"/>
    <p:sldId id="2523" r:id="rId22"/>
    <p:sldId id="2524" r:id="rId23"/>
    <p:sldId id="2525" r:id="rId24"/>
    <p:sldId id="2526" r:id="rId25"/>
    <p:sldId id="2478" r:id="rId26"/>
    <p:sldId id="2528" r:id="rId27"/>
    <p:sldId id="2531" r:id="rId28"/>
    <p:sldId id="2503" r:id="rId29"/>
    <p:sldId id="3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7C"/>
    <a:srgbClr val="003366"/>
    <a:srgbClr val="F4361D"/>
    <a:srgbClr val="4F9D92"/>
    <a:srgbClr val="25C8B4"/>
    <a:srgbClr val="136773"/>
    <a:srgbClr val="FFD300"/>
    <a:srgbClr val="FFE300"/>
    <a:srgbClr val="6699FF"/>
    <a:srgbClr val="00C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59" autoAdjust="0"/>
    <p:restoredTop sz="94660"/>
  </p:normalViewPr>
  <p:slideViewPr>
    <p:cSldViewPr snapToGrid="0">
      <p:cViewPr varScale="1">
        <p:scale>
          <a:sx n="98" d="100"/>
          <a:sy n="98" d="100"/>
        </p:scale>
        <p:origin x="208" y="5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explosion val="5"/>
          <c:dPt>
            <c:idx val="0"/>
            <c:bubble3D val="0"/>
            <c:spPr>
              <a:solidFill>
                <a:schemeClr val="accent3"/>
              </a:solidFill>
              <a:ln w="19050">
                <a:noFill/>
              </a:ln>
              <a:effectLst/>
            </c:spPr>
            <c:extLst>
              <c:ext xmlns:c16="http://schemas.microsoft.com/office/drawing/2014/chart" uri="{C3380CC4-5D6E-409C-BE32-E72D297353CC}">
                <c16:uniqueId val="{00000001-B0B0-2441-B592-25DB90524DFE}"/>
              </c:ext>
            </c:extLst>
          </c:dPt>
          <c:dPt>
            <c:idx val="1"/>
            <c:bubble3D val="0"/>
            <c:explosion val="16"/>
            <c:spPr>
              <a:solidFill>
                <a:schemeClr val="accent6"/>
              </a:solidFill>
              <a:ln w="19050">
                <a:noFill/>
              </a:ln>
              <a:effectLst/>
            </c:spPr>
            <c:extLst>
              <c:ext xmlns:c16="http://schemas.microsoft.com/office/drawing/2014/chart" uri="{C3380CC4-5D6E-409C-BE32-E72D297353CC}">
                <c16:uniqueId val="{00000003-B0B0-2441-B592-25DB90524DFE}"/>
              </c:ext>
            </c:extLst>
          </c:dPt>
          <c:dPt>
            <c:idx val="2"/>
            <c:bubble3D val="0"/>
            <c:spPr>
              <a:solidFill>
                <a:schemeClr val="accent3"/>
              </a:solidFill>
              <a:ln w="19050">
                <a:noFill/>
              </a:ln>
              <a:effectLst/>
            </c:spPr>
            <c:extLst>
              <c:ext xmlns:c16="http://schemas.microsoft.com/office/drawing/2014/chart" uri="{C3380CC4-5D6E-409C-BE32-E72D297353CC}">
                <c16:uniqueId val="{00000005-B0B0-2441-B592-25DB90524DFE}"/>
              </c:ext>
            </c:extLst>
          </c:dPt>
          <c:dPt>
            <c:idx val="3"/>
            <c:bubble3D val="0"/>
            <c:spPr>
              <a:solidFill>
                <a:schemeClr val="accent4"/>
              </a:solidFill>
              <a:ln w="19050">
                <a:noFill/>
              </a:ln>
              <a:effectLst/>
            </c:spPr>
            <c:extLst>
              <c:ext xmlns:c16="http://schemas.microsoft.com/office/drawing/2014/chart" uri="{C3380CC4-5D6E-409C-BE32-E72D297353CC}">
                <c16:uniqueId val="{00000007-B0B0-2441-B592-25DB90524DFE}"/>
              </c:ext>
            </c:extLst>
          </c:dPt>
          <c:dPt>
            <c:idx val="4"/>
            <c:bubble3D val="0"/>
            <c:spPr>
              <a:solidFill>
                <a:schemeClr val="accent5"/>
              </a:solidFill>
              <a:ln w="19050">
                <a:noFill/>
              </a:ln>
              <a:effectLst/>
            </c:spPr>
            <c:extLst>
              <c:ext xmlns:c16="http://schemas.microsoft.com/office/drawing/2014/chart" uri="{C3380CC4-5D6E-409C-BE32-E72D297353CC}">
                <c16:uniqueId val="{00000009-B0B0-2441-B592-25DB90524DFE}"/>
              </c:ext>
            </c:extLst>
          </c:dPt>
          <c:dPt>
            <c:idx val="5"/>
            <c:bubble3D val="0"/>
            <c:spPr>
              <a:solidFill>
                <a:schemeClr val="accent6"/>
              </a:solidFill>
              <a:ln w="19050">
                <a:noFill/>
              </a:ln>
              <a:effectLst/>
            </c:spPr>
            <c:extLst>
              <c:ext xmlns:c16="http://schemas.microsoft.com/office/drawing/2014/chart" uri="{C3380CC4-5D6E-409C-BE32-E72D297353CC}">
                <c16:uniqueId val="{0000000B-B0B0-2441-B592-25DB90524DFE}"/>
              </c:ext>
            </c:extLst>
          </c:dPt>
          <c:cat>
            <c:numRef>
              <c:f>Sheet1!$A$2:$A$4</c:f>
              <c:numCache>
                <c:formatCode>General</c:formatCode>
                <c:ptCount val="3"/>
              </c:numCache>
            </c:numRef>
          </c:cat>
          <c:val>
            <c:numRef>
              <c:f>Sheet1!$B$2:$B$4</c:f>
              <c:numCache>
                <c:formatCode>General</c:formatCode>
                <c:ptCount val="3"/>
                <c:pt idx="0">
                  <c:v>75</c:v>
                </c:pt>
                <c:pt idx="1">
                  <c:v>25</c:v>
                </c:pt>
              </c:numCache>
            </c:numRef>
          </c:val>
          <c:extLst>
            <c:ext xmlns:c16="http://schemas.microsoft.com/office/drawing/2014/chart" uri="{C3380CC4-5D6E-409C-BE32-E72D297353CC}">
              <c16:uniqueId val="{0000000C-B0B0-2441-B592-25DB90524DFE}"/>
            </c:ext>
          </c:extLst>
        </c:ser>
        <c:dLbls>
          <c:showLegendKey val="0"/>
          <c:showVal val="0"/>
          <c:showCatName val="0"/>
          <c:showSerName val="0"/>
          <c:showPercent val="0"/>
          <c:showBubbleSize val="0"/>
          <c:showLeaderLines val="1"/>
        </c:dLbls>
        <c:firstSliceAng val="0"/>
        <c:holeSize val="32"/>
      </c:doughnut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lumMod val="75000"/>
                </a:schemeClr>
              </a:solidFill>
              <a:ln w="19050">
                <a:noFill/>
              </a:ln>
              <a:effectLst/>
            </c:spPr>
            <c:extLst>
              <c:ext xmlns:c16="http://schemas.microsoft.com/office/drawing/2014/chart" uri="{C3380CC4-5D6E-409C-BE32-E72D297353CC}">
                <c16:uniqueId val="{00000001-09D8-4A4D-9099-C9710D07941B}"/>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09D8-4A4D-9099-C9710D0794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D8-4A4D-9099-C9710D0794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D8-4A4D-9099-C9710D07941B}"/>
              </c:ext>
            </c:extLst>
          </c:dPt>
          <c:cat>
            <c:strRef>
              <c:f>Sheet1!$A$2:$A$5</c:f>
              <c:strCache>
                <c:ptCount val="2"/>
                <c:pt idx="0">
                  <c:v>1st Qtr</c:v>
                </c:pt>
                <c:pt idx="1">
                  <c:v>2nd Qtr</c:v>
                </c:pt>
              </c:strCache>
            </c:strRef>
          </c:cat>
          <c:val>
            <c:numRef>
              <c:f>Sheet1!$B$2:$B$5</c:f>
              <c:numCache>
                <c:formatCode>General</c:formatCode>
                <c:ptCount val="4"/>
                <c:pt idx="0">
                  <c:v>93</c:v>
                </c:pt>
                <c:pt idx="1">
                  <c:v>7</c:v>
                </c:pt>
              </c:numCache>
            </c:numRef>
          </c:val>
          <c:extLst>
            <c:ext xmlns:c16="http://schemas.microsoft.com/office/drawing/2014/chart" uri="{C3380CC4-5D6E-409C-BE32-E72D297353CC}">
              <c16:uniqueId val="{00000008-09D8-4A4D-9099-C9710D07941B}"/>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a:outerShdw blurRad="50800" dist="88900" dir="3960000" sx="1000" sy="1000" algn="ctr" rotWithShape="0">
        <a:srgbClr val="000000">
          <a:alpha val="43137"/>
        </a:srgbClr>
      </a:outerShdw>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36773"/>
            </a:solidFill>
          </c:spPr>
          <c:dPt>
            <c:idx val="0"/>
            <c:bubble3D val="0"/>
            <c:spPr>
              <a:solidFill>
                <a:srgbClr val="136773"/>
              </a:solidFill>
              <a:ln w="19050">
                <a:noFill/>
              </a:ln>
              <a:effectLst/>
            </c:spPr>
            <c:extLst>
              <c:ext xmlns:c16="http://schemas.microsoft.com/office/drawing/2014/chart" uri="{C3380CC4-5D6E-409C-BE32-E72D297353CC}">
                <c16:uniqueId val="{00000001-09D8-4A4D-9099-C9710D07941B}"/>
              </c:ext>
            </c:extLst>
          </c:dPt>
          <c:dPt>
            <c:idx val="1"/>
            <c:bubble3D val="0"/>
            <c:spPr>
              <a:solidFill>
                <a:srgbClr val="136773"/>
              </a:solidFill>
              <a:ln w="19050">
                <a:noFill/>
              </a:ln>
              <a:effectLst/>
            </c:spPr>
            <c:extLst>
              <c:ext xmlns:c16="http://schemas.microsoft.com/office/drawing/2014/chart" uri="{C3380CC4-5D6E-409C-BE32-E72D297353CC}">
                <c16:uniqueId val="{00000003-09D8-4A4D-9099-C9710D07941B}"/>
              </c:ext>
            </c:extLst>
          </c:dPt>
          <c:dPt>
            <c:idx val="2"/>
            <c:bubble3D val="0"/>
            <c:spPr>
              <a:solidFill>
                <a:srgbClr val="136773"/>
              </a:solidFill>
              <a:ln w="19050">
                <a:solidFill>
                  <a:schemeClr val="lt1"/>
                </a:solidFill>
              </a:ln>
              <a:effectLst/>
            </c:spPr>
            <c:extLst>
              <c:ext xmlns:c16="http://schemas.microsoft.com/office/drawing/2014/chart" uri="{C3380CC4-5D6E-409C-BE32-E72D297353CC}">
                <c16:uniqueId val="{00000005-09D8-4A4D-9099-C9710D07941B}"/>
              </c:ext>
            </c:extLst>
          </c:dPt>
          <c:dPt>
            <c:idx val="3"/>
            <c:bubble3D val="0"/>
            <c:spPr>
              <a:solidFill>
                <a:srgbClr val="136773"/>
              </a:solidFill>
              <a:ln w="19050">
                <a:solidFill>
                  <a:schemeClr val="lt1"/>
                </a:solidFill>
              </a:ln>
              <a:effectLst/>
            </c:spPr>
            <c:extLst>
              <c:ext xmlns:c16="http://schemas.microsoft.com/office/drawing/2014/chart" uri="{C3380CC4-5D6E-409C-BE32-E72D297353CC}">
                <c16:uniqueId val="{00000007-09D8-4A4D-9099-C9710D07941B}"/>
              </c:ext>
            </c:extLst>
          </c:dPt>
          <c:cat>
            <c:strRef>
              <c:f>Sheet1!$A$2:$A$5</c:f>
              <c:strCache>
                <c:ptCount val="2"/>
                <c:pt idx="0">
                  <c:v>1st Qtr</c:v>
                </c:pt>
                <c:pt idx="1">
                  <c:v>2nd Qtr</c:v>
                </c:pt>
              </c:strCache>
            </c:strRef>
          </c:cat>
          <c:val>
            <c:numRef>
              <c:f>Sheet1!$B$2:$B$5</c:f>
              <c:numCache>
                <c:formatCode>General</c:formatCode>
                <c:ptCount val="4"/>
                <c:pt idx="0">
                  <c:v>100</c:v>
                </c:pt>
                <c:pt idx="1">
                  <c:v>0</c:v>
                </c:pt>
              </c:numCache>
            </c:numRef>
          </c:val>
          <c:extLst>
            <c:ext xmlns:c16="http://schemas.microsoft.com/office/drawing/2014/chart" uri="{C3380CC4-5D6E-409C-BE32-E72D297353CC}">
              <c16:uniqueId val="{00000008-09D8-4A4D-9099-C9710D07941B}"/>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a:outerShdw blurRad="50800" dist="88900" dir="3960000" sx="1000" sy="1000" algn="ctr" rotWithShape="0">
        <a:srgbClr val="000000">
          <a:alpha val="43137"/>
        </a:srgbClr>
      </a:outerShdw>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4361D"/>
            </a:solidFill>
          </c:spPr>
          <c:dPt>
            <c:idx val="0"/>
            <c:bubble3D val="0"/>
            <c:spPr>
              <a:solidFill>
                <a:srgbClr val="F4361D"/>
              </a:solidFill>
              <a:ln w="19050">
                <a:noFill/>
              </a:ln>
              <a:effectLst/>
            </c:spPr>
            <c:extLst>
              <c:ext xmlns:c16="http://schemas.microsoft.com/office/drawing/2014/chart" uri="{C3380CC4-5D6E-409C-BE32-E72D297353CC}">
                <c16:uniqueId val="{00000001-09D8-4A4D-9099-C9710D07941B}"/>
              </c:ext>
            </c:extLst>
          </c:dPt>
          <c:dPt>
            <c:idx val="1"/>
            <c:bubble3D val="0"/>
            <c:spPr>
              <a:solidFill>
                <a:srgbClr val="F4361D"/>
              </a:solidFill>
              <a:ln w="19050">
                <a:noFill/>
              </a:ln>
              <a:effectLst/>
            </c:spPr>
            <c:extLst>
              <c:ext xmlns:c16="http://schemas.microsoft.com/office/drawing/2014/chart" uri="{C3380CC4-5D6E-409C-BE32-E72D297353CC}">
                <c16:uniqueId val="{00000003-09D8-4A4D-9099-C9710D07941B}"/>
              </c:ext>
            </c:extLst>
          </c:dPt>
          <c:dPt>
            <c:idx val="2"/>
            <c:bubble3D val="0"/>
            <c:spPr>
              <a:solidFill>
                <a:srgbClr val="F4361D"/>
              </a:solidFill>
              <a:ln w="19050">
                <a:solidFill>
                  <a:schemeClr val="lt1"/>
                </a:solidFill>
              </a:ln>
              <a:effectLst/>
            </c:spPr>
            <c:extLst>
              <c:ext xmlns:c16="http://schemas.microsoft.com/office/drawing/2014/chart" uri="{C3380CC4-5D6E-409C-BE32-E72D297353CC}">
                <c16:uniqueId val="{00000005-09D8-4A4D-9099-C9710D07941B}"/>
              </c:ext>
            </c:extLst>
          </c:dPt>
          <c:dPt>
            <c:idx val="3"/>
            <c:bubble3D val="0"/>
            <c:spPr>
              <a:solidFill>
                <a:srgbClr val="F4361D"/>
              </a:solidFill>
              <a:ln w="19050">
                <a:solidFill>
                  <a:schemeClr val="lt1"/>
                </a:solidFill>
              </a:ln>
              <a:effectLst/>
            </c:spPr>
            <c:extLst>
              <c:ext xmlns:c16="http://schemas.microsoft.com/office/drawing/2014/chart" uri="{C3380CC4-5D6E-409C-BE32-E72D297353CC}">
                <c16:uniqueId val="{00000007-09D8-4A4D-9099-C9710D07941B}"/>
              </c:ext>
            </c:extLst>
          </c:dPt>
          <c:cat>
            <c:strRef>
              <c:f>Sheet1!$A$2:$A$5</c:f>
              <c:strCache>
                <c:ptCount val="2"/>
                <c:pt idx="0">
                  <c:v>1st Qtr</c:v>
                </c:pt>
                <c:pt idx="1">
                  <c:v>2nd Qtr</c:v>
                </c:pt>
              </c:strCache>
            </c:strRef>
          </c:cat>
          <c:val>
            <c:numRef>
              <c:f>Sheet1!$B$2:$B$5</c:f>
              <c:numCache>
                <c:formatCode>General</c:formatCode>
                <c:ptCount val="4"/>
                <c:pt idx="0">
                  <c:v>100</c:v>
                </c:pt>
                <c:pt idx="1">
                  <c:v>0</c:v>
                </c:pt>
              </c:numCache>
            </c:numRef>
          </c:val>
          <c:extLst>
            <c:ext xmlns:c16="http://schemas.microsoft.com/office/drawing/2014/chart" uri="{C3380CC4-5D6E-409C-BE32-E72D297353CC}">
              <c16:uniqueId val="{00000008-09D8-4A4D-9099-C9710D07941B}"/>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a:outerShdw blurRad="50800" dist="88900" dir="3960000" sx="1000" sy="1000" algn="ctr" rotWithShape="0">
        <a:srgbClr val="000000">
          <a:alpha val="43137"/>
        </a:srgbClr>
      </a:outerShdw>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w="19050">
                <a:noFill/>
              </a:ln>
              <a:effectLst/>
            </c:spPr>
            <c:extLst>
              <c:ext xmlns:c16="http://schemas.microsoft.com/office/drawing/2014/chart" uri="{C3380CC4-5D6E-409C-BE32-E72D297353CC}">
                <c16:uniqueId val="{00000001-3B10-4B46-AC94-DB0F7345451B}"/>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3B10-4B46-AC94-DB0F734545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10-4B46-AC94-DB0F734545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10-4B46-AC94-DB0F7345451B}"/>
              </c:ext>
            </c:extLst>
          </c:dPt>
          <c:cat>
            <c:strRef>
              <c:f>Sheet1!$A$2:$A$5</c:f>
              <c:strCache>
                <c:ptCount val="2"/>
                <c:pt idx="0">
                  <c:v>1st Qtr</c:v>
                </c:pt>
                <c:pt idx="1">
                  <c:v>2nd Qtr</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3B10-4B46-AC94-DB0F7345451B}"/>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w="19050">
                <a:noFill/>
              </a:ln>
              <a:effectLst/>
            </c:spPr>
            <c:extLst>
              <c:ext xmlns:c16="http://schemas.microsoft.com/office/drawing/2014/chart" uri="{C3380CC4-5D6E-409C-BE32-E72D297353CC}">
                <c16:uniqueId val="{00000001-702F-C043-98DE-EA5030A3DA06}"/>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702F-C043-98DE-EA5030A3DA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02F-C043-98DE-EA5030A3DA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02F-C043-98DE-EA5030A3DA06}"/>
              </c:ext>
            </c:extLst>
          </c:dPt>
          <c:cat>
            <c:strRef>
              <c:f>Sheet1!$A$2:$A$5</c:f>
              <c:strCache>
                <c:ptCount val="2"/>
                <c:pt idx="0">
                  <c:v>1st Qtr</c:v>
                </c:pt>
                <c:pt idx="1">
                  <c:v>2nd Qtr</c:v>
                </c:pt>
              </c:strCache>
            </c:strRef>
          </c:cat>
          <c:val>
            <c:numRef>
              <c:f>Sheet1!$B$2:$B$5</c:f>
              <c:numCache>
                <c:formatCode>General</c:formatCode>
                <c:ptCount val="4"/>
                <c:pt idx="0">
                  <c:v>100</c:v>
                </c:pt>
                <c:pt idx="1">
                  <c:v>0</c:v>
                </c:pt>
              </c:numCache>
            </c:numRef>
          </c:val>
          <c:extLst>
            <c:ext xmlns:c16="http://schemas.microsoft.com/office/drawing/2014/chart" uri="{C3380CC4-5D6E-409C-BE32-E72D297353CC}">
              <c16:uniqueId val="{00000008-702F-C043-98DE-EA5030A3DA06}"/>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w="19050">
                <a:noFill/>
              </a:ln>
              <a:effectLst/>
            </c:spPr>
            <c:extLst>
              <c:ext xmlns:c16="http://schemas.microsoft.com/office/drawing/2014/chart" uri="{C3380CC4-5D6E-409C-BE32-E72D297353CC}">
                <c16:uniqueId val="{00000001-DBE6-D24B-994F-C82FC2A9A0F1}"/>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DBE6-D24B-994F-C82FC2A9A0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E6-D24B-994F-C82FC2A9A0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BE6-D24B-994F-C82FC2A9A0F1}"/>
              </c:ext>
            </c:extLst>
          </c:dPt>
          <c:cat>
            <c:strRef>
              <c:f>Sheet1!$A$2:$A$5</c:f>
              <c:strCache>
                <c:ptCount val="2"/>
                <c:pt idx="0">
                  <c:v>1st Qtr</c:v>
                </c:pt>
                <c:pt idx="1">
                  <c:v>2nd Qtr</c:v>
                </c:pt>
              </c:strCache>
            </c:strRef>
          </c:cat>
          <c:val>
            <c:numRef>
              <c:f>Sheet1!$B$2:$B$5</c:f>
              <c:numCache>
                <c:formatCode>General</c:formatCode>
                <c:ptCount val="4"/>
                <c:pt idx="0">
                  <c:v>100</c:v>
                </c:pt>
                <c:pt idx="1">
                  <c:v>0</c:v>
                </c:pt>
              </c:numCache>
            </c:numRef>
          </c:val>
          <c:extLst>
            <c:ext xmlns:c16="http://schemas.microsoft.com/office/drawing/2014/chart" uri="{C3380CC4-5D6E-409C-BE32-E72D297353CC}">
              <c16:uniqueId val="{00000008-DBE6-D24B-994F-C82FC2A9A0F1}"/>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w="19050">
                <a:noFill/>
              </a:ln>
              <a:effectLst/>
            </c:spPr>
            <c:extLst>
              <c:ext xmlns:c16="http://schemas.microsoft.com/office/drawing/2014/chart" uri="{C3380CC4-5D6E-409C-BE32-E72D297353CC}">
                <c16:uniqueId val="{00000001-3FA4-8E4E-8C0E-2A49C2DF9F7B}"/>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3FA4-8E4E-8C0E-2A49C2DF9F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A4-8E4E-8C0E-2A49C2DF9F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A4-8E4E-8C0E-2A49C2DF9F7B}"/>
              </c:ext>
            </c:extLst>
          </c:dPt>
          <c:cat>
            <c:strRef>
              <c:f>Sheet1!$A$2:$A$5</c:f>
              <c:strCache>
                <c:ptCount val="2"/>
                <c:pt idx="0">
                  <c:v>1st Qtr</c:v>
                </c:pt>
                <c:pt idx="1">
                  <c:v>2nd Qtr</c:v>
                </c:pt>
              </c:strCache>
            </c:strRef>
          </c:cat>
          <c:val>
            <c:numRef>
              <c:f>Sheet1!$B$2:$B$5</c:f>
              <c:numCache>
                <c:formatCode>General</c:formatCode>
                <c:ptCount val="4"/>
                <c:pt idx="0">
                  <c:v>100</c:v>
                </c:pt>
                <c:pt idx="1">
                  <c:v>0</c:v>
                </c:pt>
              </c:numCache>
            </c:numRef>
          </c:val>
          <c:extLst>
            <c:ext xmlns:c16="http://schemas.microsoft.com/office/drawing/2014/chart" uri="{C3380CC4-5D6E-409C-BE32-E72D297353CC}">
              <c16:uniqueId val="{00000008-3FA4-8E4E-8C0E-2A49C2DF9F7B}"/>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spPr>
              <a:solidFill>
                <a:schemeClr val="accent6"/>
              </a:solidFill>
              <a:ln w="19050">
                <a:noFill/>
              </a:ln>
              <a:effectLst/>
            </c:spPr>
            <c:extLst>
              <c:ext xmlns:c16="http://schemas.microsoft.com/office/drawing/2014/chart" uri="{C3380CC4-5D6E-409C-BE32-E72D297353CC}">
                <c16:uniqueId val="{00000001-8F0B-3B42-B669-67F263644B1D}"/>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8F0B-3B42-B669-67F263644B1D}"/>
              </c:ext>
            </c:extLst>
          </c:dPt>
          <c:cat>
            <c:strRef>
              <c:f>Sheet1!$A$2:$A$5</c:f>
              <c:strCache>
                <c:ptCount val="2"/>
                <c:pt idx="0">
                  <c:v>1st Qtr</c:v>
                </c:pt>
                <c:pt idx="1">
                  <c:v>2nd Qtr</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4-8F0B-3B42-B669-67F263644B1D}"/>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3366"/>
              </a:solidFill>
              <a:ln w="19050">
                <a:noFill/>
              </a:ln>
              <a:effectLst/>
            </c:spPr>
            <c:extLst>
              <c:ext xmlns:c16="http://schemas.microsoft.com/office/drawing/2014/chart" uri="{C3380CC4-5D6E-409C-BE32-E72D297353CC}">
                <c16:uniqueId val="{00000001-09D8-4A4D-9099-C9710D07941B}"/>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09D8-4A4D-9099-C9710D0794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D8-4A4D-9099-C9710D0794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D8-4A4D-9099-C9710D07941B}"/>
              </c:ext>
            </c:extLst>
          </c:dPt>
          <c:cat>
            <c:strRef>
              <c:f>Sheet1!$A$2:$A$5</c:f>
              <c:strCache>
                <c:ptCount val="2"/>
                <c:pt idx="0">
                  <c:v>1st Qtr</c:v>
                </c:pt>
                <c:pt idx="1">
                  <c:v>2nd Qtr</c:v>
                </c:pt>
              </c:strCache>
            </c:strRef>
          </c:cat>
          <c:val>
            <c:numRef>
              <c:f>Sheet1!$B$2:$B$5</c:f>
              <c:numCache>
                <c:formatCode>General</c:formatCode>
                <c:ptCount val="4"/>
                <c:pt idx="0">
                  <c:v>83</c:v>
                </c:pt>
                <c:pt idx="1">
                  <c:v>17</c:v>
                </c:pt>
              </c:numCache>
            </c:numRef>
          </c:val>
          <c:extLst>
            <c:ext xmlns:c16="http://schemas.microsoft.com/office/drawing/2014/chart" uri="{C3380CC4-5D6E-409C-BE32-E72D297353CC}">
              <c16:uniqueId val="{00000008-09D8-4A4D-9099-C9710D07941B}"/>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a:outerShdw blurRad="50800" dist="88900" dir="3960000" sx="1000" sy="1000" algn="ctr" rotWithShape="0">
        <a:srgbClr val="000000">
          <a:alpha val="43137"/>
        </a:srgbClr>
      </a:outerShdw>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25C8B4"/>
              </a:solidFill>
              <a:ln w="19050">
                <a:noFill/>
              </a:ln>
              <a:effectLst/>
            </c:spPr>
            <c:extLst>
              <c:ext xmlns:c16="http://schemas.microsoft.com/office/drawing/2014/chart" uri="{C3380CC4-5D6E-409C-BE32-E72D297353CC}">
                <c16:uniqueId val="{00000001-09D8-4A4D-9099-C9710D07941B}"/>
              </c:ext>
            </c:extLst>
          </c:dPt>
          <c:dPt>
            <c:idx val="1"/>
            <c:bubble3D val="0"/>
            <c:spPr>
              <a:solidFill>
                <a:schemeClr val="tx2">
                  <a:alpha val="10000"/>
                </a:schemeClr>
              </a:solidFill>
              <a:ln w="19050">
                <a:noFill/>
              </a:ln>
              <a:effectLst/>
            </c:spPr>
            <c:extLst>
              <c:ext xmlns:c16="http://schemas.microsoft.com/office/drawing/2014/chart" uri="{C3380CC4-5D6E-409C-BE32-E72D297353CC}">
                <c16:uniqueId val="{00000003-09D8-4A4D-9099-C9710D0794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D8-4A4D-9099-C9710D0794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D8-4A4D-9099-C9710D07941B}"/>
              </c:ext>
            </c:extLst>
          </c:dPt>
          <c:cat>
            <c:strRef>
              <c:f>Sheet1!$A$2:$A$5</c:f>
              <c:strCache>
                <c:ptCount val="2"/>
                <c:pt idx="0">
                  <c:v>1st Qtr</c:v>
                </c:pt>
                <c:pt idx="1">
                  <c:v>2nd Qtr</c:v>
                </c:pt>
              </c:strCache>
            </c:strRef>
          </c:cat>
          <c:val>
            <c:numRef>
              <c:f>Sheet1!$B$2:$B$5</c:f>
              <c:numCache>
                <c:formatCode>General</c:formatCode>
                <c:ptCount val="4"/>
                <c:pt idx="0">
                  <c:v>100</c:v>
                </c:pt>
                <c:pt idx="1">
                  <c:v>0</c:v>
                </c:pt>
              </c:numCache>
            </c:numRef>
          </c:val>
          <c:extLst>
            <c:ext xmlns:c16="http://schemas.microsoft.com/office/drawing/2014/chart" uri="{C3380CC4-5D6E-409C-BE32-E72D297353CC}">
              <c16:uniqueId val="{00000008-09D8-4A4D-9099-C9710D07941B}"/>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a:outerShdw blurRad="50800" dist="88900" dir="3960000" sx="1000" sy="1000" algn="ctr" rotWithShape="0">
        <a:srgbClr val="000000">
          <a:alpha val="43137"/>
        </a:srgbClr>
      </a:outerShdw>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6280C-BB43-DE47-80DC-361A525889CC}" type="datetimeFigureOut">
              <a:rPr lang="en-US" smtClean="0"/>
              <a:t>11/17/20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7F19F-8907-CE4D-A938-A92E5E173E20}" type="slidenum">
              <a:rPr lang="en-US" smtClean="0"/>
              <a:t>‹#›</a:t>
            </a:fld>
            <a:endParaRPr lang="en-US"/>
          </a:p>
        </p:txBody>
      </p:sp>
    </p:spTree>
    <p:extLst>
      <p:ext uri="{BB962C8B-B14F-4D97-AF65-F5344CB8AC3E}">
        <p14:creationId xmlns:p14="http://schemas.microsoft.com/office/powerpoint/2010/main" val="52671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Master" Target="../slideMasters/slideMaster1.xml"/><Relationship Id="rId5" Type="http://schemas.openxmlformats.org/officeDocument/2006/relationships/chart" Target="../charts/chart5.xml"/><Relationship Id="rId4" Type="http://schemas.openxmlformats.org/officeDocument/2006/relationships/chart" Target="../charts/chart4.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36478" y="163772"/>
            <a:ext cx="11914495" cy="6550927"/>
          </a:xfrm>
          <a:prstGeom prst="rect">
            <a:avLst/>
          </a:prstGeom>
        </p:spPr>
        <p:txBody>
          <a:bodyPr/>
          <a:lstStyle>
            <a:lvl1pPr>
              <a:defRPr sz="1400"/>
            </a:lvl1pPr>
          </a:lstStyle>
          <a:p>
            <a:r>
              <a:rPr lang="en-US"/>
              <a:t>Click icon to add picture</a:t>
            </a:r>
          </a:p>
        </p:txBody>
      </p:sp>
      <p:sp>
        <p:nvSpPr>
          <p:cNvPr id="3" name="Oval 2">
            <a:extLst>
              <a:ext uri="{FF2B5EF4-FFF2-40B4-BE49-F238E27FC236}">
                <a16:creationId xmlns:a16="http://schemas.microsoft.com/office/drawing/2014/main" id="{CC062C48-FCAC-A640-9508-5809436FBBD1}"/>
              </a:ext>
            </a:extLst>
          </p:cNvPr>
          <p:cNvSpPr/>
          <p:nvPr userDrawn="1"/>
        </p:nvSpPr>
        <p:spPr>
          <a:xfrm>
            <a:off x="3931816" y="1298188"/>
            <a:ext cx="4554313" cy="4561870"/>
          </a:xfrm>
          <a:prstGeom prst="ellipse">
            <a:avLst/>
          </a:prstGeom>
          <a:solidFill>
            <a:schemeClr val="bg2">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63097C2-C152-1A42-A7E2-F619736D163F}"/>
              </a:ext>
            </a:extLst>
          </p:cNvPr>
          <p:cNvSpPr txBox="1"/>
          <p:nvPr userDrawn="1"/>
        </p:nvSpPr>
        <p:spPr>
          <a:xfrm>
            <a:off x="4173516" y="3524788"/>
            <a:ext cx="4043617" cy="707886"/>
          </a:xfrm>
          <a:prstGeom prst="rect">
            <a:avLst/>
          </a:prstGeom>
          <a:noFill/>
          <a:effectLst/>
        </p:spPr>
        <p:txBody>
          <a:bodyPr wrap="square" rtlCol="0">
            <a:spAutoFit/>
          </a:bodyPr>
          <a:lstStyle/>
          <a:p>
            <a:pPr algn="ctr"/>
            <a:r>
              <a:rPr lang="en-US" sz="4000" b="1" dirty="0">
                <a:solidFill>
                  <a:schemeClr val="tx1">
                    <a:lumMod val="65000"/>
                    <a:lumOff val="35000"/>
                  </a:schemeClr>
                </a:solidFill>
                <a:latin typeface="Trebuchet MS" panose="020B0703020202090204" pitchFamily="34" charset="0"/>
                <a:cs typeface="Lato Semibold" panose="020F0702020204030203" pitchFamily="34" charset="0"/>
              </a:rPr>
              <a:t>HOUSING FIRST</a:t>
            </a:r>
          </a:p>
        </p:txBody>
      </p:sp>
      <p:sp>
        <p:nvSpPr>
          <p:cNvPr id="5" name="Content Placeholder 2">
            <a:extLst>
              <a:ext uri="{FF2B5EF4-FFF2-40B4-BE49-F238E27FC236}">
                <a16:creationId xmlns:a16="http://schemas.microsoft.com/office/drawing/2014/main" id="{C8C015F7-0BE5-6F42-98E0-999C1775382D}"/>
              </a:ext>
            </a:extLst>
          </p:cNvPr>
          <p:cNvSpPr txBox="1">
            <a:spLocks/>
          </p:cNvSpPr>
          <p:nvPr userDrawn="1"/>
        </p:nvSpPr>
        <p:spPr>
          <a:xfrm>
            <a:off x="3959258" y="4161279"/>
            <a:ext cx="4499430" cy="43609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id-ID" sz="1600" spc="300" dirty="0">
                <a:solidFill>
                  <a:srgbClr val="FF0000"/>
                </a:solidFill>
                <a:latin typeface="Trebuchet MS" panose="020B0703020202090204" pitchFamily="34" charset="0"/>
                <a:ea typeface="Roboto" panose="02000000000000000000" pitchFamily="2" charset="0"/>
              </a:rPr>
              <a:t>THE SALVATION ARMY</a:t>
            </a:r>
            <a:endParaRPr lang="en-US" sz="1600" spc="300" dirty="0">
              <a:solidFill>
                <a:srgbClr val="FF0000"/>
              </a:solidFill>
              <a:latin typeface="Trebuchet MS" panose="020B0703020202090204" pitchFamily="34" charset="0"/>
              <a:ea typeface="Roboto" panose="02000000000000000000" pitchFamily="2" charset="0"/>
            </a:endParaRPr>
          </a:p>
        </p:txBody>
      </p:sp>
      <p:pic>
        <p:nvPicPr>
          <p:cNvPr id="6" name="Picture 5">
            <a:extLst>
              <a:ext uri="{FF2B5EF4-FFF2-40B4-BE49-F238E27FC236}">
                <a16:creationId xmlns:a16="http://schemas.microsoft.com/office/drawing/2014/main" id="{B1D135FA-FC03-1149-B982-20185EC3E0EE}"/>
              </a:ext>
            </a:extLst>
          </p:cNvPr>
          <p:cNvPicPr>
            <a:picLocks noChangeAspect="1"/>
          </p:cNvPicPr>
          <p:nvPr userDrawn="1"/>
        </p:nvPicPr>
        <p:blipFill>
          <a:blip r:embed="rId2"/>
          <a:stretch>
            <a:fillRect/>
          </a:stretch>
        </p:blipFill>
        <p:spPr>
          <a:xfrm>
            <a:off x="5480125" y="2585319"/>
            <a:ext cx="1457696" cy="854511"/>
          </a:xfrm>
          <a:prstGeom prst="rect">
            <a:avLst/>
          </a:prstGeom>
        </p:spPr>
      </p:pic>
      <p:sp>
        <p:nvSpPr>
          <p:cNvPr id="7" name="Oval 6">
            <a:extLst>
              <a:ext uri="{FF2B5EF4-FFF2-40B4-BE49-F238E27FC236}">
                <a16:creationId xmlns:a16="http://schemas.microsoft.com/office/drawing/2014/main" id="{CDCC98C1-3BF8-F745-80A3-2FE3830BB84D}"/>
              </a:ext>
            </a:extLst>
          </p:cNvPr>
          <p:cNvSpPr/>
          <p:nvPr userDrawn="1"/>
        </p:nvSpPr>
        <p:spPr>
          <a:xfrm>
            <a:off x="4146798" y="1512938"/>
            <a:ext cx="4131295" cy="4132371"/>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Tree>
    <p:extLst>
      <p:ext uri="{BB962C8B-B14F-4D97-AF65-F5344CB8AC3E}">
        <p14:creationId xmlns:p14="http://schemas.microsoft.com/office/powerpoint/2010/main" val="273025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061AA5-9786-AF4E-A756-B1F0270C4BC9}"/>
              </a:ext>
            </a:extLst>
          </p:cNvPr>
          <p:cNvSpPr txBox="1">
            <a:spLocks/>
          </p:cNvSpPr>
          <p:nvPr userDrawn="1"/>
        </p:nvSpPr>
        <p:spPr>
          <a:xfrm>
            <a:off x="3556000" y="1056236"/>
            <a:ext cx="5080001" cy="43609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GB" sz="1200" dirty="0">
                <a:solidFill>
                  <a:schemeClr val="bg1">
                    <a:lumMod val="65000"/>
                  </a:schemeClr>
                </a:solidFill>
                <a:ea typeface="Roboto" panose="02000000000000000000" pitchFamily="2" charset="0"/>
              </a:rPr>
              <a:t>Here is more detailed information about our service delivery plan</a:t>
            </a:r>
            <a:endParaRPr lang="en-US" sz="1200" dirty="0">
              <a:solidFill>
                <a:schemeClr val="bg1">
                  <a:lumMod val="65000"/>
                </a:schemeClr>
              </a:solidFill>
              <a:ea typeface="Roboto" panose="02000000000000000000" pitchFamily="2" charset="0"/>
            </a:endParaRPr>
          </a:p>
        </p:txBody>
      </p:sp>
      <p:sp>
        <p:nvSpPr>
          <p:cNvPr id="5" name="Content Placeholder 2">
            <a:extLst>
              <a:ext uri="{FF2B5EF4-FFF2-40B4-BE49-F238E27FC236}">
                <a16:creationId xmlns:a16="http://schemas.microsoft.com/office/drawing/2014/main" id="{922B5138-2C2C-4F44-B165-06C2E41840EC}"/>
              </a:ext>
            </a:extLst>
          </p:cNvPr>
          <p:cNvSpPr txBox="1">
            <a:spLocks/>
          </p:cNvSpPr>
          <p:nvPr userDrawn="1"/>
        </p:nvSpPr>
        <p:spPr>
          <a:xfrm>
            <a:off x="4190088" y="577070"/>
            <a:ext cx="3822026"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Service delivery plan</a:t>
            </a:r>
          </a:p>
        </p:txBody>
      </p:sp>
      <p:sp>
        <p:nvSpPr>
          <p:cNvPr id="6" name="TextBox 5">
            <a:extLst>
              <a:ext uri="{FF2B5EF4-FFF2-40B4-BE49-F238E27FC236}">
                <a16:creationId xmlns:a16="http://schemas.microsoft.com/office/drawing/2014/main" id="{B3FCC6E8-A9BB-0347-ABE9-6819DA9E5CF6}"/>
              </a:ext>
            </a:extLst>
          </p:cNvPr>
          <p:cNvSpPr txBox="1"/>
          <p:nvPr userDrawn="1"/>
        </p:nvSpPr>
        <p:spPr>
          <a:xfrm>
            <a:off x="2469897" y="3085141"/>
            <a:ext cx="2003961" cy="369332"/>
          </a:xfrm>
          <a:prstGeom prst="rect">
            <a:avLst/>
          </a:prstGeom>
          <a:noFill/>
        </p:spPr>
        <p:txBody>
          <a:bodyPr wrap="square" lIns="0" tIns="0" rIns="0" bIns="0" rtlCol="0">
            <a:spAutoFit/>
          </a:bodyPr>
          <a:lstStyle/>
          <a:p>
            <a:pPr lvl="0" algn="ctr"/>
            <a:r>
              <a:rPr lang="en-US" sz="1200" dirty="0">
                <a:solidFill>
                  <a:prstClr val="white">
                    <a:lumMod val="50000"/>
                  </a:prstClr>
                </a:solidFill>
                <a:latin typeface="Trebuchet MS" panose="020B0703020202090204" pitchFamily="34" charset="0"/>
                <a:ea typeface="Roboto" panose="02000000000000000000" pitchFamily="2" charset="0"/>
              </a:rPr>
              <a:t>A commitment to provide funding and support</a:t>
            </a:r>
            <a:endParaRPr lang="en-US" sz="1200" b="1" dirty="0">
              <a:solidFill>
                <a:prstClr val="white">
                  <a:lumMod val="65000"/>
                </a:prstClr>
              </a:solidFill>
              <a:latin typeface="Trebuchet MS" panose="020B0703020202090204" pitchFamily="34" charset="0"/>
              <a:ea typeface="Roboto" panose="02000000000000000000" pitchFamily="2" charset="0"/>
            </a:endParaRPr>
          </a:p>
        </p:txBody>
      </p:sp>
      <p:cxnSp>
        <p:nvCxnSpPr>
          <p:cNvPr id="7" name="Straight Connector 6">
            <a:extLst>
              <a:ext uri="{FF2B5EF4-FFF2-40B4-BE49-F238E27FC236}">
                <a16:creationId xmlns:a16="http://schemas.microsoft.com/office/drawing/2014/main" id="{8AE3635A-933D-F043-A593-29D66DC42587}"/>
              </a:ext>
            </a:extLst>
          </p:cNvPr>
          <p:cNvCxnSpPr/>
          <p:nvPr userDrawn="1"/>
        </p:nvCxnSpPr>
        <p:spPr>
          <a:xfrm>
            <a:off x="2515305" y="2888549"/>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Freeform 138">
            <a:extLst>
              <a:ext uri="{FF2B5EF4-FFF2-40B4-BE49-F238E27FC236}">
                <a16:creationId xmlns:a16="http://schemas.microsoft.com/office/drawing/2014/main" id="{A23E696A-892C-3644-966C-54981A377815}"/>
              </a:ext>
            </a:extLst>
          </p:cNvPr>
          <p:cNvSpPr>
            <a:spLocks noChangeArrowheads="1"/>
          </p:cNvSpPr>
          <p:nvPr userDrawn="1"/>
        </p:nvSpPr>
        <p:spPr bwMode="auto">
          <a:xfrm>
            <a:off x="3177369" y="2061730"/>
            <a:ext cx="705052" cy="689384"/>
          </a:xfrm>
          <a:custGeom>
            <a:avLst/>
            <a:gdLst>
              <a:gd name="T0" fmla="*/ 565 w 594"/>
              <a:gd name="T1" fmla="*/ 340 h 581"/>
              <a:gd name="T2" fmla="*/ 558 w 594"/>
              <a:gd name="T3" fmla="*/ 340 h 581"/>
              <a:gd name="T4" fmla="*/ 544 w 594"/>
              <a:gd name="T5" fmla="*/ 389 h 581"/>
              <a:gd name="T6" fmla="*/ 544 w 594"/>
              <a:gd name="T7" fmla="*/ 396 h 581"/>
              <a:gd name="T8" fmla="*/ 544 w 594"/>
              <a:gd name="T9" fmla="*/ 403 h 581"/>
              <a:gd name="T10" fmla="*/ 544 w 594"/>
              <a:gd name="T11" fmla="*/ 403 h 581"/>
              <a:gd name="T12" fmla="*/ 537 w 594"/>
              <a:gd name="T13" fmla="*/ 410 h 581"/>
              <a:gd name="T14" fmla="*/ 515 w 594"/>
              <a:gd name="T15" fmla="*/ 417 h 581"/>
              <a:gd name="T16" fmla="*/ 515 w 594"/>
              <a:gd name="T17" fmla="*/ 417 h 581"/>
              <a:gd name="T18" fmla="*/ 431 w 594"/>
              <a:gd name="T19" fmla="*/ 340 h 581"/>
              <a:gd name="T20" fmla="*/ 431 w 594"/>
              <a:gd name="T21" fmla="*/ 340 h 581"/>
              <a:gd name="T22" fmla="*/ 141 w 594"/>
              <a:gd name="T23" fmla="*/ 311 h 581"/>
              <a:gd name="T24" fmla="*/ 169 w 594"/>
              <a:gd name="T25" fmla="*/ 0 h 581"/>
              <a:gd name="T26" fmla="*/ 593 w 594"/>
              <a:gd name="T27" fmla="*/ 29 h 581"/>
              <a:gd name="T28" fmla="*/ 565 w 594"/>
              <a:gd name="T29" fmla="*/ 340 h 581"/>
              <a:gd name="T30" fmla="*/ 417 w 594"/>
              <a:gd name="T31" fmla="*/ 368 h 581"/>
              <a:gd name="T32" fmla="*/ 480 w 594"/>
              <a:gd name="T33" fmla="*/ 432 h 581"/>
              <a:gd name="T34" fmla="*/ 515 w 594"/>
              <a:gd name="T35" fmla="*/ 467 h 581"/>
              <a:gd name="T36" fmla="*/ 487 w 594"/>
              <a:gd name="T37" fmla="*/ 495 h 581"/>
              <a:gd name="T38" fmla="*/ 289 w 594"/>
              <a:gd name="T39" fmla="*/ 495 h 581"/>
              <a:gd name="T40" fmla="*/ 226 w 594"/>
              <a:gd name="T41" fmla="*/ 495 h 581"/>
              <a:gd name="T42" fmla="*/ 197 w 594"/>
              <a:gd name="T43" fmla="*/ 495 h 581"/>
              <a:gd name="T44" fmla="*/ 113 w 594"/>
              <a:gd name="T45" fmla="*/ 566 h 581"/>
              <a:gd name="T46" fmla="*/ 91 w 594"/>
              <a:gd name="T47" fmla="*/ 580 h 581"/>
              <a:gd name="T48" fmla="*/ 91 w 594"/>
              <a:gd name="T49" fmla="*/ 580 h 581"/>
              <a:gd name="T50" fmla="*/ 70 w 594"/>
              <a:gd name="T51" fmla="*/ 566 h 581"/>
              <a:gd name="T52" fmla="*/ 70 w 594"/>
              <a:gd name="T53" fmla="*/ 566 h 581"/>
              <a:gd name="T54" fmla="*/ 70 w 594"/>
              <a:gd name="T55" fmla="*/ 559 h 581"/>
              <a:gd name="T56" fmla="*/ 63 w 594"/>
              <a:gd name="T57" fmla="*/ 552 h 581"/>
              <a:gd name="T58" fmla="*/ 63 w 594"/>
              <a:gd name="T59" fmla="*/ 495 h 581"/>
              <a:gd name="T60" fmla="*/ 63 w 594"/>
              <a:gd name="T61" fmla="*/ 495 h 581"/>
              <a:gd name="T62" fmla="*/ 0 w 594"/>
              <a:gd name="T63" fmla="*/ 467 h 581"/>
              <a:gd name="T64" fmla="*/ 0 w 594"/>
              <a:gd name="T65" fmla="*/ 142 h 581"/>
              <a:gd name="T66" fmla="*/ 113 w 594"/>
              <a:gd name="T67" fmla="*/ 113 h 581"/>
              <a:gd name="T68" fmla="*/ 169 w 594"/>
              <a:gd name="T69" fmla="*/ 36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4" h="581">
                <a:moveTo>
                  <a:pt x="565" y="340"/>
                </a:moveTo>
                <a:lnTo>
                  <a:pt x="565" y="340"/>
                </a:lnTo>
                <a:cubicBezTo>
                  <a:pt x="558" y="340"/>
                  <a:pt x="558" y="340"/>
                  <a:pt x="558" y="340"/>
                </a:cubicBezTo>
                <a:lnTo>
                  <a:pt x="558" y="340"/>
                </a:lnTo>
                <a:cubicBezTo>
                  <a:pt x="544" y="340"/>
                  <a:pt x="544" y="340"/>
                  <a:pt x="544" y="340"/>
                </a:cubicBezTo>
                <a:cubicBezTo>
                  <a:pt x="544" y="389"/>
                  <a:pt x="544" y="389"/>
                  <a:pt x="544" y="389"/>
                </a:cubicBezTo>
                <a:lnTo>
                  <a:pt x="544" y="389"/>
                </a:lnTo>
                <a:lnTo>
                  <a:pt x="544" y="396"/>
                </a:lnTo>
                <a:lnTo>
                  <a:pt x="544" y="396"/>
                </a:lnTo>
                <a:cubicBezTo>
                  <a:pt x="544" y="396"/>
                  <a:pt x="544" y="396"/>
                  <a:pt x="544" y="403"/>
                </a:cubicBezTo>
                <a:lnTo>
                  <a:pt x="544" y="403"/>
                </a:lnTo>
                <a:lnTo>
                  <a:pt x="544" y="403"/>
                </a:lnTo>
                <a:lnTo>
                  <a:pt x="537" y="410"/>
                </a:lnTo>
                <a:lnTo>
                  <a:pt x="537" y="410"/>
                </a:lnTo>
                <a:cubicBezTo>
                  <a:pt x="530" y="417"/>
                  <a:pt x="523" y="417"/>
                  <a:pt x="515" y="417"/>
                </a:cubicBezTo>
                <a:lnTo>
                  <a:pt x="515" y="417"/>
                </a:lnTo>
                <a:lnTo>
                  <a:pt x="515" y="417"/>
                </a:lnTo>
                <a:lnTo>
                  <a:pt x="515" y="417"/>
                </a:lnTo>
                <a:cubicBezTo>
                  <a:pt x="508" y="417"/>
                  <a:pt x="501" y="417"/>
                  <a:pt x="501" y="410"/>
                </a:cubicBezTo>
                <a:cubicBezTo>
                  <a:pt x="431" y="340"/>
                  <a:pt x="431" y="340"/>
                  <a:pt x="431" y="340"/>
                </a:cubicBezTo>
                <a:lnTo>
                  <a:pt x="431" y="340"/>
                </a:lnTo>
                <a:lnTo>
                  <a:pt x="431" y="340"/>
                </a:ln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lnTo>
                  <a:pt x="480" y="432"/>
                </a:lnTo>
                <a:cubicBezTo>
                  <a:pt x="487" y="439"/>
                  <a:pt x="501" y="446"/>
                  <a:pt x="515" y="446"/>
                </a:cubicBezTo>
                <a:cubicBezTo>
                  <a:pt x="515" y="467"/>
                  <a:pt x="515" y="467"/>
                  <a:pt x="515" y="467"/>
                </a:cubicBezTo>
                <a:cubicBezTo>
                  <a:pt x="515" y="481"/>
                  <a:pt x="508" y="495"/>
                  <a:pt x="487" y="495"/>
                </a:cubicBezTo>
                <a:lnTo>
                  <a:pt x="487" y="495"/>
                </a:lnTo>
                <a:cubicBezTo>
                  <a:pt x="289" y="495"/>
                  <a:pt x="289" y="495"/>
                  <a:pt x="289" y="495"/>
                </a:cubicBezTo>
                <a:lnTo>
                  <a:pt x="289" y="495"/>
                </a:lnTo>
                <a:cubicBezTo>
                  <a:pt x="226" y="495"/>
                  <a:pt x="226" y="495"/>
                  <a:pt x="226" y="495"/>
                </a:cubicBezTo>
                <a:lnTo>
                  <a:pt x="226" y="495"/>
                </a:lnTo>
                <a:cubicBezTo>
                  <a:pt x="197" y="495"/>
                  <a:pt x="197" y="495"/>
                  <a:pt x="197" y="495"/>
                </a:cubicBezTo>
                <a:lnTo>
                  <a:pt x="197" y="495"/>
                </a:lnTo>
                <a:cubicBezTo>
                  <a:pt x="190" y="495"/>
                  <a:pt x="190" y="495"/>
                  <a:pt x="190" y="495"/>
                </a:cubicBezTo>
                <a:cubicBezTo>
                  <a:pt x="113" y="566"/>
                  <a:pt x="113" y="566"/>
                  <a:pt x="113" y="566"/>
                </a:cubicBezTo>
                <a:cubicBezTo>
                  <a:pt x="106" y="573"/>
                  <a:pt x="99" y="580"/>
                  <a:pt x="91" y="580"/>
                </a:cubicBezTo>
                <a:lnTo>
                  <a:pt x="91" y="580"/>
                </a:lnTo>
                <a:lnTo>
                  <a:pt x="91" y="580"/>
                </a:lnTo>
                <a:lnTo>
                  <a:pt x="91" y="580"/>
                </a:lnTo>
                <a:cubicBezTo>
                  <a:pt x="84" y="580"/>
                  <a:pt x="77" y="573"/>
                  <a:pt x="77" y="566"/>
                </a:cubicBezTo>
                <a:cubicBezTo>
                  <a:pt x="70" y="566"/>
                  <a:pt x="70" y="566"/>
                  <a:pt x="70" y="566"/>
                </a:cubicBezTo>
                <a:lnTo>
                  <a:pt x="70" y="566"/>
                </a:lnTo>
                <a:lnTo>
                  <a:pt x="70" y="566"/>
                </a:lnTo>
                <a:lnTo>
                  <a:pt x="70" y="559"/>
                </a:lnTo>
                <a:lnTo>
                  <a:pt x="70" y="559"/>
                </a:lnTo>
                <a:cubicBezTo>
                  <a:pt x="70" y="559"/>
                  <a:pt x="63" y="559"/>
                  <a:pt x="63" y="552"/>
                </a:cubicBezTo>
                <a:lnTo>
                  <a:pt x="63" y="552"/>
                </a:lnTo>
                <a:lnTo>
                  <a:pt x="63" y="552"/>
                </a:lnTo>
                <a:cubicBezTo>
                  <a:pt x="63" y="495"/>
                  <a:pt x="63" y="495"/>
                  <a:pt x="63" y="495"/>
                </a:cubicBezTo>
                <a:lnTo>
                  <a:pt x="63" y="495"/>
                </a:lnTo>
                <a:lnTo>
                  <a:pt x="63" y="495"/>
                </a:lnTo>
                <a:cubicBezTo>
                  <a:pt x="28" y="495"/>
                  <a:pt x="28" y="495"/>
                  <a:pt x="28" y="495"/>
                </a:cubicBezTo>
                <a:cubicBezTo>
                  <a:pt x="14" y="495"/>
                  <a:pt x="0" y="481"/>
                  <a:pt x="0" y="467"/>
                </a:cubicBezTo>
                <a:cubicBezTo>
                  <a:pt x="0" y="142"/>
                  <a:pt x="0" y="142"/>
                  <a:pt x="0" y="142"/>
                </a:cubicBezTo>
                <a:lnTo>
                  <a:pt x="0" y="142"/>
                </a:ln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accent1"/>
          </a:solidFill>
          <a:ln>
            <a:noFill/>
          </a:ln>
          <a:effectLst/>
        </p:spPr>
        <p:txBody>
          <a:bodyPr wrap="none" anchor="ctr"/>
          <a:lstStyle/>
          <a:p>
            <a:pPr defTabSz="1218987" eaLnBrk="1" fontAlgn="auto" hangingPunct="1">
              <a:spcBef>
                <a:spcPts val="0"/>
              </a:spcBef>
              <a:spcAft>
                <a:spcPts val="0"/>
              </a:spcAft>
              <a:defRPr/>
            </a:pPr>
            <a:endParaRPr lang="en-US" dirty="0">
              <a:latin typeface="+mn-lt"/>
              <a:ea typeface="+mn-ea"/>
            </a:endParaRPr>
          </a:p>
        </p:txBody>
      </p:sp>
      <p:sp>
        <p:nvSpPr>
          <p:cNvPr id="9" name="TextBox 8">
            <a:extLst>
              <a:ext uri="{FF2B5EF4-FFF2-40B4-BE49-F238E27FC236}">
                <a16:creationId xmlns:a16="http://schemas.microsoft.com/office/drawing/2014/main" id="{F8C57113-674A-E44F-8E78-423E6EB538C6}"/>
              </a:ext>
            </a:extLst>
          </p:cNvPr>
          <p:cNvSpPr txBox="1"/>
          <p:nvPr userDrawn="1"/>
        </p:nvSpPr>
        <p:spPr>
          <a:xfrm>
            <a:off x="5030217" y="3085141"/>
            <a:ext cx="2003961" cy="369332"/>
          </a:xfrm>
          <a:prstGeom prst="rect">
            <a:avLst/>
          </a:prstGeom>
          <a:noFill/>
        </p:spPr>
        <p:txBody>
          <a:bodyPr wrap="square" lIns="0" tIns="0" rIns="0" bIns="0" rtlCol="0">
            <a:spAutoFit/>
          </a:bodyPr>
          <a:lstStyle/>
          <a:p>
            <a:pPr lvl="0" algn="ctr"/>
            <a:r>
              <a:rPr lang="en-US" sz="1200" dirty="0">
                <a:solidFill>
                  <a:prstClr val="white">
                    <a:lumMod val="50000"/>
                  </a:prstClr>
                </a:solidFill>
                <a:latin typeface="Trebuchet MS" panose="020B0703020202090204" pitchFamily="34" charset="0"/>
                <a:ea typeface="Roboto" panose="02000000000000000000" pitchFamily="2" charset="0"/>
              </a:rPr>
              <a:t>A model based on the </a:t>
            </a:r>
            <a:br>
              <a:rPr lang="en-US" sz="1200" dirty="0">
                <a:solidFill>
                  <a:prstClr val="white">
                    <a:lumMod val="50000"/>
                  </a:prstClr>
                </a:solidFill>
                <a:latin typeface="Trebuchet MS" panose="020B0703020202090204" pitchFamily="34" charset="0"/>
                <a:ea typeface="Roboto" panose="02000000000000000000" pitchFamily="2" charset="0"/>
              </a:rPr>
            </a:br>
            <a:r>
              <a:rPr lang="en-US" sz="1200" dirty="0">
                <a:solidFill>
                  <a:prstClr val="white">
                    <a:lumMod val="50000"/>
                  </a:prstClr>
                </a:solidFill>
                <a:latin typeface="Trebuchet MS" panose="020B0703020202090204" pitchFamily="34" charset="0"/>
                <a:ea typeface="Roboto" panose="02000000000000000000" pitchFamily="2" charset="0"/>
              </a:rPr>
              <a:t>core principles</a:t>
            </a:r>
          </a:p>
        </p:txBody>
      </p:sp>
      <p:cxnSp>
        <p:nvCxnSpPr>
          <p:cNvPr id="10" name="Straight Connector 9">
            <a:extLst>
              <a:ext uri="{FF2B5EF4-FFF2-40B4-BE49-F238E27FC236}">
                <a16:creationId xmlns:a16="http://schemas.microsoft.com/office/drawing/2014/main" id="{F3E9E25C-FD9D-1A4D-A15F-18D999A79D47}"/>
              </a:ext>
            </a:extLst>
          </p:cNvPr>
          <p:cNvCxnSpPr/>
          <p:nvPr userDrawn="1"/>
        </p:nvCxnSpPr>
        <p:spPr>
          <a:xfrm>
            <a:off x="5075625" y="2888549"/>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D92260-B536-9C42-A06A-2A498CB50972}"/>
              </a:ext>
            </a:extLst>
          </p:cNvPr>
          <p:cNvSpPr txBox="1"/>
          <p:nvPr userDrawn="1"/>
        </p:nvSpPr>
        <p:spPr>
          <a:xfrm>
            <a:off x="7681354" y="3085141"/>
            <a:ext cx="2003961" cy="369332"/>
          </a:xfrm>
          <a:prstGeom prst="rect">
            <a:avLst/>
          </a:prstGeom>
          <a:noFill/>
        </p:spPr>
        <p:txBody>
          <a:bodyPr wrap="square" lIns="0" tIns="0" rIns="0" bIns="0" rtlCol="0">
            <a:spAutoFit/>
          </a:bodyPr>
          <a:lstStyle/>
          <a:p>
            <a:pPr lvl="0" algn="ctr"/>
            <a:r>
              <a:rPr lang="en-US" sz="1200" dirty="0">
                <a:solidFill>
                  <a:prstClr val="white">
                    <a:lumMod val="50000"/>
                  </a:prstClr>
                </a:solidFill>
                <a:latin typeface="Trebuchet MS" panose="020B0703020202090204" pitchFamily="34" charset="0"/>
                <a:ea typeface="Roboto" panose="02000000000000000000" pitchFamily="2" charset="0"/>
              </a:rPr>
              <a:t>A comprehensive Service Specification</a:t>
            </a:r>
            <a:endParaRPr lang="en-US" sz="1200" b="1" dirty="0">
              <a:solidFill>
                <a:prstClr val="white">
                  <a:lumMod val="65000"/>
                </a:prstClr>
              </a:solidFill>
              <a:latin typeface="Trebuchet MS" panose="020B0703020202090204" pitchFamily="34" charset="0"/>
              <a:ea typeface="Roboto" panose="02000000000000000000" pitchFamily="2" charset="0"/>
            </a:endParaRPr>
          </a:p>
        </p:txBody>
      </p:sp>
      <p:cxnSp>
        <p:nvCxnSpPr>
          <p:cNvPr id="12" name="Straight Connector 11">
            <a:extLst>
              <a:ext uri="{FF2B5EF4-FFF2-40B4-BE49-F238E27FC236}">
                <a16:creationId xmlns:a16="http://schemas.microsoft.com/office/drawing/2014/main" id="{3D58D73A-8186-5344-8EB5-24C9042C76C9}"/>
              </a:ext>
            </a:extLst>
          </p:cNvPr>
          <p:cNvCxnSpPr/>
          <p:nvPr userDrawn="1"/>
        </p:nvCxnSpPr>
        <p:spPr>
          <a:xfrm>
            <a:off x="7726762" y="2888549"/>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1E460F7-8A67-CC44-8B1F-FC6E69CB5724}"/>
              </a:ext>
            </a:extLst>
          </p:cNvPr>
          <p:cNvSpPr txBox="1"/>
          <p:nvPr userDrawn="1"/>
        </p:nvSpPr>
        <p:spPr>
          <a:xfrm>
            <a:off x="2469897" y="5160076"/>
            <a:ext cx="2003961" cy="738664"/>
          </a:xfrm>
          <a:prstGeom prst="rect">
            <a:avLst/>
          </a:prstGeom>
          <a:noFill/>
        </p:spPr>
        <p:txBody>
          <a:bodyPr wrap="square" lIns="0" tIns="0" rIns="0" bIns="0" rtlCol="0">
            <a:spAutoFit/>
          </a:bodyPr>
          <a:lstStyle/>
          <a:p>
            <a:pPr lvl="0" algn="ctr"/>
            <a:r>
              <a:rPr lang="en-US" sz="1200" dirty="0">
                <a:solidFill>
                  <a:prstClr val="white">
                    <a:lumMod val="50000"/>
                  </a:prstClr>
                </a:solidFill>
                <a:latin typeface="Trebuchet MS" panose="020B0703020202090204" pitchFamily="34" charset="0"/>
                <a:ea typeface="Roboto" panose="02000000000000000000" pitchFamily="2" charset="0"/>
              </a:rPr>
              <a:t>A person </a:t>
            </a:r>
            <a:r>
              <a:rPr lang="en-US" sz="1200" dirty="0" err="1">
                <a:solidFill>
                  <a:prstClr val="white">
                    <a:lumMod val="50000"/>
                  </a:prstClr>
                </a:solidFill>
                <a:latin typeface="Trebuchet MS" panose="020B0703020202090204" pitchFamily="34" charset="0"/>
                <a:ea typeface="Roboto" panose="02000000000000000000" pitchFamily="2" charset="0"/>
              </a:rPr>
              <a:t>centred</a:t>
            </a:r>
            <a:r>
              <a:rPr lang="en-US" sz="1200" dirty="0">
                <a:solidFill>
                  <a:prstClr val="white">
                    <a:lumMod val="50000"/>
                  </a:prstClr>
                </a:solidFill>
                <a:latin typeface="Trebuchet MS" panose="020B0703020202090204" pitchFamily="34" charset="0"/>
                <a:ea typeface="Roboto" panose="02000000000000000000" pitchFamily="2" charset="0"/>
              </a:rPr>
              <a:t> approach to support, providing an assertive and flexible model to meet individuals needs</a:t>
            </a:r>
          </a:p>
        </p:txBody>
      </p:sp>
      <p:cxnSp>
        <p:nvCxnSpPr>
          <p:cNvPr id="14" name="Straight Connector 13">
            <a:extLst>
              <a:ext uri="{FF2B5EF4-FFF2-40B4-BE49-F238E27FC236}">
                <a16:creationId xmlns:a16="http://schemas.microsoft.com/office/drawing/2014/main" id="{3155481B-0376-9A4A-94F6-8073EF276144}"/>
              </a:ext>
            </a:extLst>
          </p:cNvPr>
          <p:cNvCxnSpPr/>
          <p:nvPr userDrawn="1"/>
        </p:nvCxnSpPr>
        <p:spPr>
          <a:xfrm>
            <a:off x="2515305" y="4963484"/>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7228D6-CC52-C746-8E2B-0159AC02A4F7}"/>
              </a:ext>
            </a:extLst>
          </p:cNvPr>
          <p:cNvSpPr txBox="1"/>
          <p:nvPr userDrawn="1"/>
        </p:nvSpPr>
        <p:spPr>
          <a:xfrm>
            <a:off x="5030217" y="5160076"/>
            <a:ext cx="2003961" cy="738664"/>
          </a:xfrm>
          <a:prstGeom prst="rect">
            <a:avLst/>
          </a:prstGeom>
          <a:noFill/>
        </p:spPr>
        <p:txBody>
          <a:bodyPr wrap="square" lIns="0" tIns="0" rIns="0" bIns="0" rtlCol="0">
            <a:spAutoFit/>
          </a:bodyPr>
          <a:lstStyle/>
          <a:p>
            <a:pPr lvl="0" algn="ctr"/>
            <a:r>
              <a:rPr lang="en-US" sz="1200" dirty="0">
                <a:solidFill>
                  <a:prstClr val="white">
                    <a:lumMod val="50000"/>
                  </a:prstClr>
                </a:solidFill>
                <a:latin typeface="Trebuchet MS" panose="020B0703020202090204" pitchFamily="34" charset="0"/>
                <a:ea typeface="Roboto" panose="02000000000000000000" pitchFamily="2" charset="0"/>
              </a:rPr>
              <a:t>A multi agency approach &amp; steering group for continuous analysis to ensure integrity of the project</a:t>
            </a:r>
          </a:p>
        </p:txBody>
      </p:sp>
      <p:cxnSp>
        <p:nvCxnSpPr>
          <p:cNvPr id="16" name="Straight Connector 15">
            <a:extLst>
              <a:ext uri="{FF2B5EF4-FFF2-40B4-BE49-F238E27FC236}">
                <a16:creationId xmlns:a16="http://schemas.microsoft.com/office/drawing/2014/main" id="{CE58E5E0-FD3F-3A4E-934E-E79D821BC3C6}"/>
              </a:ext>
            </a:extLst>
          </p:cNvPr>
          <p:cNvCxnSpPr/>
          <p:nvPr userDrawn="1"/>
        </p:nvCxnSpPr>
        <p:spPr>
          <a:xfrm>
            <a:off x="5075625" y="4963484"/>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E4B9903-13F8-2846-AE06-48F898F4BD02}"/>
              </a:ext>
            </a:extLst>
          </p:cNvPr>
          <p:cNvSpPr txBox="1"/>
          <p:nvPr userDrawn="1"/>
        </p:nvSpPr>
        <p:spPr>
          <a:xfrm>
            <a:off x="7681354" y="5160076"/>
            <a:ext cx="2003961" cy="184666"/>
          </a:xfrm>
          <a:prstGeom prst="rect">
            <a:avLst/>
          </a:prstGeom>
          <a:noFill/>
        </p:spPr>
        <p:txBody>
          <a:bodyPr wrap="square" lIns="0" tIns="0" rIns="0" bIns="0" rtlCol="0">
            <a:spAutoFit/>
          </a:bodyPr>
          <a:lstStyle/>
          <a:p>
            <a:pPr lvl="0" algn="ctr"/>
            <a:r>
              <a:rPr lang="en-US" sz="1200" dirty="0">
                <a:solidFill>
                  <a:prstClr val="white">
                    <a:lumMod val="50000"/>
                  </a:prstClr>
                </a:solidFill>
                <a:latin typeface="Trebuchet MS" panose="020B0703020202090204" pitchFamily="34" charset="0"/>
                <a:ea typeface="Roboto" panose="02000000000000000000" pitchFamily="2" charset="0"/>
              </a:rPr>
              <a:t>Monitored outcomes</a:t>
            </a:r>
          </a:p>
        </p:txBody>
      </p:sp>
      <p:cxnSp>
        <p:nvCxnSpPr>
          <p:cNvPr id="18" name="Straight Connector 17">
            <a:extLst>
              <a:ext uri="{FF2B5EF4-FFF2-40B4-BE49-F238E27FC236}">
                <a16:creationId xmlns:a16="http://schemas.microsoft.com/office/drawing/2014/main" id="{87341819-F54C-374A-90FF-C157D68768A0}"/>
              </a:ext>
            </a:extLst>
          </p:cNvPr>
          <p:cNvCxnSpPr/>
          <p:nvPr userDrawn="1"/>
        </p:nvCxnSpPr>
        <p:spPr>
          <a:xfrm>
            <a:off x="7726762" y="4963484"/>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Freeform 8">
            <a:extLst>
              <a:ext uri="{FF2B5EF4-FFF2-40B4-BE49-F238E27FC236}">
                <a16:creationId xmlns:a16="http://schemas.microsoft.com/office/drawing/2014/main" id="{8418C4C2-F51E-E146-899C-7568008953D2}"/>
              </a:ext>
            </a:extLst>
          </p:cNvPr>
          <p:cNvSpPr>
            <a:spLocks noChangeArrowheads="1"/>
          </p:cNvSpPr>
          <p:nvPr userDrawn="1"/>
        </p:nvSpPr>
        <p:spPr bwMode="auto">
          <a:xfrm>
            <a:off x="5691102" y="4070497"/>
            <a:ext cx="779300" cy="696396"/>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sp>
        <p:nvSpPr>
          <p:cNvPr id="20" name="Freeform 65">
            <a:extLst>
              <a:ext uri="{FF2B5EF4-FFF2-40B4-BE49-F238E27FC236}">
                <a16:creationId xmlns:a16="http://schemas.microsoft.com/office/drawing/2014/main" id="{D7F53CD0-6734-CC47-9EA8-B7845BB9720E}"/>
              </a:ext>
            </a:extLst>
          </p:cNvPr>
          <p:cNvSpPr>
            <a:spLocks noChangeArrowheads="1"/>
          </p:cNvSpPr>
          <p:nvPr userDrawn="1"/>
        </p:nvSpPr>
        <p:spPr bwMode="auto">
          <a:xfrm>
            <a:off x="8391234" y="4220793"/>
            <a:ext cx="584200" cy="546100"/>
          </a:xfrm>
          <a:custGeom>
            <a:avLst/>
            <a:gdLst>
              <a:gd name="T0" fmla="*/ 579 w 608"/>
              <a:gd name="T1" fmla="*/ 566 h 567"/>
              <a:gd name="T2" fmla="*/ 579 w 608"/>
              <a:gd name="T3" fmla="*/ 566 h 567"/>
              <a:gd name="T4" fmla="*/ 28 w 608"/>
              <a:gd name="T5" fmla="*/ 566 h 567"/>
              <a:gd name="T6" fmla="*/ 0 w 608"/>
              <a:gd name="T7" fmla="*/ 537 h 567"/>
              <a:gd name="T8" fmla="*/ 28 w 608"/>
              <a:gd name="T9" fmla="*/ 509 h 567"/>
              <a:gd name="T10" fmla="*/ 579 w 608"/>
              <a:gd name="T11" fmla="*/ 509 h 567"/>
              <a:gd name="T12" fmla="*/ 607 w 608"/>
              <a:gd name="T13" fmla="*/ 537 h 567"/>
              <a:gd name="T14" fmla="*/ 579 w 608"/>
              <a:gd name="T15" fmla="*/ 566 h 567"/>
              <a:gd name="T16" fmla="*/ 459 w 608"/>
              <a:gd name="T17" fmla="*/ 149 h 567"/>
              <a:gd name="T18" fmla="*/ 459 w 608"/>
              <a:gd name="T19" fmla="*/ 149 h 567"/>
              <a:gd name="T20" fmla="*/ 381 w 608"/>
              <a:gd name="T21" fmla="*/ 71 h 567"/>
              <a:gd name="T22" fmla="*/ 445 w 608"/>
              <a:gd name="T23" fmla="*/ 7 h 567"/>
              <a:gd name="T24" fmla="*/ 480 w 608"/>
              <a:gd name="T25" fmla="*/ 7 h 567"/>
              <a:gd name="T26" fmla="*/ 523 w 608"/>
              <a:gd name="T27" fmla="*/ 50 h 567"/>
              <a:gd name="T28" fmla="*/ 523 w 608"/>
              <a:gd name="T29" fmla="*/ 92 h 567"/>
              <a:gd name="T30" fmla="*/ 459 w 608"/>
              <a:gd name="T31" fmla="*/ 149 h 567"/>
              <a:gd name="T32" fmla="*/ 205 w 608"/>
              <a:gd name="T33" fmla="*/ 410 h 567"/>
              <a:gd name="T34" fmla="*/ 205 w 608"/>
              <a:gd name="T35" fmla="*/ 410 h 567"/>
              <a:gd name="T36" fmla="*/ 127 w 608"/>
              <a:gd name="T37" fmla="*/ 325 h 567"/>
              <a:gd name="T38" fmla="*/ 360 w 608"/>
              <a:gd name="T39" fmla="*/ 92 h 567"/>
              <a:gd name="T40" fmla="*/ 445 w 608"/>
              <a:gd name="T41" fmla="*/ 170 h 567"/>
              <a:gd name="T42" fmla="*/ 205 w 608"/>
              <a:gd name="T43" fmla="*/ 410 h 567"/>
              <a:gd name="T44" fmla="*/ 77 w 608"/>
              <a:gd name="T45" fmla="*/ 453 h 567"/>
              <a:gd name="T46" fmla="*/ 77 w 608"/>
              <a:gd name="T47" fmla="*/ 453 h 567"/>
              <a:gd name="T48" fmla="*/ 106 w 608"/>
              <a:gd name="T49" fmla="*/ 347 h 567"/>
              <a:gd name="T50" fmla="*/ 183 w 608"/>
              <a:gd name="T51" fmla="*/ 424 h 567"/>
              <a:gd name="T52" fmla="*/ 77 w 608"/>
              <a:gd name="T53" fmla="*/ 45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8" h="567">
                <a:moveTo>
                  <a:pt x="579" y="566"/>
                </a:moveTo>
                <a:lnTo>
                  <a:pt x="579" y="566"/>
                </a:lnTo>
                <a:cubicBezTo>
                  <a:pt x="28" y="566"/>
                  <a:pt x="28" y="566"/>
                  <a:pt x="28" y="566"/>
                </a:cubicBezTo>
                <a:cubicBezTo>
                  <a:pt x="14" y="566"/>
                  <a:pt x="0" y="559"/>
                  <a:pt x="0" y="537"/>
                </a:cubicBezTo>
                <a:cubicBezTo>
                  <a:pt x="0" y="523"/>
                  <a:pt x="14" y="509"/>
                  <a:pt x="28" y="509"/>
                </a:cubicBezTo>
                <a:cubicBezTo>
                  <a:pt x="579" y="509"/>
                  <a:pt x="579" y="509"/>
                  <a:pt x="579" y="509"/>
                </a:cubicBezTo>
                <a:cubicBezTo>
                  <a:pt x="593" y="509"/>
                  <a:pt x="607" y="523"/>
                  <a:pt x="607" y="537"/>
                </a:cubicBezTo>
                <a:cubicBezTo>
                  <a:pt x="607" y="559"/>
                  <a:pt x="593" y="566"/>
                  <a:pt x="579" y="566"/>
                </a:cubicBezTo>
                <a:close/>
                <a:moveTo>
                  <a:pt x="459" y="149"/>
                </a:moveTo>
                <a:lnTo>
                  <a:pt x="459" y="149"/>
                </a:lnTo>
                <a:cubicBezTo>
                  <a:pt x="381" y="71"/>
                  <a:pt x="381" y="71"/>
                  <a:pt x="381" y="71"/>
                </a:cubicBezTo>
                <a:cubicBezTo>
                  <a:pt x="445" y="7"/>
                  <a:pt x="445" y="7"/>
                  <a:pt x="445" y="7"/>
                </a:cubicBezTo>
                <a:cubicBezTo>
                  <a:pt x="452" y="0"/>
                  <a:pt x="473" y="0"/>
                  <a:pt x="480" y="7"/>
                </a:cubicBezTo>
                <a:cubicBezTo>
                  <a:pt x="523" y="50"/>
                  <a:pt x="523" y="50"/>
                  <a:pt x="523" y="50"/>
                </a:cubicBezTo>
                <a:cubicBezTo>
                  <a:pt x="530" y="64"/>
                  <a:pt x="530" y="78"/>
                  <a:pt x="523" y="92"/>
                </a:cubicBezTo>
                <a:lnTo>
                  <a:pt x="459" y="149"/>
                </a:lnTo>
                <a:close/>
                <a:moveTo>
                  <a:pt x="205" y="410"/>
                </a:moveTo>
                <a:lnTo>
                  <a:pt x="205" y="410"/>
                </a:lnTo>
                <a:cubicBezTo>
                  <a:pt x="127" y="325"/>
                  <a:pt x="127" y="325"/>
                  <a:pt x="127" y="325"/>
                </a:cubicBezTo>
                <a:cubicBezTo>
                  <a:pt x="360" y="92"/>
                  <a:pt x="360" y="92"/>
                  <a:pt x="360" y="92"/>
                </a:cubicBezTo>
                <a:cubicBezTo>
                  <a:pt x="445" y="170"/>
                  <a:pt x="445" y="170"/>
                  <a:pt x="445" y="170"/>
                </a:cubicBezTo>
                <a:lnTo>
                  <a:pt x="205" y="410"/>
                </a:lnTo>
                <a:close/>
                <a:moveTo>
                  <a:pt x="77" y="453"/>
                </a:moveTo>
                <a:lnTo>
                  <a:pt x="77" y="453"/>
                </a:lnTo>
                <a:cubicBezTo>
                  <a:pt x="106" y="347"/>
                  <a:pt x="106" y="347"/>
                  <a:pt x="106" y="347"/>
                </a:cubicBezTo>
                <a:cubicBezTo>
                  <a:pt x="183" y="424"/>
                  <a:pt x="183" y="424"/>
                  <a:pt x="183" y="424"/>
                </a:cubicBezTo>
                <a:lnTo>
                  <a:pt x="77" y="453"/>
                </a:lnTo>
                <a:close/>
              </a:path>
            </a:pathLst>
          </a:custGeom>
          <a:solidFill>
            <a:schemeClr val="accent1"/>
          </a:solidFill>
          <a:ln>
            <a:noFill/>
          </a:ln>
          <a:effectLst/>
        </p:spPr>
        <p:txBody>
          <a:bodyPr wrap="none" anchor="ctr"/>
          <a:lstStyle/>
          <a:p>
            <a:pPr defTabSz="1218987" eaLnBrk="1" fontAlgn="auto" hangingPunct="1">
              <a:spcBef>
                <a:spcPts val="0"/>
              </a:spcBef>
              <a:spcAft>
                <a:spcPts val="0"/>
              </a:spcAft>
              <a:defRPr/>
            </a:pPr>
            <a:endParaRPr lang="en-US">
              <a:latin typeface="+mn-lt"/>
              <a:ea typeface="+mn-ea"/>
            </a:endParaRPr>
          </a:p>
        </p:txBody>
      </p:sp>
      <p:sp>
        <p:nvSpPr>
          <p:cNvPr id="21" name="Freeform 216">
            <a:extLst>
              <a:ext uri="{FF2B5EF4-FFF2-40B4-BE49-F238E27FC236}">
                <a16:creationId xmlns:a16="http://schemas.microsoft.com/office/drawing/2014/main" id="{00842A39-4371-ED44-B75D-58C2FEACECEB}"/>
              </a:ext>
            </a:extLst>
          </p:cNvPr>
          <p:cNvSpPr>
            <a:spLocks noEditPoints="1"/>
          </p:cNvSpPr>
          <p:nvPr userDrawn="1"/>
        </p:nvSpPr>
        <p:spPr bwMode="auto">
          <a:xfrm>
            <a:off x="5769602" y="2069135"/>
            <a:ext cx="622300" cy="627063"/>
          </a:xfrm>
          <a:custGeom>
            <a:avLst/>
            <a:gdLst>
              <a:gd name="T0" fmla="*/ 2147483646 w 68"/>
              <a:gd name="T1" fmla="*/ 2147483646 h 68"/>
              <a:gd name="T2" fmla="*/ 2147483646 w 68"/>
              <a:gd name="T3" fmla="*/ 2147483646 h 68"/>
              <a:gd name="T4" fmla="*/ 0 w 68"/>
              <a:gd name="T5" fmla="*/ 2147483646 h 68"/>
              <a:gd name="T6" fmla="*/ 2147483646 w 68"/>
              <a:gd name="T7" fmla="*/ 0 h 68"/>
              <a:gd name="T8" fmla="*/ 2147483646 w 68"/>
              <a:gd name="T9" fmla="*/ 2147483646 h 68"/>
              <a:gd name="T10" fmla="*/ 2147483646 w 68"/>
              <a:gd name="T11" fmla="*/ 2147483646 h 68"/>
              <a:gd name="T12" fmla="*/ 2147483646 w 68"/>
              <a:gd name="T13" fmla="*/ 2147483646 h 68"/>
              <a:gd name="T14" fmla="*/ 2147483646 w 68"/>
              <a:gd name="T15" fmla="*/ 2147483646 h 68"/>
              <a:gd name="T16" fmla="*/ 2147483646 w 68"/>
              <a:gd name="T17" fmla="*/ 2147483646 h 68"/>
              <a:gd name="T18" fmla="*/ 2147483646 w 68"/>
              <a:gd name="T19" fmla="*/ 2147483646 h 68"/>
              <a:gd name="T20" fmla="*/ 2147483646 w 68"/>
              <a:gd name="T21" fmla="*/ 2147483646 h 68"/>
              <a:gd name="T22" fmla="*/ 2147483646 w 68"/>
              <a:gd name="T23" fmla="*/ 2147483646 h 68"/>
              <a:gd name="T24" fmla="*/ 2147483646 w 68"/>
              <a:gd name="T25" fmla="*/ 2147483646 h 68"/>
              <a:gd name="T26" fmla="*/ 2147483646 w 68"/>
              <a:gd name="T27" fmla="*/ 2147483646 h 68"/>
              <a:gd name="T28" fmla="*/ 2147483646 w 68"/>
              <a:gd name="T29" fmla="*/ 2147483646 h 68"/>
              <a:gd name="T30" fmla="*/ 2147483646 w 68"/>
              <a:gd name="T31" fmla="*/ 2147483646 h 68"/>
              <a:gd name="T32" fmla="*/ 2147483646 w 68"/>
              <a:gd name="T33" fmla="*/ 2147483646 h 68"/>
              <a:gd name="T34" fmla="*/ 2147483646 w 68"/>
              <a:gd name="T35" fmla="*/ 2147483646 h 68"/>
              <a:gd name="T36" fmla="*/ 2147483646 w 68"/>
              <a:gd name="T37" fmla="*/ 2147483646 h 68"/>
              <a:gd name="T38" fmla="*/ 2147483646 w 68"/>
              <a:gd name="T39" fmla="*/ 2147483646 h 68"/>
              <a:gd name="T40" fmla="*/ 2147483646 w 68"/>
              <a:gd name="T41" fmla="*/ 2147483646 h 68"/>
              <a:gd name="T42" fmla="*/ 2147483646 w 68"/>
              <a:gd name="T43" fmla="*/ 2147483646 h 68"/>
              <a:gd name="T44" fmla="*/ 2147483646 w 68"/>
              <a:gd name="T45" fmla="*/ 2147483646 h 68"/>
              <a:gd name="T46" fmla="*/ 2147483646 w 68"/>
              <a:gd name="T47" fmla="*/ 2147483646 h 68"/>
              <a:gd name="T48" fmla="*/ 2147483646 w 68"/>
              <a:gd name="T49" fmla="*/ 2147483646 h 68"/>
              <a:gd name="T50" fmla="*/ 2147483646 w 68"/>
              <a:gd name="T51" fmla="*/ 2147483646 h 68"/>
              <a:gd name="T52" fmla="*/ 2147483646 w 68"/>
              <a:gd name="T53" fmla="*/ 2147483646 h 68"/>
              <a:gd name="T54" fmla="*/ 2147483646 w 68"/>
              <a:gd name="T55" fmla="*/ 2147483646 h 68"/>
              <a:gd name="T56" fmla="*/ 2147483646 w 68"/>
              <a:gd name="T57" fmla="*/ 2147483646 h 68"/>
              <a:gd name="T58" fmla="*/ 2147483646 w 68"/>
              <a:gd name="T59" fmla="*/ 2147483646 h 68"/>
              <a:gd name="T60" fmla="*/ 2147483646 w 68"/>
              <a:gd name="T61" fmla="*/ 2147483646 h 68"/>
              <a:gd name="T62" fmla="*/ 2147483646 w 68"/>
              <a:gd name="T63" fmla="*/ 2147483646 h 68"/>
              <a:gd name="T64" fmla="*/ 2147483646 w 68"/>
              <a:gd name="T65" fmla="*/ 2147483646 h 68"/>
              <a:gd name="T66" fmla="*/ 2147483646 w 68"/>
              <a:gd name="T67" fmla="*/ 2147483646 h 68"/>
              <a:gd name="T68" fmla="*/ 2147483646 w 68"/>
              <a:gd name="T69" fmla="*/ 2147483646 h 68"/>
              <a:gd name="T70" fmla="*/ 2147483646 w 68"/>
              <a:gd name="T71" fmla="*/ 2147483646 h 68"/>
              <a:gd name="T72" fmla="*/ 2147483646 w 68"/>
              <a:gd name="T73" fmla="*/ 2147483646 h 68"/>
              <a:gd name="T74" fmla="*/ 2147483646 w 68"/>
              <a:gd name="T75" fmla="*/ 2147483646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accent1"/>
          </a:solidFill>
          <a:ln>
            <a:noFill/>
          </a:ln>
        </p:spPr>
        <p:txBody>
          <a:bodyPr lIns="243797" tIns="121899" rIns="243797" bIns="121899"/>
          <a:lstStyle/>
          <a:p>
            <a:endParaRPr lang="en-US"/>
          </a:p>
        </p:txBody>
      </p:sp>
      <p:sp>
        <p:nvSpPr>
          <p:cNvPr id="22" name="Freeform 60">
            <a:extLst>
              <a:ext uri="{FF2B5EF4-FFF2-40B4-BE49-F238E27FC236}">
                <a16:creationId xmlns:a16="http://schemas.microsoft.com/office/drawing/2014/main" id="{AF0C0347-0DF4-4743-8946-A1A4BF036B91}"/>
              </a:ext>
            </a:extLst>
          </p:cNvPr>
          <p:cNvSpPr>
            <a:spLocks noEditPoints="1"/>
          </p:cNvSpPr>
          <p:nvPr userDrawn="1"/>
        </p:nvSpPr>
        <p:spPr bwMode="auto">
          <a:xfrm>
            <a:off x="8391234" y="1987108"/>
            <a:ext cx="646113" cy="704850"/>
          </a:xfrm>
          <a:custGeom>
            <a:avLst/>
            <a:gdLst>
              <a:gd name="T0" fmla="*/ 2147483646 w 216"/>
              <a:gd name="T1" fmla="*/ 2147483646 h 236"/>
              <a:gd name="T2" fmla="*/ 2147483646 w 216"/>
              <a:gd name="T3" fmla="*/ 2147483646 h 236"/>
              <a:gd name="T4" fmla="*/ 2147483646 w 216"/>
              <a:gd name="T5" fmla="*/ 2147483646 h 236"/>
              <a:gd name="T6" fmla="*/ 2147483646 w 216"/>
              <a:gd name="T7" fmla="*/ 2147483646 h 236"/>
              <a:gd name="T8" fmla="*/ 2147483646 w 216"/>
              <a:gd name="T9" fmla="*/ 2147483646 h 236"/>
              <a:gd name="T10" fmla="*/ 2147483646 w 216"/>
              <a:gd name="T11" fmla="*/ 2147483646 h 236"/>
              <a:gd name="T12" fmla="*/ 2147483646 w 216"/>
              <a:gd name="T13" fmla="*/ 2147483646 h 236"/>
              <a:gd name="T14" fmla="*/ 2147483646 w 216"/>
              <a:gd name="T15" fmla="*/ 2147483646 h 236"/>
              <a:gd name="T16" fmla="*/ 2147483646 w 216"/>
              <a:gd name="T17" fmla="*/ 2147483646 h 236"/>
              <a:gd name="T18" fmla="*/ 2147483646 w 216"/>
              <a:gd name="T19" fmla="*/ 2147483646 h 236"/>
              <a:gd name="T20" fmla="*/ 2147483646 w 216"/>
              <a:gd name="T21" fmla="*/ 2147483646 h 236"/>
              <a:gd name="T22" fmla="*/ 2147483646 w 216"/>
              <a:gd name="T23" fmla="*/ 2147483646 h 236"/>
              <a:gd name="T24" fmla="*/ 2147483646 w 216"/>
              <a:gd name="T25" fmla="*/ 2147483646 h 236"/>
              <a:gd name="T26" fmla="*/ 2147483646 w 216"/>
              <a:gd name="T27" fmla="*/ 2147483646 h 236"/>
              <a:gd name="T28" fmla="*/ 2147483646 w 216"/>
              <a:gd name="T29" fmla="*/ 2147483646 h 236"/>
              <a:gd name="T30" fmla="*/ 2147483646 w 216"/>
              <a:gd name="T31" fmla="*/ 2147483646 h 236"/>
              <a:gd name="T32" fmla="*/ 2147483646 w 216"/>
              <a:gd name="T33" fmla="*/ 2147483646 h 236"/>
              <a:gd name="T34" fmla="*/ 2147483646 w 216"/>
              <a:gd name="T35" fmla="*/ 2147483646 h 236"/>
              <a:gd name="T36" fmla="*/ 2147483646 w 216"/>
              <a:gd name="T37" fmla="*/ 2147483646 h 236"/>
              <a:gd name="T38" fmla="*/ 2147483646 w 216"/>
              <a:gd name="T39" fmla="*/ 2147483646 h 236"/>
              <a:gd name="T40" fmla="*/ 2147483646 w 216"/>
              <a:gd name="T41" fmla="*/ 2147483646 h 236"/>
              <a:gd name="T42" fmla="*/ 0 w 216"/>
              <a:gd name="T43" fmla="*/ 2147483646 h 236"/>
              <a:gd name="T44" fmla="*/ 0 w 216"/>
              <a:gd name="T45" fmla="*/ 2147483646 h 236"/>
              <a:gd name="T46" fmla="*/ 2147483646 w 216"/>
              <a:gd name="T47" fmla="*/ 0 h 236"/>
              <a:gd name="T48" fmla="*/ 2147483646 w 216"/>
              <a:gd name="T49" fmla="*/ 0 h 236"/>
              <a:gd name="T50" fmla="*/ 2147483646 w 216"/>
              <a:gd name="T51" fmla="*/ 0 h 236"/>
              <a:gd name="T52" fmla="*/ 2147483646 w 216"/>
              <a:gd name="T53" fmla="*/ 2147483646 h 236"/>
              <a:gd name="T54" fmla="*/ 2147483646 w 216"/>
              <a:gd name="T55" fmla="*/ 2147483646 h 236"/>
              <a:gd name="T56" fmla="*/ 2147483646 w 216"/>
              <a:gd name="T57" fmla="*/ 2147483646 h 236"/>
              <a:gd name="T58" fmla="*/ 2147483646 w 216"/>
              <a:gd name="T59" fmla="*/ 2147483646 h 236"/>
              <a:gd name="T60" fmla="*/ 2147483646 w 216"/>
              <a:gd name="T61" fmla="*/ 2147483646 h 236"/>
              <a:gd name="T62" fmla="*/ 2147483646 w 216"/>
              <a:gd name="T63" fmla="*/ 2147483646 h 236"/>
              <a:gd name="T64" fmla="*/ 2147483646 w 216"/>
              <a:gd name="T65" fmla="*/ 2147483646 h 236"/>
              <a:gd name="T66" fmla="*/ 2147483646 w 216"/>
              <a:gd name="T67" fmla="*/ 2147483646 h 236"/>
              <a:gd name="T68" fmla="*/ 2147483646 w 216"/>
              <a:gd name="T69" fmla="*/ 2147483646 h 236"/>
              <a:gd name="T70" fmla="*/ 2147483646 w 216"/>
              <a:gd name="T71" fmla="*/ 2147483646 h 236"/>
              <a:gd name="T72" fmla="*/ 2147483646 w 216"/>
              <a:gd name="T73" fmla="*/ 0 h 236"/>
              <a:gd name="T74" fmla="*/ 2147483646 w 216"/>
              <a:gd name="T75" fmla="*/ 2147483646 h 236"/>
              <a:gd name="T76" fmla="*/ 2147483646 w 216"/>
              <a:gd name="T77" fmla="*/ 2147483646 h 236"/>
              <a:gd name="T78" fmla="*/ 2147483646 w 216"/>
              <a:gd name="T79" fmla="*/ 2147483646 h 2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 h="236">
                <a:moveTo>
                  <a:pt x="212" y="200"/>
                </a:moveTo>
                <a:cubicBezTo>
                  <a:pt x="180" y="232"/>
                  <a:pt x="180" y="232"/>
                  <a:pt x="180" y="232"/>
                </a:cubicBezTo>
                <a:cubicBezTo>
                  <a:pt x="178" y="235"/>
                  <a:pt x="175" y="236"/>
                  <a:pt x="172" y="236"/>
                </a:cubicBezTo>
                <a:cubicBezTo>
                  <a:pt x="169" y="236"/>
                  <a:pt x="166" y="235"/>
                  <a:pt x="164" y="232"/>
                </a:cubicBezTo>
                <a:cubicBezTo>
                  <a:pt x="148" y="216"/>
                  <a:pt x="148" y="216"/>
                  <a:pt x="148" y="216"/>
                </a:cubicBezTo>
                <a:cubicBezTo>
                  <a:pt x="145" y="214"/>
                  <a:pt x="144" y="211"/>
                  <a:pt x="144" y="208"/>
                </a:cubicBezTo>
                <a:cubicBezTo>
                  <a:pt x="144" y="201"/>
                  <a:pt x="149" y="196"/>
                  <a:pt x="156" y="196"/>
                </a:cubicBezTo>
                <a:cubicBezTo>
                  <a:pt x="159" y="196"/>
                  <a:pt x="162" y="197"/>
                  <a:pt x="164" y="200"/>
                </a:cubicBezTo>
                <a:cubicBezTo>
                  <a:pt x="172" y="207"/>
                  <a:pt x="172" y="207"/>
                  <a:pt x="172" y="207"/>
                </a:cubicBezTo>
                <a:cubicBezTo>
                  <a:pt x="196" y="184"/>
                  <a:pt x="196" y="184"/>
                  <a:pt x="196" y="184"/>
                </a:cubicBezTo>
                <a:cubicBezTo>
                  <a:pt x="198" y="181"/>
                  <a:pt x="201" y="180"/>
                  <a:pt x="204" y="180"/>
                </a:cubicBezTo>
                <a:cubicBezTo>
                  <a:pt x="211" y="180"/>
                  <a:pt x="216" y="185"/>
                  <a:pt x="216" y="192"/>
                </a:cubicBezTo>
                <a:cubicBezTo>
                  <a:pt x="216" y="195"/>
                  <a:pt x="215" y="198"/>
                  <a:pt x="212" y="200"/>
                </a:cubicBezTo>
                <a:moveTo>
                  <a:pt x="176" y="186"/>
                </a:moveTo>
                <a:cubicBezTo>
                  <a:pt x="172" y="190"/>
                  <a:pt x="172" y="190"/>
                  <a:pt x="172" y="190"/>
                </a:cubicBezTo>
                <a:cubicBezTo>
                  <a:pt x="168" y="186"/>
                  <a:pt x="162" y="184"/>
                  <a:pt x="156" y="184"/>
                </a:cubicBezTo>
                <a:cubicBezTo>
                  <a:pt x="143" y="184"/>
                  <a:pt x="132" y="195"/>
                  <a:pt x="132" y="208"/>
                </a:cubicBezTo>
                <a:cubicBezTo>
                  <a:pt x="132" y="215"/>
                  <a:pt x="135" y="221"/>
                  <a:pt x="139" y="225"/>
                </a:cubicBezTo>
                <a:cubicBezTo>
                  <a:pt x="146" y="232"/>
                  <a:pt x="146" y="232"/>
                  <a:pt x="146" y="232"/>
                </a:cubicBezTo>
                <a:cubicBezTo>
                  <a:pt x="104" y="232"/>
                  <a:pt x="104" y="232"/>
                  <a:pt x="104" y="232"/>
                </a:cubicBezTo>
                <a:cubicBezTo>
                  <a:pt x="12" y="232"/>
                  <a:pt x="12" y="232"/>
                  <a:pt x="12" y="232"/>
                </a:cubicBezTo>
                <a:cubicBezTo>
                  <a:pt x="5" y="232"/>
                  <a:pt x="0" y="227"/>
                  <a:pt x="0" y="220"/>
                </a:cubicBezTo>
                <a:cubicBezTo>
                  <a:pt x="0" y="12"/>
                  <a:pt x="0" y="12"/>
                  <a:pt x="0" y="12"/>
                </a:cubicBezTo>
                <a:cubicBezTo>
                  <a:pt x="0" y="5"/>
                  <a:pt x="5" y="0"/>
                  <a:pt x="12" y="0"/>
                </a:cubicBezTo>
                <a:cubicBezTo>
                  <a:pt x="40" y="0"/>
                  <a:pt x="40" y="0"/>
                  <a:pt x="40" y="0"/>
                </a:cubicBezTo>
                <a:cubicBezTo>
                  <a:pt x="76" y="0"/>
                  <a:pt x="76" y="0"/>
                  <a:pt x="76" y="0"/>
                </a:cubicBezTo>
                <a:cubicBezTo>
                  <a:pt x="76" y="44"/>
                  <a:pt x="76" y="44"/>
                  <a:pt x="76" y="44"/>
                </a:cubicBezTo>
                <a:cubicBezTo>
                  <a:pt x="76" y="68"/>
                  <a:pt x="76" y="68"/>
                  <a:pt x="76" y="68"/>
                </a:cubicBezTo>
                <a:cubicBezTo>
                  <a:pt x="76" y="81"/>
                  <a:pt x="87" y="92"/>
                  <a:pt x="100" y="92"/>
                </a:cubicBezTo>
                <a:cubicBezTo>
                  <a:pt x="124" y="92"/>
                  <a:pt x="124" y="92"/>
                  <a:pt x="124" y="92"/>
                </a:cubicBezTo>
                <a:cubicBezTo>
                  <a:pt x="176" y="92"/>
                  <a:pt x="176" y="92"/>
                  <a:pt x="176" y="92"/>
                </a:cubicBezTo>
                <a:cubicBezTo>
                  <a:pt x="176" y="164"/>
                  <a:pt x="176" y="164"/>
                  <a:pt x="176" y="164"/>
                </a:cubicBezTo>
                <a:lnTo>
                  <a:pt x="176" y="186"/>
                </a:lnTo>
                <a:close/>
                <a:moveTo>
                  <a:pt x="100" y="80"/>
                </a:moveTo>
                <a:cubicBezTo>
                  <a:pt x="93" y="80"/>
                  <a:pt x="88" y="75"/>
                  <a:pt x="88" y="68"/>
                </a:cubicBezTo>
                <a:cubicBezTo>
                  <a:pt x="88" y="44"/>
                  <a:pt x="88" y="44"/>
                  <a:pt x="88" y="44"/>
                </a:cubicBezTo>
                <a:cubicBezTo>
                  <a:pt x="88" y="0"/>
                  <a:pt x="88" y="0"/>
                  <a:pt x="88" y="0"/>
                </a:cubicBezTo>
                <a:cubicBezTo>
                  <a:pt x="176" y="80"/>
                  <a:pt x="176" y="80"/>
                  <a:pt x="176" y="80"/>
                </a:cubicBezTo>
                <a:cubicBezTo>
                  <a:pt x="124" y="80"/>
                  <a:pt x="124" y="80"/>
                  <a:pt x="124" y="80"/>
                </a:cubicBezTo>
                <a:lnTo>
                  <a:pt x="100" y="80"/>
                </a:lnTo>
                <a:close/>
              </a:path>
            </a:pathLst>
          </a:custGeom>
          <a:solidFill>
            <a:schemeClr val="accent1"/>
          </a:solidFill>
          <a:ln>
            <a:noFill/>
          </a:ln>
        </p:spPr>
        <p:txBody>
          <a:bodyPr lIns="243797" tIns="121899" rIns="243797" bIns="121899"/>
          <a:lstStyle/>
          <a:p>
            <a:endParaRPr lang="en-US"/>
          </a:p>
        </p:txBody>
      </p:sp>
      <p:grpSp>
        <p:nvGrpSpPr>
          <p:cNvPr id="23" name="Group 22">
            <a:extLst>
              <a:ext uri="{FF2B5EF4-FFF2-40B4-BE49-F238E27FC236}">
                <a16:creationId xmlns:a16="http://schemas.microsoft.com/office/drawing/2014/main" id="{9D5A9740-174F-2B4F-B689-31A4FD565E3A}"/>
              </a:ext>
            </a:extLst>
          </p:cNvPr>
          <p:cNvGrpSpPr/>
          <p:nvPr userDrawn="1"/>
        </p:nvGrpSpPr>
        <p:grpSpPr>
          <a:xfrm>
            <a:off x="3132299" y="4021099"/>
            <a:ext cx="795191" cy="795191"/>
            <a:chOff x="3340100" y="3954572"/>
            <a:chExt cx="795191" cy="795191"/>
          </a:xfrm>
        </p:grpSpPr>
        <p:sp>
          <p:nvSpPr>
            <p:cNvPr id="24" name="Oval 23">
              <a:extLst>
                <a:ext uri="{FF2B5EF4-FFF2-40B4-BE49-F238E27FC236}">
                  <a16:creationId xmlns:a16="http://schemas.microsoft.com/office/drawing/2014/main" id="{BCD4782B-E44E-C243-BD25-14F4FA1FAE52}"/>
                </a:ext>
              </a:extLst>
            </p:cNvPr>
            <p:cNvSpPr/>
            <p:nvPr/>
          </p:nvSpPr>
          <p:spPr>
            <a:xfrm>
              <a:off x="3340100" y="3954572"/>
              <a:ext cx="795191" cy="79519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0DB3BEB6-B39C-3845-BD8D-7157807F1D3E}"/>
                </a:ext>
              </a:extLst>
            </p:cNvPr>
            <p:cNvGrpSpPr/>
            <p:nvPr/>
          </p:nvGrpSpPr>
          <p:grpSpPr>
            <a:xfrm>
              <a:off x="3624580" y="4067053"/>
              <a:ext cx="215900" cy="568325"/>
              <a:chOff x="3340100" y="4209293"/>
              <a:chExt cx="215900" cy="568325"/>
            </a:xfrm>
          </p:grpSpPr>
          <p:sp>
            <p:nvSpPr>
              <p:cNvPr id="26" name="Freeform 121">
                <a:extLst>
                  <a:ext uri="{FF2B5EF4-FFF2-40B4-BE49-F238E27FC236}">
                    <a16:creationId xmlns:a16="http://schemas.microsoft.com/office/drawing/2014/main" id="{1C47AA0B-6B57-4E4D-AB6E-BB9527BE4BB6}"/>
                  </a:ext>
                </a:extLst>
              </p:cNvPr>
              <p:cNvSpPr>
                <a:spLocks/>
              </p:cNvSpPr>
              <p:nvPr/>
            </p:nvSpPr>
            <p:spPr bwMode="auto">
              <a:xfrm>
                <a:off x="3340100" y="4352168"/>
                <a:ext cx="215900" cy="425450"/>
              </a:xfrm>
              <a:custGeom>
                <a:avLst/>
                <a:gdLst>
                  <a:gd name="T0" fmla="*/ 2147483646 w 44"/>
                  <a:gd name="T1" fmla="*/ 0 h 87"/>
                  <a:gd name="T2" fmla="*/ 2147483646 w 44"/>
                  <a:gd name="T3" fmla="*/ 0 h 87"/>
                  <a:gd name="T4" fmla="*/ 0 w 44"/>
                  <a:gd name="T5" fmla="*/ 2147483646 h 87"/>
                  <a:gd name="T6" fmla="*/ 0 w 44"/>
                  <a:gd name="T7" fmla="*/ 2147483646 h 87"/>
                  <a:gd name="T8" fmla="*/ 2147483646 w 44"/>
                  <a:gd name="T9" fmla="*/ 2147483646 h 87"/>
                  <a:gd name="T10" fmla="*/ 2147483646 w 44"/>
                  <a:gd name="T11" fmla="*/ 2147483646 h 87"/>
                  <a:gd name="T12" fmla="*/ 2147483646 w 44"/>
                  <a:gd name="T13" fmla="*/ 2147483646 h 87"/>
                  <a:gd name="T14" fmla="*/ 2147483646 w 44"/>
                  <a:gd name="T15" fmla="*/ 2147483646 h 87"/>
                  <a:gd name="T16" fmla="*/ 2147483646 w 44"/>
                  <a:gd name="T17" fmla="*/ 2147483646 h 87"/>
                  <a:gd name="T18" fmla="*/ 2147483646 w 44"/>
                  <a:gd name="T19" fmla="*/ 2147483646 h 87"/>
                  <a:gd name="T20" fmla="*/ 2147483646 w 44"/>
                  <a:gd name="T21" fmla="*/ 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87">
                    <a:moveTo>
                      <a:pt x="29" y="0"/>
                    </a:moveTo>
                    <a:cubicBezTo>
                      <a:pt x="15" y="0"/>
                      <a:pt x="15" y="0"/>
                      <a:pt x="15" y="0"/>
                    </a:cubicBezTo>
                    <a:cubicBezTo>
                      <a:pt x="7" y="0"/>
                      <a:pt x="0" y="7"/>
                      <a:pt x="0" y="15"/>
                    </a:cubicBezTo>
                    <a:cubicBezTo>
                      <a:pt x="0" y="44"/>
                      <a:pt x="0" y="44"/>
                      <a:pt x="0" y="44"/>
                    </a:cubicBezTo>
                    <a:cubicBezTo>
                      <a:pt x="7" y="44"/>
                      <a:pt x="7" y="44"/>
                      <a:pt x="7" y="44"/>
                    </a:cubicBezTo>
                    <a:cubicBezTo>
                      <a:pt x="7" y="87"/>
                      <a:pt x="7" y="87"/>
                      <a:pt x="7" y="87"/>
                    </a:cubicBezTo>
                    <a:cubicBezTo>
                      <a:pt x="36" y="87"/>
                      <a:pt x="36" y="87"/>
                      <a:pt x="36" y="87"/>
                    </a:cubicBezTo>
                    <a:cubicBezTo>
                      <a:pt x="36" y="44"/>
                      <a:pt x="36" y="44"/>
                      <a:pt x="36" y="44"/>
                    </a:cubicBezTo>
                    <a:cubicBezTo>
                      <a:pt x="44" y="44"/>
                      <a:pt x="44" y="44"/>
                      <a:pt x="44" y="44"/>
                    </a:cubicBezTo>
                    <a:cubicBezTo>
                      <a:pt x="44" y="15"/>
                      <a:pt x="44" y="15"/>
                      <a:pt x="44" y="15"/>
                    </a:cubicBezTo>
                    <a:cubicBezTo>
                      <a:pt x="44" y="7"/>
                      <a:pt x="37" y="0"/>
                      <a:pt x="29" y="0"/>
                    </a:cubicBezTo>
                    <a:close/>
                  </a:path>
                </a:pathLst>
              </a:custGeom>
              <a:solidFill>
                <a:schemeClr val="accent1"/>
              </a:solidFill>
              <a:ln>
                <a:noFill/>
              </a:ln>
            </p:spPr>
            <p:txBody>
              <a:bodyPr lIns="243797" tIns="121899" rIns="243797" bIns="121899"/>
              <a:lstStyle/>
              <a:p>
                <a:endParaRPr lang="en-US"/>
              </a:p>
            </p:txBody>
          </p:sp>
          <p:sp>
            <p:nvSpPr>
              <p:cNvPr id="27" name="Oval 122">
                <a:extLst>
                  <a:ext uri="{FF2B5EF4-FFF2-40B4-BE49-F238E27FC236}">
                    <a16:creationId xmlns:a16="http://schemas.microsoft.com/office/drawing/2014/main" id="{E976B7D1-DDA7-1949-B41E-21D295A87A8D}"/>
                  </a:ext>
                </a:extLst>
              </p:cNvPr>
              <p:cNvSpPr>
                <a:spLocks noChangeArrowheads="1"/>
              </p:cNvSpPr>
              <p:nvPr/>
            </p:nvSpPr>
            <p:spPr bwMode="auto">
              <a:xfrm>
                <a:off x="3392488" y="4209293"/>
                <a:ext cx="107950" cy="107950"/>
              </a:xfrm>
              <a:prstGeom prst="ellipse">
                <a:avLst/>
              </a:prstGeom>
              <a:solidFill>
                <a:schemeClr val="accent1"/>
              </a:solidFill>
              <a:ln>
                <a:noFill/>
              </a:ln>
            </p:spPr>
            <p:txBody>
              <a:bodyPr lIns="243797" tIns="121899" rIns="243797" bIns="121899"/>
              <a:lstStyle>
                <a:lvl1pPr>
                  <a:spcBef>
                    <a:spcPct val="20000"/>
                  </a:spcBef>
                  <a:buFont typeface="Arial" panose="020B0604020202020204" pitchFamily="34" charset="0"/>
                  <a:buChar char="•"/>
                  <a:defRPr sz="85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75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6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53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5300">
                    <a:solidFill>
                      <a:schemeClr val="tx1"/>
                    </a:solidFill>
                    <a:latin typeface="Calibri" panose="020F0502020204030204" pitchFamily="34" charset="0"/>
                    <a:ea typeface="ＭＳ Ｐゴシック"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sz="5300">
                    <a:solidFill>
                      <a:schemeClr val="tx1"/>
                    </a:solidFill>
                    <a:latin typeface="Calibri" panose="020F0502020204030204" pitchFamily="34" charset="0"/>
                    <a:ea typeface="ＭＳ Ｐゴシック"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sz="5300">
                    <a:solidFill>
                      <a:schemeClr val="tx1"/>
                    </a:solidFill>
                    <a:latin typeface="Calibri" panose="020F0502020204030204" pitchFamily="34" charset="0"/>
                    <a:ea typeface="ＭＳ Ｐゴシック"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sz="5300">
                    <a:solidFill>
                      <a:schemeClr val="tx1"/>
                    </a:solidFill>
                    <a:latin typeface="Calibri" panose="020F0502020204030204" pitchFamily="34" charset="0"/>
                    <a:ea typeface="ＭＳ Ｐゴシック"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sz="53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grpSp>
    </p:spTree>
    <p:extLst>
      <p:ext uri="{BB962C8B-B14F-4D97-AF65-F5344CB8AC3E}">
        <p14:creationId xmlns:p14="http://schemas.microsoft.com/office/powerpoint/2010/main" val="249951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9BFA4C-F623-2646-9E4D-BDB238E26449}"/>
              </a:ext>
            </a:extLst>
          </p:cNvPr>
          <p:cNvSpPr/>
          <p:nvPr userDrawn="1"/>
        </p:nvSpPr>
        <p:spPr>
          <a:xfrm>
            <a:off x="2579792" y="1918433"/>
            <a:ext cx="3058885" cy="3222258"/>
          </a:xfrm>
          <a:prstGeom prst="rect">
            <a:avLst/>
          </a:prstGeom>
          <a:solidFill>
            <a:srgbClr val="F9F9F9"/>
          </a:solidFill>
          <a:ln w="12700" cap="sq">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8" name="Rectangle 7">
            <a:extLst>
              <a:ext uri="{FF2B5EF4-FFF2-40B4-BE49-F238E27FC236}">
                <a16:creationId xmlns:a16="http://schemas.microsoft.com/office/drawing/2014/main" id="{9F2E329D-F31A-FD45-9AF7-2F3D8C5D86F7}"/>
              </a:ext>
            </a:extLst>
          </p:cNvPr>
          <p:cNvSpPr/>
          <p:nvPr userDrawn="1"/>
        </p:nvSpPr>
        <p:spPr>
          <a:xfrm>
            <a:off x="2579792" y="1918431"/>
            <a:ext cx="3058885" cy="1043467"/>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9" name="Rectangle 8">
            <a:extLst>
              <a:ext uri="{FF2B5EF4-FFF2-40B4-BE49-F238E27FC236}">
                <a16:creationId xmlns:a16="http://schemas.microsoft.com/office/drawing/2014/main" id="{21E3092F-1E87-4D46-80F3-1C76DAB26BC9}"/>
              </a:ext>
            </a:extLst>
          </p:cNvPr>
          <p:cNvSpPr/>
          <p:nvPr userDrawn="1"/>
        </p:nvSpPr>
        <p:spPr>
          <a:xfrm>
            <a:off x="2579792" y="2980610"/>
            <a:ext cx="3058885" cy="1057233"/>
          </a:xfrm>
          <a:prstGeom prst="rect">
            <a:avLst/>
          </a:prstGeom>
          <a:solidFill>
            <a:schemeClr val="accent1">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10" name="Rectangle 9">
            <a:extLst>
              <a:ext uri="{FF2B5EF4-FFF2-40B4-BE49-F238E27FC236}">
                <a16:creationId xmlns:a16="http://schemas.microsoft.com/office/drawing/2014/main" id="{98D88834-672C-B34F-A8FD-D4AD7CE4E032}"/>
              </a:ext>
            </a:extLst>
          </p:cNvPr>
          <p:cNvSpPr/>
          <p:nvPr userDrawn="1"/>
        </p:nvSpPr>
        <p:spPr>
          <a:xfrm>
            <a:off x="2579792" y="4073818"/>
            <a:ext cx="3058885" cy="348343"/>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14" name="Rectangle 13">
            <a:extLst>
              <a:ext uri="{FF2B5EF4-FFF2-40B4-BE49-F238E27FC236}">
                <a16:creationId xmlns:a16="http://schemas.microsoft.com/office/drawing/2014/main" id="{36547F7C-7DB3-7241-A752-39FF14E3E6FB}"/>
              </a:ext>
            </a:extLst>
          </p:cNvPr>
          <p:cNvSpPr/>
          <p:nvPr userDrawn="1"/>
        </p:nvSpPr>
        <p:spPr>
          <a:xfrm>
            <a:off x="2579792" y="4453511"/>
            <a:ext cx="3058885" cy="628900"/>
          </a:xfrm>
          <a:prstGeom prst="rect">
            <a:avLst/>
          </a:prstGeom>
          <a:solidFill>
            <a:schemeClr val="accent1">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15" name="Rectangle 14">
            <a:extLst>
              <a:ext uri="{FF2B5EF4-FFF2-40B4-BE49-F238E27FC236}">
                <a16:creationId xmlns:a16="http://schemas.microsoft.com/office/drawing/2014/main" id="{C00C9C07-4071-C440-9E3B-5E95FAEA8AEC}"/>
              </a:ext>
            </a:extLst>
          </p:cNvPr>
          <p:cNvSpPr/>
          <p:nvPr userDrawn="1"/>
        </p:nvSpPr>
        <p:spPr>
          <a:xfrm>
            <a:off x="2579792" y="5123511"/>
            <a:ext cx="3058885" cy="348343"/>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16" name="TextBox 15">
            <a:extLst>
              <a:ext uri="{FF2B5EF4-FFF2-40B4-BE49-F238E27FC236}">
                <a16:creationId xmlns:a16="http://schemas.microsoft.com/office/drawing/2014/main" id="{803B831E-DE23-6942-8F4A-1D408223A8C8}"/>
              </a:ext>
            </a:extLst>
          </p:cNvPr>
          <p:cNvSpPr txBox="1"/>
          <p:nvPr userDrawn="1"/>
        </p:nvSpPr>
        <p:spPr>
          <a:xfrm>
            <a:off x="2710453" y="3021249"/>
            <a:ext cx="2684507" cy="912814"/>
          </a:xfrm>
          <a:prstGeom prst="rect">
            <a:avLst/>
          </a:prstGeom>
          <a:noFill/>
        </p:spPr>
        <p:txBody>
          <a:bodyPr wrap="square" rtlCol="0">
            <a:spAutoFit/>
          </a:bodyPr>
          <a:lstStyle/>
          <a:p>
            <a:pPr algn="ctr"/>
            <a:r>
              <a:rPr lang="id-ID" sz="1333" dirty="0" err="1">
                <a:solidFill>
                  <a:schemeClr val="bg1">
                    <a:lumMod val="50000"/>
                  </a:schemeClr>
                </a:solidFill>
                <a:latin typeface="Trebuchet MS" panose="020B0703020202090204" pitchFamily="34" charset="0"/>
              </a:rPr>
              <a:t>Health</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Housing</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rsls</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housing</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officers</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etc</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Substance</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misuse</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community</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based</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services</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probation</a:t>
            </a:r>
            <a:r>
              <a:rPr lang="id-ID" sz="1333" dirty="0">
                <a:solidFill>
                  <a:schemeClr val="bg1">
                    <a:lumMod val="50000"/>
                  </a:schemeClr>
                </a:solidFill>
                <a:latin typeface="Trebuchet MS" panose="020B0703020202090204" pitchFamily="34" charset="0"/>
              </a:rPr>
              <a:t>/CJ.</a:t>
            </a:r>
          </a:p>
        </p:txBody>
      </p:sp>
      <p:sp>
        <p:nvSpPr>
          <p:cNvPr id="17" name="TextBox 16">
            <a:extLst>
              <a:ext uri="{FF2B5EF4-FFF2-40B4-BE49-F238E27FC236}">
                <a16:creationId xmlns:a16="http://schemas.microsoft.com/office/drawing/2014/main" id="{591514AC-1EA4-D146-9082-A5E93BE1BBAE}"/>
              </a:ext>
            </a:extLst>
          </p:cNvPr>
          <p:cNvSpPr txBox="1"/>
          <p:nvPr userDrawn="1"/>
        </p:nvSpPr>
        <p:spPr>
          <a:xfrm>
            <a:off x="3261457" y="4083607"/>
            <a:ext cx="1715021" cy="297454"/>
          </a:xfrm>
          <a:prstGeom prst="rect">
            <a:avLst/>
          </a:prstGeom>
          <a:noFill/>
        </p:spPr>
        <p:txBody>
          <a:bodyPr wrap="none" rtlCol="0">
            <a:spAutoFit/>
          </a:bodyPr>
          <a:lstStyle/>
          <a:p>
            <a:pPr algn="ctr"/>
            <a:r>
              <a:rPr lang="id-ID" sz="1333" dirty="0" err="1">
                <a:solidFill>
                  <a:schemeClr val="bg1">
                    <a:lumMod val="50000"/>
                  </a:schemeClr>
                </a:solidFill>
                <a:latin typeface="Trebuchet MS" panose="020B0703020202090204" pitchFamily="34" charset="0"/>
              </a:rPr>
              <a:t>Key</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Decision</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Makers</a:t>
            </a:r>
            <a:endParaRPr lang="id-ID" sz="1333" dirty="0">
              <a:solidFill>
                <a:schemeClr val="bg1">
                  <a:lumMod val="50000"/>
                </a:schemeClr>
              </a:solidFill>
              <a:latin typeface="Trebuchet MS" panose="020B0703020202090204" pitchFamily="34" charset="0"/>
            </a:endParaRPr>
          </a:p>
        </p:txBody>
      </p:sp>
      <p:sp>
        <p:nvSpPr>
          <p:cNvPr id="18" name="Rectangle 17">
            <a:extLst>
              <a:ext uri="{FF2B5EF4-FFF2-40B4-BE49-F238E27FC236}">
                <a16:creationId xmlns:a16="http://schemas.microsoft.com/office/drawing/2014/main" id="{8C1E2237-1CC0-BB4C-8A55-92AAA0182CBD}"/>
              </a:ext>
            </a:extLst>
          </p:cNvPr>
          <p:cNvSpPr/>
          <p:nvPr userDrawn="1"/>
        </p:nvSpPr>
        <p:spPr>
          <a:xfrm>
            <a:off x="2579792" y="5627475"/>
            <a:ext cx="3058885" cy="45719"/>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19" name="Content Placeholder 2">
            <a:extLst>
              <a:ext uri="{FF2B5EF4-FFF2-40B4-BE49-F238E27FC236}">
                <a16:creationId xmlns:a16="http://schemas.microsoft.com/office/drawing/2014/main" id="{45F95C22-E35C-6C48-A8E5-210EA0C29D91}"/>
              </a:ext>
            </a:extLst>
          </p:cNvPr>
          <p:cNvSpPr txBox="1">
            <a:spLocks/>
          </p:cNvSpPr>
          <p:nvPr userDrawn="1"/>
        </p:nvSpPr>
        <p:spPr>
          <a:xfrm>
            <a:off x="3556000" y="1056236"/>
            <a:ext cx="5080001" cy="43609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GB" sz="1200" dirty="0">
                <a:solidFill>
                  <a:schemeClr val="bg1">
                    <a:lumMod val="65000"/>
                  </a:schemeClr>
                </a:solidFill>
                <a:ea typeface="Roboto" panose="02000000000000000000" pitchFamily="2" charset="0"/>
              </a:rPr>
              <a:t>Here is more detailed information about the next steps</a:t>
            </a:r>
            <a:endParaRPr lang="en-US" sz="1200" dirty="0">
              <a:solidFill>
                <a:schemeClr val="bg1">
                  <a:lumMod val="65000"/>
                </a:schemeClr>
              </a:solidFill>
              <a:ea typeface="Roboto" panose="02000000000000000000" pitchFamily="2" charset="0"/>
            </a:endParaRPr>
          </a:p>
        </p:txBody>
      </p:sp>
      <p:sp>
        <p:nvSpPr>
          <p:cNvPr id="20" name="Content Placeholder 2">
            <a:extLst>
              <a:ext uri="{FF2B5EF4-FFF2-40B4-BE49-F238E27FC236}">
                <a16:creationId xmlns:a16="http://schemas.microsoft.com/office/drawing/2014/main" id="{4A4B10BB-C3B7-C64D-A483-A37FD877F80B}"/>
              </a:ext>
            </a:extLst>
          </p:cNvPr>
          <p:cNvSpPr txBox="1">
            <a:spLocks/>
          </p:cNvSpPr>
          <p:nvPr userDrawn="1"/>
        </p:nvSpPr>
        <p:spPr>
          <a:xfrm>
            <a:off x="4190088" y="577070"/>
            <a:ext cx="3822026"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Next step, going live…</a:t>
            </a:r>
          </a:p>
        </p:txBody>
      </p:sp>
      <p:sp>
        <p:nvSpPr>
          <p:cNvPr id="21" name="Rectangle 20">
            <a:extLst>
              <a:ext uri="{FF2B5EF4-FFF2-40B4-BE49-F238E27FC236}">
                <a16:creationId xmlns:a16="http://schemas.microsoft.com/office/drawing/2014/main" id="{AF930C00-EBC4-F541-BDE3-AE0C35A92018}"/>
              </a:ext>
            </a:extLst>
          </p:cNvPr>
          <p:cNvSpPr/>
          <p:nvPr userDrawn="1"/>
        </p:nvSpPr>
        <p:spPr>
          <a:xfrm>
            <a:off x="2710453" y="2089023"/>
            <a:ext cx="2826747" cy="707886"/>
          </a:xfrm>
          <a:prstGeom prst="rect">
            <a:avLst/>
          </a:prstGeom>
        </p:spPr>
        <p:txBody>
          <a:bodyPr wrap="square">
            <a:spAutoFit/>
          </a:bodyPr>
          <a:lstStyle/>
          <a:p>
            <a:pPr algn="ctr">
              <a:defRPr/>
            </a:pPr>
            <a:r>
              <a:rPr lang="en-GB" sz="2000" dirty="0">
                <a:solidFill>
                  <a:schemeClr val="accent3"/>
                </a:solidFill>
                <a:latin typeface="Trebuchet MS" panose="020B0703020202090204" pitchFamily="34" charset="0"/>
              </a:rPr>
              <a:t>Housing First Strategic Steering Group</a:t>
            </a:r>
          </a:p>
        </p:txBody>
      </p:sp>
      <p:sp>
        <p:nvSpPr>
          <p:cNvPr id="22" name="TextBox 21">
            <a:extLst>
              <a:ext uri="{FF2B5EF4-FFF2-40B4-BE49-F238E27FC236}">
                <a16:creationId xmlns:a16="http://schemas.microsoft.com/office/drawing/2014/main" id="{7E5E28DE-9A37-6349-AC61-03E83D358CF6}"/>
              </a:ext>
            </a:extLst>
          </p:cNvPr>
          <p:cNvSpPr txBox="1"/>
          <p:nvPr userDrawn="1"/>
        </p:nvSpPr>
        <p:spPr>
          <a:xfrm>
            <a:off x="2834640" y="4520487"/>
            <a:ext cx="2560320" cy="502573"/>
          </a:xfrm>
          <a:prstGeom prst="rect">
            <a:avLst/>
          </a:prstGeom>
          <a:noFill/>
        </p:spPr>
        <p:txBody>
          <a:bodyPr wrap="square" rtlCol="0">
            <a:spAutoFit/>
          </a:bodyPr>
          <a:lstStyle/>
          <a:p>
            <a:pPr algn="ctr"/>
            <a:r>
              <a:rPr lang="id-ID" sz="1333" dirty="0" err="1">
                <a:solidFill>
                  <a:schemeClr val="bg1">
                    <a:lumMod val="50000"/>
                  </a:schemeClr>
                </a:solidFill>
                <a:latin typeface="Trebuchet MS" panose="020B0703020202090204" pitchFamily="34" charset="0"/>
              </a:rPr>
              <a:t>Those</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professionally</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connected</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with</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individuals</a:t>
            </a:r>
            <a:endParaRPr lang="id-ID" sz="1333" dirty="0">
              <a:solidFill>
                <a:schemeClr val="bg1">
                  <a:lumMod val="50000"/>
                </a:schemeClr>
              </a:solidFill>
              <a:latin typeface="Trebuchet MS" panose="020B0703020202090204" pitchFamily="34" charset="0"/>
            </a:endParaRPr>
          </a:p>
        </p:txBody>
      </p:sp>
      <p:sp>
        <p:nvSpPr>
          <p:cNvPr id="23" name="TextBox 22">
            <a:extLst>
              <a:ext uri="{FF2B5EF4-FFF2-40B4-BE49-F238E27FC236}">
                <a16:creationId xmlns:a16="http://schemas.microsoft.com/office/drawing/2014/main" id="{52CFD817-BE7B-0548-BCB9-30BC90E66526}"/>
              </a:ext>
            </a:extLst>
          </p:cNvPr>
          <p:cNvSpPr txBox="1"/>
          <p:nvPr userDrawn="1"/>
        </p:nvSpPr>
        <p:spPr>
          <a:xfrm>
            <a:off x="2817854" y="5130087"/>
            <a:ext cx="2582759" cy="297454"/>
          </a:xfrm>
          <a:prstGeom prst="rect">
            <a:avLst/>
          </a:prstGeom>
          <a:noFill/>
        </p:spPr>
        <p:txBody>
          <a:bodyPr wrap="none" rtlCol="0">
            <a:spAutoFit/>
          </a:bodyPr>
          <a:lstStyle/>
          <a:p>
            <a:pPr algn="ctr"/>
            <a:r>
              <a:rPr lang="id-ID" sz="1333" dirty="0" err="1">
                <a:solidFill>
                  <a:schemeClr val="bg1">
                    <a:lumMod val="50000"/>
                  </a:schemeClr>
                </a:solidFill>
                <a:latin typeface="Trebuchet MS" panose="020B0703020202090204" pitchFamily="34" charset="0"/>
              </a:rPr>
              <a:t>Bound</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by</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sharing</a:t>
            </a:r>
            <a:r>
              <a:rPr lang="id-ID" sz="1333" dirty="0">
                <a:solidFill>
                  <a:schemeClr val="bg1">
                    <a:lumMod val="50000"/>
                  </a:schemeClr>
                </a:solidFill>
                <a:latin typeface="Trebuchet MS" panose="020B0703020202090204" pitchFamily="34" charset="0"/>
              </a:rPr>
              <a:t> info </a:t>
            </a:r>
            <a:r>
              <a:rPr lang="id-ID" sz="1333" dirty="0" err="1">
                <a:solidFill>
                  <a:schemeClr val="bg1">
                    <a:lumMod val="50000"/>
                  </a:schemeClr>
                </a:solidFill>
                <a:latin typeface="Trebuchet MS" panose="020B0703020202090204" pitchFamily="34" charset="0"/>
              </a:rPr>
              <a:t>protocols</a:t>
            </a:r>
            <a:endParaRPr lang="id-ID" sz="1333" dirty="0">
              <a:solidFill>
                <a:schemeClr val="bg1">
                  <a:lumMod val="50000"/>
                </a:schemeClr>
              </a:solidFill>
              <a:latin typeface="Trebuchet MS" panose="020B0703020202090204" pitchFamily="34" charset="0"/>
            </a:endParaRPr>
          </a:p>
        </p:txBody>
      </p:sp>
      <p:sp>
        <p:nvSpPr>
          <p:cNvPr id="24" name="Rectangle 23">
            <a:extLst>
              <a:ext uri="{FF2B5EF4-FFF2-40B4-BE49-F238E27FC236}">
                <a16:creationId xmlns:a16="http://schemas.microsoft.com/office/drawing/2014/main" id="{B0648DD9-D191-2D4E-9D9C-63B3A997EC24}"/>
              </a:ext>
            </a:extLst>
          </p:cNvPr>
          <p:cNvSpPr/>
          <p:nvPr userDrawn="1"/>
        </p:nvSpPr>
        <p:spPr>
          <a:xfrm>
            <a:off x="6410112" y="1918431"/>
            <a:ext cx="3058885" cy="1043467"/>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25" name="Rectangle 24">
            <a:extLst>
              <a:ext uri="{FF2B5EF4-FFF2-40B4-BE49-F238E27FC236}">
                <a16:creationId xmlns:a16="http://schemas.microsoft.com/office/drawing/2014/main" id="{B240DB0B-65E9-4B40-8703-09BC2428A1FA}"/>
              </a:ext>
            </a:extLst>
          </p:cNvPr>
          <p:cNvSpPr/>
          <p:nvPr userDrawn="1"/>
        </p:nvSpPr>
        <p:spPr>
          <a:xfrm>
            <a:off x="6410112" y="2980611"/>
            <a:ext cx="3058885" cy="636350"/>
          </a:xfrm>
          <a:prstGeom prst="rect">
            <a:avLst/>
          </a:prstGeom>
          <a:solidFill>
            <a:schemeClr val="accent1">
              <a:lumMod val="20000"/>
              <a:lumOff val="8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26" name="Rectangle 25">
            <a:extLst>
              <a:ext uri="{FF2B5EF4-FFF2-40B4-BE49-F238E27FC236}">
                <a16:creationId xmlns:a16="http://schemas.microsoft.com/office/drawing/2014/main" id="{B799EA20-08F2-BF4D-8084-D711FD535CD8}"/>
              </a:ext>
            </a:extLst>
          </p:cNvPr>
          <p:cNvSpPr/>
          <p:nvPr userDrawn="1"/>
        </p:nvSpPr>
        <p:spPr>
          <a:xfrm>
            <a:off x="6410112" y="3624276"/>
            <a:ext cx="3058885" cy="829235"/>
          </a:xfrm>
          <a:prstGeom prst="rect">
            <a:avLst/>
          </a:prstGeom>
          <a:solidFill>
            <a:srgbClr val="FDFDF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27" name="TextBox 26">
            <a:extLst>
              <a:ext uri="{FF2B5EF4-FFF2-40B4-BE49-F238E27FC236}">
                <a16:creationId xmlns:a16="http://schemas.microsoft.com/office/drawing/2014/main" id="{92D019A4-7C15-8342-A65D-3744891CA221}"/>
              </a:ext>
            </a:extLst>
          </p:cNvPr>
          <p:cNvSpPr txBox="1"/>
          <p:nvPr userDrawn="1"/>
        </p:nvSpPr>
        <p:spPr>
          <a:xfrm>
            <a:off x="6540773" y="3021249"/>
            <a:ext cx="2684507" cy="502573"/>
          </a:xfrm>
          <a:prstGeom prst="rect">
            <a:avLst/>
          </a:prstGeom>
          <a:noFill/>
        </p:spPr>
        <p:txBody>
          <a:bodyPr wrap="square" rtlCol="0">
            <a:spAutoFit/>
          </a:bodyPr>
          <a:lstStyle/>
          <a:p>
            <a:pPr algn="ctr"/>
            <a:r>
              <a:rPr lang="id-ID" sz="1333" dirty="0" err="1">
                <a:solidFill>
                  <a:schemeClr val="bg1">
                    <a:lumMod val="50000"/>
                  </a:schemeClr>
                </a:solidFill>
                <a:latin typeface="Trebuchet MS" panose="020B0703020202090204" pitchFamily="34" charset="0"/>
              </a:rPr>
              <a:t>Those</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with</a:t>
            </a:r>
            <a:r>
              <a:rPr lang="id-ID" sz="1333" dirty="0">
                <a:solidFill>
                  <a:schemeClr val="bg1">
                    <a:lumMod val="50000"/>
                  </a:schemeClr>
                </a:solidFill>
                <a:latin typeface="Trebuchet MS" panose="020B0703020202090204" pitchFamily="34" charset="0"/>
              </a:rPr>
              <a:t> personal/</a:t>
            </a:r>
            <a:br>
              <a:rPr lang="id-ID" sz="1333" dirty="0">
                <a:solidFill>
                  <a:schemeClr val="bg1">
                    <a:lumMod val="50000"/>
                  </a:schemeClr>
                </a:solidFill>
                <a:latin typeface="Trebuchet MS" panose="020B0703020202090204" pitchFamily="34" charset="0"/>
              </a:rPr>
            </a:br>
            <a:r>
              <a:rPr lang="id-ID" sz="1333" dirty="0" err="1">
                <a:solidFill>
                  <a:schemeClr val="bg1">
                    <a:lumMod val="50000"/>
                  </a:schemeClr>
                </a:solidFill>
                <a:latin typeface="Trebuchet MS" panose="020B0703020202090204" pitchFamily="34" charset="0"/>
              </a:rPr>
              <a:t>professional</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interest</a:t>
            </a:r>
            <a:r>
              <a:rPr lang="id-ID" sz="1333" dirty="0">
                <a:solidFill>
                  <a:schemeClr val="bg1">
                    <a:lumMod val="50000"/>
                  </a:schemeClr>
                </a:solidFill>
                <a:latin typeface="Trebuchet MS" panose="020B0703020202090204" pitchFamily="34" charset="0"/>
              </a:rPr>
              <a:t> in HF</a:t>
            </a:r>
          </a:p>
        </p:txBody>
      </p:sp>
      <p:sp>
        <p:nvSpPr>
          <p:cNvPr id="28" name="TextBox 27">
            <a:extLst>
              <a:ext uri="{FF2B5EF4-FFF2-40B4-BE49-F238E27FC236}">
                <a16:creationId xmlns:a16="http://schemas.microsoft.com/office/drawing/2014/main" id="{30D12FAF-B074-224F-9F9D-33CEF42A4003}"/>
              </a:ext>
            </a:extLst>
          </p:cNvPr>
          <p:cNvSpPr txBox="1"/>
          <p:nvPr userDrawn="1"/>
        </p:nvSpPr>
        <p:spPr>
          <a:xfrm>
            <a:off x="6664960" y="3634065"/>
            <a:ext cx="2560320" cy="707694"/>
          </a:xfrm>
          <a:prstGeom prst="rect">
            <a:avLst/>
          </a:prstGeom>
          <a:noFill/>
        </p:spPr>
        <p:txBody>
          <a:bodyPr wrap="square" rtlCol="0">
            <a:spAutoFit/>
          </a:bodyPr>
          <a:lstStyle/>
          <a:p>
            <a:pPr algn="ctr"/>
            <a:r>
              <a:rPr lang="id-ID" sz="1333" dirty="0" err="1">
                <a:solidFill>
                  <a:schemeClr val="bg1">
                    <a:lumMod val="50000"/>
                  </a:schemeClr>
                </a:solidFill>
                <a:latin typeface="Trebuchet MS" panose="020B0703020202090204" pitchFamily="34" charset="0"/>
              </a:rPr>
              <a:t>Wider</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Community</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Organisations</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churches</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community</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groups</a:t>
            </a:r>
            <a:r>
              <a:rPr lang="id-ID" sz="1333" dirty="0">
                <a:solidFill>
                  <a:schemeClr val="bg1">
                    <a:lumMod val="50000"/>
                  </a:schemeClr>
                </a:solidFill>
                <a:latin typeface="Trebuchet MS" panose="020B0703020202090204" pitchFamily="34" charset="0"/>
              </a:rPr>
              <a:t> </a:t>
            </a:r>
            <a:r>
              <a:rPr lang="id-ID" sz="1333" dirty="0" err="1">
                <a:solidFill>
                  <a:schemeClr val="bg1">
                    <a:lumMod val="50000"/>
                  </a:schemeClr>
                </a:solidFill>
                <a:latin typeface="Trebuchet MS" panose="020B0703020202090204" pitchFamily="34" charset="0"/>
              </a:rPr>
              <a:t>etc</a:t>
            </a:r>
            <a:r>
              <a:rPr lang="id-ID" sz="1333" dirty="0">
                <a:solidFill>
                  <a:schemeClr val="bg1">
                    <a:lumMod val="50000"/>
                  </a:schemeClr>
                </a:solidFill>
                <a:latin typeface="Trebuchet MS" panose="020B0703020202090204" pitchFamily="34" charset="0"/>
              </a:rPr>
              <a:t>)</a:t>
            </a:r>
          </a:p>
        </p:txBody>
      </p:sp>
      <p:sp>
        <p:nvSpPr>
          <p:cNvPr id="29" name="Rectangle 28">
            <a:extLst>
              <a:ext uri="{FF2B5EF4-FFF2-40B4-BE49-F238E27FC236}">
                <a16:creationId xmlns:a16="http://schemas.microsoft.com/office/drawing/2014/main" id="{D6CD1511-25DB-1242-919A-4AB372E9E137}"/>
              </a:ext>
            </a:extLst>
          </p:cNvPr>
          <p:cNvSpPr/>
          <p:nvPr userDrawn="1"/>
        </p:nvSpPr>
        <p:spPr>
          <a:xfrm>
            <a:off x="6410112" y="4601315"/>
            <a:ext cx="3058885" cy="45719"/>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30" name="Rectangle 29">
            <a:extLst>
              <a:ext uri="{FF2B5EF4-FFF2-40B4-BE49-F238E27FC236}">
                <a16:creationId xmlns:a16="http://schemas.microsoft.com/office/drawing/2014/main" id="{043F945D-F9D0-954C-8B9F-E33996ED5C24}"/>
              </a:ext>
            </a:extLst>
          </p:cNvPr>
          <p:cNvSpPr/>
          <p:nvPr userDrawn="1"/>
        </p:nvSpPr>
        <p:spPr>
          <a:xfrm>
            <a:off x="6540773" y="2089023"/>
            <a:ext cx="2826747" cy="707886"/>
          </a:xfrm>
          <a:prstGeom prst="rect">
            <a:avLst/>
          </a:prstGeom>
        </p:spPr>
        <p:txBody>
          <a:bodyPr wrap="square">
            <a:spAutoFit/>
          </a:bodyPr>
          <a:lstStyle/>
          <a:p>
            <a:pPr algn="ctr">
              <a:defRPr/>
            </a:pPr>
            <a:r>
              <a:rPr lang="en-GB" sz="2000" dirty="0">
                <a:solidFill>
                  <a:schemeClr val="accent3"/>
                </a:solidFill>
                <a:latin typeface="Trebuchet MS" panose="020B0703020202090204" pitchFamily="34" charset="0"/>
              </a:rPr>
              <a:t>Housing First </a:t>
            </a:r>
          </a:p>
          <a:p>
            <a:pPr algn="ctr">
              <a:defRPr/>
            </a:pPr>
            <a:r>
              <a:rPr lang="en-GB" sz="2000" dirty="0">
                <a:solidFill>
                  <a:schemeClr val="accent3"/>
                </a:solidFill>
                <a:latin typeface="Trebuchet MS" panose="020B0703020202090204" pitchFamily="34" charset="0"/>
              </a:rPr>
              <a:t>Merthyr Network</a:t>
            </a:r>
          </a:p>
        </p:txBody>
      </p:sp>
    </p:spTree>
    <p:extLst>
      <p:ext uri="{BB962C8B-B14F-4D97-AF65-F5344CB8AC3E}">
        <p14:creationId xmlns:p14="http://schemas.microsoft.com/office/powerpoint/2010/main" val="3716779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685ECC-5BFA-8447-9D3C-67E03CDE7B39}"/>
              </a:ext>
            </a:extLst>
          </p:cNvPr>
          <p:cNvSpPr txBox="1"/>
          <p:nvPr userDrawn="1"/>
        </p:nvSpPr>
        <p:spPr>
          <a:xfrm>
            <a:off x="8243627" y="2677859"/>
            <a:ext cx="3238993" cy="889411"/>
          </a:xfrm>
          <a:prstGeom prst="rect">
            <a:avLst/>
          </a:prstGeom>
          <a:noFill/>
        </p:spPr>
        <p:txBody>
          <a:bodyPr wrap="square" rtlCol="0">
            <a:spAutoFit/>
          </a:bodyPr>
          <a:lstStyle/>
          <a:p>
            <a:pPr>
              <a:lnSpc>
                <a:spcPct val="110000"/>
              </a:lnSpc>
            </a:pPr>
            <a:r>
              <a:rPr lang="en-US" sz="1200" dirty="0">
                <a:solidFill>
                  <a:schemeClr val="accent2"/>
                </a:solidFill>
                <a:latin typeface="Trebuchet MS" panose="020B0703020202090204" pitchFamily="34" charset="0"/>
                <a:ea typeface="Open Sans" panose="020B0606030504020204" pitchFamily="34" charset="0"/>
                <a:cs typeface="Roboto Light" charset="0"/>
              </a:rPr>
              <a:t>Lorem ipsum dolor sit </a:t>
            </a:r>
            <a:r>
              <a:rPr lang="en-US" sz="1200" dirty="0" err="1">
                <a:solidFill>
                  <a:schemeClr val="accent2"/>
                </a:solidFill>
                <a:latin typeface="Trebuchet MS" panose="020B0703020202090204" pitchFamily="34" charset="0"/>
                <a:ea typeface="Open Sans" panose="020B0606030504020204" pitchFamily="34" charset="0"/>
                <a:cs typeface="Roboto Light" charset="0"/>
              </a:rPr>
              <a:t>amet</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consectetur</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adipiscing</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elit</a:t>
            </a:r>
            <a:r>
              <a:rPr lang="en-US" sz="1200" dirty="0">
                <a:solidFill>
                  <a:schemeClr val="accent2"/>
                </a:solidFill>
                <a:latin typeface="Trebuchet MS" panose="020B0703020202090204" pitchFamily="34" charset="0"/>
                <a:ea typeface="Open Sans" panose="020B0606030504020204" pitchFamily="34" charset="0"/>
                <a:cs typeface="Roboto Light" charset="0"/>
              </a:rPr>
              <a:t>. Cras tempus </a:t>
            </a:r>
            <a:r>
              <a:rPr lang="en-US" sz="1200" dirty="0" err="1">
                <a:solidFill>
                  <a:schemeClr val="accent2"/>
                </a:solidFill>
                <a:latin typeface="Trebuchet MS" panose="020B0703020202090204" pitchFamily="34" charset="0"/>
                <a:ea typeface="Open Sans" panose="020B0606030504020204" pitchFamily="34" charset="0"/>
                <a:cs typeface="Roboto Light" charset="0"/>
              </a:rPr>
              <a:t>volutpat</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felis</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nec</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tristique</a:t>
            </a:r>
            <a:r>
              <a:rPr lang="en-US" sz="1200" dirty="0">
                <a:solidFill>
                  <a:schemeClr val="accent2"/>
                </a:solidFill>
                <a:latin typeface="Trebuchet MS" panose="020B0703020202090204" pitchFamily="34" charset="0"/>
                <a:ea typeface="Open Sans" panose="020B0606030504020204" pitchFamily="34" charset="0"/>
                <a:cs typeface="Roboto Light" charset="0"/>
              </a:rPr>
              <a:t>. Vestibulum </a:t>
            </a:r>
            <a:r>
              <a:rPr lang="en-US" sz="1200" dirty="0" err="1">
                <a:solidFill>
                  <a:schemeClr val="accent2"/>
                </a:solidFill>
                <a:latin typeface="Trebuchet MS" panose="020B0703020202090204" pitchFamily="34" charset="0"/>
                <a:ea typeface="Open Sans" panose="020B0606030504020204" pitchFamily="34" charset="0"/>
                <a:cs typeface="Roboto Light" charset="0"/>
              </a:rPr>
              <a:t>vehicula</a:t>
            </a:r>
            <a:r>
              <a:rPr lang="en-US" sz="1200" dirty="0">
                <a:solidFill>
                  <a:schemeClr val="accent2"/>
                </a:solidFill>
                <a:latin typeface="Trebuchet MS" panose="020B0703020202090204" pitchFamily="34" charset="0"/>
                <a:ea typeface="Open Sans" panose="020B0606030504020204" pitchFamily="34" charset="0"/>
                <a:cs typeface="Roboto Light" charset="0"/>
              </a:rPr>
              <a:t> pharetra nisi, vitae </a:t>
            </a:r>
            <a:r>
              <a:rPr lang="en-US" sz="1200" dirty="0" err="1">
                <a:solidFill>
                  <a:schemeClr val="accent2"/>
                </a:solidFill>
                <a:latin typeface="Trebuchet MS" panose="020B0703020202090204" pitchFamily="34" charset="0"/>
                <a:ea typeface="Open Sans" panose="020B0606030504020204" pitchFamily="34" charset="0"/>
                <a:cs typeface="Roboto Light" charset="0"/>
              </a:rPr>
              <a:t>ornare</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est</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venenatis</a:t>
            </a:r>
            <a:r>
              <a:rPr lang="en-US" sz="1200" dirty="0">
                <a:solidFill>
                  <a:schemeClr val="accent2"/>
                </a:solidFill>
                <a:latin typeface="Trebuchet MS" panose="020B0703020202090204" pitchFamily="34" charset="0"/>
                <a:ea typeface="Open Sans" panose="020B0606030504020204" pitchFamily="34" charset="0"/>
                <a:cs typeface="Roboto Light" charset="0"/>
              </a:rPr>
              <a:t> in. </a:t>
            </a:r>
            <a:endParaRPr lang="en-US" sz="1200" dirty="0">
              <a:solidFill>
                <a:schemeClr val="accent2"/>
              </a:solidFill>
              <a:latin typeface="Trebuchet MS" panose="020B070302020209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9CE2AAF1-5B75-F64C-91B9-51BFF43D5862}"/>
              </a:ext>
            </a:extLst>
          </p:cNvPr>
          <p:cNvSpPr/>
          <p:nvPr userDrawn="1"/>
        </p:nvSpPr>
        <p:spPr>
          <a:xfrm>
            <a:off x="8237910" y="2407988"/>
            <a:ext cx="862737" cy="338554"/>
          </a:xfrm>
          <a:prstGeom prst="rect">
            <a:avLst/>
          </a:prstGeom>
        </p:spPr>
        <p:txBody>
          <a:bodyPr wrap="none">
            <a:spAutoFit/>
          </a:bodyPr>
          <a:lstStyle/>
          <a:p>
            <a:r>
              <a:rPr lang="en-US" sz="1600" b="1" dirty="0">
                <a:solidFill>
                  <a:schemeClr val="accent4"/>
                </a:solidFill>
                <a:latin typeface="Trebuchet MS" panose="020B0703020202090204" pitchFamily="34" charset="0"/>
                <a:cs typeface="Roboto Regular" charset="0"/>
              </a:rPr>
              <a:t>POLICE</a:t>
            </a:r>
          </a:p>
        </p:txBody>
      </p:sp>
      <p:sp>
        <p:nvSpPr>
          <p:cNvPr id="9" name="Shape 1719">
            <a:extLst>
              <a:ext uri="{FF2B5EF4-FFF2-40B4-BE49-F238E27FC236}">
                <a16:creationId xmlns:a16="http://schemas.microsoft.com/office/drawing/2014/main" id="{0B658FE6-0629-D045-A5CF-92ECC6E125DB}"/>
              </a:ext>
            </a:extLst>
          </p:cNvPr>
          <p:cNvSpPr/>
          <p:nvPr userDrawn="1"/>
        </p:nvSpPr>
        <p:spPr>
          <a:xfrm>
            <a:off x="4278833" y="3424465"/>
            <a:ext cx="1701490" cy="20422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5"/>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0" name="Shape 1720">
            <a:extLst>
              <a:ext uri="{FF2B5EF4-FFF2-40B4-BE49-F238E27FC236}">
                <a16:creationId xmlns:a16="http://schemas.microsoft.com/office/drawing/2014/main" id="{D215CFFC-1876-8846-A8DA-1B39F5259849}"/>
              </a:ext>
            </a:extLst>
          </p:cNvPr>
          <p:cNvSpPr/>
          <p:nvPr userDrawn="1"/>
        </p:nvSpPr>
        <p:spPr>
          <a:xfrm>
            <a:off x="5775075" y="3766922"/>
            <a:ext cx="2041499" cy="1702245"/>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3"/>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4" name="Shape 1721">
            <a:extLst>
              <a:ext uri="{FF2B5EF4-FFF2-40B4-BE49-F238E27FC236}">
                <a16:creationId xmlns:a16="http://schemas.microsoft.com/office/drawing/2014/main" id="{A4BE45D3-D008-A74D-87DF-A731D610036A}"/>
              </a:ext>
            </a:extLst>
          </p:cNvPr>
          <p:cNvSpPr/>
          <p:nvPr userDrawn="1"/>
        </p:nvSpPr>
        <p:spPr>
          <a:xfrm>
            <a:off x="6104703" y="1946689"/>
            <a:ext cx="1701490" cy="20422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5" name="Shape 1722">
            <a:extLst>
              <a:ext uri="{FF2B5EF4-FFF2-40B4-BE49-F238E27FC236}">
                <a16:creationId xmlns:a16="http://schemas.microsoft.com/office/drawing/2014/main" id="{4BF2A313-269F-DE44-83F8-13C8C0ECDAC0}"/>
              </a:ext>
            </a:extLst>
          </p:cNvPr>
          <p:cNvSpPr/>
          <p:nvPr userDrawn="1"/>
        </p:nvSpPr>
        <p:spPr>
          <a:xfrm>
            <a:off x="4278833" y="1946690"/>
            <a:ext cx="2041499" cy="1702155"/>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6" name="Content Placeholder 2">
            <a:extLst>
              <a:ext uri="{FF2B5EF4-FFF2-40B4-BE49-F238E27FC236}">
                <a16:creationId xmlns:a16="http://schemas.microsoft.com/office/drawing/2014/main" id="{F7BF847A-C4A5-7F46-94FB-B77CC8FFB0EE}"/>
              </a:ext>
            </a:extLst>
          </p:cNvPr>
          <p:cNvSpPr txBox="1">
            <a:spLocks/>
          </p:cNvSpPr>
          <p:nvPr userDrawn="1"/>
        </p:nvSpPr>
        <p:spPr>
          <a:xfrm>
            <a:off x="3556000" y="1056236"/>
            <a:ext cx="5080001" cy="43609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GB" sz="1200" dirty="0">
                <a:solidFill>
                  <a:schemeClr val="bg1">
                    <a:lumMod val="65000"/>
                  </a:schemeClr>
                </a:solidFill>
                <a:ea typeface="Roboto" panose="02000000000000000000" pitchFamily="2" charset="0"/>
              </a:rPr>
              <a:t>Here is more detailed information about our client feedback</a:t>
            </a:r>
            <a:endParaRPr lang="en-US" sz="1200" dirty="0">
              <a:solidFill>
                <a:schemeClr val="bg1">
                  <a:lumMod val="65000"/>
                </a:schemeClr>
              </a:solidFill>
              <a:ea typeface="Roboto" panose="02000000000000000000" pitchFamily="2" charset="0"/>
            </a:endParaRPr>
          </a:p>
        </p:txBody>
      </p:sp>
      <p:sp>
        <p:nvSpPr>
          <p:cNvPr id="17" name="Content Placeholder 2">
            <a:extLst>
              <a:ext uri="{FF2B5EF4-FFF2-40B4-BE49-F238E27FC236}">
                <a16:creationId xmlns:a16="http://schemas.microsoft.com/office/drawing/2014/main" id="{37BF8D31-22A2-3040-9046-7CE7E321DA18}"/>
              </a:ext>
            </a:extLst>
          </p:cNvPr>
          <p:cNvSpPr txBox="1">
            <a:spLocks/>
          </p:cNvSpPr>
          <p:nvPr userDrawn="1"/>
        </p:nvSpPr>
        <p:spPr>
          <a:xfrm>
            <a:off x="3564703" y="577070"/>
            <a:ext cx="5080000"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Multi-Disciplinary Steering Group</a:t>
            </a:r>
          </a:p>
        </p:txBody>
      </p:sp>
      <p:sp>
        <p:nvSpPr>
          <p:cNvPr id="18" name="TextBox 17">
            <a:extLst>
              <a:ext uri="{FF2B5EF4-FFF2-40B4-BE49-F238E27FC236}">
                <a16:creationId xmlns:a16="http://schemas.microsoft.com/office/drawing/2014/main" id="{39C07CF6-2EEF-A14F-AB4A-EE2C2F42B444}"/>
              </a:ext>
            </a:extLst>
          </p:cNvPr>
          <p:cNvSpPr txBox="1"/>
          <p:nvPr userDrawn="1"/>
        </p:nvSpPr>
        <p:spPr>
          <a:xfrm>
            <a:off x="8243627" y="4190775"/>
            <a:ext cx="3238993" cy="889411"/>
          </a:xfrm>
          <a:prstGeom prst="rect">
            <a:avLst/>
          </a:prstGeom>
          <a:noFill/>
        </p:spPr>
        <p:txBody>
          <a:bodyPr wrap="square" rtlCol="0">
            <a:spAutoFit/>
          </a:bodyPr>
          <a:lstStyle/>
          <a:p>
            <a:pPr>
              <a:lnSpc>
                <a:spcPct val="110000"/>
              </a:lnSpc>
            </a:pPr>
            <a:r>
              <a:rPr lang="en-US" sz="1200" dirty="0">
                <a:solidFill>
                  <a:schemeClr val="accent2"/>
                </a:solidFill>
                <a:latin typeface="Trebuchet MS" panose="020B0703020202090204" pitchFamily="34" charset="0"/>
                <a:ea typeface="Open Sans" panose="020B0606030504020204" pitchFamily="34" charset="0"/>
                <a:cs typeface="Roboto Light" charset="0"/>
              </a:rPr>
              <a:t>Lorem ipsum dolor sit </a:t>
            </a:r>
            <a:r>
              <a:rPr lang="en-US" sz="1200" dirty="0" err="1">
                <a:solidFill>
                  <a:schemeClr val="accent2"/>
                </a:solidFill>
                <a:latin typeface="Trebuchet MS" panose="020B0703020202090204" pitchFamily="34" charset="0"/>
                <a:ea typeface="Open Sans" panose="020B0606030504020204" pitchFamily="34" charset="0"/>
                <a:cs typeface="Roboto Light" charset="0"/>
              </a:rPr>
              <a:t>amet</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consectetur</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adipiscing</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elit</a:t>
            </a:r>
            <a:r>
              <a:rPr lang="en-US" sz="1200" dirty="0">
                <a:solidFill>
                  <a:schemeClr val="accent2"/>
                </a:solidFill>
                <a:latin typeface="Trebuchet MS" panose="020B0703020202090204" pitchFamily="34" charset="0"/>
                <a:ea typeface="Open Sans" panose="020B0606030504020204" pitchFamily="34" charset="0"/>
                <a:cs typeface="Roboto Light" charset="0"/>
              </a:rPr>
              <a:t>. Cras tempus </a:t>
            </a:r>
            <a:r>
              <a:rPr lang="en-US" sz="1200" dirty="0" err="1">
                <a:solidFill>
                  <a:schemeClr val="accent2"/>
                </a:solidFill>
                <a:latin typeface="Trebuchet MS" panose="020B0703020202090204" pitchFamily="34" charset="0"/>
                <a:ea typeface="Open Sans" panose="020B0606030504020204" pitchFamily="34" charset="0"/>
                <a:cs typeface="Roboto Light" charset="0"/>
              </a:rPr>
              <a:t>volutpat</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felis</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nec</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tristique</a:t>
            </a:r>
            <a:r>
              <a:rPr lang="en-US" sz="1200" dirty="0">
                <a:solidFill>
                  <a:schemeClr val="accent2"/>
                </a:solidFill>
                <a:latin typeface="Trebuchet MS" panose="020B0703020202090204" pitchFamily="34" charset="0"/>
                <a:ea typeface="Open Sans" panose="020B0606030504020204" pitchFamily="34" charset="0"/>
                <a:cs typeface="Roboto Light" charset="0"/>
              </a:rPr>
              <a:t>. Vestibulum </a:t>
            </a:r>
            <a:r>
              <a:rPr lang="en-US" sz="1200" dirty="0" err="1">
                <a:solidFill>
                  <a:schemeClr val="accent2"/>
                </a:solidFill>
                <a:latin typeface="Trebuchet MS" panose="020B0703020202090204" pitchFamily="34" charset="0"/>
                <a:ea typeface="Open Sans" panose="020B0606030504020204" pitchFamily="34" charset="0"/>
                <a:cs typeface="Roboto Light" charset="0"/>
              </a:rPr>
              <a:t>vehicula</a:t>
            </a:r>
            <a:r>
              <a:rPr lang="en-US" sz="1200" dirty="0">
                <a:solidFill>
                  <a:schemeClr val="accent2"/>
                </a:solidFill>
                <a:latin typeface="Trebuchet MS" panose="020B0703020202090204" pitchFamily="34" charset="0"/>
                <a:ea typeface="Open Sans" panose="020B0606030504020204" pitchFamily="34" charset="0"/>
                <a:cs typeface="Roboto Light" charset="0"/>
              </a:rPr>
              <a:t> pharetra nisi, vitae </a:t>
            </a:r>
            <a:r>
              <a:rPr lang="en-US" sz="1200" dirty="0" err="1">
                <a:solidFill>
                  <a:schemeClr val="accent2"/>
                </a:solidFill>
                <a:latin typeface="Trebuchet MS" panose="020B0703020202090204" pitchFamily="34" charset="0"/>
                <a:ea typeface="Open Sans" panose="020B0606030504020204" pitchFamily="34" charset="0"/>
                <a:cs typeface="Roboto Light" charset="0"/>
              </a:rPr>
              <a:t>ornare</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est</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venenatis</a:t>
            </a:r>
            <a:r>
              <a:rPr lang="en-US" sz="1200" dirty="0">
                <a:solidFill>
                  <a:schemeClr val="accent2"/>
                </a:solidFill>
                <a:latin typeface="Trebuchet MS" panose="020B0703020202090204" pitchFamily="34" charset="0"/>
                <a:ea typeface="Open Sans" panose="020B0606030504020204" pitchFamily="34" charset="0"/>
                <a:cs typeface="Roboto Light" charset="0"/>
              </a:rPr>
              <a:t> in. </a:t>
            </a:r>
            <a:endParaRPr lang="en-US" sz="1200" dirty="0">
              <a:solidFill>
                <a:schemeClr val="accent2"/>
              </a:solidFill>
              <a:latin typeface="Trebuchet MS" panose="020B070302020209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5699768F-C648-6E44-B515-FF08E493DA50}"/>
              </a:ext>
            </a:extLst>
          </p:cNvPr>
          <p:cNvSpPr/>
          <p:nvPr userDrawn="1"/>
        </p:nvSpPr>
        <p:spPr>
          <a:xfrm>
            <a:off x="8237910" y="3920904"/>
            <a:ext cx="1054776" cy="338554"/>
          </a:xfrm>
          <a:prstGeom prst="rect">
            <a:avLst/>
          </a:prstGeom>
        </p:spPr>
        <p:txBody>
          <a:bodyPr wrap="none">
            <a:spAutoFit/>
          </a:bodyPr>
          <a:lstStyle/>
          <a:p>
            <a:r>
              <a:rPr lang="en-US" sz="1600" b="1" dirty="0">
                <a:solidFill>
                  <a:schemeClr val="accent4"/>
                </a:solidFill>
                <a:latin typeface="Trebuchet MS" panose="020B0703020202090204" pitchFamily="34" charset="0"/>
                <a:cs typeface="Roboto Regular" charset="0"/>
              </a:rPr>
              <a:t>SUPPORT</a:t>
            </a:r>
          </a:p>
        </p:txBody>
      </p:sp>
      <p:sp>
        <p:nvSpPr>
          <p:cNvPr id="20" name="TextBox 19">
            <a:extLst>
              <a:ext uri="{FF2B5EF4-FFF2-40B4-BE49-F238E27FC236}">
                <a16:creationId xmlns:a16="http://schemas.microsoft.com/office/drawing/2014/main" id="{04756901-EB4F-5446-A224-53CB38D5B42D}"/>
              </a:ext>
            </a:extLst>
          </p:cNvPr>
          <p:cNvSpPr txBox="1"/>
          <p:nvPr userDrawn="1"/>
        </p:nvSpPr>
        <p:spPr>
          <a:xfrm>
            <a:off x="845300" y="2677859"/>
            <a:ext cx="3238993" cy="889411"/>
          </a:xfrm>
          <a:prstGeom prst="rect">
            <a:avLst/>
          </a:prstGeom>
          <a:noFill/>
        </p:spPr>
        <p:txBody>
          <a:bodyPr wrap="square" rtlCol="0">
            <a:spAutoFit/>
          </a:bodyPr>
          <a:lstStyle/>
          <a:p>
            <a:pPr>
              <a:lnSpc>
                <a:spcPct val="110000"/>
              </a:lnSpc>
            </a:pPr>
            <a:r>
              <a:rPr lang="en-US" sz="1200" dirty="0">
                <a:solidFill>
                  <a:schemeClr val="accent2"/>
                </a:solidFill>
                <a:latin typeface="Trebuchet MS" panose="020B0703020202090204" pitchFamily="34" charset="0"/>
                <a:ea typeface="Open Sans" panose="020B0606030504020204" pitchFamily="34" charset="0"/>
                <a:cs typeface="Roboto Light" charset="0"/>
              </a:rPr>
              <a:t>Lorem ipsum dolor sit </a:t>
            </a:r>
            <a:r>
              <a:rPr lang="en-US" sz="1200" dirty="0" err="1">
                <a:solidFill>
                  <a:schemeClr val="accent2"/>
                </a:solidFill>
                <a:latin typeface="Trebuchet MS" panose="020B0703020202090204" pitchFamily="34" charset="0"/>
                <a:ea typeface="Open Sans" panose="020B0606030504020204" pitchFamily="34" charset="0"/>
                <a:cs typeface="Roboto Light" charset="0"/>
              </a:rPr>
              <a:t>amet</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consectetur</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adipiscing</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elit</a:t>
            </a:r>
            <a:r>
              <a:rPr lang="en-US" sz="1200" dirty="0">
                <a:solidFill>
                  <a:schemeClr val="accent2"/>
                </a:solidFill>
                <a:latin typeface="Trebuchet MS" panose="020B0703020202090204" pitchFamily="34" charset="0"/>
                <a:ea typeface="Open Sans" panose="020B0606030504020204" pitchFamily="34" charset="0"/>
                <a:cs typeface="Roboto Light" charset="0"/>
              </a:rPr>
              <a:t>. Cras tempus </a:t>
            </a:r>
            <a:r>
              <a:rPr lang="en-US" sz="1200" dirty="0" err="1">
                <a:solidFill>
                  <a:schemeClr val="accent2"/>
                </a:solidFill>
                <a:latin typeface="Trebuchet MS" panose="020B0703020202090204" pitchFamily="34" charset="0"/>
                <a:ea typeface="Open Sans" panose="020B0606030504020204" pitchFamily="34" charset="0"/>
                <a:cs typeface="Roboto Light" charset="0"/>
              </a:rPr>
              <a:t>volutpat</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felis</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nec</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tristique</a:t>
            </a:r>
            <a:r>
              <a:rPr lang="en-US" sz="1200" dirty="0">
                <a:solidFill>
                  <a:schemeClr val="accent2"/>
                </a:solidFill>
                <a:latin typeface="Trebuchet MS" panose="020B0703020202090204" pitchFamily="34" charset="0"/>
                <a:ea typeface="Open Sans" panose="020B0606030504020204" pitchFamily="34" charset="0"/>
                <a:cs typeface="Roboto Light" charset="0"/>
              </a:rPr>
              <a:t>. Vestibulum </a:t>
            </a:r>
            <a:r>
              <a:rPr lang="en-US" sz="1200" dirty="0" err="1">
                <a:solidFill>
                  <a:schemeClr val="accent2"/>
                </a:solidFill>
                <a:latin typeface="Trebuchet MS" panose="020B0703020202090204" pitchFamily="34" charset="0"/>
                <a:ea typeface="Open Sans" panose="020B0606030504020204" pitchFamily="34" charset="0"/>
                <a:cs typeface="Roboto Light" charset="0"/>
              </a:rPr>
              <a:t>vehicula</a:t>
            </a:r>
            <a:r>
              <a:rPr lang="en-US" sz="1200" dirty="0">
                <a:solidFill>
                  <a:schemeClr val="accent2"/>
                </a:solidFill>
                <a:latin typeface="Trebuchet MS" panose="020B0703020202090204" pitchFamily="34" charset="0"/>
                <a:ea typeface="Open Sans" panose="020B0606030504020204" pitchFamily="34" charset="0"/>
                <a:cs typeface="Roboto Light" charset="0"/>
              </a:rPr>
              <a:t> pharetra nisi, vitae </a:t>
            </a:r>
            <a:r>
              <a:rPr lang="en-US" sz="1200" dirty="0" err="1">
                <a:solidFill>
                  <a:schemeClr val="accent2"/>
                </a:solidFill>
                <a:latin typeface="Trebuchet MS" panose="020B0703020202090204" pitchFamily="34" charset="0"/>
                <a:ea typeface="Open Sans" panose="020B0606030504020204" pitchFamily="34" charset="0"/>
                <a:cs typeface="Roboto Light" charset="0"/>
              </a:rPr>
              <a:t>ornare</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est</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venenatis</a:t>
            </a:r>
            <a:r>
              <a:rPr lang="en-US" sz="1200" dirty="0">
                <a:solidFill>
                  <a:schemeClr val="accent2"/>
                </a:solidFill>
                <a:latin typeface="Trebuchet MS" panose="020B0703020202090204" pitchFamily="34" charset="0"/>
                <a:ea typeface="Open Sans" panose="020B0606030504020204" pitchFamily="34" charset="0"/>
                <a:cs typeface="Roboto Light" charset="0"/>
              </a:rPr>
              <a:t> in. </a:t>
            </a:r>
            <a:endParaRPr lang="en-US" sz="1200" dirty="0">
              <a:solidFill>
                <a:schemeClr val="accent2"/>
              </a:solidFill>
              <a:latin typeface="Trebuchet MS" panose="020B070302020209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3E39B224-7A46-6747-B80A-4078D6D1E281}"/>
              </a:ext>
            </a:extLst>
          </p:cNvPr>
          <p:cNvSpPr/>
          <p:nvPr userDrawn="1"/>
        </p:nvSpPr>
        <p:spPr>
          <a:xfrm>
            <a:off x="839583" y="2407988"/>
            <a:ext cx="937244" cy="338554"/>
          </a:xfrm>
          <a:prstGeom prst="rect">
            <a:avLst/>
          </a:prstGeom>
        </p:spPr>
        <p:txBody>
          <a:bodyPr wrap="none">
            <a:spAutoFit/>
          </a:bodyPr>
          <a:lstStyle/>
          <a:p>
            <a:r>
              <a:rPr lang="en-US" sz="1600" b="1" dirty="0">
                <a:solidFill>
                  <a:schemeClr val="accent4"/>
                </a:solidFill>
                <a:latin typeface="Trebuchet MS" panose="020B0703020202090204" pitchFamily="34" charset="0"/>
                <a:cs typeface="Roboto Regular" charset="0"/>
              </a:rPr>
              <a:t>HEALTH</a:t>
            </a:r>
          </a:p>
        </p:txBody>
      </p:sp>
      <p:sp>
        <p:nvSpPr>
          <p:cNvPr id="22" name="TextBox 21">
            <a:extLst>
              <a:ext uri="{FF2B5EF4-FFF2-40B4-BE49-F238E27FC236}">
                <a16:creationId xmlns:a16="http://schemas.microsoft.com/office/drawing/2014/main" id="{F5B3EADD-238B-0949-B39A-74DE54175FA9}"/>
              </a:ext>
            </a:extLst>
          </p:cNvPr>
          <p:cNvSpPr txBox="1"/>
          <p:nvPr userDrawn="1"/>
        </p:nvSpPr>
        <p:spPr>
          <a:xfrm>
            <a:off x="845300" y="4190775"/>
            <a:ext cx="3238993" cy="889411"/>
          </a:xfrm>
          <a:prstGeom prst="rect">
            <a:avLst/>
          </a:prstGeom>
          <a:noFill/>
        </p:spPr>
        <p:txBody>
          <a:bodyPr wrap="square" rtlCol="0">
            <a:spAutoFit/>
          </a:bodyPr>
          <a:lstStyle/>
          <a:p>
            <a:pPr>
              <a:lnSpc>
                <a:spcPct val="110000"/>
              </a:lnSpc>
            </a:pPr>
            <a:r>
              <a:rPr lang="en-US" sz="1200" dirty="0">
                <a:solidFill>
                  <a:schemeClr val="accent2"/>
                </a:solidFill>
                <a:latin typeface="Trebuchet MS" panose="020B0703020202090204" pitchFamily="34" charset="0"/>
                <a:ea typeface="Open Sans" panose="020B0606030504020204" pitchFamily="34" charset="0"/>
                <a:cs typeface="Roboto Light" charset="0"/>
              </a:rPr>
              <a:t>Lorem ipsum dolor sit </a:t>
            </a:r>
            <a:r>
              <a:rPr lang="en-US" sz="1200" dirty="0" err="1">
                <a:solidFill>
                  <a:schemeClr val="accent2"/>
                </a:solidFill>
                <a:latin typeface="Trebuchet MS" panose="020B0703020202090204" pitchFamily="34" charset="0"/>
                <a:ea typeface="Open Sans" panose="020B0606030504020204" pitchFamily="34" charset="0"/>
                <a:cs typeface="Roboto Light" charset="0"/>
              </a:rPr>
              <a:t>amet</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consectetur</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adipiscing</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elit</a:t>
            </a:r>
            <a:r>
              <a:rPr lang="en-US" sz="1200" dirty="0">
                <a:solidFill>
                  <a:schemeClr val="accent2"/>
                </a:solidFill>
                <a:latin typeface="Trebuchet MS" panose="020B0703020202090204" pitchFamily="34" charset="0"/>
                <a:ea typeface="Open Sans" panose="020B0606030504020204" pitchFamily="34" charset="0"/>
                <a:cs typeface="Roboto Light" charset="0"/>
              </a:rPr>
              <a:t>. Cras tempus </a:t>
            </a:r>
            <a:r>
              <a:rPr lang="en-US" sz="1200" dirty="0" err="1">
                <a:solidFill>
                  <a:schemeClr val="accent2"/>
                </a:solidFill>
                <a:latin typeface="Trebuchet MS" panose="020B0703020202090204" pitchFamily="34" charset="0"/>
                <a:ea typeface="Open Sans" panose="020B0606030504020204" pitchFamily="34" charset="0"/>
                <a:cs typeface="Roboto Light" charset="0"/>
              </a:rPr>
              <a:t>volutpat</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felis</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nec</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tristique</a:t>
            </a:r>
            <a:r>
              <a:rPr lang="en-US" sz="1200" dirty="0">
                <a:solidFill>
                  <a:schemeClr val="accent2"/>
                </a:solidFill>
                <a:latin typeface="Trebuchet MS" panose="020B0703020202090204" pitchFamily="34" charset="0"/>
                <a:ea typeface="Open Sans" panose="020B0606030504020204" pitchFamily="34" charset="0"/>
                <a:cs typeface="Roboto Light" charset="0"/>
              </a:rPr>
              <a:t>. Vestibulum </a:t>
            </a:r>
            <a:r>
              <a:rPr lang="en-US" sz="1200" dirty="0" err="1">
                <a:solidFill>
                  <a:schemeClr val="accent2"/>
                </a:solidFill>
                <a:latin typeface="Trebuchet MS" panose="020B0703020202090204" pitchFamily="34" charset="0"/>
                <a:ea typeface="Open Sans" panose="020B0606030504020204" pitchFamily="34" charset="0"/>
                <a:cs typeface="Roboto Light" charset="0"/>
              </a:rPr>
              <a:t>vehicula</a:t>
            </a:r>
            <a:r>
              <a:rPr lang="en-US" sz="1200" dirty="0">
                <a:solidFill>
                  <a:schemeClr val="accent2"/>
                </a:solidFill>
                <a:latin typeface="Trebuchet MS" panose="020B0703020202090204" pitchFamily="34" charset="0"/>
                <a:ea typeface="Open Sans" panose="020B0606030504020204" pitchFamily="34" charset="0"/>
                <a:cs typeface="Roboto Light" charset="0"/>
              </a:rPr>
              <a:t> pharetra nisi, vitae </a:t>
            </a:r>
            <a:r>
              <a:rPr lang="en-US" sz="1200" dirty="0" err="1">
                <a:solidFill>
                  <a:schemeClr val="accent2"/>
                </a:solidFill>
                <a:latin typeface="Trebuchet MS" panose="020B0703020202090204" pitchFamily="34" charset="0"/>
                <a:ea typeface="Open Sans" panose="020B0606030504020204" pitchFamily="34" charset="0"/>
                <a:cs typeface="Roboto Light" charset="0"/>
              </a:rPr>
              <a:t>ornare</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est</a:t>
            </a:r>
            <a:r>
              <a:rPr lang="en-US" sz="1200" dirty="0">
                <a:solidFill>
                  <a:schemeClr val="accent2"/>
                </a:solidFill>
                <a:latin typeface="Trebuchet MS" panose="020B0703020202090204" pitchFamily="34" charset="0"/>
                <a:ea typeface="Open Sans" panose="020B0606030504020204" pitchFamily="34" charset="0"/>
                <a:cs typeface="Roboto Light" charset="0"/>
              </a:rPr>
              <a:t> </a:t>
            </a:r>
            <a:r>
              <a:rPr lang="en-US" sz="1200" dirty="0" err="1">
                <a:solidFill>
                  <a:schemeClr val="accent2"/>
                </a:solidFill>
                <a:latin typeface="Trebuchet MS" panose="020B0703020202090204" pitchFamily="34" charset="0"/>
                <a:ea typeface="Open Sans" panose="020B0606030504020204" pitchFamily="34" charset="0"/>
                <a:cs typeface="Roboto Light" charset="0"/>
              </a:rPr>
              <a:t>venenatis</a:t>
            </a:r>
            <a:r>
              <a:rPr lang="en-US" sz="1200" dirty="0">
                <a:solidFill>
                  <a:schemeClr val="accent2"/>
                </a:solidFill>
                <a:latin typeface="Trebuchet MS" panose="020B0703020202090204" pitchFamily="34" charset="0"/>
                <a:ea typeface="Open Sans" panose="020B0606030504020204" pitchFamily="34" charset="0"/>
                <a:cs typeface="Roboto Light" charset="0"/>
              </a:rPr>
              <a:t> in. </a:t>
            </a:r>
            <a:endParaRPr lang="en-US" sz="1200" dirty="0">
              <a:solidFill>
                <a:schemeClr val="accent2"/>
              </a:solidFill>
              <a:latin typeface="Trebuchet MS" panose="020B070302020209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47792F6-DDF8-DF4D-866D-E7320DA6D54C}"/>
              </a:ext>
            </a:extLst>
          </p:cNvPr>
          <p:cNvSpPr/>
          <p:nvPr userDrawn="1"/>
        </p:nvSpPr>
        <p:spPr>
          <a:xfrm>
            <a:off x="839583" y="3920904"/>
            <a:ext cx="1045479" cy="338554"/>
          </a:xfrm>
          <a:prstGeom prst="rect">
            <a:avLst/>
          </a:prstGeom>
        </p:spPr>
        <p:txBody>
          <a:bodyPr wrap="none">
            <a:spAutoFit/>
          </a:bodyPr>
          <a:lstStyle/>
          <a:p>
            <a:r>
              <a:rPr lang="en-US" sz="1600" b="1" dirty="0">
                <a:solidFill>
                  <a:schemeClr val="accent4"/>
                </a:solidFill>
                <a:latin typeface="Trebuchet MS" panose="020B0703020202090204" pitchFamily="34" charset="0"/>
                <a:cs typeface="Roboto Regular" charset="0"/>
              </a:rPr>
              <a:t>HOUSING</a:t>
            </a:r>
          </a:p>
        </p:txBody>
      </p:sp>
      <p:sp>
        <p:nvSpPr>
          <p:cNvPr id="24" name="Freeform 65">
            <a:extLst>
              <a:ext uri="{FF2B5EF4-FFF2-40B4-BE49-F238E27FC236}">
                <a16:creationId xmlns:a16="http://schemas.microsoft.com/office/drawing/2014/main" id="{BB01BC7D-4240-5140-A0AD-20AAB0E13A57}"/>
              </a:ext>
            </a:extLst>
          </p:cNvPr>
          <p:cNvSpPr>
            <a:spLocks noChangeArrowheads="1"/>
          </p:cNvSpPr>
          <p:nvPr userDrawn="1"/>
        </p:nvSpPr>
        <p:spPr bwMode="auto">
          <a:xfrm>
            <a:off x="5741460" y="3077408"/>
            <a:ext cx="766762" cy="758825"/>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6"/>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sp>
        <p:nvSpPr>
          <p:cNvPr id="25" name="Freeform 74">
            <a:extLst>
              <a:ext uri="{FF2B5EF4-FFF2-40B4-BE49-F238E27FC236}">
                <a16:creationId xmlns:a16="http://schemas.microsoft.com/office/drawing/2014/main" id="{C1B5706F-F79E-2644-AB6E-A3EDD1DF5E51}"/>
              </a:ext>
            </a:extLst>
          </p:cNvPr>
          <p:cNvSpPr>
            <a:spLocks noChangeArrowheads="1"/>
          </p:cNvSpPr>
          <p:nvPr userDrawn="1"/>
        </p:nvSpPr>
        <p:spPr bwMode="auto">
          <a:xfrm>
            <a:off x="4715781" y="4103201"/>
            <a:ext cx="613723" cy="544245"/>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sp>
        <p:nvSpPr>
          <p:cNvPr id="26" name="Freeform 97">
            <a:extLst>
              <a:ext uri="{FF2B5EF4-FFF2-40B4-BE49-F238E27FC236}">
                <a16:creationId xmlns:a16="http://schemas.microsoft.com/office/drawing/2014/main" id="{5A1C5280-86EC-BB4A-8338-F8D20696DEA2}"/>
              </a:ext>
            </a:extLst>
          </p:cNvPr>
          <p:cNvSpPr>
            <a:spLocks noChangeArrowheads="1"/>
          </p:cNvSpPr>
          <p:nvPr userDrawn="1"/>
        </p:nvSpPr>
        <p:spPr bwMode="auto">
          <a:xfrm>
            <a:off x="5003462" y="2560112"/>
            <a:ext cx="543635" cy="475309"/>
          </a:xfrm>
          <a:custGeom>
            <a:avLst/>
            <a:gdLst>
              <a:gd name="T0" fmla="*/ 2147483646 w 602"/>
              <a:gd name="T1" fmla="*/ 0 h 531"/>
              <a:gd name="T2" fmla="*/ 2147483646 w 602"/>
              <a:gd name="T3" fmla="*/ 0 h 531"/>
              <a:gd name="T4" fmla="*/ 2147483646 w 602"/>
              <a:gd name="T5" fmla="*/ 2147483646 h 531"/>
              <a:gd name="T6" fmla="*/ 2147483646 w 602"/>
              <a:gd name="T7" fmla="*/ 2147483646 h 531"/>
              <a:gd name="T8" fmla="*/ 2147483646 w 602"/>
              <a:gd name="T9" fmla="*/ 2147483646 h 531"/>
              <a:gd name="T10" fmla="*/ 2147483646 w 602"/>
              <a:gd name="T11" fmla="*/ 2147483646 h 531"/>
              <a:gd name="T12" fmla="*/ 2147483646 w 602"/>
              <a:gd name="T13" fmla="*/ 2147483646 h 531"/>
              <a:gd name="T14" fmla="*/ 2147483646 w 602"/>
              <a:gd name="T15" fmla="*/ 2147483646 h 531"/>
              <a:gd name="T16" fmla="*/ 2147483646 w 602"/>
              <a:gd name="T17" fmla="*/ 2147483646 h 531"/>
              <a:gd name="T18" fmla="*/ 2147483646 w 602"/>
              <a:gd name="T19" fmla="*/ 2147483646 h 531"/>
              <a:gd name="T20" fmla="*/ 2147483646 w 602"/>
              <a:gd name="T21" fmla="*/ 0 h 531"/>
              <a:gd name="T22" fmla="*/ 2147483646 w 602"/>
              <a:gd name="T23" fmla="*/ 2147483646 h 531"/>
              <a:gd name="T24" fmla="*/ 0 w 602"/>
              <a:gd name="T25" fmla="*/ 2147483646 h 531"/>
              <a:gd name="T26" fmla="*/ 2147483646 w 602"/>
              <a:gd name="T27" fmla="*/ 2147483646 h 531"/>
              <a:gd name="T28" fmla="*/ 2147483646 w 602"/>
              <a:gd name="T29" fmla="*/ 2147483646 h 531"/>
              <a:gd name="T30" fmla="*/ 2147483646 w 602"/>
              <a:gd name="T31" fmla="*/ 2147483646 h 531"/>
              <a:gd name="T32" fmla="*/ 2147483646 w 602"/>
              <a:gd name="T33" fmla="*/ 2147483646 h 531"/>
              <a:gd name="T34" fmla="*/ 2147483646 w 602"/>
              <a:gd name="T35" fmla="*/ 2147483646 h 531"/>
              <a:gd name="T36" fmla="*/ 2147483646 w 602"/>
              <a:gd name="T37" fmla="*/ 2147483646 h 531"/>
              <a:gd name="T38" fmla="*/ 2147483646 w 602"/>
              <a:gd name="T39" fmla="*/ 2147483646 h 531"/>
              <a:gd name="T40" fmla="*/ 2147483646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Freeform 142">
            <a:extLst>
              <a:ext uri="{FF2B5EF4-FFF2-40B4-BE49-F238E27FC236}">
                <a16:creationId xmlns:a16="http://schemas.microsoft.com/office/drawing/2014/main" id="{9A1D98EA-C409-BE44-8AFB-48C2173BAD3D}"/>
              </a:ext>
            </a:extLst>
          </p:cNvPr>
          <p:cNvSpPr>
            <a:spLocks noChangeArrowheads="1"/>
          </p:cNvSpPr>
          <p:nvPr userDrawn="1"/>
        </p:nvSpPr>
        <p:spPr bwMode="auto">
          <a:xfrm>
            <a:off x="6505311" y="4349730"/>
            <a:ext cx="581025" cy="571500"/>
          </a:xfrm>
          <a:custGeom>
            <a:avLst/>
            <a:gdLst>
              <a:gd name="T0" fmla="*/ 530 w 602"/>
              <a:gd name="T1" fmla="*/ 241 h 595"/>
              <a:gd name="T2" fmla="*/ 530 w 602"/>
              <a:gd name="T3" fmla="*/ 241 h 595"/>
              <a:gd name="T4" fmla="*/ 573 w 602"/>
              <a:gd name="T5" fmla="*/ 318 h 595"/>
              <a:gd name="T6" fmla="*/ 453 w 602"/>
              <a:gd name="T7" fmla="*/ 269 h 595"/>
              <a:gd name="T8" fmla="*/ 410 w 602"/>
              <a:gd name="T9" fmla="*/ 276 h 595"/>
              <a:gd name="T10" fmla="*/ 240 w 602"/>
              <a:gd name="T11" fmla="*/ 135 h 595"/>
              <a:gd name="T12" fmla="*/ 410 w 602"/>
              <a:gd name="T13" fmla="*/ 0 h 595"/>
              <a:gd name="T14" fmla="*/ 601 w 602"/>
              <a:gd name="T15" fmla="*/ 135 h 595"/>
              <a:gd name="T16" fmla="*/ 530 w 602"/>
              <a:gd name="T17" fmla="*/ 241 h 595"/>
              <a:gd name="T18" fmla="*/ 205 w 602"/>
              <a:gd name="T19" fmla="*/ 149 h 595"/>
              <a:gd name="T20" fmla="*/ 205 w 602"/>
              <a:gd name="T21" fmla="*/ 149 h 595"/>
              <a:gd name="T22" fmla="*/ 396 w 602"/>
              <a:gd name="T23" fmla="*/ 311 h 595"/>
              <a:gd name="T24" fmla="*/ 438 w 602"/>
              <a:gd name="T25" fmla="*/ 304 h 595"/>
              <a:gd name="T26" fmla="*/ 438 w 602"/>
              <a:gd name="T27" fmla="*/ 304 h 595"/>
              <a:gd name="T28" fmla="*/ 438 w 602"/>
              <a:gd name="T29" fmla="*/ 304 h 595"/>
              <a:gd name="T30" fmla="*/ 537 w 602"/>
              <a:gd name="T31" fmla="*/ 347 h 595"/>
              <a:gd name="T32" fmla="*/ 283 w 602"/>
              <a:gd name="T33" fmla="*/ 509 h 595"/>
              <a:gd name="T34" fmla="*/ 226 w 602"/>
              <a:gd name="T35" fmla="*/ 495 h 595"/>
              <a:gd name="T36" fmla="*/ 36 w 602"/>
              <a:gd name="T37" fmla="*/ 573 h 595"/>
              <a:gd name="T38" fmla="*/ 99 w 602"/>
              <a:gd name="T39" fmla="*/ 460 h 595"/>
              <a:gd name="T40" fmla="*/ 0 w 602"/>
              <a:gd name="T41" fmla="*/ 297 h 595"/>
              <a:gd name="T42" fmla="*/ 219 w 602"/>
              <a:gd name="T43" fmla="*/ 92 h 595"/>
              <a:gd name="T44" fmla="*/ 205 w 602"/>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595">
                <a:moveTo>
                  <a:pt x="530" y="241"/>
                </a:moveTo>
                <a:lnTo>
                  <a:pt x="530" y="241"/>
                </a:lnTo>
                <a:cubicBezTo>
                  <a:pt x="523" y="248"/>
                  <a:pt x="523" y="290"/>
                  <a:pt x="573" y="318"/>
                </a:cubicBezTo>
                <a:cubicBezTo>
                  <a:pt x="573" y="318"/>
                  <a:pt x="502" y="332"/>
                  <a:pt x="453" y="269"/>
                </a:cubicBezTo>
                <a:cubicBezTo>
                  <a:pt x="438" y="269"/>
                  <a:pt x="424" y="276"/>
                  <a:pt x="410" y="276"/>
                </a:cubicBezTo>
                <a:cubicBezTo>
                  <a:pt x="304" y="276"/>
                  <a:pt x="240" y="212"/>
                  <a:pt x="240" y="135"/>
                </a:cubicBezTo>
                <a:cubicBezTo>
                  <a:pt x="240" y="64"/>
                  <a:pt x="304" y="0"/>
                  <a:pt x="410" y="0"/>
                </a:cubicBezTo>
                <a:cubicBezTo>
                  <a:pt x="516" y="0"/>
                  <a:pt x="601" y="64"/>
                  <a:pt x="601" y="135"/>
                </a:cubicBezTo>
                <a:cubicBezTo>
                  <a:pt x="601" y="177"/>
                  <a:pt x="573" y="219"/>
                  <a:pt x="530" y="241"/>
                </a:cubicBezTo>
                <a:close/>
                <a:moveTo>
                  <a:pt x="205" y="149"/>
                </a:moveTo>
                <a:lnTo>
                  <a:pt x="205" y="149"/>
                </a:lnTo>
                <a:cubicBezTo>
                  <a:pt x="212" y="233"/>
                  <a:pt x="283" y="304"/>
                  <a:pt x="396" y="311"/>
                </a:cubicBezTo>
                <a:cubicBezTo>
                  <a:pt x="410" y="311"/>
                  <a:pt x="424" y="311"/>
                  <a:pt x="438" y="304"/>
                </a:cubicBezTo>
                <a:lnTo>
                  <a:pt x="438" y="304"/>
                </a:lnTo>
                <a:lnTo>
                  <a:pt x="438" y="304"/>
                </a:lnTo>
                <a:cubicBezTo>
                  <a:pt x="474" y="339"/>
                  <a:pt x="516" y="347"/>
                  <a:pt x="537" y="347"/>
                </a:cubicBezTo>
                <a:cubicBezTo>
                  <a:pt x="516" y="439"/>
                  <a:pt x="424" y="509"/>
                  <a:pt x="283" y="509"/>
                </a:cubicBezTo>
                <a:cubicBezTo>
                  <a:pt x="269" y="509"/>
                  <a:pt x="248" y="502"/>
                  <a:pt x="226" y="495"/>
                </a:cubicBezTo>
                <a:cubicBezTo>
                  <a:pt x="156" y="594"/>
                  <a:pt x="36" y="573"/>
                  <a:pt x="36" y="573"/>
                </a:cubicBezTo>
                <a:cubicBezTo>
                  <a:pt x="120" y="537"/>
                  <a:pt x="120" y="467"/>
                  <a:pt x="99" y="460"/>
                </a:cubicBezTo>
                <a:cubicBezTo>
                  <a:pt x="36" y="424"/>
                  <a:pt x="0" y="361"/>
                  <a:pt x="0" y="297"/>
                </a:cubicBezTo>
                <a:cubicBezTo>
                  <a:pt x="0" y="198"/>
                  <a:pt x="92" y="113"/>
                  <a:pt x="219" y="92"/>
                </a:cubicBezTo>
                <a:cubicBezTo>
                  <a:pt x="212" y="113"/>
                  <a:pt x="205" y="128"/>
                  <a:pt x="205" y="149"/>
                </a:cubicBezTo>
                <a:close/>
              </a:path>
            </a:pathLst>
          </a:custGeom>
          <a:solidFill>
            <a:schemeClr val="bg1"/>
          </a:solidFill>
          <a:ln>
            <a:noFill/>
          </a:ln>
          <a:effectLst/>
        </p:spPr>
        <p:txBody>
          <a:bodyPr wrap="none" anchor="ctr"/>
          <a:lstStyle/>
          <a:p>
            <a:pPr defTabSz="1218987" eaLnBrk="1" fontAlgn="auto" hangingPunct="1">
              <a:spcBef>
                <a:spcPts val="0"/>
              </a:spcBef>
              <a:spcAft>
                <a:spcPts val="0"/>
              </a:spcAft>
              <a:defRPr/>
            </a:pPr>
            <a:endParaRPr lang="en-US">
              <a:latin typeface="+mn-lt"/>
              <a:ea typeface="+mn-ea"/>
            </a:endParaRPr>
          </a:p>
        </p:txBody>
      </p:sp>
      <p:sp>
        <p:nvSpPr>
          <p:cNvPr id="28" name="Freeform 47">
            <a:extLst>
              <a:ext uri="{FF2B5EF4-FFF2-40B4-BE49-F238E27FC236}">
                <a16:creationId xmlns:a16="http://schemas.microsoft.com/office/drawing/2014/main" id="{E9E6F19D-4E3C-B14A-91EE-CAC83FCCA9C0}"/>
              </a:ext>
            </a:extLst>
          </p:cNvPr>
          <p:cNvSpPr>
            <a:spLocks noChangeArrowheads="1"/>
          </p:cNvSpPr>
          <p:nvPr userDrawn="1"/>
        </p:nvSpPr>
        <p:spPr bwMode="auto">
          <a:xfrm>
            <a:off x="6746407" y="2677859"/>
            <a:ext cx="566328" cy="498004"/>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sp>
        <p:nvSpPr>
          <p:cNvPr id="29" name="Freeform 65">
            <a:extLst>
              <a:ext uri="{FF2B5EF4-FFF2-40B4-BE49-F238E27FC236}">
                <a16:creationId xmlns:a16="http://schemas.microsoft.com/office/drawing/2014/main" id="{861263F8-F6BF-8F4E-B7A3-671B7ACEDD4D}"/>
              </a:ext>
            </a:extLst>
          </p:cNvPr>
          <p:cNvSpPr>
            <a:spLocks noChangeArrowheads="1"/>
          </p:cNvSpPr>
          <p:nvPr userDrawn="1"/>
        </p:nvSpPr>
        <p:spPr bwMode="auto">
          <a:xfrm rot="1171769">
            <a:off x="5596102" y="3781234"/>
            <a:ext cx="582014" cy="575989"/>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6"/>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2974255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A8C3C6-AA60-DE4D-AA6A-FC48F757F7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838726"/>
            <a:ext cx="11591925" cy="4054319"/>
          </a:xfrm>
          <a:prstGeom prst="rect">
            <a:avLst/>
          </a:prstGeom>
        </p:spPr>
      </p:pic>
      <p:sp>
        <p:nvSpPr>
          <p:cNvPr id="10" name="Content Placeholder 2">
            <a:extLst>
              <a:ext uri="{FF2B5EF4-FFF2-40B4-BE49-F238E27FC236}">
                <a16:creationId xmlns:a16="http://schemas.microsoft.com/office/drawing/2014/main" id="{BCACB833-5B5A-294F-B50B-DE9C67D96D50}"/>
              </a:ext>
            </a:extLst>
          </p:cNvPr>
          <p:cNvSpPr txBox="1">
            <a:spLocks/>
          </p:cNvSpPr>
          <p:nvPr userDrawn="1"/>
        </p:nvSpPr>
        <p:spPr>
          <a:xfrm>
            <a:off x="3556000" y="1056236"/>
            <a:ext cx="5080001" cy="43609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GB" sz="1200" dirty="0">
                <a:solidFill>
                  <a:schemeClr val="bg1">
                    <a:lumMod val="65000"/>
                  </a:schemeClr>
                </a:solidFill>
                <a:ea typeface="Roboto" panose="02000000000000000000" pitchFamily="2" charset="0"/>
              </a:rPr>
              <a:t>Here is more detailed information about our client feedback</a:t>
            </a:r>
            <a:endParaRPr lang="en-US" sz="1200" dirty="0">
              <a:solidFill>
                <a:schemeClr val="bg1">
                  <a:lumMod val="65000"/>
                </a:schemeClr>
              </a:solidFill>
              <a:ea typeface="Roboto" panose="02000000000000000000" pitchFamily="2" charset="0"/>
            </a:endParaRPr>
          </a:p>
        </p:txBody>
      </p:sp>
      <p:sp>
        <p:nvSpPr>
          <p:cNvPr id="11" name="Content Placeholder 2">
            <a:extLst>
              <a:ext uri="{FF2B5EF4-FFF2-40B4-BE49-F238E27FC236}">
                <a16:creationId xmlns:a16="http://schemas.microsoft.com/office/drawing/2014/main" id="{3C549002-AC5E-A047-8015-FCCF8DDD0458}"/>
              </a:ext>
            </a:extLst>
          </p:cNvPr>
          <p:cNvSpPr txBox="1">
            <a:spLocks/>
          </p:cNvSpPr>
          <p:nvPr userDrawn="1"/>
        </p:nvSpPr>
        <p:spPr>
          <a:xfrm>
            <a:off x="3564703" y="577070"/>
            <a:ext cx="5080000"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'Housing First - The Future</a:t>
            </a:r>
          </a:p>
        </p:txBody>
      </p:sp>
      <p:sp>
        <p:nvSpPr>
          <p:cNvPr id="12" name="TextBox 11">
            <a:extLst>
              <a:ext uri="{FF2B5EF4-FFF2-40B4-BE49-F238E27FC236}">
                <a16:creationId xmlns:a16="http://schemas.microsoft.com/office/drawing/2014/main" id="{783FCFDA-F3EC-B24F-A4DF-EF9C809BCF54}"/>
              </a:ext>
            </a:extLst>
          </p:cNvPr>
          <p:cNvSpPr txBox="1"/>
          <p:nvPr userDrawn="1"/>
        </p:nvSpPr>
        <p:spPr>
          <a:xfrm>
            <a:off x="847724" y="1706254"/>
            <a:ext cx="7788277" cy="1285861"/>
          </a:xfrm>
          <a:prstGeom prst="rect">
            <a:avLst/>
          </a:prstGeom>
          <a:noFill/>
        </p:spPr>
        <p:txBody>
          <a:bodyPr wrap="square" rIns="144000" bIns="36000" numCol="1" spcCol="360000">
            <a:spAutoFit/>
          </a:bodyPr>
          <a:lstStyle/>
          <a:p>
            <a:pPr>
              <a:lnSpc>
                <a:spcPct val="110000"/>
              </a:lnSpc>
            </a:pPr>
            <a:r>
              <a:rPr lang="en-GB" sz="1200" dirty="0">
                <a:solidFill>
                  <a:schemeClr val="tx1">
                    <a:lumMod val="65000"/>
                    <a:lumOff val="35000"/>
                  </a:schemeClr>
                </a:solidFill>
                <a:latin typeface="Trebuchet MS" panose="020B0703020202090204" pitchFamily="34" charset="0"/>
              </a:rPr>
              <a:t>Lorem ipsum </a:t>
            </a:r>
            <a:r>
              <a:rPr lang="en-GB" sz="1200" dirty="0" err="1">
                <a:solidFill>
                  <a:schemeClr val="tx1">
                    <a:lumMod val="65000"/>
                    <a:lumOff val="35000"/>
                  </a:schemeClr>
                </a:solidFill>
                <a:latin typeface="Trebuchet MS" panose="020B0703020202090204" pitchFamily="34" charset="0"/>
              </a:rPr>
              <a:t>dolor</a:t>
            </a:r>
            <a:r>
              <a:rPr lang="en-GB" sz="1200" dirty="0">
                <a:solidFill>
                  <a:schemeClr val="tx1">
                    <a:lumMod val="65000"/>
                    <a:lumOff val="35000"/>
                  </a:schemeClr>
                </a:solidFill>
                <a:latin typeface="Trebuchet MS" panose="020B0703020202090204" pitchFamily="34" charset="0"/>
              </a:rPr>
              <a:t> sit </a:t>
            </a:r>
            <a:r>
              <a:rPr lang="en-GB" sz="1200" dirty="0" err="1">
                <a:solidFill>
                  <a:schemeClr val="tx1">
                    <a:lumMod val="65000"/>
                    <a:lumOff val="35000"/>
                  </a:schemeClr>
                </a:solidFill>
                <a:latin typeface="Trebuchet MS" panose="020B0703020202090204" pitchFamily="34" charset="0"/>
              </a:rPr>
              <a:t>amet</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consectetur</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adipiscing</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elit</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Suspendisse</a:t>
            </a:r>
            <a:r>
              <a:rPr lang="en-GB" sz="1200" dirty="0">
                <a:solidFill>
                  <a:schemeClr val="tx1">
                    <a:lumMod val="65000"/>
                    <a:lumOff val="35000"/>
                  </a:schemeClr>
                </a:solidFill>
                <a:latin typeface="Trebuchet MS" panose="020B0703020202090204" pitchFamily="34" charset="0"/>
              </a:rPr>
              <a:t> pharetra </a:t>
            </a:r>
            <a:r>
              <a:rPr lang="en-GB" sz="1200" dirty="0" err="1">
                <a:solidFill>
                  <a:schemeClr val="tx1">
                    <a:lumMod val="65000"/>
                    <a:lumOff val="35000"/>
                  </a:schemeClr>
                </a:solidFill>
                <a:latin typeface="Trebuchet MS" panose="020B0703020202090204" pitchFamily="34" charset="0"/>
              </a:rPr>
              <a:t>varius</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massa</a:t>
            </a:r>
            <a:r>
              <a:rPr lang="en-GB" sz="1200" dirty="0">
                <a:solidFill>
                  <a:schemeClr val="tx1">
                    <a:lumMod val="65000"/>
                    <a:lumOff val="35000"/>
                  </a:schemeClr>
                </a:solidFill>
                <a:latin typeface="Trebuchet MS" panose="020B0703020202090204" pitchFamily="34" charset="0"/>
              </a:rPr>
              <a:t> semper </a:t>
            </a:r>
            <a:r>
              <a:rPr lang="en-GB" sz="1200" dirty="0" err="1">
                <a:solidFill>
                  <a:schemeClr val="tx1">
                    <a:lumMod val="65000"/>
                    <a:lumOff val="35000"/>
                  </a:schemeClr>
                </a:solidFill>
                <a:latin typeface="Trebuchet MS" panose="020B0703020202090204" pitchFamily="34" charset="0"/>
              </a:rPr>
              <a:t>rutrum</a:t>
            </a:r>
            <a:r>
              <a:rPr lang="en-GB" sz="1200" dirty="0">
                <a:solidFill>
                  <a:schemeClr val="tx1">
                    <a:lumMod val="65000"/>
                    <a:lumOff val="35000"/>
                  </a:schemeClr>
                </a:solidFill>
                <a:latin typeface="Trebuchet MS" panose="020B0703020202090204" pitchFamily="34" charset="0"/>
              </a:rPr>
              <a:t>. Ut </a:t>
            </a:r>
            <a:r>
              <a:rPr lang="en-GB" sz="1200" dirty="0" err="1">
                <a:solidFill>
                  <a:schemeClr val="tx1">
                    <a:lumMod val="65000"/>
                    <a:lumOff val="35000"/>
                  </a:schemeClr>
                </a:solidFill>
                <a:latin typeface="Trebuchet MS" panose="020B0703020202090204" pitchFamily="34" charset="0"/>
              </a:rPr>
              <a:t>consequat</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vel</a:t>
            </a:r>
            <a:r>
              <a:rPr lang="en-GB" sz="1200" dirty="0">
                <a:solidFill>
                  <a:schemeClr val="tx1">
                    <a:lumMod val="65000"/>
                    <a:lumOff val="35000"/>
                  </a:schemeClr>
                </a:solidFill>
                <a:latin typeface="Trebuchet MS" panose="020B0703020202090204" pitchFamily="34" charset="0"/>
              </a:rPr>
              <a:t> mi sit </a:t>
            </a:r>
            <a:r>
              <a:rPr lang="en-GB" sz="1200" dirty="0" err="1">
                <a:solidFill>
                  <a:schemeClr val="tx1">
                    <a:lumMod val="65000"/>
                    <a:lumOff val="35000"/>
                  </a:schemeClr>
                </a:solidFill>
                <a:latin typeface="Trebuchet MS" panose="020B0703020202090204" pitchFamily="34" charset="0"/>
              </a:rPr>
              <a:t>amet</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egestas</a:t>
            </a:r>
            <a:r>
              <a:rPr lang="en-GB" sz="1200" dirty="0">
                <a:solidFill>
                  <a:schemeClr val="tx1">
                    <a:lumMod val="65000"/>
                    <a:lumOff val="35000"/>
                  </a:schemeClr>
                </a:solidFill>
                <a:latin typeface="Trebuchet MS" panose="020B0703020202090204" pitchFamily="34" charset="0"/>
              </a:rPr>
              <a:t>. Vestibulum </a:t>
            </a:r>
            <a:r>
              <a:rPr lang="en-GB" sz="1200" dirty="0" err="1">
                <a:solidFill>
                  <a:schemeClr val="tx1">
                    <a:lumMod val="65000"/>
                    <a:lumOff val="35000"/>
                  </a:schemeClr>
                </a:solidFill>
                <a:latin typeface="Trebuchet MS" panose="020B0703020202090204" pitchFamily="34" charset="0"/>
              </a:rPr>
              <a:t>venenatis</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vulputate</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purus</a:t>
            </a:r>
            <a:r>
              <a:rPr lang="en-GB" sz="1200" dirty="0">
                <a:solidFill>
                  <a:schemeClr val="tx1">
                    <a:lumMod val="65000"/>
                    <a:lumOff val="35000"/>
                  </a:schemeClr>
                </a:solidFill>
                <a:latin typeface="Trebuchet MS" panose="020B0703020202090204" pitchFamily="34" charset="0"/>
              </a:rPr>
              <a:t>, et lacinia </a:t>
            </a:r>
            <a:r>
              <a:rPr lang="en-GB" sz="1200" dirty="0" err="1">
                <a:solidFill>
                  <a:schemeClr val="tx1">
                    <a:lumMod val="65000"/>
                    <a:lumOff val="35000"/>
                  </a:schemeClr>
                </a:solidFill>
                <a:latin typeface="Trebuchet MS" panose="020B0703020202090204" pitchFamily="34" charset="0"/>
              </a:rPr>
              <a:t>est</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porttitor</a:t>
            </a:r>
            <a:r>
              <a:rPr lang="en-GB" sz="1200" dirty="0">
                <a:solidFill>
                  <a:schemeClr val="tx1">
                    <a:lumMod val="65000"/>
                    <a:lumOff val="35000"/>
                  </a:schemeClr>
                </a:solidFill>
                <a:latin typeface="Trebuchet MS" panose="020B0703020202090204" pitchFamily="34" charset="0"/>
              </a:rPr>
              <a:t> et. </a:t>
            </a:r>
            <a:r>
              <a:rPr lang="en-GB" sz="1200" dirty="0" err="1">
                <a:solidFill>
                  <a:schemeClr val="tx1">
                    <a:lumMod val="65000"/>
                    <a:lumOff val="35000"/>
                  </a:schemeClr>
                </a:solidFill>
                <a:latin typeface="Trebuchet MS" panose="020B0703020202090204" pitchFamily="34" charset="0"/>
              </a:rPr>
              <a:t>Curabitur</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justo</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sapien</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rutrum</a:t>
            </a:r>
            <a:r>
              <a:rPr lang="en-GB" sz="1200" dirty="0">
                <a:solidFill>
                  <a:schemeClr val="tx1">
                    <a:lumMod val="65000"/>
                    <a:lumOff val="35000"/>
                  </a:schemeClr>
                </a:solidFill>
                <a:latin typeface="Trebuchet MS" panose="020B0703020202090204" pitchFamily="34" charset="0"/>
              </a:rPr>
              <a:t> a </a:t>
            </a:r>
            <a:r>
              <a:rPr lang="en-GB" sz="1200" dirty="0" err="1">
                <a:solidFill>
                  <a:schemeClr val="tx1">
                    <a:lumMod val="65000"/>
                    <a:lumOff val="35000"/>
                  </a:schemeClr>
                </a:solidFill>
                <a:latin typeface="Trebuchet MS" panose="020B0703020202090204" pitchFamily="34" charset="0"/>
              </a:rPr>
              <a:t>tristique</a:t>
            </a:r>
            <a:r>
              <a:rPr lang="en-GB" sz="1200" dirty="0">
                <a:solidFill>
                  <a:schemeClr val="tx1">
                    <a:lumMod val="65000"/>
                    <a:lumOff val="35000"/>
                  </a:schemeClr>
                </a:solidFill>
                <a:latin typeface="Trebuchet MS" panose="020B0703020202090204" pitchFamily="34" charset="0"/>
              </a:rPr>
              <a:t> a, </a:t>
            </a:r>
            <a:r>
              <a:rPr lang="en-GB" sz="1200" dirty="0" err="1">
                <a:solidFill>
                  <a:schemeClr val="tx1">
                    <a:lumMod val="65000"/>
                    <a:lumOff val="35000"/>
                  </a:schemeClr>
                </a:solidFill>
                <a:latin typeface="Trebuchet MS" panose="020B0703020202090204" pitchFamily="34" charset="0"/>
              </a:rPr>
              <a:t>mattis</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nec</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purus</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Pellentesque</a:t>
            </a:r>
            <a:r>
              <a:rPr lang="en-GB" sz="1200" dirty="0">
                <a:solidFill>
                  <a:schemeClr val="tx1">
                    <a:lumMod val="65000"/>
                    <a:lumOff val="35000"/>
                  </a:schemeClr>
                </a:solidFill>
                <a:latin typeface="Trebuchet MS" panose="020B0703020202090204" pitchFamily="34" charset="0"/>
              </a:rPr>
              <a:t> in </a:t>
            </a:r>
            <a:r>
              <a:rPr lang="en-GB" sz="1200" dirty="0" err="1">
                <a:solidFill>
                  <a:schemeClr val="tx1">
                    <a:lumMod val="65000"/>
                    <a:lumOff val="35000"/>
                  </a:schemeClr>
                </a:solidFill>
                <a:latin typeface="Trebuchet MS" panose="020B0703020202090204" pitchFamily="34" charset="0"/>
              </a:rPr>
              <a:t>nulla</a:t>
            </a:r>
            <a:r>
              <a:rPr lang="en-GB" sz="1200" dirty="0">
                <a:solidFill>
                  <a:schemeClr val="tx1">
                    <a:lumMod val="65000"/>
                    <a:lumOff val="35000"/>
                  </a:schemeClr>
                </a:solidFill>
                <a:latin typeface="Trebuchet MS" panose="020B0703020202090204" pitchFamily="34" charset="0"/>
              </a:rPr>
              <a:t> ac dui </a:t>
            </a:r>
            <a:r>
              <a:rPr lang="en-GB" sz="1200" dirty="0" err="1">
                <a:solidFill>
                  <a:schemeClr val="tx1">
                    <a:lumMod val="65000"/>
                    <a:lumOff val="35000"/>
                  </a:schemeClr>
                </a:solidFill>
                <a:latin typeface="Trebuchet MS" panose="020B0703020202090204" pitchFamily="34" charset="0"/>
              </a:rPr>
              <a:t>egestas</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vulputate</a:t>
            </a:r>
            <a:r>
              <a:rPr lang="en-GB" sz="1200" dirty="0">
                <a:solidFill>
                  <a:schemeClr val="tx1">
                    <a:lumMod val="65000"/>
                    <a:lumOff val="35000"/>
                  </a:schemeClr>
                </a:solidFill>
                <a:latin typeface="Trebuchet MS" panose="020B0703020202090204" pitchFamily="34" charset="0"/>
              </a:rPr>
              <a:t> vitae sit </a:t>
            </a:r>
            <a:r>
              <a:rPr lang="en-GB" sz="1200" dirty="0" err="1">
                <a:solidFill>
                  <a:schemeClr val="tx1">
                    <a:lumMod val="65000"/>
                    <a:lumOff val="35000"/>
                  </a:schemeClr>
                </a:solidFill>
                <a:latin typeface="Trebuchet MS" panose="020B0703020202090204" pitchFamily="34" charset="0"/>
              </a:rPr>
              <a:t>amet</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tellus</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Pellentesque</a:t>
            </a:r>
            <a:r>
              <a:rPr lang="en-GB" sz="1200" dirty="0">
                <a:solidFill>
                  <a:schemeClr val="tx1">
                    <a:lumMod val="65000"/>
                    <a:lumOff val="35000"/>
                  </a:schemeClr>
                </a:solidFill>
                <a:latin typeface="Trebuchet MS" panose="020B0703020202090204" pitchFamily="34" charset="0"/>
              </a:rPr>
              <a:t> in </a:t>
            </a:r>
            <a:r>
              <a:rPr lang="en-GB" sz="1200" dirty="0" err="1">
                <a:solidFill>
                  <a:schemeClr val="tx1">
                    <a:lumMod val="65000"/>
                    <a:lumOff val="35000"/>
                  </a:schemeClr>
                </a:solidFill>
                <a:latin typeface="Trebuchet MS" panose="020B0703020202090204" pitchFamily="34" charset="0"/>
              </a:rPr>
              <a:t>leo</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dignissim</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mollis</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lacus</a:t>
            </a:r>
            <a:r>
              <a:rPr lang="en-GB" sz="1200" dirty="0">
                <a:solidFill>
                  <a:schemeClr val="tx1">
                    <a:lumMod val="65000"/>
                    <a:lumOff val="35000"/>
                  </a:schemeClr>
                </a:solidFill>
                <a:latin typeface="Trebuchet MS" panose="020B0703020202090204" pitchFamily="34" charset="0"/>
              </a:rPr>
              <a:t> vitae, </a:t>
            </a:r>
            <a:r>
              <a:rPr lang="en-GB" sz="1200" dirty="0" err="1">
                <a:solidFill>
                  <a:schemeClr val="tx1">
                    <a:lumMod val="65000"/>
                    <a:lumOff val="35000"/>
                  </a:schemeClr>
                </a:solidFill>
                <a:latin typeface="Trebuchet MS" panose="020B0703020202090204" pitchFamily="34" charset="0"/>
              </a:rPr>
              <a:t>elementum</a:t>
            </a:r>
            <a:r>
              <a:rPr lang="en-GB" sz="1200" dirty="0">
                <a:solidFill>
                  <a:schemeClr val="tx1">
                    <a:lumMod val="65000"/>
                    <a:lumOff val="35000"/>
                  </a:schemeClr>
                </a:solidFill>
                <a:latin typeface="Trebuchet MS" panose="020B0703020202090204" pitchFamily="34" charset="0"/>
              </a:rPr>
              <a:t> dui. </a:t>
            </a:r>
            <a:r>
              <a:rPr lang="en-GB" sz="1200" dirty="0" err="1">
                <a:solidFill>
                  <a:schemeClr val="tx1">
                    <a:lumMod val="65000"/>
                    <a:lumOff val="35000"/>
                  </a:schemeClr>
                </a:solidFill>
                <a:latin typeface="Trebuchet MS" panose="020B0703020202090204" pitchFamily="34" charset="0"/>
              </a:rPr>
              <a:t>Proin</a:t>
            </a:r>
            <a:r>
              <a:rPr lang="en-GB" sz="1200" dirty="0">
                <a:solidFill>
                  <a:schemeClr val="tx1">
                    <a:lumMod val="65000"/>
                    <a:lumOff val="35000"/>
                  </a:schemeClr>
                </a:solidFill>
                <a:latin typeface="Trebuchet MS" panose="020B0703020202090204" pitchFamily="34" charset="0"/>
              </a:rPr>
              <a:t> at mi </a:t>
            </a:r>
            <a:r>
              <a:rPr lang="en-GB" sz="1200" dirty="0" err="1">
                <a:solidFill>
                  <a:schemeClr val="tx1">
                    <a:lumMod val="65000"/>
                    <a:lumOff val="35000"/>
                  </a:schemeClr>
                </a:solidFill>
                <a:latin typeface="Trebuchet MS" panose="020B0703020202090204" pitchFamily="34" charset="0"/>
              </a:rPr>
              <a:t>purus</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Fusce</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iaculis</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nunc</a:t>
            </a:r>
            <a:r>
              <a:rPr lang="en-GB" sz="1200" dirty="0">
                <a:solidFill>
                  <a:schemeClr val="tx1">
                    <a:lumMod val="65000"/>
                    <a:lumOff val="35000"/>
                  </a:schemeClr>
                </a:solidFill>
                <a:latin typeface="Trebuchet MS" panose="020B0703020202090204" pitchFamily="34" charset="0"/>
              </a:rPr>
              <a:t> id ex </a:t>
            </a:r>
            <a:r>
              <a:rPr lang="en-GB" sz="1200" dirty="0" err="1">
                <a:solidFill>
                  <a:schemeClr val="tx1">
                    <a:lumMod val="65000"/>
                    <a:lumOff val="35000"/>
                  </a:schemeClr>
                </a:solidFill>
                <a:latin typeface="Trebuchet MS" panose="020B0703020202090204" pitchFamily="34" charset="0"/>
              </a:rPr>
              <a:t>elementum</a:t>
            </a:r>
            <a:r>
              <a:rPr lang="en-GB" sz="1200" dirty="0">
                <a:solidFill>
                  <a:schemeClr val="tx1">
                    <a:lumMod val="65000"/>
                    <a:lumOff val="35000"/>
                  </a:schemeClr>
                </a:solidFill>
                <a:latin typeface="Trebuchet MS" panose="020B0703020202090204" pitchFamily="34" charset="0"/>
              </a:rPr>
              <a:t>, a </a:t>
            </a:r>
            <a:r>
              <a:rPr lang="en-GB" sz="1200" dirty="0" err="1">
                <a:solidFill>
                  <a:schemeClr val="tx1">
                    <a:lumMod val="65000"/>
                    <a:lumOff val="35000"/>
                  </a:schemeClr>
                </a:solidFill>
                <a:latin typeface="Trebuchet MS" panose="020B0703020202090204" pitchFamily="34" charset="0"/>
              </a:rPr>
              <a:t>imperdiet</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orci</a:t>
            </a:r>
            <a:r>
              <a:rPr lang="en-GB" sz="1200" dirty="0">
                <a:solidFill>
                  <a:schemeClr val="tx1">
                    <a:lumMod val="65000"/>
                    <a:lumOff val="35000"/>
                  </a:schemeClr>
                </a:solidFill>
                <a:latin typeface="Trebuchet MS" panose="020B0703020202090204" pitchFamily="34" charset="0"/>
              </a:rPr>
              <a:t> gravida. </a:t>
            </a:r>
            <a:r>
              <a:rPr lang="en-GB" sz="1200" dirty="0" err="1">
                <a:solidFill>
                  <a:schemeClr val="tx1">
                    <a:lumMod val="65000"/>
                    <a:lumOff val="35000"/>
                  </a:schemeClr>
                </a:solidFill>
                <a:latin typeface="Trebuchet MS" panose="020B0703020202090204" pitchFamily="34" charset="0"/>
              </a:rPr>
              <a:t>Donec</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nec</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viverra</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metus</a:t>
            </a:r>
            <a:r>
              <a:rPr lang="en-GB" sz="1200" dirty="0">
                <a:solidFill>
                  <a:schemeClr val="tx1">
                    <a:lumMod val="65000"/>
                    <a:lumOff val="35000"/>
                  </a:schemeClr>
                </a:solidFill>
                <a:latin typeface="Trebuchet MS" panose="020B0703020202090204" pitchFamily="34" charset="0"/>
              </a:rPr>
              <a:t>. Integer </a:t>
            </a:r>
            <a:r>
              <a:rPr lang="en-GB" sz="1200" dirty="0" err="1">
                <a:solidFill>
                  <a:schemeClr val="tx1">
                    <a:lumMod val="65000"/>
                    <a:lumOff val="35000"/>
                  </a:schemeClr>
                </a:solidFill>
                <a:latin typeface="Trebuchet MS" panose="020B0703020202090204" pitchFamily="34" charset="0"/>
              </a:rPr>
              <a:t>porttitor</a:t>
            </a:r>
            <a:r>
              <a:rPr lang="en-GB" sz="1200" dirty="0">
                <a:solidFill>
                  <a:schemeClr val="tx1">
                    <a:lumMod val="65000"/>
                    <a:lumOff val="35000"/>
                  </a:schemeClr>
                </a:solidFill>
                <a:latin typeface="Trebuchet MS" panose="020B0703020202090204" pitchFamily="34" charset="0"/>
              </a:rPr>
              <a:t>, magna cursus </a:t>
            </a:r>
            <a:r>
              <a:rPr lang="en-GB" sz="1200" dirty="0" err="1">
                <a:solidFill>
                  <a:schemeClr val="tx1">
                    <a:lumMod val="65000"/>
                    <a:lumOff val="35000"/>
                  </a:schemeClr>
                </a:solidFill>
                <a:latin typeface="Trebuchet MS" panose="020B0703020202090204" pitchFamily="34" charset="0"/>
              </a:rPr>
              <a:t>efficitur</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dapibus</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elit</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dolor</a:t>
            </a:r>
            <a:r>
              <a:rPr lang="en-GB" sz="1200" dirty="0">
                <a:solidFill>
                  <a:schemeClr val="tx1">
                    <a:lumMod val="65000"/>
                    <a:lumOff val="35000"/>
                  </a:schemeClr>
                </a:solidFill>
                <a:latin typeface="Trebuchet MS" panose="020B0703020202090204" pitchFamily="34" charset="0"/>
              </a:rPr>
              <a:t> pulvinar </a:t>
            </a:r>
            <a:r>
              <a:rPr lang="en-GB" sz="1200" dirty="0" err="1">
                <a:solidFill>
                  <a:schemeClr val="tx1">
                    <a:lumMod val="65000"/>
                    <a:lumOff val="35000"/>
                  </a:schemeClr>
                </a:solidFill>
                <a:latin typeface="Trebuchet MS" panose="020B0703020202090204" pitchFamily="34" charset="0"/>
              </a:rPr>
              <a:t>eros</a:t>
            </a:r>
            <a:r>
              <a:rPr lang="en-GB" sz="1200" dirty="0">
                <a:solidFill>
                  <a:schemeClr val="tx1">
                    <a:lumMod val="65000"/>
                    <a:lumOff val="35000"/>
                  </a:schemeClr>
                </a:solidFill>
                <a:latin typeface="Trebuchet MS" panose="020B0703020202090204" pitchFamily="34" charset="0"/>
              </a:rPr>
              <a:t>, vitae </a:t>
            </a:r>
            <a:r>
              <a:rPr lang="en-GB" sz="1200" dirty="0" err="1">
                <a:solidFill>
                  <a:schemeClr val="tx1">
                    <a:lumMod val="65000"/>
                    <a:lumOff val="35000"/>
                  </a:schemeClr>
                </a:solidFill>
                <a:latin typeface="Trebuchet MS" panose="020B0703020202090204" pitchFamily="34" charset="0"/>
              </a:rPr>
              <a:t>interdum</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risus</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diam</a:t>
            </a:r>
            <a:r>
              <a:rPr lang="en-GB" sz="1200" dirty="0">
                <a:solidFill>
                  <a:schemeClr val="tx1">
                    <a:lumMod val="65000"/>
                    <a:lumOff val="35000"/>
                  </a:schemeClr>
                </a:solidFill>
                <a:latin typeface="Trebuchet MS" panose="020B0703020202090204" pitchFamily="34" charset="0"/>
              </a:rPr>
              <a:t> </a:t>
            </a:r>
            <a:r>
              <a:rPr lang="en-GB" sz="1200" dirty="0" err="1">
                <a:solidFill>
                  <a:schemeClr val="tx1">
                    <a:lumMod val="65000"/>
                    <a:lumOff val="35000"/>
                  </a:schemeClr>
                </a:solidFill>
                <a:latin typeface="Trebuchet MS" panose="020B0703020202090204" pitchFamily="34" charset="0"/>
              </a:rPr>
              <a:t>sed</a:t>
            </a:r>
            <a:r>
              <a:rPr lang="en-GB" sz="1200" dirty="0">
                <a:solidFill>
                  <a:schemeClr val="tx1">
                    <a:lumMod val="65000"/>
                    <a:lumOff val="35000"/>
                  </a:schemeClr>
                </a:solidFill>
                <a:latin typeface="Trebuchet MS" panose="020B0703020202090204" pitchFamily="34" charset="0"/>
              </a:rPr>
              <a:t> nisi. </a:t>
            </a:r>
            <a:endParaRPr lang="en-US" sz="1200" dirty="0">
              <a:solidFill>
                <a:schemeClr val="tx1">
                  <a:lumMod val="65000"/>
                  <a:lumOff val="35000"/>
                </a:schemeClr>
              </a:solidFill>
              <a:latin typeface="Trebuchet MS" panose="020B070302020209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1576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EDDBA1-6C7C-754F-917C-06F131189754}"/>
              </a:ext>
            </a:extLst>
          </p:cNvPr>
          <p:cNvSpPr txBox="1">
            <a:spLocks/>
          </p:cNvSpPr>
          <p:nvPr userDrawn="1"/>
        </p:nvSpPr>
        <p:spPr>
          <a:xfrm>
            <a:off x="3556000" y="1056236"/>
            <a:ext cx="5080001" cy="43609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GB" sz="1200" dirty="0">
                <a:solidFill>
                  <a:schemeClr val="bg1">
                    <a:lumMod val="65000"/>
                  </a:schemeClr>
                </a:solidFill>
                <a:ea typeface="Roboto" panose="02000000000000000000" pitchFamily="2" charset="0"/>
              </a:rPr>
              <a:t>Dummy text here as sub header information…</a:t>
            </a:r>
            <a:endParaRPr lang="en-US" sz="1200" dirty="0">
              <a:solidFill>
                <a:schemeClr val="bg1">
                  <a:lumMod val="65000"/>
                </a:schemeClr>
              </a:solidFill>
              <a:ea typeface="Roboto" panose="02000000000000000000" pitchFamily="2" charset="0"/>
            </a:endParaRPr>
          </a:p>
        </p:txBody>
      </p:sp>
      <p:sp>
        <p:nvSpPr>
          <p:cNvPr id="4" name="Content Placeholder 2">
            <a:extLst>
              <a:ext uri="{FF2B5EF4-FFF2-40B4-BE49-F238E27FC236}">
                <a16:creationId xmlns:a16="http://schemas.microsoft.com/office/drawing/2014/main" id="{92B530F4-5FB6-7546-B72C-48A9F9C71DCA}"/>
              </a:ext>
            </a:extLst>
          </p:cNvPr>
          <p:cNvSpPr txBox="1">
            <a:spLocks/>
          </p:cNvSpPr>
          <p:nvPr userDrawn="1"/>
        </p:nvSpPr>
        <p:spPr>
          <a:xfrm>
            <a:off x="4190088" y="577070"/>
            <a:ext cx="3822026"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Any questions?</a:t>
            </a:r>
          </a:p>
        </p:txBody>
      </p:sp>
      <p:sp>
        <p:nvSpPr>
          <p:cNvPr id="6" name="Oval 5">
            <a:extLst>
              <a:ext uri="{FF2B5EF4-FFF2-40B4-BE49-F238E27FC236}">
                <a16:creationId xmlns:a16="http://schemas.microsoft.com/office/drawing/2014/main" id="{8BEAB636-3E86-2E4B-BC86-7BC23D9BBBC8}"/>
              </a:ext>
            </a:extLst>
          </p:cNvPr>
          <p:cNvSpPr/>
          <p:nvPr userDrawn="1"/>
        </p:nvSpPr>
        <p:spPr>
          <a:xfrm>
            <a:off x="1395745" y="2510568"/>
            <a:ext cx="1685075" cy="1685513"/>
          </a:xfrm>
          <a:prstGeom prst="ellipse">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7" name="Oval 6">
            <a:extLst>
              <a:ext uri="{FF2B5EF4-FFF2-40B4-BE49-F238E27FC236}">
                <a16:creationId xmlns:a16="http://schemas.microsoft.com/office/drawing/2014/main" id="{1E587E71-D4B4-2542-89DB-D2B5504E90AF}"/>
              </a:ext>
            </a:extLst>
          </p:cNvPr>
          <p:cNvSpPr/>
          <p:nvPr userDrawn="1"/>
        </p:nvSpPr>
        <p:spPr>
          <a:xfrm>
            <a:off x="2914898" y="2510568"/>
            <a:ext cx="1685075" cy="1685513"/>
          </a:xfrm>
          <a:prstGeom prst="ellipse">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latin typeface="Roboto Light" charset="0"/>
            </a:endParaRPr>
          </a:p>
        </p:txBody>
      </p:sp>
      <p:sp>
        <p:nvSpPr>
          <p:cNvPr id="8" name="Oval 7">
            <a:extLst>
              <a:ext uri="{FF2B5EF4-FFF2-40B4-BE49-F238E27FC236}">
                <a16:creationId xmlns:a16="http://schemas.microsoft.com/office/drawing/2014/main" id="{FFFBAE26-A766-E04B-BE68-5530DFACF86A}"/>
              </a:ext>
            </a:extLst>
          </p:cNvPr>
          <p:cNvSpPr/>
          <p:nvPr userDrawn="1"/>
        </p:nvSpPr>
        <p:spPr>
          <a:xfrm>
            <a:off x="6032130" y="2510568"/>
            <a:ext cx="1685075" cy="1685513"/>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latin typeface="Roboto Light" charset="0"/>
            </a:endParaRPr>
          </a:p>
        </p:txBody>
      </p:sp>
      <p:sp>
        <p:nvSpPr>
          <p:cNvPr id="9" name="Oval 8">
            <a:extLst>
              <a:ext uri="{FF2B5EF4-FFF2-40B4-BE49-F238E27FC236}">
                <a16:creationId xmlns:a16="http://schemas.microsoft.com/office/drawing/2014/main" id="{11A9827F-002A-C841-973C-61F3FA823E19}"/>
              </a:ext>
            </a:extLst>
          </p:cNvPr>
          <p:cNvSpPr/>
          <p:nvPr userDrawn="1"/>
        </p:nvSpPr>
        <p:spPr>
          <a:xfrm>
            <a:off x="4454809" y="2510568"/>
            <a:ext cx="1685075" cy="1685513"/>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10" name="Oval 9">
            <a:extLst>
              <a:ext uri="{FF2B5EF4-FFF2-40B4-BE49-F238E27FC236}">
                <a16:creationId xmlns:a16="http://schemas.microsoft.com/office/drawing/2014/main" id="{EF885400-F9A5-1341-8606-7E1E6449FCE3}"/>
              </a:ext>
            </a:extLst>
          </p:cNvPr>
          <p:cNvSpPr/>
          <p:nvPr userDrawn="1"/>
        </p:nvSpPr>
        <p:spPr>
          <a:xfrm>
            <a:off x="9149361" y="2510567"/>
            <a:ext cx="1685075" cy="1685513"/>
          </a:xfrm>
          <a:prstGeom prst="ellipse">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latin typeface="Roboto Light" charset="0"/>
            </a:endParaRPr>
          </a:p>
        </p:txBody>
      </p:sp>
      <p:sp>
        <p:nvSpPr>
          <p:cNvPr id="11" name="Oval 10">
            <a:extLst>
              <a:ext uri="{FF2B5EF4-FFF2-40B4-BE49-F238E27FC236}">
                <a16:creationId xmlns:a16="http://schemas.microsoft.com/office/drawing/2014/main" id="{FEA4394D-8F52-FE43-92CB-4870EF7EFE98}"/>
              </a:ext>
            </a:extLst>
          </p:cNvPr>
          <p:cNvSpPr/>
          <p:nvPr userDrawn="1"/>
        </p:nvSpPr>
        <p:spPr>
          <a:xfrm>
            <a:off x="1514733" y="2624533"/>
            <a:ext cx="1446603" cy="1446979"/>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12" name="Oval 11">
            <a:extLst>
              <a:ext uri="{FF2B5EF4-FFF2-40B4-BE49-F238E27FC236}">
                <a16:creationId xmlns:a16="http://schemas.microsoft.com/office/drawing/2014/main" id="{4110429D-BA2B-AE46-A819-54E47E89E0EF}"/>
              </a:ext>
            </a:extLst>
          </p:cNvPr>
          <p:cNvSpPr/>
          <p:nvPr userDrawn="1"/>
        </p:nvSpPr>
        <p:spPr>
          <a:xfrm>
            <a:off x="4567031" y="2642648"/>
            <a:ext cx="1446603" cy="1446979"/>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13" name="Oval 12">
            <a:extLst>
              <a:ext uri="{FF2B5EF4-FFF2-40B4-BE49-F238E27FC236}">
                <a16:creationId xmlns:a16="http://schemas.microsoft.com/office/drawing/2014/main" id="{8A416BE3-0BEA-1E4A-9D10-1F8916DFCF12}"/>
              </a:ext>
            </a:extLst>
          </p:cNvPr>
          <p:cNvSpPr/>
          <p:nvPr userDrawn="1"/>
        </p:nvSpPr>
        <p:spPr>
          <a:xfrm>
            <a:off x="6162847" y="2624532"/>
            <a:ext cx="1446603" cy="1446979"/>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14" name="Oval 13">
            <a:extLst>
              <a:ext uri="{FF2B5EF4-FFF2-40B4-BE49-F238E27FC236}">
                <a16:creationId xmlns:a16="http://schemas.microsoft.com/office/drawing/2014/main" id="{4D2A6627-F1D1-174F-8347-57499DFE85D2}"/>
              </a:ext>
            </a:extLst>
          </p:cNvPr>
          <p:cNvSpPr/>
          <p:nvPr userDrawn="1"/>
        </p:nvSpPr>
        <p:spPr>
          <a:xfrm>
            <a:off x="9269745" y="2632488"/>
            <a:ext cx="1446603" cy="1446979"/>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15" name="Content Placeholder 7">
            <a:extLst>
              <a:ext uri="{FF2B5EF4-FFF2-40B4-BE49-F238E27FC236}">
                <a16:creationId xmlns:a16="http://schemas.microsoft.com/office/drawing/2014/main" id="{7A4E4949-CB5D-4744-99AB-10B76BB9C574}"/>
              </a:ext>
            </a:extLst>
          </p:cNvPr>
          <p:cNvSpPr txBox="1">
            <a:spLocks/>
          </p:cNvSpPr>
          <p:nvPr userDrawn="1"/>
        </p:nvSpPr>
        <p:spPr>
          <a:xfrm>
            <a:off x="1387110" y="3009443"/>
            <a:ext cx="1672453" cy="57849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400" b="1" dirty="0">
                <a:solidFill>
                  <a:schemeClr val="bg1"/>
                </a:solidFill>
                <a:latin typeface="Trebuchet MS" panose="020B0703020202090204" pitchFamily="34" charset="0"/>
                <a:ea typeface="Roboto Medium" panose="02000000000000000000" pitchFamily="2" charset="0"/>
              </a:rPr>
              <a:t>WHAT</a:t>
            </a:r>
            <a:endParaRPr lang="en-US" sz="2400" b="1" dirty="0">
              <a:solidFill>
                <a:schemeClr val="bg1"/>
              </a:solidFill>
              <a:latin typeface="Trebuchet MS" panose="020B0703020202090204" pitchFamily="34" charset="0"/>
              <a:ea typeface="Roboto Medium" panose="02000000000000000000" pitchFamily="2" charset="0"/>
            </a:endParaRPr>
          </a:p>
        </p:txBody>
      </p:sp>
      <p:sp>
        <p:nvSpPr>
          <p:cNvPr id="16" name="Oval 15">
            <a:extLst>
              <a:ext uri="{FF2B5EF4-FFF2-40B4-BE49-F238E27FC236}">
                <a16:creationId xmlns:a16="http://schemas.microsoft.com/office/drawing/2014/main" id="{6ED9B7B5-FD27-AF4C-B833-DAC93EFABF26}"/>
              </a:ext>
            </a:extLst>
          </p:cNvPr>
          <p:cNvSpPr/>
          <p:nvPr userDrawn="1"/>
        </p:nvSpPr>
        <p:spPr>
          <a:xfrm>
            <a:off x="3038733" y="2624533"/>
            <a:ext cx="1446603" cy="1446979"/>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17" name="Content Placeholder 7">
            <a:extLst>
              <a:ext uri="{FF2B5EF4-FFF2-40B4-BE49-F238E27FC236}">
                <a16:creationId xmlns:a16="http://schemas.microsoft.com/office/drawing/2014/main" id="{2706DD23-94D6-0945-96AE-E25FB0D2B18C}"/>
              </a:ext>
            </a:extLst>
          </p:cNvPr>
          <p:cNvSpPr txBox="1">
            <a:spLocks/>
          </p:cNvSpPr>
          <p:nvPr userDrawn="1"/>
        </p:nvSpPr>
        <p:spPr>
          <a:xfrm>
            <a:off x="2888722" y="3005789"/>
            <a:ext cx="1672453" cy="57849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400" b="1" dirty="0">
                <a:solidFill>
                  <a:schemeClr val="bg1"/>
                </a:solidFill>
                <a:latin typeface="Trebuchet MS" panose="020B0703020202090204" pitchFamily="34" charset="0"/>
                <a:ea typeface="Roboto Medium" panose="02000000000000000000" pitchFamily="2" charset="0"/>
              </a:rPr>
              <a:t>WHY</a:t>
            </a:r>
            <a:endParaRPr lang="en-US" sz="2400" b="1" dirty="0">
              <a:solidFill>
                <a:schemeClr val="bg1"/>
              </a:solidFill>
              <a:latin typeface="Trebuchet MS" panose="020B0703020202090204" pitchFamily="34" charset="0"/>
              <a:ea typeface="Roboto Medium" panose="02000000000000000000" pitchFamily="2" charset="0"/>
            </a:endParaRPr>
          </a:p>
        </p:txBody>
      </p:sp>
      <p:sp>
        <p:nvSpPr>
          <p:cNvPr id="18" name="Oval 17">
            <a:extLst>
              <a:ext uri="{FF2B5EF4-FFF2-40B4-BE49-F238E27FC236}">
                <a16:creationId xmlns:a16="http://schemas.microsoft.com/office/drawing/2014/main" id="{064D9CAA-7C66-0E4B-B1F5-ACFF3966A744}"/>
              </a:ext>
            </a:extLst>
          </p:cNvPr>
          <p:cNvSpPr/>
          <p:nvPr userDrawn="1"/>
        </p:nvSpPr>
        <p:spPr>
          <a:xfrm>
            <a:off x="7545970" y="2510568"/>
            <a:ext cx="1685075" cy="1685513"/>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latin typeface="Roboto Light" charset="0"/>
            </a:endParaRPr>
          </a:p>
        </p:txBody>
      </p:sp>
      <p:sp>
        <p:nvSpPr>
          <p:cNvPr id="19" name="Oval 18">
            <a:extLst>
              <a:ext uri="{FF2B5EF4-FFF2-40B4-BE49-F238E27FC236}">
                <a16:creationId xmlns:a16="http://schemas.microsoft.com/office/drawing/2014/main" id="{3ED05D74-B720-EC45-84FA-837183403CE0}"/>
              </a:ext>
            </a:extLst>
          </p:cNvPr>
          <p:cNvSpPr/>
          <p:nvPr userDrawn="1"/>
        </p:nvSpPr>
        <p:spPr>
          <a:xfrm>
            <a:off x="7676687" y="2624532"/>
            <a:ext cx="1446603" cy="1446979"/>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20" name="Content Placeholder 7">
            <a:extLst>
              <a:ext uri="{FF2B5EF4-FFF2-40B4-BE49-F238E27FC236}">
                <a16:creationId xmlns:a16="http://schemas.microsoft.com/office/drawing/2014/main" id="{CC154179-1AA8-1A4C-8904-57173FB70D66}"/>
              </a:ext>
            </a:extLst>
          </p:cNvPr>
          <p:cNvSpPr txBox="1">
            <a:spLocks/>
          </p:cNvSpPr>
          <p:nvPr userDrawn="1"/>
        </p:nvSpPr>
        <p:spPr>
          <a:xfrm>
            <a:off x="4412722" y="3009443"/>
            <a:ext cx="1672453" cy="57849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400" b="1" dirty="0">
                <a:solidFill>
                  <a:schemeClr val="bg1"/>
                </a:solidFill>
                <a:latin typeface="Trebuchet MS" panose="020B0703020202090204" pitchFamily="34" charset="0"/>
                <a:ea typeface="Roboto Medium" panose="02000000000000000000" pitchFamily="2" charset="0"/>
              </a:rPr>
              <a:t>WHERE</a:t>
            </a:r>
            <a:endParaRPr lang="en-US" sz="2400" b="1" dirty="0">
              <a:solidFill>
                <a:schemeClr val="bg1"/>
              </a:solidFill>
              <a:latin typeface="Trebuchet MS" panose="020B0703020202090204" pitchFamily="34" charset="0"/>
              <a:ea typeface="Roboto Medium" panose="02000000000000000000" pitchFamily="2" charset="0"/>
            </a:endParaRPr>
          </a:p>
        </p:txBody>
      </p:sp>
      <p:sp>
        <p:nvSpPr>
          <p:cNvPr id="21" name="Content Placeholder 7">
            <a:extLst>
              <a:ext uri="{FF2B5EF4-FFF2-40B4-BE49-F238E27FC236}">
                <a16:creationId xmlns:a16="http://schemas.microsoft.com/office/drawing/2014/main" id="{00ECA005-3EB8-1149-93EE-68369D8AFC43}"/>
              </a:ext>
            </a:extLst>
          </p:cNvPr>
          <p:cNvSpPr txBox="1">
            <a:spLocks/>
          </p:cNvSpPr>
          <p:nvPr userDrawn="1"/>
        </p:nvSpPr>
        <p:spPr>
          <a:xfrm>
            <a:off x="6007842" y="3009443"/>
            <a:ext cx="1672453" cy="57849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400" b="1" dirty="0">
                <a:solidFill>
                  <a:schemeClr val="bg1"/>
                </a:solidFill>
                <a:latin typeface="Trebuchet MS" panose="020B0703020202090204" pitchFamily="34" charset="0"/>
                <a:ea typeface="Roboto Medium" panose="02000000000000000000" pitchFamily="2" charset="0"/>
              </a:rPr>
              <a:t>WHEN</a:t>
            </a:r>
            <a:endParaRPr lang="en-US" sz="2400" b="1" dirty="0">
              <a:solidFill>
                <a:schemeClr val="bg1"/>
              </a:solidFill>
              <a:latin typeface="Trebuchet MS" panose="020B0703020202090204" pitchFamily="34" charset="0"/>
              <a:ea typeface="Roboto Medium" panose="02000000000000000000" pitchFamily="2" charset="0"/>
            </a:endParaRPr>
          </a:p>
        </p:txBody>
      </p:sp>
      <p:sp>
        <p:nvSpPr>
          <p:cNvPr id="22" name="Content Placeholder 7">
            <a:extLst>
              <a:ext uri="{FF2B5EF4-FFF2-40B4-BE49-F238E27FC236}">
                <a16:creationId xmlns:a16="http://schemas.microsoft.com/office/drawing/2014/main" id="{5B866725-2E09-D243-A2A9-C9496C27B175}"/>
              </a:ext>
            </a:extLst>
          </p:cNvPr>
          <p:cNvSpPr txBox="1">
            <a:spLocks/>
          </p:cNvSpPr>
          <p:nvPr userDrawn="1"/>
        </p:nvSpPr>
        <p:spPr>
          <a:xfrm>
            <a:off x="7552162" y="3009443"/>
            <a:ext cx="1672453" cy="57849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400" b="1" dirty="0">
                <a:solidFill>
                  <a:schemeClr val="bg1"/>
                </a:solidFill>
                <a:latin typeface="Trebuchet MS" panose="020B0703020202090204" pitchFamily="34" charset="0"/>
                <a:ea typeface="Roboto Medium" panose="02000000000000000000" pitchFamily="2" charset="0"/>
              </a:rPr>
              <a:t>WHO</a:t>
            </a:r>
            <a:endParaRPr lang="en-US" sz="2400" b="1" dirty="0">
              <a:solidFill>
                <a:schemeClr val="bg1"/>
              </a:solidFill>
              <a:latin typeface="Trebuchet MS" panose="020B0703020202090204" pitchFamily="34" charset="0"/>
              <a:ea typeface="Roboto Medium" panose="02000000000000000000" pitchFamily="2" charset="0"/>
            </a:endParaRPr>
          </a:p>
        </p:txBody>
      </p:sp>
      <p:sp>
        <p:nvSpPr>
          <p:cNvPr id="23" name="Content Placeholder 7">
            <a:extLst>
              <a:ext uri="{FF2B5EF4-FFF2-40B4-BE49-F238E27FC236}">
                <a16:creationId xmlns:a16="http://schemas.microsoft.com/office/drawing/2014/main" id="{850504FD-39D5-B540-86E7-2B7CDC304ECB}"/>
              </a:ext>
            </a:extLst>
          </p:cNvPr>
          <p:cNvSpPr txBox="1">
            <a:spLocks/>
          </p:cNvSpPr>
          <p:nvPr userDrawn="1"/>
        </p:nvSpPr>
        <p:spPr>
          <a:xfrm>
            <a:off x="9147282" y="3009443"/>
            <a:ext cx="1672453" cy="57849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400" b="1" dirty="0">
                <a:solidFill>
                  <a:schemeClr val="bg1"/>
                </a:solidFill>
                <a:latin typeface="Trebuchet MS" panose="020B0703020202090204" pitchFamily="34" charset="0"/>
                <a:ea typeface="Roboto Medium" panose="02000000000000000000" pitchFamily="2" charset="0"/>
              </a:rPr>
              <a:t>HOW</a:t>
            </a:r>
            <a:endParaRPr lang="en-US" sz="2400" b="1" dirty="0">
              <a:solidFill>
                <a:schemeClr val="bg1"/>
              </a:solidFill>
              <a:latin typeface="Trebuchet MS" panose="020B0703020202090204" pitchFamily="34" charset="0"/>
              <a:ea typeface="Roboto Medium" panose="02000000000000000000" pitchFamily="2" charset="0"/>
            </a:endParaRPr>
          </a:p>
        </p:txBody>
      </p:sp>
      <p:sp>
        <p:nvSpPr>
          <p:cNvPr id="24" name="Content Placeholder 2">
            <a:extLst>
              <a:ext uri="{FF2B5EF4-FFF2-40B4-BE49-F238E27FC236}">
                <a16:creationId xmlns:a16="http://schemas.microsoft.com/office/drawing/2014/main" id="{4086FE03-93A7-474E-90CB-D914BD55F1EC}"/>
              </a:ext>
            </a:extLst>
          </p:cNvPr>
          <p:cNvSpPr txBox="1">
            <a:spLocks/>
          </p:cNvSpPr>
          <p:nvPr userDrawn="1"/>
        </p:nvSpPr>
        <p:spPr>
          <a:xfrm>
            <a:off x="4190088" y="5616430"/>
            <a:ext cx="3822026"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THANKS…</a:t>
            </a:r>
          </a:p>
        </p:txBody>
      </p:sp>
    </p:spTree>
    <p:extLst>
      <p:ext uri="{BB962C8B-B14F-4D97-AF65-F5344CB8AC3E}">
        <p14:creationId xmlns:p14="http://schemas.microsoft.com/office/powerpoint/2010/main" val="94793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229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699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26F86E8-65C2-B948-AD7A-8952A89EE232}"/>
              </a:ext>
            </a:extLst>
          </p:cNvPr>
          <p:cNvSpPr/>
          <p:nvPr userDrawn="1"/>
        </p:nvSpPr>
        <p:spPr>
          <a:xfrm>
            <a:off x="1029985" y="1850168"/>
            <a:ext cx="2256150" cy="2256737"/>
          </a:xfrm>
          <a:prstGeom prst="ellipse">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4" name="Oval 3">
            <a:extLst>
              <a:ext uri="{FF2B5EF4-FFF2-40B4-BE49-F238E27FC236}">
                <a16:creationId xmlns:a16="http://schemas.microsoft.com/office/drawing/2014/main" id="{9F1D2DE0-F542-EF42-A4B4-F113160A8D52}"/>
              </a:ext>
            </a:extLst>
          </p:cNvPr>
          <p:cNvSpPr/>
          <p:nvPr userDrawn="1"/>
        </p:nvSpPr>
        <p:spPr>
          <a:xfrm>
            <a:off x="2951733" y="1850168"/>
            <a:ext cx="2256150" cy="2256737"/>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latin typeface="Roboto Light" charset="0"/>
            </a:endParaRPr>
          </a:p>
        </p:txBody>
      </p:sp>
      <p:sp>
        <p:nvSpPr>
          <p:cNvPr id="5" name="Oval 4">
            <a:extLst>
              <a:ext uri="{FF2B5EF4-FFF2-40B4-BE49-F238E27FC236}">
                <a16:creationId xmlns:a16="http://schemas.microsoft.com/office/drawing/2014/main" id="{F6B94022-5A57-4943-8724-73C9BA0FE832}"/>
              </a:ext>
            </a:extLst>
          </p:cNvPr>
          <p:cNvSpPr/>
          <p:nvPr userDrawn="1"/>
        </p:nvSpPr>
        <p:spPr>
          <a:xfrm>
            <a:off x="6855443" y="1850168"/>
            <a:ext cx="2256150" cy="2256737"/>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latin typeface="Roboto Light" charset="0"/>
            </a:endParaRPr>
          </a:p>
        </p:txBody>
      </p:sp>
      <p:sp>
        <p:nvSpPr>
          <p:cNvPr id="6" name="Oval 5">
            <a:extLst>
              <a:ext uri="{FF2B5EF4-FFF2-40B4-BE49-F238E27FC236}">
                <a16:creationId xmlns:a16="http://schemas.microsoft.com/office/drawing/2014/main" id="{CF21BAA1-37E6-004C-BAB7-BA23810DD476}"/>
              </a:ext>
            </a:extLst>
          </p:cNvPr>
          <p:cNvSpPr/>
          <p:nvPr userDrawn="1"/>
        </p:nvSpPr>
        <p:spPr>
          <a:xfrm>
            <a:off x="4917126" y="1850168"/>
            <a:ext cx="2256150" cy="2256737"/>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7" name="Oval 6">
            <a:extLst>
              <a:ext uri="{FF2B5EF4-FFF2-40B4-BE49-F238E27FC236}">
                <a16:creationId xmlns:a16="http://schemas.microsoft.com/office/drawing/2014/main" id="{F9D6A119-6378-6B45-86D3-08180E64A454}"/>
              </a:ext>
            </a:extLst>
          </p:cNvPr>
          <p:cNvSpPr/>
          <p:nvPr userDrawn="1"/>
        </p:nvSpPr>
        <p:spPr>
          <a:xfrm>
            <a:off x="8783601" y="1850167"/>
            <a:ext cx="2256150" cy="2256737"/>
          </a:xfrm>
          <a:prstGeom prst="ellipse">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latin typeface="Roboto Light" charset="0"/>
            </a:endParaRPr>
          </a:p>
        </p:txBody>
      </p:sp>
      <p:sp>
        <p:nvSpPr>
          <p:cNvPr id="9" name="TextBox 8">
            <a:extLst>
              <a:ext uri="{FF2B5EF4-FFF2-40B4-BE49-F238E27FC236}">
                <a16:creationId xmlns:a16="http://schemas.microsoft.com/office/drawing/2014/main" id="{4E7D4902-B098-3941-84DA-3DD8278D6C46}"/>
              </a:ext>
            </a:extLst>
          </p:cNvPr>
          <p:cNvSpPr txBox="1"/>
          <p:nvPr userDrawn="1"/>
        </p:nvSpPr>
        <p:spPr>
          <a:xfrm>
            <a:off x="1324813" y="4377519"/>
            <a:ext cx="1608238" cy="615553"/>
          </a:xfrm>
          <a:prstGeom prst="rect">
            <a:avLst/>
          </a:prstGeom>
          <a:noFill/>
        </p:spPr>
        <p:txBody>
          <a:bodyPr wrap="square" lIns="0" tIns="0" rIns="0" bIns="0" rtlCol="0">
            <a:spAutoFit/>
          </a:bodyPr>
          <a:lstStyle/>
          <a:p>
            <a:pPr lvl="0" algn="ctr"/>
            <a:r>
              <a:rPr lang="en-US" sz="1600" b="1" dirty="0">
                <a:solidFill>
                  <a:prstClr val="white">
                    <a:lumMod val="50000"/>
                  </a:prstClr>
                </a:solidFill>
                <a:ea typeface="Roboto" panose="02000000000000000000" pitchFamily="2" charset="0"/>
              </a:rPr>
              <a:t>WHO WE ARE</a:t>
            </a:r>
          </a:p>
          <a:p>
            <a:pPr lvl="0" algn="ctr"/>
            <a:r>
              <a:rPr lang="en-US" sz="1200" dirty="0">
                <a:solidFill>
                  <a:prstClr val="white">
                    <a:lumMod val="65000"/>
                  </a:prstClr>
                </a:solidFill>
                <a:ea typeface="Roboto" panose="02000000000000000000" pitchFamily="2" charset="0"/>
              </a:rPr>
              <a:t>An introduction to who the Housing First team is.</a:t>
            </a:r>
          </a:p>
        </p:txBody>
      </p:sp>
      <p:sp>
        <p:nvSpPr>
          <p:cNvPr id="10" name="TextBox 9">
            <a:extLst>
              <a:ext uri="{FF2B5EF4-FFF2-40B4-BE49-F238E27FC236}">
                <a16:creationId xmlns:a16="http://schemas.microsoft.com/office/drawing/2014/main" id="{4C36BBEA-4F3C-6140-A31B-D41B04EEB62E}"/>
              </a:ext>
            </a:extLst>
          </p:cNvPr>
          <p:cNvSpPr txBox="1"/>
          <p:nvPr userDrawn="1"/>
        </p:nvSpPr>
        <p:spPr>
          <a:xfrm>
            <a:off x="3362771" y="4377519"/>
            <a:ext cx="1535673" cy="861774"/>
          </a:xfrm>
          <a:prstGeom prst="rect">
            <a:avLst/>
          </a:prstGeom>
          <a:noFill/>
        </p:spPr>
        <p:txBody>
          <a:bodyPr wrap="square" lIns="0" tIns="0" rIns="0" bIns="0" rtlCol="0">
            <a:spAutoFit/>
          </a:bodyPr>
          <a:lstStyle/>
          <a:p>
            <a:pPr lvl="0" algn="ctr"/>
            <a:r>
              <a:rPr lang="en-US" sz="1600" b="1" dirty="0">
                <a:solidFill>
                  <a:prstClr val="white">
                    <a:lumMod val="50000"/>
                  </a:prstClr>
                </a:solidFill>
                <a:ea typeface="Roboto" panose="02000000000000000000" pitchFamily="2" charset="0"/>
              </a:rPr>
              <a:t>WHAT WE DO &amp; WHY WE NEED IT</a:t>
            </a:r>
          </a:p>
          <a:p>
            <a:pPr lvl="0" algn="ctr"/>
            <a:r>
              <a:rPr lang="en-US" sz="1200" dirty="0">
                <a:solidFill>
                  <a:prstClr val="white">
                    <a:lumMod val="65000"/>
                  </a:prstClr>
                </a:solidFill>
                <a:ea typeface="Roboto" panose="02000000000000000000" pitchFamily="2" charset="0"/>
              </a:rPr>
              <a:t>An introduction to </a:t>
            </a:r>
            <a:br>
              <a:rPr lang="en-US" sz="1200" dirty="0">
                <a:solidFill>
                  <a:prstClr val="white">
                    <a:lumMod val="65000"/>
                  </a:prstClr>
                </a:solidFill>
                <a:ea typeface="Roboto" panose="02000000000000000000" pitchFamily="2" charset="0"/>
              </a:rPr>
            </a:br>
            <a:r>
              <a:rPr lang="en-US" sz="1200" dirty="0">
                <a:solidFill>
                  <a:prstClr val="white">
                    <a:lumMod val="65000"/>
                  </a:prstClr>
                </a:solidFill>
                <a:ea typeface="Roboto" panose="02000000000000000000" pitchFamily="2" charset="0"/>
              </a:rPr>
              <a:t>what the team does.</a:t>
            </a:r>
          </a:p>
        </p:txBody>
      </p:sp>
      <p:sp>
        <p:nvSpPr>
          <p:cNvPr id="11" name="TextBox 10">
            <a:extLst>
              <a:ext uri="{FF2B5EF4-FFF2-40B4-BE49-F238E27FC236}">
                <a16:creationId xmlns:a16="http://schemas.microsoft.com/office/drawing/2014/main" id="{2AF63349-AEAB-BE4F-9F5D-AD0BDA4B43A3}"/>
              </a:ext>
            </a:extLst>
          </p:cNvPr>
          <p:cNvSpPr txBox="1"/>
          <p:nvPr userDrawn="1"/>
        </p:nvSpPr>
        <p:spPr>
          <a:xfrm>
            <a:off x="5328164" y="4377519"/>
            <a:ext cx="1535673" cy="615553"/>
          </a:xfrm>
          <a:prstGeom prst="rect">
            <a:avLst/>
          </a:prstGeom>
          <a:noFill/>
        </p:spPr>
        <p:txBody>
          <a:bodyPr wrap="square" lIns="0" tIns="0" rIns="0" bIns="0" rtlCol="0">
            <a:spAutoFit/>
          </a:bodyPr>
          <a:lstStyle/>
          <a:p>
            <a:pPr lvl="0" algn="ctr"/>
            <a:r>
              <a:rPr lang="en-US" sz="1600" b="1" dirty="0">
                <a:solidFill>
                  <a:prstClr val="white">
                    <a:lumMod val="50000"/>
                  </a:prstClr>
                </a:solidFill>
                <a:ea typeface="Roboto" panose="02000000000000000000" pitchFamily="2" charset="0"/>
              </a:rPr>
              <a:t>CLIENT FEEDBACK</a:t>
            </a:r>
          </a:p>
          <a:p>
            <a:pPr lvl="0" algn="ctr"/>
            <a:r>
              <a:rPr lang="en-US" sz="1200" dirty="0">
                <a:solidFill>
                  <a:prstClr val="white">
                    <a:lumMod val="65000"/>
                  </a:prstClr>
                </a:solidFill>
                <a:ea typeface="Roboto" panose="02000000000000000000" pitchFamily="2" charset="0"/>
              </a:rPr>
              <a:t>Here what service </a:t>
            </a:r>
            <a:br>
              <a:rPr lang="en-US" sz="1200" dirty="0">
                <a:solidFill>
                  <a:prstClr val="white">
                    <a:lumMod val="65000"/>
                  </a:prstClr>
                </a:solidFill>
                <a:ea typeface="Roboto" panose="02000000000000000000" pitchFamily="2" charset="0"/>
              </a:rPr>
            </a:br>
            <a:r>
              <a:rPr lang="en-US" sz="1200" dirty="0">
                <a:solidFill>
                  <a:prstClr val="white">
                    <a:lumMod val="65000"/>
                  </a:prstClr>
                </a:solidFill>
                <a:ea typeface="Roboto" panose="02000000000000000000" pitchFamily="2" charset="0"/>
              </a:rPr>
              <a:t>users and staff think.</a:t>
            </a:r>
          </a:p>
        </p:txBody>
      </p:sp>
      <p:sp>
        <p:nvSpPr>
          <p:cNvPr id="12" name="TextBox 11">
            <a:extLst>
              <a:ext uri="{FF2B5EF4-FFF2-40B4-BE49-F238E27FC236}">
                <a16:creationId xmlns:a16="http://schemas.microsoft.com/office/drawing/2014/main" id="{525EC424-07EF-3744-9495-8CD0009FA6EF}"/>
              </a:ext>
            </a:extLst>
          </p:cNvPr>
          <p:cNvSpPr txBox="1"/>
          <p:nvPr userDrawn="1"/>
        </p:nvSpPr>
        <p:spPr>
          <a:xfrm>
            <a:off x="7293557" y="4377519"/>
            <a:ext cx="1535673" cy="861774"/>
          </a:xfrm>
          <a:prstGeom prst="rect">
            <a:avLst/>
          </a:prstGeom>
          <a:noFill/>
        </p:spPr>
        <p:txBody>
          <a:bodyPr wrap="square" lIns="0" tIns="0" rIns="0" bIns="0" rtlCol="0">
            <a:spAutoFit/>
          </a:bodyPr>
          <a:lstStyle/>
          <a:p>
            <a:pPr lvl="0" algn="ctr"/>
            <a:r>
              <a:rPr lang="en-US" sz="1600" b="1" dirty="0">
                <a:solidFill>
                  <a:prstClr val="white">
                    <a:lumMod val="50000"/>
                  </a:prstClr>
                </a:solidFill>
                <a:ea typeface="Roboto" panose="02000000000000000000" pitchFamily="2" charset="0"/>
              </a:rPr>
              <a:t>OUR CORE PRINCIPLES</a:t>
            </a:r>
          </a:p>
          <a:p>
            <a:pPr lvl="0" algn="ctr"/>
            <a:r>
              <a:rPr lang="en-US" sz="1200" dirty="0">
                <a:solidFill>
                  <a:prstClr val="white">
                    <a:lumMod val="65000"/>
                  </a:prstClr>
                </a:solidFill>
                <a:ea typeface="Roboto" panose="02000000000000000000" pitchFamily="2" charset="0"/>
              </a:rPr>
              <a:t>What we believe </a:t>
            </a:r>
            <a:br>
              <a:rPr lang="en-US" sz="1200" dirty="0">
                <a:solidFill>
                  <a:prstClr val="white">
                    <a:lumMod val="65000"/>
                  </a:prstClr>
                </a:solidFill>
                <a:ea typeface="Roboto" panose="02000000000000000000" pitchFamily="2" charset="0"/>
              </a:rPr>
            </a:br>
            <a:r>
              <a:rPr lang="en-US" sz="1200" dirty="0">
                <a:solidFill>
                  <a:prstClr val="white">
                    <a:lumMod val="65000"/>
                  </a:prstClr>
                </a:solidFill>
                <a:ea typeface="Roboto" panose="02000000000000000000" pitchFamily="2" charset="0"/>
              </a:rPr>
              <a:t>every client requires.</a:t>
            </a:r>
          </a:p>
        </p:txBody>
      </p:sp>
      <p:sp>
        <p:nvSpPr>
          <p:cNvPr id="13" name="TextBox 12">
            <a:extLst>
              <a:ext uri="{FF2B5EF4-FFF2-40B4-BE49-F238E27FC236}">
                <a16:creationId xmlns:a16="http://schemas.microsoft.com/office/drawing/2014/main" id="{829602CC-1D50-F246-875C-EB92BFF2CDAE}"/>
              </a:ext>
            </a:extLst>
          </p:cNvPr>
          <p:cNvSpPr txBox="1"/>
          <p:nvPr userDrawn="1"/>
        </p:nvSpPr>
        <p:spPr>
          <a:xfrm>
            <a:off x="8963720" y="4377519"/>
            <a:ext cx="1895912" cy="861774"/>
          </a:xfrm>
          <a:prstGeom prst="rect">
            <a:avLst/>
          </a:prstGeom>
          <a:noFill/>
        </p:spPr>
        <p:txBody>
          <a:bodyPr wrap="square" lIns="0" tIns="0" rIns="0" bIns="0" rtlCol="0">
            <a:spAutoFit/>
          </a:bodyPr>
          <a:lstStyle/>
          <a:p>
            <a:pPr lvl="0" algn="ctr"/>
            <a:r>
              <a:rPr lang="en-US" sz="1600" b="1" dirty="0">
                <a:solidFill>
                  <a:prstClr val="white">
                    <a:lumMod val="50000"/>
                  </a:prstClr>
                </a:solidFill>
                <a:ea typeface="Roboto" panose="02000000000000000000" pitchFamily="2" charset="0"/>
              </a:rPr>
              <a:t>WORKING </a:t>
            </a:r>
            <a:br>
              <a:rPr lang="en-US" sz="1600" b="1" dirty="0">
                <a:solidFill>
                  <a:prstClr val="white">
                    <a:lumMod val="50000"/>
                  </a:prstClr>
                </a:solidFill>
                <a:ea typeface="Roboto" panose="02000000000000000000" pitchFamily="2" charset="0"/>
              </a:rPr>
            </a:br>
            <a:r>
              <a:rPr lang="en-US" sz="1600" b="1" dirty="0">
                <a:solidFill>
                  <a:prstClr val="white">
                    <a:lumMod val="50000"/>
                  </a:prstClr>
                </a:solidFill>
                <a:ea typeface="Roboto" panose="02000000000000000000" pitchFamily="2" charset="0"/>
              </a:rPr>
              <a:t>WITH OTHERS</a:t>
            </a:r>
          </a:p>
          <a:p>
            <a:pPr lvl="0" algn="ctr"/>
            <a:r>
              <a:rPr lang="en-US" sz="1200" dirty="0">
                <a:solidFill>
                  <a:prstClr val="white">
                    <a:lumMod val="65000"/>
                  </a:prstClr>
                </a:solidFill>
                <a:ea typeface="Roboto" panose="02000000000000000000" pitchFamily="2" charset="0"/>
              </a:rPr>
              <a:t>And how to compliment existing services to add value.</a:t>
            </a:r>
          </a:p>
        </p:txBody>
      </p:sp>
      <p:sp>
        <p:nvSpPr>
          <p:cNvPr id="14" name="Freeform 170">
            <a:extLst>
              <a:ext uri="{FF2B5EF4-FFF2-40B4-BE49-F238E27FC236}">
                <a16:creationId xmlns:a16="http://schemas.microsoft.com/office/drawing/2014/main" id="{B4BB09FE-A875-E94E-A38C-8C00E38E8CC6}"/>
              </a:ext>
            </a:extLst>
          </p:cNvPr>
          <p:cNvSpPr>
            <a:spLocks noChangeArrowheads="1"/>
          </p:cNvSpPr>
          <p:nvPr userDrawn="1"/>
        </p:nvSpPr>
        <p:spPr bwMode="auto">
          <a:xfrm>
            <a:off x="3719216" y="2514771"/>
            <a:ext cx="714375" cy="841375"/>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sp>
        <p:nvSpPr>
          <p:cNvPr id="15" name="Freeform 8">
            <a:extLst>
              <a:ext uri="{FF2B5EF4-FFF2-40B4-BE49-F238E27FC236}">
                <a16:creationId xmlns:a16="http://schemas.microsoft.com/office/drawing/2014/main" id="{B6E51C5B-9F92-6D4F-B2EB-DA1F77342E32}"/>
              </a:ext>
            </a:extLst>
          </p:cNvPr>
          <p:cNvSpPr>
            <a:spLocks noChangeArrowheads="1"/>
          </p:cNvSpPr>
          <p:nvPr userDrawn="1"/>
        </p:nvSpPr>
        <p:spPr bwMode="auto">
          <a:xfrm>
            <a:off x="9532466" y="2545355"/>
            <a:ext cx="907313" cy="810791"/>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sp>
        <p:nvSpPr>
          <p:cNvPr id="16" name="Freeform 70">
            <a:extLst>
              <a:ext uri="{FF2B5EF4-FFF2-40B4-BE49-F238E27FC236}">
                <a16:creationId xmlns:a16="http://schemas.microsoft.com/office/drawing/2014/main" id="{CFFF134B-8C26-8140-ABE0-5F4D9BCF795B}"/>
              </a:ext>
            </a:extLst>
          </p:cNvPr>
          <p:cNvSpPr>
            <a:spLocks noChangeArrowheads="1"/>
          </p:cNvSpPr>
          <p:nvPr userDrawn="1"/>
        </p:nvSpPr>
        <p:spPr bwMode="auto">
          <a:xfrm>
            <a:off x="5539003" y="2545355"/>
            <a:ext cx="1023336" cy="91447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sp>
        <p:nvSpPr>
          <p:cNvPr id="17" name="Freeform 115">
            <a:extLst>
              <a:ext uri="{FF2B5EF4-FFF2-40B4-BE49-F238E27FC236}">
                <a16:creationId xmlns:a16="http://schemas.microsoft.com/office/drawing/2014/main" id="{28941B7B-D391-1149-A598-7259FC9FABED}"/>
              </a:ext>
            </a:extLst>
          </p:cNvPr>
          <p:cNvSpPr>
            <a:spLocks noChangeArrowheads="1"/>
          </p:cNvSpPr>
          <p:nvPr userDrawn="1"/>
        </p:nvSpPr>
        <p:spPr bwMode="auto">
          <a:xfrm>
            <a:off x="7630665" y="2514771"/>
            <a:ext cx="732063" cy="91447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sp>
        <p:nvSpPr>
          <p:cNvPr id="18" name="Freeform 74">
            <a:extLst>
              <a:ext uri="{FF2B5EF4-FFF2-40B4-BE49-F238E27FC236}">
                <a16:creationId xmlns:a16="http://schemas.microsoft.com/office/drawing/2014/main" id="{ED07FFE3-978B-FA4C-ACC5-6DC72365BA31}"/>
              </a:ext>
            </a:extLst>
          </p:cNvPr>
          <p:cNvSpPr>
            <a:spLocks noChangeArrowheads="1"/>
          </p:cNvSpPr>
          <p:nvPr userDrawn="1"/>
        </p:nvSpPr>
        <p:spPr bwMode="auto">
          <a:xfrm>
            <a:off x="1691344" y="2545355"/>
            <a:ext cx="912795" cy="81079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sp>
        <p:nvSpPr>
          <p:cNvPr id="19" name="Oval 18">
            <a:extLst>
              <a:ext uri="{FF2B5EF4-FFF2-40B4-BE49-F238E27FC236}">
                <a16:creationId xmlns:a16="http://schemas.microsoft.com/office/drawing/2014/main" id="{BC171424-6E82-654A-BFEF-0F720A4BB998}"/>
              </a:ext>
            </a:extLst>
          </p:cNvPr>
          <p:cNvSpPr/>
          <p:nvPr userDrawn="1"/>
        </p:nvSpPr>
        <p:spPr>
          <a:xfrm>
            <a:off x="1182385" y="2002568"/>
            <a:ext cx="1936859" cy="1937363"/>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20" name="Oval 19">
            <a:extLst>
              <a:ext uri="{FF2B5EF4-FFF2-40B4-BE49-F238E27FC236}">
                <a16:creationId xmlns:a16="http://schemas.microsoft.com/office/drawing/2014/main" id="{24ECEA06-7C86-B140-BF88-8920CCCD1817}"/>
              </a:ext>
            </a:extLst>
          </p:cNvPr>
          <p:cNvSpPr/>
          <p:nvPr userDrawn="1"/>
        </p:nvSpPr>
        <p:spPr>
          <a:xfrm>
            <a:off x="3122945" y="2002568"/>
            <a:ext cx="1936859" cy="1937363"/>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21" name="Oval 20">
            <a:extLst>
              <a:ext uri="{FF2B5EF4-FFF2-40B4-BE49-F238E27FC236}">
                <a16:creationId xmlns:a16="http://schemas.microsoft.com/office/drawing/2014/main" id="{2DC533BC-5CEF-414B-812D-EF16BB4DE52A}"/>
              </a:ext>
            </a:extLst>
          </p:cNvPr>
          <p:cNvSpPr/>
          <p:nvPr userDrawn="1"/>
        </p:nvSpPr>
        <p:spPr>
          <a:xfrm>
            <a:off x="5083825" y="2002568"/>
            <a:ext cx="1936859" cy="1937363"/>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22" name="Oval 21">
            <a:extLst>
              <a:ext uri="{FF2B5EF4-FFF2-40B4-BE49-F238E27FC236}">
                <a16:creationId xmlns:a16="http://schemas.microsoft.com/office/drawing/2014/main" id="{DF192275-A510-FF4B-983B-282C37A85940}"/>
              </a:ext>
            </a:extLst>
          </p:cNvPr>
          <p:cNvSpPr/>
          <p:nvPr userDrawn="1"/>
        </p:nvSpPr>
        <p:spPr>
          <a:xfrm>
            <a:off x="7024385" y="2002568"/>
            <a:ext cx="1936859" cy="1937363"/>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23" name="Oval 22">
            <a:extLst>
              <a:ext uri="{FF2B5EF4-FFF2-40B4-BE49-F238E27FC236}">
                <a16:creationId xmlns:a16="http://schemas.microsoft.com/office/drawing/2014/main" id="{E0A970C5-101C-A846-B266-2958D2DD25B9}"/>
              </a:ext>
            </a:extLst>
          </p:cNvPr>
          <p:cNvSpPr/>
          <p:nvPr userDrawn="1"/>
        </p:nvSpPr>
        <p:spPr>
          <a:xfrm>
            <a:off x="8964945" y="2002568"/>
            <a:ext cx="1936859" cy="1937363"/>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Tree>
    <p:extLst>
      <p:ext uri="{BB962C8B-B14F-4D97-AF65-F5344CB8AC3E}">
        <p14:creationId xmlns:p14="http://schemas.microsoft.com/office/powerpoint/2010/main" val="193802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70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D61B00-BA47-8041-B5C6-81EE40CCE468}"/>
              </a:ext>
            </a:extLst>
          </p:cNvPr>
          <p:cNvSpPr txBox="1"/>
          <p:nvPr userDrawn="1"/>
        </p:nvSpPr>
        <p:spPr>
          <a:xfrm>
            <a:off x="8166775" y="2212519"/>
            <a:ext cx="3288200" cy="2541589"/>
          </a:xfrm>
          <a:prstGeom prst="rect">
            <a:avLst/>
          </a:prstGeom>
          <a:noFill/>
        </p:spPr>
        <p:txBody>
          <a:bodyPr wrap="square" rIns="144000" bIns="36000" numCol="1" spcCol="360000">
            <a:spAutoFit/>
          </a:bodyPr>
          <a:lstStyle/>
          <a:p>
            <a:pPr marL="342900" indent="-342900">
              <a:lnSpc>
                <a:spcPct val="150000"/>
              </a:lnSpc>
              <a:buFont typeface="Arial" panose="020B0604020202020204" pitchFamily="34" charset="0"/>
              <a:buChar char="•"/>
            </a:pPr>
            <a:r>
              <a:rPr lang="en-GB" sz="1200" dirty="0">
                <a:solidFill>
                  <a:schemeClr val="tx1">
                    <a:lumMod val="65000"/>
                    <a:lumOff val="35000"/>
                  </a:schemeClr>
                </a:solidFill>
                <a:latin typeface="Trebuchet MS" panose="020B0703020202090204" pitchFamily="34" charset="0"/>
              </a:rPr>
              <a:t>People have a right to a home</a:t>
            </a:r>
          </a:p>
          <a:p>
            <a:pPr marL="342900" indent="-342900">
              <a:lnSpc>
                <a:spcPct val="150000"/>
              </a:lnSpc>
              <a:buFont typeface="Arial" panose="020B0604020202020204" pitchFamily="34" charset="0"/>
              <a:buChar char="•"/>
            </a:pPr>
            <a:r>
              <a:rPr lang="en-GB" sz="1200" dirty="0">
                <a:solidFill>
                  <a:schemeClr val="tx1">
                    <a:lumMod val="65000"/>
                    <a:lumOff val="35000"/>
                  </a:schemeClr>
                </a:solidFill>
                <a:latin typeface="Trebuchet MS" panose="020B0703020202090204" pitchFamily="34" charset="0"/>
              </a:rPr>
              <a:t>An active engagement approach is used</a:t>
            </a:r>
          </a:p>
          <a:p>
            <a:pPr marL="342900" indent="-342900">
              <a:lnSpc>
                <a:spcPct val="150000"/>
              </a:lnSpc>
              <a:buFont typeface="Arial" panose="020B0604020202020204" pitchFamily="34" charset="0"/>
              <a:buChar char="•"/>
            </a:pPr>
            <a:r>
              <a:rPr lang="en-GB" sz="1200" dirty="0">
                <a:solidFill>
                  <a:schemeClr val="tx1">
                    <a:lumMod val="65000"/>
                    <a:lumOff val="35000"/>
                  </a:schemeClr>
                </a:solidFill>
                <a:latin typeface="Trebuchet MS" panose="020B0703020202090204" pitchFamily="34" charset="0"/>
              </a:rPr>
              <a:t>Flexible support is provided for as long as it is needed</a:t>
            </a:r>
          </a:p>
          <a:p>
            <a:pPr marL="342900" indent="-342900">
              <a:lnSpc>
                <a:spcPct val="150000"/>
              </a:lnSpc>
              <a:buFont typeface="Arial" panose="020B0604020202020204" pitchFamily="34" charset="0"/>
              <a:buChar char="•"/>
            </a:pPr>
            <a:r>
              <a:rPr lang="en-GB" sz="1200" dirty="0">
                <a:solidFill>
                  <a:schemeClr val="tx1">
                    <a:lumMod val="65000"/>
                    <a:lumOff val="35000"/>
                  </a:schemeClr>
                </a:solidFill>
                <a:latin typeface="Trebuchet MS" panose="020B0703020202090204" pitchFamily="34" charset="0"/>
              </a:rPr>
              <a:t>Housing and support are separated</a:t>
            </a:r>
          </a:p>
          <a:p>
            <a:pPr marL="342900" indent="-342900">
              <a:lnSpc>
                <a:spcPct val="150000"/>
              </a:lnSpc>
              <a:buFont typeface="Arial" panose="020B0604020202020204" pitchFamily="34" charset="0"/>
              <a:buChar char="•"/>
            </a:pPr>
            <a:r>
              <a:rPr lang="en-GB" sz="1200" dirty="0">
                <a:solidFill>
                  <a:schemeClr val="tx1">
                    <a:lumMod val="65000"/>
                    <a:lumOff val="35000"/>
                  </a:schemeClr>
                </a:solidFill>
                <a:latin typeface="Trebuchet MS" panose="020B0703020202090204" pitchFamily="34" charset="0"/>
              </a:rPr>
              <a:t>Individuals have choice and control</a:t>
            </a:r>
          </a:p>
          <a:p>
            <a:pPr marL="342900" indent="-342900">
              <a:lnSpc>
                <a:spcPct val="150000"/>
              </a:lnSpc>
              <a:buFont typeface="Arial" panose="020B0604020202020204" pitchFamily="34" charset="0"/>
              <a:buChar char="•"/>
            </a:pPr>
            <a:r>
              <a:rPr lang="en-GB" sz="1200" dirty="0">
                <a:solidFill>
                  <a:schemeClr val="tx1">
                    <a:lumMod val="65000"/>
                    <a:lumOff val="35000"/>
                  </a:schemeClr>
                </a:solidFill>
                <a:latin typeface="Trebuchet MS" panose="020B0703020202090204" pitchFamily="34" charset="0"/>
              </a:rPr>
              <a:t>The service is based on people’s strengths, goals and aspirations</a:t>
            </a:r>
          </a:p>
          <a:p>
            <a:pPr marL="342900" indent="-342900">
              <a:lnSpc>
                <a:spcPct val="150000"/>
              </a:lnSpc>
              <a:buFont typeface="Arial" panose="020B0604020202020204" pitchFamily="34" charset="0"/>
              <a:buChar char="•"/>
            </a:pPr>
            <a:r>
              <a:rPr lang="en-GB" sz="1200" dirty="0">
                <a:solidFill>
                  <a:schemeClr val="tx1">
                    <a:lumMod val="65000"/>
                    <a:lumOff val="35000"/>
                  </a:schemeClr>
                </a:solidFill>
                <a:latin typeface="Trebuchet MS" panose="020B0703020202090204" pitchFamily="34" charset="0"/>
              </a:rPr>
              <a:t>A harm reduction approach is used</a:t>
            </a:r>
          </a:p>
        </p:txBody>
      </p:sp>
      <p:sp>
        <p:nvSpPr>
          <p:cNvPr id="9" name="Content Placeholder 2">
            <a:extLst>
              <a:ext uri="{FF2B5EF4-FFF2-40B4-BE49-F238E27FC236}">
                <a16:creationId xmlns:a16="http://schemas.microsoft.com/office/drawing/2014/main" id="{FCA42497-F1F2-614C-AF9C-A688A63A47CE}"/>
              </a:ext>
            </a:extLst>
          </p:cNvPr>
          <p:cNvSpPr txBox="1">
            <a:spLocks/>
          </p:cNvSpPr>
          <p:nvPr userDrawn="1"/>
        </p:nvSpPr>
        <p:spPr>
          <a:xfrm>
            <a:off x="8115975" y="1668942"/>
            <a:ext cx="2692338"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Core principles</a:t>
            </a:r>
          </a:p>
        </p:txBody>
      </p:sp>
      <p:cxnSp>
        <p:nvCxnSpPr>
          <p:cNvPr id="10" name="Straight Connector 9">
            <a:extLst>
              <a:ext uri="{FF2B5EF4-FFF2-40B4-BE49-F238E27FC236}">
                <a16:creationId xmlns:a16="http://schemas.microsoft.com/office/drawing/2014/main" id="{6DBADCF1-C321-2641-AA20-9FB02F1863CF}"/>
              </a:ext>
            </a:extLst>
          </p:cNvPr>
          <p:cNvCxnSpPr>
            <a:cxnSpLocks/>
          </p:cNvCxnSpPr>
          <p:nvPr userDrawn="1"/>
        </p:nvCxnSpPr>
        <p:spPr>
          <a:xfrm>
            <a:off x="7913090" y="1776664"/>
            <a:ext cx="0" cy="2970173"/>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13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3CADBE-C01E-D74F-8916-9DA6FC7CC9F7}"/>
              </a:ext>
            </a:extLst>
          </p:cNvPr>
          <p:cNvSpPr txBox="1"/>
          <p:nvPr userDrawn="1"/>
        </p:nvSpPr>
        <p:spPr>
          <a:xfrm>
            <a:off x="218364" y="6441742"/>
            <a:ext cx="545910" cy="276999"/>
          </a:xfrm>
          <a:prstGeom prst="rect">
            <a:avLst/>
          </a:prstGeom>
          <a:noFill/>
        </p:spPr>
        <p:txBody>
          <a:bodyPr wrap="square" rtlCol="0">
            <a:spAutoFit/>
          </a:bodyPr>
          <a:lstStyle/>
          <a:p>
            <a:pPr algn="ctr"/>
            <a:r>
              <a:rPr lang="en-US" sz="1200" dirty="0">
                <a:solidFill>
                  <a:schemeClr val="bg1">
                    <a:lumMod val="65000"/>
                  </a:schemeClr>
                </a:solidFill>
              </a:rPr>
              <a:t>0</a:t>
            </a:r>
            <a:fld id="{05629D53-9503-4133-81D3-8B34C54F21F2}" type="slidenum">
              <a:rPr lang="en-US" sz="1200" smtClean="0">
                <a:solidFill>
                  <a:schemeClr val="bg1">
                    <a:lumMod val="65000"/>
                  </a:schemeClr>
                </a:solidFill>
              </a:rPr>
              <a:pPr algn="ctr"/>
              <a:t>‹#›</a:t>
            </a:fld>
            <a:endParaRPr lang="en-US" sz="1200" dirty="0">
              <a:solidFill>
                <a:schemeClr val="bg1">
                  <a:lumMod val="65000"/>
                </a:schemeClr>
              </a:solidFill>
            </a:endParaRPr>
          </a:p>
        </p:txBody>
      </p:sp>
      <p:graphicFrame>
        <p:nvGraphicFramePr>
          <p:cNvPr id="4" name="Chart 3">
            <a:extLst>
              <a:ext uri="{FF2B5EF4-FFF2-40B4-BE49-F238E27FC236}">
                <a16:creationId xmlns:a16="http://schemas.microsoft.com/office/drawing/2014/main" id="{0AE177DA-26DF-FE4B-BAE4-D6D08C1B85D6}"/>
              </a:ext>
            </a:extLst>
          </p:cNvPr>
          <p:cNvGraphicFramePr/>
          <p:nvPr userDrawn="1">
            <p:extLst>
              <p:ext uri="{D42A27DB-BD31-4B8C-83A1-F6EECF244321}">
                <p14:modId xmlns:p14="http://schemas.microsoft.com/office/powerpoint/2010/main" val="3213610999"/>
              </p:ext>
            </p:extLst>
          </p:nvPr>
        </p:nvGraphicFramePr>
        <p:xfrm>
          <a:off x="1487632" y="1307483"/>
          <a:ext cx="4739708" cy="4819585"/>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C8413117-46E4-CC4D-9E44-4C430204AB71}"/>
              </a:ext>
            </a:extLst>
          </p:cNvPr>
          <p:cNvCxnSpPr>
            <a:cxnSpLocks/>
          </p:cNvCxnSpPr>
          <p:nvPr userDrawn="1"/>
        </p:nvCxnSpPr>
        <p:spPr>
          <a:xfrm flipH="1">
            <a:off x="4206240" y="1770305"/>
            <a:ext cx="2666092" cy="0"/>
          </a:xfrm>
          <a:prstGeom prst="line">
            <a:avLst/>
          </a:prstGeom>
          <a:ln w="12700" cap="flat" cmpd="sng">
            <a:solidFill>
              <a:schemeClr val="accent5"/>
            </a:solidFill>
            <a:headEnd w="sm" len="sm"/>
            <a:tailEnd type="oval" w="sm" len="sm"/>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F157856-3F21-364F-8DBA-50C38055F18A}"/>
              </a:ext>
            </a:extLst>
          </p:cNvPr>
          <p:cNvSpPr txBox="1"/>
          <p:nvPr userDrawn="1"/>
        </p:nvSpPr>
        <p:spPr>
          <a:xfrm>
            <a:off x="5206997" y="1802251"/>
            <a:ext cx="1667123" cy="215444"/>
          </a:xfrm>
          <a:prstGeom prst="rect">
            <a:avLst/>
          </a:prstGeom>
          <a:noFill/>
        </p:spPr>
        <p:txBody>
          <a:bodyPr wrap="none" lIns="0" tIns="0" rIns="0" bIns="0" rtlCol="0">
            <a:spAutoFit/>
          </a:bodyPr>
          <a:lstStyle/>
          <a:p>
            <a:pPr lvl="0"/>
            <a:r>
              <a:rPr lang="en-US" sz="1400" b="1" dirty="0">
                <a:solidFill>
                  <a:prstClr val="white">
                    <a:lumMod val="50000"/>
                  </a:prstClr>
                </a:solidFill>
                <a:latin typeface="Trebuchet MS" panose="020B0703020202090204" pitchFamily="34" charset="0"/>
                <a:ea typeface="Roboto" panose="02000000000000000000" pitchFamily="2" charset="0"/>
              </a:rPr>
              <a:t>Transitional housing</a:t>
            </a:r>
            <a:endParaRPr lang="en-US" sz="1400" dirty="0">
              <a:solidFill>
                <a:prstClr val="white">
                  <a:lumMod val="65000"/>
                </a:prstClr>
              </a:solidFill>
              <a:latin typeface="Trebuchet MS" panose="020B0703020202090204" pitchFamily="34" charset="0"/>
              <a:ea typeface="Roboto" panose="02000000000000000000" pitchFamily="2" charset="0"/>
            </a:endParaRPr>
          </a:p>
        </p:txBody>
      </p:sp>
      <p:sp>
        <p:nvSpPr>
          <p:cNvPr id="7" name="Rectangle 6">
            <a:extLst>
              <a:ext uri="{FF2B5EF4-FFF2-40B4-BE49-F238E27FC236}">
                <a16:creationId xmlns:a16="http://schemas.microsoft.com/office/drawing/2014/main" id="{245785DA-DD2C-4F4A-8666-FD3520618941}"/>
              </a:ext>
            </a:extLst>
          </p:cNvPr>
          <p:cNvSpPr/>
          <p:nvPr userDrawn="1"/>
        </p:nvSpPr>
        <p:spPr>
          <a:xfrm>
            <a:off x="5801273" y="1289695"/>
            <a:ext cx="1454590" cy="594223"/>
          </a:xfrm>
          <a:prstGeom prst="rect">
            <a:avLst/>
          </a:prstGeom>
        </p:spPr>
        <p:txBody>
          <a:bodyPr wrap="square" lIns="243797" tIns="121899" rIns="243797" bIns="121899">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75000"/>
              </a:lnSpc>
            </a:pPr>
            <a:r>
              <a:rPr lang="en-US" sz="3000" b="1" dirty="0">
                <a:solidFill>
                  <a:schemeClr val="accent3"/>
                </a:solidFill>
                <a:latin typeface="Trebuchet MS" panose="020B0703020202090204" pitchFamily="34" charset="0"/>
                <a:cs typeface="Roboto Regular" charset="0"/>
              </a:rPr>
              <a:t>75%</a:t>
            </a:r>
          </a:p>
        </p:txBody>
      </p:sp>
      <p:cxnSp>
        <p:nvCxnSpPr>
          <p:cNvPr id="8" name="Straight Connector 7">
            <a:extLst>
              <a:ext uri="{FF2B5EF4-FFF2-40B4-BE49-F238E27FC236}">
                <a16:creationId xmlns:a16="http://schemas.microsoft.com/office/drawing/2014/main" id="{EC2ACCF3-D838-A743-A6C5-87414469AF63}"/>
              </a:ext>
            </a:extLst>
          </p:cNvPr>
          <p:cNvCxnSpPr>
            <a:cxnSpLocks/>
          </p:cNvCxnSpPr>
          <p:nvPr userDrawn="1"/>
        </p:nvCxnSpPr>
        <p:spPr>
          <a:xfrm flipH="1">
            <a:off x="1025606" y="1528812"/>
            <a:ext cx="2459274" cy="0"/>
          </a:xfrm>
          <a:prstGeom prst="line">
            <a:avLst/>
          </a:prstGeom>
          <a:ln w="12700" cap="flat" cmpd="sng">
            <a:solidFill>
              <a:schemeClr val="accent6">
                <a:lumMod val="75000"/>
              </a:schemeClr>
            </a:solidFill>
            <a:headEnd type="oval"/>
            <a:tailEnd type="none" w="sm" len="sm"/>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D100850-5217-0848-83C5-6D31CCDDE610}"/>
              </a:ext>
            </a:extLst>
          </p:cNvPr>
          <p:cNvSpPr txBox="1"/>
          <p:nvPr userDrawn="1"/>
        </p:nvSpPr>
        <p:spPr>
          <a:xfrm>
            <a:off x="1025606" y="1586807"/>
            <a:ext cx="1037143" cy="215444"/>
          </a:xfrm>
          <a:prstGeom prst="rect">
            <a:avLst/>
          </a:prstGeom>
          <a:noFill/>
        </p:spPr>
        <p:txBody>
          <a:bodyPr wrap="none" lIns="0" tIns="0" rIns="0" bIns="0" rtlCol="0">
            <a:spAutoFit/>
          </a:bodyPr>
          <a:lstStyle/>
          <a:p>
            <a:pPr lvl="0"/>
            <a:r>
              <a:rPr lang="en-US" sz="1400" b="1" dirty="0">
                <a:solidFill>
                  <a:schemeClr val="accent6">
                    <a:lumMod val="75000"/>
                  </a:schemeClr>
                </a:solidFill>
                <a:latin typeface="Trebuchet MS" panose="020B0703020202090204" pitchFamily="34" charset="0"/>
                <a:ea typeface="Roboto" panose="02000000000000000000" pitchFamily="2" charset="0"/>
              </a:rPr>
              <a:t>Not engaged</a:t>
            </a:r>
            <a:endParaRPr lang="en-US" sz="1400" dirty="0">
              <a:solidFill>
                <a:schemeClr val="accent6">
                  <a:lumMod val="75000"/>
                </a:schemeClr>
              </a:solidFill>
              <a:latin typeface="Trebuchet MS" panose="020B0703020202090204" pitchFamily="34" charset="0"/>
              <a:ea typeface="Roboto" panose="02000000000000000000" pitchFamily="2" charset="0"/>
            </a:endParaRPr>
          </a:p>
        </p:txBody>
      </p:sp>
      <p:sp>
        <p:nvSpPr>
          <p:cNvPr id="10" name="Rectangle 9">
            <a:extLst>
              <a:ext uri="{FF2B5EF4-FFF2-40B4-BE49-F238E27FC236}">
                <a16:creationId xmlns:a16="http://schemas.microsoft.com/office/drawing/2014/main" id="{368DCD56-066C-AD4F-8862-3DA23A97ECE1}"/>
              </a:ext>
            </a:extLst>
          </p:cNvPr>
          <p:cNvSpPr/>
          <p:nvPr userDrawn="1"/>
        </p:nvSpPr>
        <p:spPr>
          <a:xfrm>
            <a:off x="627318" y="1053544"/>
            <a:ext cx="1454590" cy="594223"/>
          </a:xfrm>
          <a:prstGeom prst="rect">
            <a:avLst/>
          </a:prstGeom>
        </p:spPr>
        <p:txBody>
          <a:bodyPr wrap="square" lIns="243797" tIns="121899" rIns="243797" bIns="121899">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75000"/>
              </a:lnSpc>
            </a:pPr>
            <a:r>
              <a:rPr lang="en-US" sz="3000" b="1" dirty="0">
                <a:solidFill>
                  <a:schemeClr val="accent6">
                    <a:lumMod val="75000"/>
                  </a:schemeClr>
                </a:solidFill>
                <a:latin typeface="Trebuchet MS" panose="020B0703020202090204" pitchFamily="34" charset="0"/>
                <a:cs typeface="Roboto Regular" charset="0"/>
              </a:rPr>
              <a:t>25%</a:t>
            </a:r>
          </a:p>
        </p:txBody>
      </p:sp>
      <p:sp>
        <p:nvSpPr>
          <p:cNvPr id="11" name="TextBox 10">
            <a:extLst>
              <a:ext uri="{FF2B5EF4-FFF2-40B4-BE49-F238E27FC236}">
                <a16:creationId xmlns:a16="http://schemas.microsoft.com/office/drawing/2014/main" id="{1E11666C-AD41-AC4F-85E3-597BF6811B54}"/>
              </a:ext>
            </a:extLst>
          </p:cNvPr>
          <p:cNvSpPr txBox="1"/>
          <p:nvPr userDrawn="1"/>
        </p:nvSpPr>
        <p:spPr>
          <a:xfrm>
            <a:off x="8166775" y="2212519"/>
            <a:ext cx="3288200" cy="2818588"/>
          </a:xfrm>
          <a:prstGeom prst="rect">
            <a:avLst/>
          </a:prstGeom>
          <a:noFill/>
        </p:spPr>
        <p:txBody>
          <a:bodyPr wrap="square" rIns="144000" bIns="36000" numCol="1" spcCol="360000">
            <a:spAutoFit/>
          </a:bodyPr>
          <a:lstStyle/>
          <a:p>
            <a:pPr marL="342900" indent="-342900">
              <a:lnSpc>
                <a:spcPct val="150000"/>
              </a:lnSpc>
              <a:buFont typeface="Arial" panose="020B0604020202020204" pitchFamily="34" charset="0"/>
              <a:buChar char="•"/>
            </a:pPr>
            <a:r>
              <a:rPr lang="en-GB" sz="1200" dirty="0">
                <a:solidFill>
                  <a:schemeClr val="tx1">
                    <a:lumMod val="65000"/>
                    <a:lumOff val="35000"/>
                  </a:schemeClr>
                </a:solidFill>
                <a:latin typeface="Trebuchet MS" panose="020B0703020202090204" pitchFamily="34" charset="0"/>
              </a:rPr>
              <a:t>Housing First offers a new approach to working with RS</a:t>
            </a:r>
          </a:p>
          <a:p>
            <a:pPr marL="342900" indent="-342900">
              <a:lnSpc>
                <a:spcPct val="150000"/>
              </a:lnSpc>
              <a:buFont typeface="Arial" panose="020B0604020202020204" pitchFamily="34" charset="0"/>
              <a:buChar char="•"/>
            </a:pPr>
            <a:r>
              <a:rPr lang="en-GB" sz="1200" dirty="0">
                <a:solidFill>
                  <a:schemeClr val="tx1">
                    <a:lumMod val="65000"/>
                    <a:lumOff val="35000"/>
                  </a:schemeClr>
                </a:solidFill>
                <a:latin typeface="Trebuchet MS" panose="020B0703020202090204" pitchFamily="34" charset="0"/>
              </a:rPr>
              <a:t>Transitional supported housing model – 75% success rate. </a:t>
            </a:r>
          </a:p>
          <a:p>
            <a:pPr marL="342900" indent="-342900">
              <a:lnSpc>
                <a:spcPct val="150000"/>
              </a:lnSpc>
              <a:buFont typeface="Arial" panose="020B0604020202020204" pitchFamily="34" charset="0"/>
              <a:buChar char="•"/>
            </a:pPr>
            <a:r>
              <a:rPr lang="en-GB" sz="1200" dirty="0">
                <a:solidFill>
                  <a:schemeClr val="tx1">
                    <a:lumMod val="65000"/>
                    <a:lumOff val="35000"/>
                  </a:schemeClr>
                </a:solidFill>
                <a:latin typeface="Trebuchet MS" panose="020B0703020202090204" pitchFamily="34" charset="0"/>
              </a:rPr>
              <a:t>But that still leaves us with 25% of individuals who are unable to engage with the transitional model.  </a:t>
            </a:r>
          </a:p>
          <a:p>
            <a:pPr marL="342900" indent="-342900">
              <a:lnSpc>
                <a:spcPct val="150000"/>
              </a:lnSpc>
              <a:buFont typeface="Arial" panose="020B0604020202020204" pitchFamily="34" charset="0"/>
              <a:buChar char="•"/>
            </a:pPr>
            <a:r>
              <a:rPr lang="en-GB" sz="1200" dirty="0">
                <a:solidFill>
                  <a:schemeClr val="tx1">
                    <a:lumMod val="65000"/>
                    <a:lumOff val="35000"/>
                  </a:schemeClr>
                </a:solidFill>
                <a:latin typeface="Trebuchet MS" panose="020B0703020202090204" pitchFamily="34" charset="0"/>
              </a:rPr>
              <a:t>Welsh Government strategy identify that we need alternative models that complement existing provision.</a:t>
            </a:r>
          </a:p>
        </p:txBody>
      </p:sp>
      <p:sp>
        <p:nvSpPr>
          <p:cNvPr id="12" name="Content Placeholder 2">
            <a:extLst>
              <a:ext uri="{FF2B5EF4-FFF2-40B4-BE49-F238E27FC236}">
                <a16:creationId xmlns:a16="http://schemas.microsoft.com/office/drawing/2014/main" id="{E9A59A6A-1D0D-7949-A2C9-C284105EBE2D}"/>
              </a:ext>
            </a:extLst>
          </p:cNvPr>
          <p:cNvSpPr txBox="1">
            <a:spLocks/>
          </p:cNvSpPr>
          <p:nvPr userDrawn="1"/>
        </p:nvSpPr>
        <p:spPr>
          <a:xfrm>
            <a:off x="8115974" y="1668942"/>
            <a:ext cx="3232745"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Why is it needed?</a:t>
            </a:r>
          </a:p>
        </p:txBody>
      </p:sp>
      <p:cxnSp>
        <p:nvCxnSpPr>
          <p:cNvPr id="13" name="Straight Connector 12">
            <a:extLst>
              <a:ext uri="{FF2B5EF4-FFF2-40B4-BE49-F238E27FC236}">
                <a16:creationId xmlns:a16="http://schemas.microsoft.com/office/drawing/2014/main" id="{9A6385ED-1387-DA4F-B5AA-10B5F543A496}"/>
              </a:ext>
            </a:extLst>
          </p:cNvPr>
          <p:cNvCxnSpPr>
            <a:cxnSpLocks/>
          </p:cNvCxnSpPr>
          <p:nvPr userDrawn="1"/>
        </p:nvCxnSpPr>
        <p:spPr>
          <a:xfrm>
            <a:off x="7913090" y="1770305"/>
            <a:ext cx="0" cy="326080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3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6051D3D-4853-9D4B-9DC2-B5DF17D40D54}"/>
              </a:ext>
            </a:extLst>
          </p:cNvPr>
          <p:cNvGraphicFramePr/>
          <p:nvPr userDrawn="1">
            <p:extLst>
              <p:ext uri="{D42A27DB-BD31-4B8C-83A1-F6EECF244321}">
                <p14:modId xmlns:p14="http://schemas.microsoft.com/office/powerpoint/2010/main" val="2101481207"/>
              </p:ext>
            </p:extLst>
          </p:nvPr>
        </p:nvGraphicFramePr>
        <p:xfrm>
          <a:off x="8693950" y="1677897"/>
          <a:ext cx="2296876" cy="21791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B227BDF-E718-2C46-98D5-5046BEC549E1}"/>
              </a:ext>
            </a:extLst>
          </p:cNvPr>
          <p:cNvGraphicFramePr/>
          <p:nvPr userDrawn="1">
            <p:extLst>
              <p:ext uri="{D42A27DB-BD31-4B8C-83A1-F6EECF244321}">
                <p14:modId xmlns:p14="http://schemas.microsoft.com/office/powerpoint/2010/main" val="456663429"/>
              </p:ext>
            </p:extLst>
          </p:nvPr>
        </p:nvGraphicFramePr>
        <p:xfrm>
          <a:off x="1006141" y="1677897"/>
          <a:ext cx="2296876" cy="21791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D2DB75C-320C-C24B-99CF-BCFE62A0C253}"/>
              </a:ext>
            </a:extLst>
          </p:cNvPr>
          <p:cNvSpPr txBox="1"/>
          <p:nvPr userDrawn="1"/>
        </p:nvSpPr>
        <p:spPr>
          <a:xfrm>
            <a:off x="1453109" y="2848114"/>
            <a:ext cx="1402949" cy="338554"/>
          </a:xfrm>
          <a:prstGeom prst="rect">
            <a:avLst/>
          </a:prstGeom>
          <a:noFill/>
        </p:spPr>
        <p:txBody>
          <a:bodyPr wrap="none" rtlCol="0">
            <a:spAutoFit/>
          </a:bodyPr>
          <a:lstStyle/>
          <a:p>
            <a:pPr algn="ctr"/>
            <a:r>
              <a:rPr lang="id-ID" sz="1600" b="1" dirty="0">
                <a:solidFill>
                  <a:schemeClr val="accent1"/>
                </a:solidFill>
                <a:latin typeface="Roboto Regular"/>
                <a:cs typeface="Roboto Regular"/>
              </a:rPr>
              <a:t>OF CLIENTS</a:t>
            </a:r>
          </a:p>
        </p:txBody>
      </p:sp>
      <p:cxnSp>
        <p:nvCxnSpPr>
          <p:cNvPr id="7" name="Straight Connector 6">
            <a:extLst>
              <a:ext uri="{FF2B5EF4-FFF2-40B4-BE49-F238E27FC236}">
                <a16:creationId xmlns:a16="http://schemas.microsoft.com/office/drawing/2014/main" id="{C0908344-4E88-3C47-A3D2-73EFB8978EA5}"/>
              </a:ext>
            </a:extLst>
          </p:cNvPr>
          <p:cNvCxnSpPr/>
          <p:nvPr userDrawn="1"/>
        </p:nvCxnSpPr>
        <p:spPr>
          <a:xfrm>
            <a:off x="1198009" y="3962844"/>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12AE72-2003-5842-815B-24D764222FEB}"/>
              </a:ext>
            </a:extLst>
          </p:cNvPr>
          <p:cNvSpPr txBox="1"/>
          <p:nvPr userDrawn="1"/>
        </p:nvSpPr>
        <p:spPr>
          <a:xfrm>
            <a:off x="1416769" y="2327229"/>
            <a:ext cx="1497536" cy="707892"/>
          </a:xfrm>
          <a:prstGeom prst="rect">
            <a:avLst/>
          </a:prstGeom>
          <a:noFill/>
        </p:spPr>
        <p:txBody>
          <a:bodyPr wrap="none" lIns="91445" tIns="45723" rIns="91445" bIns="45723" rtlCol="0">
            <a:spAutoFit/>
          </a:bodyPr>
          <a:lstStyle/>
          <a:p>
            <a:pPr algn="ctr"/>
            <a:r>
              <a:rPr lang="id-ID" sz="4000" b="1" dirty="0">
                <a:solidFill>
                  <a:schemeClr val="accent3"/>
                </a:solidFill>
                <a:latin typeface="Roboto Regular"/>
                <a:cs typeface="Roboto Regular"/>
              </a:rPr>
              <a:t>100%</a:t>
            </a:r>
          </a:p>
        </p:txBody>
      </p:sp>
      <p:sp>
        <p:nvSpPr>
          <p:cNvPr id="9" name="TextBox 8">
            <a:extLst>
              <a:ext uri="{FF2B5EF4-FFF2-40B4-BE49-F238E27FC236}">
                <a16:creationId xmlns:a16="http://schemas.microsoft.com/office/drawing/2014/main" id="{C0237EBD-1F6D-3742-B84A-743CE5975339}"/>
              </a:ext>
            </a:extLst>
          </p:cNvPr>
          <p:cNvSpPr txBox="1"/>
          <p:nvPr userDrawn="1"/>
        </p:nvSpPr>
        <p:spPr>
          <a:xfrm>
            <a:off x="1420016" y="4176975"/>
            <a:ext cx="1535673" cy="1292662"/>
          </a:xfrm>
          <a:prstGeom prst="rect">
            <a:avLst/>
          </a:prstGeom>
          <a:noFill/>
        </p:spPr>
        <p:txBody>
          <a:bodyPr wrap="square" lIns="0" tIns="0" rIns="0" bIns="0" rtlCol="0">
            <a:spAutoFit/>
          </a:bodyPr>
          <a:lstStyle/>
          <a:p>
            <a:pPr lvl="0" algn="ctr"/>
            <a:r>
              <a:rPr lang="en-US" sz="1200" dirty="0">
                <a:solidFill>
                  <a:prstClr val="white">
                    <a:lumMod val="50000"/>
                  </a:prstClr>
                </a:solidFill>
                <a:latin typeface="Trebuchet MS" panose="020B0703020202090204" pitchFamily="34" charset="0"/>
                <a:ea typeface="Roboto" panose="02000000000000000000" pitchFamily="2" charset="0"/>
              </a:rPr>
              <a:t>feel that overall they have </a:t>
            </a:r>
            <a:r>
              <a:rPr lang="en-US" sz="1200" dirty="0">
                <a:solidFill>
                  <a:schemeClr val="accent2"/>
                </a:solidFill>
                <a:latin typeface="Trebuchet MS" panose="020B0703020202090204" pitchFamily="34" charset="0"/>
                <a:ea typeface="Roboto" panose="02000000000000000000" pitchFamily="2" charset="0"/>
              </a:rPr>
              <a:t>gained an improvement in </a:t>
            </a:r>
            <a:r>
              <a:rPr lang="en-US" sz="1200" dirty="0">
                <a:solidFill>
                  <a:prstClr val="white">
                    <a:lumMod val="50000"/>
                  </a:prstClr>
                </a:solidFill>
                <a:latin typeface="Trebuchet MS" panose="020B0703020202090204" pitchFamily="34" charset="0"/>
                <a:ea typeface="Roboto" panose="02000000000000000000" pitchFamily="2" charset="0"/>
              </a:rPr>
              <a:t>their physical and mental health since becoming part of the Housing First Project</a:t>
            </a:r>
            <a:endParaRPr lang="en-US" sz="1200" dirty="0">
              <a:solidFill>
                <a:prstClr val="white">
                  <a:lumMod val="65000"/>
                </a:prstClr>
              </a:solidFill>
              <a:latin typeface="Trebuchet MS" panose="020B0703020202090204" pitchFamily="34" charset="0"/>
              <a:ea typeface="Roboto" panose="02000000000000000000" pitchFamily="2" charset="0"/>
            </a:endParaRPr>
          </a:p>
        </p:txBody>
      </p:sp>
      <p:graphicFrame>
        <p:nvGraphicFramePr>
          <p:cNvPr id="10" name="Chart 9">
            <a:extLst>
              <a:ext uri="{FF2B5EF4-FFF2-40B4-BE49-F238E27FC236}">
                <a16:creationId xmlns:a16="http://schemas.microsoft.com/office/drawing/2014/main" id="{2E7C5672-B733-D045-A4C6-7A010A00B79E}"/>
              </a:ext>
            </a:extLst>
          </p:cNvPr>
          <p:cNvGraphicFramePr/>
          <p:nvPr userDrawn="1">
            <p:extLst>
              <p:ext uri="{D42A27DB-BD31-4B8C-83A1-F6EECF244321}">
                <p14:modId xmlns:p14="http://schemas.microsoft.com/office/powerpoint/2010/main" val="3181595278"/>
              </p:ext>
            </p:extLst>
          </p:nvPr>
        </p:nvGraphicFramePr>
        <p:xfrm>
          <a:off x="3500141" y="1677897"/>
          <a:ext cx="2296876" cy="217913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AFC6B3B3-BE83-1648-AE5A-D5E707F6B6E9}"/>
              </a:ext>
            </a:extLst>
          </p:cNvPr>
          <p:cNvSpPr txBox="1"/>
          <p:nvPr userDrawn="1"/>
        </p:nvSpPr>
        <p:spPr>
          <a:xfrm>
            <a:off x="3947109" y="2848114"/>
            <a:ext cx="1402949" cy="338554"/>
          </a:xfrm>
          <a:prstGeom prst="rect">
            <a:avLst/>
          </a:prstGeom>
          <a:noFill/>
        </p:spPr>
        <p:txBody>
          <a:bodyPr wrap="none" rtlCol="0">
            <a:spAutoFit/>
          </a:bodyPr>
          <a:lstStyle/>
          <a:p>
            <a:pPr algn="ctr"/>
            <a:r>
              <a:rPr lang="id-ID" sz="1600" b="1" dirty="0">
                <a:solidFill>
                  <a:schemeClr val="accent1"/>
                </a:solidFill>
                <a:latin typeface="Roboto Regular"/>
                <a:cs typeface="Roboto Regular"/>
              </a:rPr>
              <a:t>OF CLIENTS</a:t>
            </a:r>
          </a:p>
        </p:txBody>
      </p:sp>
      <p:cxnSp>
        <p:nvCxnSpPr>
          <p:cNvPr id="12" name="Straight Connector 11">
            <a:extLst>
              <a:ext uri="{FF2B5EF4-FFF2-40B4-BE49-F238E27FC236}">
                <a16:creationId xmlns:a16="http://schemas.microsoft.com/office/drawing/2014/main" id="{89F6775B-93A5-DD48-A15F-2A94F7F15DB5}"/>
              </a:ext>
            </a:extLst>
          </p:cNvPr>
          <p:cNvCxnSpPr/>
          <p:nvPr userDrawn="1"/>
        </p:nvCxnSpPr>
        <p:spPr>
          <a:xfrm>
            <a:off x="3692009" y="3962844"/>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D96C144-D5FA-F745-B973-D5160D89BC49}"/>
              </a:ext>
            </a:extLst>
          </p:cNvPr>
          <p:cNvSpPr txBox="1"/>
          <p:nvPr userDrawn="1"/>
        </p:nvSpPr>
        <p:spPr>
          <a:xfrm>
            <a:off x="3910769" y="2327229"/>
            <a:ext cx="1497536" cy="707892"/>
          </a:xfrm>
          <a:prstGeom prst="rect">
            <a:avLst/>
          </a:prstGeom>
          <a:noFill/>
        </p:spPr>
        <p:txBody>
          <a:bodyPr wrap="none" lIns="91445" tIns="45723" rIns="91445" bIns="45723" rtlCol="0">
            <a:spAutoFit/>
          </a:bodyPr>
          <a:lstStyle/>
          <a:p>
            <a:pPr algn="ctr"/>
            <a:r>
              <a:rPr lang="id-ID" sz="4000" b="1" dirty="0">
                <a:solidFill>
                  <a:schemeClr val="accent3"/>
                </a:solidFill>
                <a:latin typeface="Roboto Regular"/>
                <a:cs typeface="Roboto Regular"/>
              </a:rPr>
              <a:t>100%</a:t>
            </a:r>
          </a:p>
        </p:txBody>
      </p:sp>
      <p:sp>
        <p:nvSpPr>
          <p:cNvPr id="14" name="TextBox 13">
            <a:extLst>
              <a:ext uri="{FF2B5EF4-FFF2-40B4-BE49-F238E27FC236}">
                <a16:creationId xmlns:a16="http://schemas.microsoft.com/office/drawing/2014/main" id="{FF410DAA-44AF-B144-95AA-8E581899343C}"/>
              </a:ext>
            </a:extLst>
          </p:cNvPr>
          <p:cNvSpPr txBox="1"/>
          <p:nvPr userDrawn="1"/>
        </p:nvSpPr>
        <p:spPr>
          <a:xfrm>
            <a:off x="3914016" y="4176975"/>
            <a:ext cx="1535673" cy="1477328"/>
          </a:xfrm>
          <a:prstGeom prst="rect">
            <a:avLst/>
          </a:prstGeom>
          <a:noFill/>
        </p:spPr>
        <p:txBody>
          <a:bodyPr wrap="square" lIns="0" tIns="0" rIns="0" bIns="0" rtlCol="0">
            <a:spAutoFit/>
          </a:bodyPr>
          <a:lstStyle/>
          <a:p>
            <a:pPr lvl="0" algn="ctr"/>
            <a:r>
              <a:rPr lang="en-GB" sz="1200" dirty="0">
                <a:solidFill>
                  <a:schemeClr val="accent2"/>
                </a:solidFill>
                <a:latin typeface="Trebuchet MS" panose="020B0703020202090204" pitchFamily="34" charset="0"/>
              </a:rPr>
              <a:t>feel that overall they have gained stability in their substance use and improvement in their financial wellbeing since becoming part of the Housing First Project  </a:t>
            </a:r>
            <a:endParaRPr lang="en-US" sz="1200" dirty="0">
              <a:solidFill>
                <a:schemeClr val="accent2"/>
              </a:solidFill>
              <a:latin typeface="Trebuchet MS" panose="020B0703020202090204" pitchFamily="34" charset="0"/>
              <a:ea typeface="Roboto" panose="02000000000000000000" pitchFamily="2" charset="0"/>
            </a:endParaRPr>
          </a:p>
        </p:txBody>
      </p:sp>
      <p:graphicFrame>
        <p:nvGraphicFramePr>
          <p:cNvPr id="15" name="Chart 14">
            <a:extLst>
              <a:ext uri="{FF2B5EF4-FFF2-40B4-BE49-F238E27FC236}">
                <a16:creationId xmlns:a16="http://schemas.microsoft.com/office/drawing/2014/main" id="{800DF4A1-A506-A647-A558-E40ADA0024BC}"/>
              </a:ext>
            </a:extLst>
          </p:cNvPr>
          <p:cNvGraphicFramePr/>
          <p:nvPr userDrawn="1">
            <p:extLst>
              <p:ext uri="{D42A27DB-BD31-4B8C-83A1-F6EECF244321}">
                <p14:modId xmlns:p14="http://schemas.microsoft.com/office/powerpoint/2010/main" val="747923414"/>
              </p:ext>
            </p:extLst>
          </p:nvPr>
        </p:nvGraphicFramePr>
        <p:xfrm>
          <a:off x="6101101" y="1677897"/>
          <a:ext cx="2296876" cy="2179133"/>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Connector 15">
            <a:extLst>
              <a:ext uri="{FF2B5EF4-FFF2-40B4-BE49-F238E27FC236}">
                <a16:creationId xmlns:a16="http://schemas.microsoft.com/office/drawing/2014/main" id="{EF90A2F9-1EAD-6C44-9A05-17EF897670F6}"/>
              </a:ext>
            </a:extLst>
          </p:cNvPr>
          <p:cNvCxnSpPr/>
          <p:nvPr userDrawn="1"/>
        </p:nvCxnSpPr>
        <p:spPr>
          <a:xfrm>
            <a:off x="6292969" y="3962844"/>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14F6B3F-6451-954B-9F62-738580405D1B}"/>
              </a:ext>
            </a:extLst>
          </p:cNvPr>
          <p:cNvSpPr txBox="1"/>
          <p:nvPr userDrawn="1"/>
        </p:nvSpPr>
        <p:spPr>
          <a:xfrm>
            <a:off x="6511729" y="2327229"/>
            <a:ext cx="1497536" cy="707892"/>
          </a:xfrm>
          <a:prstGeom prst="rect">
            <a:avLst/>
          </a:prstGeom>
          <a:noFill/>
        </p:spPr>
        <p:txBody>
          <a:bodyPr wrap="none" lIns="91445" tIns="45723" rIns="91445" bIns="45723" rtlCol="0">
            <a:spAutoFit/>
          </a:bodyPr>
          <a:lstStyle/>
          <a:p>
            <a:pPr algn="ctr"/>
            <a:r>
              <a:rPr lang="id-ID" sz="4000" b="1" dirty="0">
                <a:solidFill>
                  <a:schemeClr val="accent3"/>
                </a:solidFill>
                <a:latin typeface="Roboto Regular"/>
                <a:cs typeface="Roboto Regular"/>
              </a:rPr>
              <a:t>100%</a:t>
            </a:r>
          </a:p>
        </p:txBody>
      </p:sp>
      <p:sp>
        <p:nvSpPr>
          <p:cNvPr id="18" name="TextBox 17">
            <a:extLst>
              <a:ext uri="{FF2B5EF4-FFF2-40B4-BE49-F238E27FC236}">
                <a16:creationId xmlns:a16="http://schemas.microsoft.com/office/drawing/2014/main" id="{C5DDFE16-C829-D54A-82BE-980573091546}"/>
              </a:ext>
            </a:extLst>
          </p:cNvPr>
          <p:cNvSpPr txBox="1"/>
          <p:nvPr userDrawn="1"/>
        </p:nvSpPr>
        <p:spPr>
          <a:xfrm>
            <a:off x="6514976" y="4176975"/>
            <a:ext cx="1535673" cy="1292662"/>
          </a:xfrm>
          <a:prstGeom prst="rect">
            <a:avLst/>
          </a:prstGeom>
          <a:noFill/>
        </p:spPr>
        <p:txBody>
          <a:bodyPr wrap="square" lIns="0" tIns="0" rIns="0" bIns="0" rtlCol="0">
            <a:spAutoFit/>
          </a:bodyPr>
          <a:lstStyle/>
          <a:p>
            <a:pPr lvl="0" algn="ctr"/>
            <a:r>
              <a:rPr lang="en-GB" sz="1200" dirty="0">
                <a:solidFill>
                  <a:schemeClr val="accent2"/>
                </a:solidFill>
                <a:latin typeface="Trebuchet MS" panose="020B0703020202090204" pitchFamily="34" charset="0"/>
              </a:rPr>
              <a:t>feel that overall they have decreased their involvement in street culture activities since becoming part of the Housing First Project</a:t>
            </a:r>
            <a:endParaRPr lang="en-US" sz="1200" dirty="0">
              <a:solidFill>
                <a:schemeClr val="accent2"/>
              </a:solidFill>
              <a:latin typeface="Trebuchet MS" panose="020B0703020202090204" pitchFamily="34" charset="0"/>
              <a:ea typeface="Roboto" panose="02000000000000000000" pitchFamily="2" charset="0"/>
            </a:endParaRPr>
          </a:p>
        </p:txBody>
      </p:sp>
      <p:sp>
        <p:nvSpPr>
          <p:cNvPr id="19" name="TextBox 18">
            <a:extLst>
              <a:ext uri="{FF2B5EF4-FFF2-40B4-BE49-F238E27FC236}">
                <a16:creationId xmlns:a16="http://schemas.microsoft.com/office/drawing/2014/main" id="{C5BC7B4E-E068-4942-845C-D5C61CE19629}"/>
              </a:ext>
            </a:extLst>
          </p:cNvPr>
          <p:cNvSpPr txBox="1"/>
          <p:nvPr userDrawn="1"/>
        </p:nvSpPr>
        <p:spPr>
          <a:xfrm>
            <a:off x="6568389" y="2848114"/>
            <a:ext cx="1402949" cy="338554"/>
          </a:xfrm>
          <a:prstGeom prst="rect">
            <a:avLst/>
          </a:prstGeom>
          <a:noFill/>
        </p:spPr>
        <p:txBody>
          <a:bodyPr wrap="none" rtlCol="0">
            <a:spAutoFit/>
          </a:bodyPr>
          <a:lstStyle/>
          <a:p>
            <a:pPr algn="ctr"/>
            <a:r>
              <a:rPr lang="id-ID" sz="1600" b="1" dirty="0">
                <a:solidFill>
                  <a:schemeClr val="accent1"/>
                </a:solidFill>
                <a:latin typeface="Roboto Regular"/>
                <a:cs typeface="Roboto Regular"/>
              </a:rPr>
              <a:t>OF CLIENTS</a:t>
            </a:r>
          </a:p>
        </p:txBody>
      </p:sp>
      <p:cxnSp>
        <p:nvCxnSpPr>
          <p:cNvPr id="20" name="Straight Connector 19">
            <a:extLst>
              <a:ext uri="{FF2B5EF4-FFF2-40B4-BE49-F238E27FC236}">
                <a16:creationId xmlns:a16="http://schemas.microsoft.com/office/drawing/2014/main" id="{A599B782-7EE7-6C4F-8231-3926DB5102D3}"/>
              </a:ext>
            </a:extLst>
          </p:cNvPr>
          <p:cNvCxnSpPr/>
          <p:nvPr userDrawn="1"/>
        </p:nvCxnSpPr>
        <p:spPr>
          <a:xfrm>
            <a:off x="8852545" y="3962844"/>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647601D-D4CC-CB4D-88F7-04508A2517AC}"/>
              </a:ext>
            </a:extLst>
          </p:cNvPr>
          <p:cNvSpPr txBox="1"/>
          <p:nvPr userDrawn="1"/>
        </p:nvSpPr>
        <p:spPr>
          <a:xfrm>
            <a:off x="9213972" y="2327229"/>
            <a:ext cx="1212201" cy="707892"/>
          </a:xfrm>
          <a:prstGeom prst="rect">
            <a:avLst/>
          </a:prstGeom>
          <a:noFill/>
        </p:spPr>
        <p:txBody>
          <a:bodyPr wrap="none" lIns="91445" tIns="45723" rIns="91445" bIns="45723" rtlCol="0">
            <a:spAutoFit/>
          </a:bodyPr>
          <a:lstStyle/>
          <a:p>
            <a:pPr algn="ctr"/>
            <a:r>
              <a:rPr lang="id-ID" sz="4000" b="1" dirty="0">
                <a:solidFill>
                  <a:schemeClr val="accent3"/>
                </a:solidFill>
                <a:latin typeface="Roboto Regular"/>
                <a:cs typeface="Roboto Regular"/>
              </a:rPr>
              <a:t>60%</a:t>
            </a:r>
          </a:p>
        </p:txBody>
      </p:sp>
      <p:sp>
        <p:nvSpPr>
          <p:cNvPr id="22" name="TextBox 21">
            <a:extLst>
              <a:ext uri="{FF2B5EF4-FFF2-40B4-BE49-F238E27FC236}">
                <a16:creationId xmlns:a16="http://schemas.microsoft.com/office/drawing/2014/main" id="{C4431189-1335-4647-A1E5-BA0BB7BC5422}"/>
              </a:ext>
            </a:extLst>
          </p:cNvPr>
          <p:cNvSpPr txBox="1"/>
          <p:nvPr userDrawn="1"/>
        </p:nvSpPr>
        <p:spPr>
          <a:xfrm>
            <a:off x="9074552" y="4176975"/>
            <a:ext cx="1535673" cy="1107996"/>
          </a:xfrm>
          <a:prstGeom prst="rect">
            <a:avLst/>
          </a:prstGeom>
          <a:noFill/>
        </p:spPr>
        <p:txBody>
          <a:bodyPr wrap="square" lIns="0" tIns="0" rIns="0" bIns="0" rtlCol="0">
            <a:spAutoFit/>
          </a:bodyPr>
          <a:lstStyle/>
          <a:p>
            <a:pPr lvl="0" algn="ctr"/>
            <a:r>
              <a:rPr lang="en-GB" sz="1200" dirty="0">
                <a:solidFill>
                  <a:schemeClr val="accent2"/>
                </a:solidFill>
                <a:latin typeface="Trebuchet MS" panose="020B0703020202090204" pitchFamily="34" charset="0"/>
              </a:rPr>
              <a:t>feel that they have decreased their involvement in anti-social behaviour since becoming part of the Housing First Project </a:t>
            </a:r>
            <a:endParaRPr lang="en-US" sz="1200" dirty="0">
              <a:solidFill>
                <a:schemeClr val="accent2"/>
              </a:solidFill>
              <a:latin typeface="Trebuchet MS" panose="020B0703020202090204" pitchFamily="34" charset="0"/>
              <a:ea typeface="Roboto" panose="02000000000000000000" pitchFamily="2" charset="0"/>
            </a:endParaRPr>
          </a:p>
        </p:txBody>
      </p:sp>
      <p:sp>
        <p:nvSpPr>
          <p:cNvPr id="23" name="TextBox 22">
            <a:extLst>
              <a:ext uri="{FF2B5EF4-FFF2-40B4-BE49-F238E27FC236}">
                <a16:creationId xmlns:a16="http://schemas.microsoft.com/office/drawing/2014/main" id="{3D1775C1-D931-DB46-9E4B-671F06AFEC3E}"/>
              </a:ext>
            </a:extLst>
          </p:cNvPr>
          <p:cNvSpPr txBox="1"/>
          <p:nvPr userDrawn="1"/>
        </p:nvSpPr>
        <p:spPr>
          <a:xfrm>
            <a:off x="9127965" y="2848114"/>
            <a:ext cx="1402949" cy="338554"/>
          </a:xfrm>
          <a:prstGeom prst="rect">
            <a:avLst/>
          </a:prstGeom>
          <a:noFill/>
        </p:spPr>
        <p:txBody>
          <a:bodyPr wrap="none" rtlCol="0">
            <a:spAutoFit/>
          </a:bodyPr>
          <a:lstStyle/>
          <a:p>
            <a:pPr algn="ctr"/>
            <a:r>
              <a:rPr lang="id-ID" sz="1600" b="1" dirty="0">
                <a:solidFill>
                  <a:schemeClr val="accent1"/>
                </a:solidFill>
                <a:latin typeface="Roboto Regular"/>
                <a:cs typeface="Roboto Regular"/>
              </a:rPr>
              <a:t>OF CLIENTS</a:t>
            </a:r>
          </a:p>
        </p:txBody>
      </p:sp>
      <p:sp>
        <p:nvSpPr>
          <p:cNvPr id="24" name="Content Placeholder 2">
            <a:extLst>
              <a:ext uri="{FF2B5EF4-FFF2-40B4-BE49-F238E27FC236}">
                <a16:creationId xmlns:a16="http://schemas.microsoft.com/office/drawing/2014/main" id="{96572B98-464F-4B42-B227-07DD0B442912}"/>
              </a:ext>
            </a:extLst>
          </p:cNvPr>
          <p:cNvSpPr txBox="1">
            <a:spLocks/>
          </p:cNvSpPr>
          <p:nvPr userDrawn="1"/>
        </p:nvSpPr>
        <p:spPr>
          <a:xfrm>
            <a:off x="3556000" y="1056236"/>
            <a:ext cx="5080001" cy="43609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GB" sz="1200" dirty="0">
                <a:solidFill>
                  <a:schemeClr val="bg1">
                    <a:lumMod val="65000"/>
                  </a:schemeClr>
                </a:solidFill>
                <a:ea typeface="Roboto" panose="02000000000000000000" pitchFamily="2" charset="0"/>
              </a:rPr>
              <a:t>Here is more detailed information about our client feedback</a:t>
            </a:r>
            <a:endParaRPr lang="en-US" sz="1200" dirty="0">
              <a:solidFill>
                <a:schemeClr val="bg1">
                  <a:lumMod val="65000"/>
                </a:schemeClr>
              </a:solidFill>
              <a:ea typeface="Roboto" panose="02000000000000000000" pitchFamily="2" charset="0"/>
            </a:endParaRPr>
          </a:p>
        </p:txBody>
      </p:sp>
      <p:sp>
        <p:nvSpPr>
          <p:cNvPr id="25" name="Content Placeholder 2">
            <a:extLst>
              <a:ext uri="{FF2B5EF4-FFF2-40B4-BE49-F238E27FC236}">
                <a16:creationId xmlns:a16="http://schemas.microsoft.com/office/drawing/2014/main" id="{6DEC4442-8783-7B46-B305-C81F57050CC1}"/>
              </a:ext>
            </a:extLst>
          </p:cNvPr>
          <p:cNvSpPr txBox="1">
            <a:spLocks/>
          </p:cNvSpPr>
          <p:nvPr userDrawn="1"/>
        </p:nvSpPr>
        <p:spPr>
          <a:xfrm>
            <a:off x="4190088" y="577070"/>
            <a:ext cx="3822026"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Client feedback overview</a:t>
            </a:r>
          </a:p>
        </p:txBody>
      </p:sp>
    </p:spTree>
    <p:extLst>
      <p:ext uri="{BB962C8B-B14F-4D97-AF65-F5344CB8AC3E}">
        <p14:creationId xmlns:p14="http://schemas.microsoft.com/office/powerpoint/2010/main" val="345731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44EA74-2D8B-C440-8A12-677D2E038FF0}"/>
              </a:ext>
            </a:extLst>
          </p:cNvPr>
          <p:cNvSpPr txBox="1"/>
          <p:nvPr userDrawn="1"/>
        </p:nvSpPr>
        <p:spPr>
          <a:xfrm>
            <a:off x="218364" y="6441742"/>
            <a:ext cx="545910" cy="276999"/>
          </a:xfrm>
          <a:prstGeom prst="rect">
            <a:avLst/>
          </a:prstGeom>
          <a:noFill/>
        </p:spPr>
        <p:txBody>
          <a:bodyPr wrap="square" rtlCol="0">
            <a:spAutoFit/>
          </a:bodyPr>
          <a:lstStyle/>
          <a:p>
            <a:pPr algn="ctr"/>
            <a:fld id="{05629D53-9503-4133-81D3-8B34C54F21F2}" type="slidenum">
              <a:rPr lang="en-US" sz="1200" smtClean="0">
                <a:solidFill>
                  <a:schemeClr val="bg1">
                    <a:lumMod val="65000"/>
                  </a:schemeClr>
                </a:solidFill>
              </a:rPr>
              <a:pPr algn="ctr"/>
              <a:t>‹#›</a:t>
            </a:fld>
            <a:endParaRPr lang="en-US" sz="1200" dirty="0">
              <a:solidFill>
                <a:schemeClr val="bg1">
                  <a:lumMod val="65000"/>
                </a:schemeClr>
              </a:solidFill>
            </a:endParaRPr>
          </a:p>
        </p:txBody>
      </p:sp>
      <p:graphicFrame>
        <p:nvGraphicFramePr>
          <p:cNvPr id="5" name="Chart 4">
            <a:extLst>
              <a:ext uri="{FF2B5EF4-FFF2-40B4-BE49-F238E27FC236}">
                <a16:creationId xmlns:a16="http://schemas.microsoft.com/office/drawing/2014/main" id="{CF1D1B1B-EE89-7B43-BC93-6840A6C091AD}"/>
              </a:ext>
            </a:extLst>
          </p:cNvPr>
          <p:cNvGraphicFramePr/>
          <p:nvPr userDrawn="1">
            <p:extLst>
              <p:ext uri="{D42A27DB-BD31-4B8C-83A1-F6EECF244321}">
                <p14:modId xmlns:p14="http://schemas.microsoft.com/office/powerpoint/2010/main" val="3429964384"/>
              </p:ext>
            </p:extLst>
          </p:nvPr>
        </p:nvGraphicFramePr>
        <p:xfrm>
          <a:off x="117878" y="2010200"/>
          <a:ext cx="4495460" cy="336611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6036D084-02D7-EF49-AF2B-CBC9EAD88AE3}"/>
              </a:ext>
            </a:extLst>
          </p:cNvPr>
          <p:cNvGrpSpPr/>
          <p:nvPr userDrawn="1"/>
        </p:nvGrpSpPr>
        <p:grpSpPr>
          <a:xfrm>
            <a:off x="4407234" y="2171350"/>
            <a:ext cx="2913209" cy="1134557"/>
            <a:chOff x="5207179" y="1541693"/>
            <a:chExt cx="2913209" cy="1134557"/>
          </a:xfrm>
        </p:grpSpPr>
        <p:sp>
          <p:nvSpPr>
            <p:cNvPr id="7" name="Content Placeholder 2">
              <a:extLst>
                <a:ext uri="{FF2B5EF4-FFF2-40B4-BE49-F238E27FC236}">
                  <a16:creationId xmlns:a16="http://schemas.microsoft.com/office/drawing/2014/main" id="{9F0BA048-5EA9-0D4F-BEFB-78A21B848BCD}"/>
                </a:ext>
              </a:extLst>
            </p:cNvPr>
            <p:cNvSpPr txBox="1">
              <a:spLocks/>
            </p:cNvSpPr>
            <p:nvPr/>
          </p:nvSpPr>
          <p:spPr>
            <a:xfrm>
              <a:off x="5220071" y="2059910"/>
              <a:ext cx="2900317" cy="6163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spcBef>
                  <a:spcPts val="0"/>
                </a:spcBef>
                <a:buNone/>
                <a:defRPr/>
              </a:pPr>
              <a:r>
                <a:rPr lang="en-GB" sz="1200" dirty="0">
                  <a:solidFill>
                    <a:srgbClr val="5F5F5F"/>
                  </a:solidFill>
                  <a:latin typeface="Trebuchet MS" panose="020B0703020202090204" pitchFamily="34" charset="0"/>
                </a:rPr>
                <a:t>More detail here….</a:t>
              </a:r>
              <a:endParaRPr lang="en-US" sz="1200" dirty="0">
                <a:solidFill>
                  <a:prstClr val="white">
                    <a:lumMod val="65000"/>
                  </a:prstClr>
                </a:solidFill>
                <a:ea typeface="Roboto" panose="02000000000000000000" pitchFamily="2" charset="0"/>
              </a:endParaRPr>
            </a:p>
          </p:txBody>
        </p:sp>
        <p:sp>
          <p:nvSpPr>
            <p:cNvPr id="8" name="Title 13">
              <a:extLst>
                <a:ext uri="{FF2B5EF4-FFF2-40B4-BE49-F238E27FC236}">
                  <a16:creationId xmlns:a16="http://schemas.microsoft.com/office/drawing/2014/main" id="{28D5D5EE-15C3-354C-9317-0AAEC4A8A2DB}"/>
                </a:ext>
              </a:extLst>
            </p:cNvPr>
            <p:cNvSpPr txBox="1">
              <a:spLocks/>
            </p:cNvSpPr>
            <p:nvPr/>
          </p:nvSpPr>
          <p:spPr>
            <a:xfrm>
              <a:off x="5207179" y="1541693"/>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dirty="0">
                  <a:solidFill>
                    <a:schemeClr val="bg1">
                      <a:lumMod val="50000"/>
                    </a:schemeClr>
                  </a:solidFill>
                  <a:latin typeface="+mn-lt"/>
                </a:rPr>
                <a:t>Client</a:t>
              </a:r>
              <a:r>
                <a:rPr lang="id-ID" sz="2000" dirty="0">
                  <a:solidFill>
                    <a:schemeClr val="bg1">
                      <a:lumMod val="50000"/>
                    </a:schemeClr>
                  </a:solidFill>
                  <a:latin typeface="+mn-lt"/>
                </a:rPr>
                <a:t> Gender</a:t>
              </a:r>
              <a:endParaRPr lang="en-US" sz="2000" dirty="0">
                <a:solidFill>
                  <a:schemeClr val="bg1">
                    <a:lumMod val="50000"/>
                  </a:schemeClr>
                </a:solidFill>
                <a:latin typeface="+mn-lt"/>
              </a:endParaRPr>
            </a:p>
          </p:txBody>
        </p:sp>
      </p:grpSp>
      <p:grpSp>
        <p:nvGrpSpPr>
          <p:cNvPr id="9" name="Group 8">
            <a:extLst>
              <a:ext uri="{FF2B5EF4-FFF2-40B4-BE49-F238E27FC236}">
                <a16:creationId xmlns:a16="http://schemas.microsoft.com/office/drawing/2014/main" id="{C46C0926-EF48-CE45-9A9D-E6A19E202D57}"/>
              </a:ext>
            </a:extLst>
          </p:cNvPr>
          <p:cNvGrpSpPr/>
          <p:nvPr userDrawn="1"/>
        </p:nvGrpSpPr>
        <p:grpSpPr>
          <a:xfrm>
            <a:off x="4514080" y="3207459"/>
            <a:ext cx="1852403" cy="383216"/>
            <a:chOff x="4678814" y="3165042"/>
            <a:chExt cx="1852403" cy="383216"/>
          </a:xfrm>
          <a:solidFill>
            <a:schemeClr val="bg1">
              <a:lumMod val="85000"/>
            </a:schemeClr>
          </a:solidFill>
        </p:grpSpPr>
        <p:grpSp>
          <p:nvGrpSpPr>
            <p:cNvPr id="10" name="Group 9">
              <a:extLst>
                <a:ext uri="{FF2B5EF4-FFF2-40B4-BE49-F238E27FC236}">
                  <a16:creationId xmlns:a16="http://schemas.microsoft.com/office/drawing/2014/main" id="{C933319B-0BA3-5840-B631-8BA9ACAAC71D}"/>
                </a:ext>
              </a:extLst>
            </p:cNvPr>
            <p:cNvGrpSpPr/>
            <p:nvPr/>
          </p:nvGrpSpPr>
          <p:grpSpPr>
            <a:xfrm>
              <a:off x="4678814" y="3165042"/>
              <a:ext cx="150666" cy="383216"/>
              <a:chOff x="7364799" y="3816899"/>
              <a:chExt cx="150666" cy="383216"/>
            </a:xfrm>
            <a:grpFill/>
          </p:grpSpPr>
          <p:sp>
            <p:nvSpPr>
              <p:cNvPr id="38" name="Freeform 12">
                <a:extLst>
                  <a:ext uri="{FF2B5EF4-FFF2-40B4-BE49-F238E27FC236}">
                    <a16:creationId xmlns:a16="http://schemas.microsoft.com/office/drawing/2014/main" id="{2C2819B1-F314-2941-81FC-190BA3BCE82A}"/>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39" name="Oval 13">
                <a:extLst>
                  <a:ext uri="{FF2B5EF4-FFF2-40B4-BE49-F238E27FC236}">
                    <a16:creationId xmlns:a16="http://schemas.microsoft.com/office/drawing/2014/main" id="{3497B7A7-31D2-1048-BA25-A43870D29B92}"/>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11" name="Group 10">
              <a:extLst>
                <a:ext uri="{FF2B5EF4-FFF2-40B4-BE49-F238E27FC236}">
                  <a16:creationId xmlns:a16="http://schemas.microsoft.com/office/drawing/2014/main" id="{C8066244-E7DB-3E4C-BEDA-D69B276BC808}"/>
                </a:ext>
              </a:extLst>
            </p:cNvPr>
            <p:cNvGrpSpPr/>
            <p:nvPr/>
          </p:nvGrpSpPr>
          <p:grpSpPr>
            <a:xfrm>
              <a:off x="4867896" y="3165042"/>
              <a:ext cx="150666" cy="383216"/>
              <a:chOff x="7364799" y="3816899"/>
              <a:chExt cx="150666" cy="383216"/>
            </a:xfrm>
            <a:grpFill/>
          </p:grpSpPr>
          <p:sp>
            <p:nvSpPr>
              <p:cNvPr id="36" name="Freeform 12">
                <a:extLst>
                  <a:ext uri="{FF2B5EF4-FFF2-40B4-BE49-F238E27FC236}">
                    <a16:creationId xmlns:a16="http://schemas.microsoft.com/office/drawing/2014/main" id="{5A0E087B-662E-AD48-A8E5-B9BDD57C2E70}"/>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37" name="Oval 13">
                <a:extLst>
                  <a:ext uri="{FF2B5EF4-FFF2-40B4-BE49-F238E27FC236}">
                    <a16:creationId xmlns:a16="http://schemas.microsoft.com/office/drawing/2014/main" id="{E440BBB4-3ADE-784D-9C0D-C57CFF9F0A06}"/>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12" name="Group 11">
              <a:extLst>
                <a:ext uri="{FF2B5EF4-FFF2-40B4-BE49-F238E27FC236}">
                  <a16:creationId xmlns:a16="http://schemas.microsoft.com/office/drawing/2014/main" id="{4D30137D-E2C0-9A45-B072-85BBA8AC7544}"/>
                </a:ext>
              </a:extLst>
            </p:cNvPr>
            <p:cNvGrpSpPr/>
            <p:nvPr/>
          </p:nvGrpSpPr>
          <p:grpSpPr>
            <a:xfrm>
              <a:off x="5056978" y="3165042"/>
              <a:ext cx="150666" cy="383216"/>
              <a:chOff x="7364799" y="3816899"/>
              <a:chExt cx="150666" cy="383216"/>
            </a:xfrm>
            <a:grpFill/>
          </p:grpSpPr>
          <p:sp>
            <p:nvSpPr>
              <p:cNvPr id="34" name="Freeform 12">
                <a:extLst>
                  <a:ext uri="{FF2B5EF4-FFF2-40B4-BE49-F238E27FC236}">
                    <a16:creationId xmlns:a16="http://schemas.microsoft.com/office/drawing/2014/main" id="{80114E26-2864-9B45-9CFA-B3123337CB9C}"/>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35" name="Oval 13">
                <a:extLst>
                  <a:ext uri="{FF2B5EF4-FFF2-40B4-BE49-F238E27FC236}">
                    <a16:creationId xmlns:a16="http://schemas.microsoft.com/office/drawing/2014/main" id="{EF40A2F1-27D3-6049-B2DB-B46E8F8EEE3C}"/>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13" name="Group 12">
              <a:extLst>
                <a:ext uri="{FF2B5EF4-FFF2-40B4-BE49-F238E27FC236}">
                  <a16:creationId xmlns:a16="http://schemas.microsoft.com/office/drawing/2014/main" id="{77FF1427-D4D1-6145-B929-DBF5AB161140}"/>
                </a:ext>
              </a:extLst>
            </p:cNvPr>
            <p:cNvGrpSpPr/>
            <p:nvPr/>
          </p:nvGrpSpPr>
          <p:grpSpPr>
            <a:xfrm>
              <a:off x="5246060" y="3165042"/>
              <a:ext cx="150666" cy="383216"/>
              <a:chOff x="7364799" y="3816899"/>
              <a:chExt cx="150666" cy="383216"/>
            </a:xfrm>
            <a:grpFill/>
          </p:grpSpPr>
          <p:sp>
            <p:nvSpPr>
              <p:cNvPr id="32" name="Freeform 12">
                <a:extLst>
                  <a:ext uri="{FF2B5EF4-FFF2-40B4-BE49-F238E27FC236}">
                    <a16:creationId xmlns:a16="http://schemas.microsoft.com/office/drawing/2014/main" id="{7EAB4553-7665-BC4E-9018-BE98EACAAB81}"/>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33" name="Oval 13">
                <a:extLst>
                  <a:ext uri="{FF2B5EF4-FFF2-40B4-BE49-F238E27FC236}">
                    <a16:creationId xmlns:a16="http://schemas.microsoft.com/office/drawing/2014/main" id="{6A0A2BD8-1E02-7041-9E40-715EA798D881}"/>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14" name="Group 13">
              <a:extLst>
                <a:ext uri="{FF2B5EF4-FFF2-40B4-BE49-F238E27FC236}">
                  <a16:creationId xmlns:a16="http://schemas.microsoft.com/office/drawing/2014/main" id="{FCF8B391-CAF7-534F-AACE-58A0612B962D}"/>
                </a:ext>
              </a:extLst>
            </p:cNvPr>
            <p:cNvGrpSpPr/>
            <p:nvPr/>
          </p:nvGrpSpPr>
          <p:grpSpPr>
            <a:xfrm>
              <a:off x="5435142" y="3165042"/>
              <a:ext cx="150666" cy="383216"/>
              <a:chOff x="7364799" y="3816899"/>
              <a:chExt cx="150666" cy="383216"/>
            </a:xfrm>
            <a:grpFill/>
          </p:grpSpPr>
          <p:sp>
            <p:nvSpPr>
              <p:cNvPr id="30" name="Freeform 12">
                <a:extLst>
                  <a:ext uri="{FF2B5EF4-FFF2-40B4-BE49-F238E27FC236}">
                    <a16:creationId xmlns:a16="http://schemas.microsoft.com/office/drawing/2014/main" id="{88E1047C-176C-E748-A9C0-B70AB614D123}"/>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31" name="Oval 13">
                <a:extLst>
                  <a:ext uri="{FF2B5EF4-FFF2-40B4-BE49-F238E27FC236}">
                    <a16:creationId xmlns:a16="http://schemas.microsoft.com/office/drawing/2014/main" id="{5F597A12-832C-444F-9DD1-D24C6B7D859C}"/>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15" name="Group 14">
              <a:extLst>
                <a:ext uri="{FF2B5EF4-FFF2-40B4-BE49-F238E27FC236}">
                  <a16:creationId xmlns:a16="http://schemas.microsoft.com/office/drawing/2014/main" id="{5E530EEB-2F47-DA43-89DA-BE2E57D43603}"/>
                </a:ext>
              </a:extLst>
            </p:cNvPr>
            <p:cNvGrpSpPr/>
            <p:nvPr/>
          </p:nvGrpSpPr>
          <p:grpSpPr>
            <a:xfrm>
              <a:off x="5624224" y="3165042"/>
              <a:ext cx="150666" cy="383216"/>
              <a:chOff x="7364799" y="3816899"/>
              <a:chExt cx="150666" cy="383216"/>
            </a:xfrm>
            <a:grpFill/>
          </p:grpSpPr>
          <p:sp>
            <p:nvSpPr>
              <p:cNvPr id="28" name="Freeform 12">
                <a:extLst>
                  <a:ext uri="{FF2B5EF4-FFF2-40B4-BE49-F238E27FC236}">
                    <a16:creationId xmlns:a16="http://schemas.microsoft.com/office/drawing/2014/main" id="{40D29617-465C-F747-8BD6-4BE91663A732}"/>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29" name="Oval 13">
                <a:extLst>
                  <a:ext uri="{FF2B5EF4-FFF2-40B4-BE49-F238E27FC236}">
                    <a16:creationId xmlns:a16="http://schemas.microsoft.com/office/drawing/2014/main" id="{E74B2997-0CBB-644F-96BC-D094AB0DA4B2}"/>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16" name="Group 15">
              <a:extLst>
                <a:ext uri="{FF2B5EF4-FFF2-40B4-BE49-F238E27FC236}">
                  <a16:creationId xmlns:a16="http://schemas.microsoft.com/office/drawing/2014/main" id="{14878DEB-B40F-6742-874C-55527428E690}"/>
                </a:ext>
              </a:extLst>
            </p:cNvPr>
            <p:cNvGrpSpPr/>
            <p:nvPr/>
          </p:nvGrpSpPr>
          <p:grpSpPr>
            <a:xfrm>
              <a:off x="5813306" y="3165042"/>
              <a:ext cx="150666" cy="383216"/>
              <a:chOff x="7364799" y="3816899"/>
              <a:chExt cx="150666" cy="383216"/>
            </a:xfrm>
            <a:grpFill/>
          </p:grpSpPr>
          <p:sp>
            <p:nvSpPr>
              <p:cNvPr id="26" name="Freeform 12">
                <a:extLst>
                  <a:ext uri="{FF2B5EF4-FFF2-40B4-BE49-F238E27FC236}">
                    <a16:creationId xmlns:a16="http://schemas.microsoft.com/office/drawing/2014/main" id="{CD7B09B6-85E0-2648-ADCF-EF9DDFFE908C}"/>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27" name="Oval 13">
                <a:extLst>
                  <a:ext uri="{FF2B5EF4-FFF2-40B4-BE49-F238E27FC236}">
                    <a16:creationId xmlns:a16="http://schemas.microsoft.com/office/drawing/2014/main" id="{685127FF-6591-C24F-B409-38181D3FF6A8}"/>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17" name="Group 16">
              <a:extLst>
                <a:ext uri="{FF2B5EF4-FFF2-40B4-BE49-F238E27FC236}">
                  <a16:creationId xmlns:a16="http://schemas.microsoft.com/office/drawing/2014/main" id="{AA3DAABF-8A7E-044A-ABA9-F403DCA682C3}"/>
                </a:ext>
              </a:extLst>
            </p:cNvPr>
            <p:cNvGrpSpPr/>
            <p:nvPr/>
          </p:nvGrpSpPr>
          <p:grpSpPr>
            <a:xfrm>
              <a:off x="6002388" y="3165042"/>
              <a:ext cx="150666" cy="383216"/>
              <a:chOff x="7364799" y="3816899"/>
              <a:chExt cx="150666" cy="383216"/>
            </a:xfrm>
            <a:grpFill/>
          </p:grpSpPr>
          <p:sp>
            <p:nvSpPr>
              <p:cNvPr id="24" name="Freeform 12">
                <a:extLst>
                  <a:ext uri="{FF2B5EF4-FFF2-40B4-BE49-F238E27FC236}">
                    <a16:creationId xmlns:a16="http://schemas.microsoft.com/office/drawing/2014/main" id="{8DFAC0E2-DC08-C540-B901-0A95CDA85D39}"/>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25" name="Oval 13">
                <a:extLst>
                  <a:ext uri="{FF2B5EF4-FFF2-40B4-BE49-F238E27FC236}">
                    <a16:creationId xmlns:a16="http://schemas.microsoft.com/office/drawing/2014/main" id="{A47C42A9-4888-0E47-83CC-3D154999D7F5}"/>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18" name="Group 17">
              <a:extLst>
                <a:ext uri="{FF2B5EF4-FFF2-40B4-BE49-F238E27FC236}">
                  <a16:creationId xmlns:a16="http://schemas.microsoft.com/office/drawing/2014/main" id="{A74D3D20-C067-EC43-B831-7519A615DE7E}"/>
                </a:ext>
              </a:extLst>
            </p:cNvPr>
            <p:cNvGrpSpPr/>
            <p:nvPr/>
          </p:nvGrpSpPr>
          <p:grpSpPr>
            <a:xfrm>
              <a:off x="6191470" y="3165042"/>
              <a:ext cx="150666" cy="383216"/>
              <a:chOff x="7364799" y="3816899"/>
              <a:chExt cx="150666" cy="383216"/>
            </a:xfrm>
            <a:grpFill/>
          </p:grpSpPr>
          <p:sp>
            <p:nvSpPr>
              <p:cNvPr id="22" name="Freeform 12">
                <a:extLst>
                  <a:ext uri="{FF2B5EF4-FFF2-40B4-BE49-F238E27FC236}">
                    <a16:creationId xmlns:a16="http://schemas.microsoft.com/office/drawing/2014/main" id="{FCA63F92-CEE1-644D-917C-D1CFFA3D1284}"/>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23" name="Oval 13">
                <a:extLst>
                  <a:ext uri="{FF2B5EF4-FFF2-40B4-BE49-F238E27FC236}">
                    <a16:creationId xmlns:a16="http://schemas.microsoft.com/office/drawing/2014/main" id="{5855B273-1691-6846-9879-6A6C7C42B4E3}"/>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19" name="Group 18">
              <a:extLst>
                <a:ext uri="{FF2B5EF4-FFF2-40B4-BE49-F238E27FC236}">
                  <a16:creationId xmlns:a16="http://schemas.microsoft.com/office/drawing/2014/main" id="{5E41EE7D-443F-D84B-AF20-FD01FCF3BD9B}"/>
                </a:ext>
              </a:extLst>
            </p:cNvPr>
            <p:cNvGrpSpPr/>
            <p:nvPr/>
          </p:nvGrpSpPr>
          <p:grpSpPr>
            <a:xfrm>
              <a:off x="6380551" y="3165042"/>
              <a:ext cx="150666" cy="383216"/>
              <a:chOff x="7364799" y="3816899"/>
              <a:chExt cx="150666" cy="383216"/>
            </a:xfrm>
            <a:grpFill/>
          </p:grpSpPr>
          <p:sp>
            <p:nvSpPr>
              <p:cNvPr id="20" name="Freeform 12">
                <a:extLst>
                  <a:ext uri="{FF2B5EF4-FFF2-40B4-BE49-F238E27FC236}">
                    <a16:creationId xmlns:a16="http://schemas.microsoft.com/office/drawing/2014/main" id="{D134BAC8-1549-494E-8D7A-D88FC3D301A2}"/>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21" name="Oval 13">
                <a:extLst>
                  <a:ext uri="{FF2B5EF4-FFF2-40B4-BE49-F238E27FC236}">
                    <a16:creationId xmlns:a16="http://schemas.microsoft.com/office/drawing/2014/main" id="{2505EDD5-BE06-0246-A1AC-51141C83AB47}"/>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grpSp>
        <p:nvGrpSpPr>
          <p:cNvPr id="40" name="Group 39">
            <a:extLst>
              <a:ext uri="{FF2B5EF4-FFF2-40B4-BE49-F238E27FC236}">
                <a16:creationId xmlns:a16="http://schemas.microsoft.com/office/drawing/2014/main" id="{8DD723EA-583B-D14B-9CC0-8DB13CADC9A1}"/>
              </a:ext>
            </a:extLst>
          </p:cNvPr>
          <p:cNvGrpSpPr/>
          <p:nvPr userDrawn="1"/>
        </p:nvGrpSpPr>
        <p:grpSpPr>
          <a:xfrm>
            <a:off x="4507132" y="3692251"/>
            <a:ext cx="1870140" cy="371476"/>
            <a:chOff x="4671866" y="3720174"/>
            <a:chExt cx="1870140" cy="371476"/>
          </a:xfrm>
          <a:solidFill>
            <a:schemeClr val="bg1">
              <a:lumMod val="85000"/>
            </a:schemeClr>
          </a:solidFill>
        </p:grpSpPr>
        <p:grpSp>
          <p:nvGrpSpPr>
            <p:cNvPr id="41" name="Group 40">
              <a:extLst>
                <a:ext uri="{FF2B5EF4-FFF2-40B4-BE49-F238E27FC236}">
                  <a16:creationId xmlns:a16="http://schemas.microsoft.com/office/drawing/2014/main" id="{5289669A-4688-6741-81E3-958444C0609A}"/>
                </a:ext>
              </a:extLst>
            </p:cNvPr>
            <p:cNvGrpSpPr/>
            <p:nvPr/>
          </p:nvGrpSpPr>
          <p:grpSpPr>
            <a:xfrm>
              <a:off x="4671866" y="3720174"/>
              <a:ext cx="172244" cy="371476"/>
              <a:chOff x="6084168" y="3828473"/>
              <a:chExt cx="172244" cy="371476"/>
            </a:xfrm>
            <a:grpFill/>
          </p:grpSpPr>
          <p:sp>
            <p:nvSpPr>
              <p:cNvPr id="69" name="Oval 68">
                <a:extLst>
                  <a:ext uri="{FF2B5EF4-FFF2-40B4-BE49-F238E27FC236}">
                    <a16:creationId xmlns:a16="http://schemas.microsoft.com/office/drawing/2014/main" id="{90334D55-8190-8C43-B895-D3D39C40AB36}"/>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70" name="Freeform 7">
                <a:extLst>
                  <a:ext uri="{FF2B5EF4-FFF2-40B4-BE49-F238E27FC236}">
                    <a16:creationId xmlns:a16="http://schemas.microsoft.com/office/drawing/2014/main" id="{28CF70B1-D00C-8D49-8699-AE2F0C09CE3B}"/>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42" name="Group 41">
              <a:extLst>
                <a:ext uri="{FF2B5EF4-FFF2-40B4-BE49-F238E27FC236}">
                  <a16:creationId xmlns:a16="http://schemas.microsoft.com/office/drawing/2014/main" id="{0466BA84-EF91-8C42-BEFC-44262BD73CD2}"/>
                </a:ext>
              </a:extLst>
            </p:cNvPr>
            <p:cNvGrpSpPr/>
            <p:nvPr/>
          </p:nvGrpSpPr>
          <p:grpSpPr>
            <a:xfrm>
              <a:off x="6369762" y="3720174"/>
              <a:ext cx="172244" cy="371476"/>
              <a:chOff x="6084168" y="3828473"/>
              <a:chExt cx="172244" cy="371476"/>
            </a:xfrm>
            <a:grpFill/>
          </p:grpSpPr>
          <p:sp>
            <p:nvSpPr>
              <p:cNvPr id="67" name="Oval 66">
                <a:extLst>
                  <a:ext uri="{FF2B5EF4-FFF2-40B4-BE49-F238E27FC236}">
                    <a16:creationId xmlns:a16="http://schemas.microsoft.com/office/drawing/2014/main" id="{EE5F8E23-80BF-784F-82F8-E555A9CD8AA5}"/>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68" name="Freeform 7">
                <a:extLst>
                  <a:ext uri="{FF2B5EF4-FFF2-40B4-BE49-F238E27FC236}">
                    <a16:creationId xmlns:a16="http://schemas.microsoft.com/office/drawing/2014/main" id="{18AEEBC1-77EA-E243-A5D3-D60D4022AFF1}"/>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43" name="Group 42">
              <a:extLst>
                <a:ext uri="{FF2B5EF4-FFF2-40B4-BE49-F238E27FC236}">
                  <a16:creationId xmlns:a16="http://schemas.microsoft.com/office/drawing/2014/main" id="{EA3079B2-46B1-3647-B6BE-74DA94A70473}"/>
                </a:ext>
              </a:extLst>
            </p:cNvPr>
            <p:cNvGrpSpPr/>
            <p:nvPr/>
          </p:nvGrpSpPr>
          <p:grpSpPr>
            <a:xfrm>
              <a:off x="6181106" y="3720174"/>
              <a:ext cx="172244" cy="371476"/>
              <a:chOff x="6084168" y="3828473"/>
              <a:chExt cx="172244" cy="371476"/>
            </a:xfrm>
            <a:grpFill/>
          </p:grpSpPr>
          <p:sp>
            <p:nvSpPr>
              <p:cNvPr id="65" name="Oval 64">
                <a:extLst>
                  <a:ext uri="{FF2B5EF4-FFF2-40B4-BE49-F238E27FC236}">
                    <a16:creationId xmlns:a16="http://schemas.microsoft.com/office/drawing/2014/main" id="{CDB86142-CFF3-2143-BBBA-5EF1422D03BA}"/>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66" name="Freeform 7">
                <a:extLst>
                  <a:ext uri="{FF2B5EF4-FFF2-40B4-BE49-F238E27FC236}">
                    <a16:creationId xmlns:a16="http://schemas.microsoft.com/office/drawing/2014/main" id="{986F60A7-4AC3-3641-8CD2-CD400580A001}"/>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44" name="Group 43">
              <a:extLst>
                <a:ext uri="{FF2B5EF4-FFF2-40B4-BE49-F238E27FC236}">
                  <a16:creationId xmlns:a16="http://schemas.microsoft.com/office/drawing/2014/main" id="{1B149EA0-9D11-874D-B9C8-994379648EB4}"/>
                </a:ext>
              </a:extLst>
            </p:cNvPr>
            <p:cNvGrpSpPr/>
            <p:nvPr/>
          </p:nvGrpSpPr>
          <p:grpSpPr>
            <a:xfrm>
              <a:off x="5992451" y="3720174"/>
              <a:ext cx="172244" cy="371476"/>
              <a:chOff x="6084168" y="3828473"/>
              <a:chExt cx="172244" cy="371476"/>
            </a:xfrm>
            <a:grpFill/>
          </p:grpSpPr>
          <p:sp>
            <p:nvSpPr>
              <p:cNvPr id="63" name="Oval 62">
                <a:extLst>
                  <a:ext uri="{FF2B5EF4-FFF2-40B4-BE49-F238E27FC236}">
                    <a16:creationId xmlns:a16="http://schemas.microsoft.com/office/drawing/2014/main" id="{946F2314-0060-A14A-BC1D-984661B683F1}"/>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64" name="Freeform 7">
                <a:extLst>
                  <a:ext uri="{FF2B5EF4-FFF2-40B4-BE49-F238E27FC236}">
                    <a16:creationId xmlns:a16="http://schemas.microsoft.com/office/drawing/2014/main" id="{3598DE46-ED9C-F445-97EE-6FA6253F5811}"/>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45" name="Group 44">
              <a:extLst>
                <a:ext uri="{FF2B5EF4-FFF2-40B4-BE49-F238E27FC236}">
                  <a16:creationId xmlns:a16="http://schemas.microsoft.com/office/drawing/2014/main" id="{A806E983-9EB6-064A-8F1D-1F139BF27289}"/>
                </a:ext>
              </a:extLst>
            </p:cNvPr>
            <p:cNvGrpSpPr/>
            <p:nvPr/>
          </p:nvGrpSpPr>
          <p:grpSpPr>
            <a:xfrm>
              <a:off x="5803796" y="3720174"/>
              <a:ext cx="172244" cy="371476"/>
              <a:chOff x="6084168" y="3828473"/>
              <a:chExt cx="172244" cy="371476"/>
            </a:xfrm>
            <a:grpFill/>
          </p:grpSpPr>
          <p:sp>
            <p:nvSpPr>
              <p:cNvPr id="61" name="Oval 60">
                <a:extLst>
                  <a:ext uri="{FF2B5EF4-FFF2-40B4-BE49-F238E27FC236}">
                    <a16:creationId xmlns:a16="http://schemas.microsoft.com/office/drawing/2014/main" id="{2798C8FC-7CCB-BD47-AAEC-BB42A5750263}"/>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62" name="Freeform 7">
                <a:extLst>
                  <a:ext uri="{FF2B5EF4-FFF2-40B4-BE49-F238E27FC236}">
                    <a16:creationId xmlns:a16="http://schemas.microsoft.com/office/drawing/2014/main" id="{0809A5D3-FBCE-9B47-A66F-F44A481499E7}"/>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46" name="Group 45">
              <a:extLst>
                <a:ext uri="{FF2B5EF4-FFF2-40B4-BE49-F238E27FC236}">
                  <a16:creationId xmlns:a16="http://schemas.microsoft.com/office/drawing/2014/main" id="{728C6DD6-ACEE-8747-83BA-5BBE1B8F24DB}"/>
                </a:ext>
              </a:extLst>
            </p:cNvPr>
            <p:cNvGrpSpPr/>
            <p:nvPr/>
          </p:nvGrpSpPr>
          <p:grpSpPr>
            <a:xfrm>
              <a:off x="5615141" y="3720174"/>
              <a:ext cx="172244" cy="371476"/>
              <a:chOff x="6084168" y="3828473"/>
              <a:chExt cx="172244" cy="371476"/>
            </a:xfrm>
            <a:grpFill/>
          </p:grpSpPr>
          <p:sp>
            <p:nvSpPr>
              <p:cNvPr id="59" name="Oval 58">
                <a:extLst>
                  <a:ext uri="{FF2B5EF4-FFF2-40B4-BE49-F238E27FC236}">
                    <a16:creationId xmlns:a16="http://schemas.microsoft.com/office/drawing/2014/main" id="{AC4650FC-7DF8-6A4B-A33D-4BEEFC990DEE}"/>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60" name="Freeform 7">
                <a:extLst>
                  <a:ext uri="{FF2B5EF4-FFF2-40B4-BE49-F238E27FC236}">
                    <a16:creationId xmlns:a16="http://schemas.microsoft.com/office/drawing/2014/main" id="{35014E66-B00D-124B-B029-5CE597FB0055}"/>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47" name="Group 46">
              <a:extLst>
                <a:ext uri="{FF2B5EF4-FFF2-40B4-BE49-F238E27FC236}">
                  <a16:creationId xmlns:a16="http://schemas.microsoft.com/office/drawing/2014/main" id="{D4246167-34B9-C141-B68F-91E1BCF0F6C1}"/>
                </a:ext>
              </a:extLst>
            </p:cNvPr>
            <p:cNvGrpSpPr/>
            <p:nvPr/>
          </p:nvGrpSpPr>
          <p:grpSpPr>
            <a:xfrm>
              <a:off x="5426486" y="3720174"/>
              <a:ext cx="172244" cy="371476"/>
              <a:chOff x="6084168" y="3828473"/>
              <a:chExt cx="172244" cy="371476"/>
            </a:xfrm>
            <a:grpFill/>
          </p:grpSpPr>
          <p:sp>
            <p:nvSpPr>
              <p:cNvPr id="57" name="Oval 56">
                <a:extLst>
                  <a:ext uri="{FF2B5EF4-FFF2-40B4-BE49-F238E27FC236}">
                    <a16:creationId xmlns:a16="http://schemas.microsoft.com/office/drawing/2014/main" id="{91D05EF8-9EFD-F54B-B452-49FC0BDF678B}"/>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58" name="Freeform 7">
                <a:extLst>
                  <a:ext uri="{FF2B5EF4-FFF2-40B4-BE49-F238E27FC236}">
                    <a16:creationId xmlns:a16="http://schemas.microsoft.com/office/drawing/2014/main" id="{6BED8827-17CF-5F49-B681-63C3DBF39EE5}"/>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48" name="Group 47">
              <a:extLst>
                <a:ext uri="{FF2B5EF4-FFF2-40B4-BE49-F238E27FC236}">
                  <a16:creationId xmlns:a16="http://schemas.microsoft.com/office/drawing/2014/main" id="{A0957158-78A4-F745-91C5-3A246B8DC043}"/>
                </a:ext>
              </a:extLst>
            </p:cNvPr>
            <p:cNvGrpSpPr/>
            <p:nvPr/>
          </p:nvGrpSpPr>
          <p:grpSpPr>
            <a:xfrm>
              <a:off x="5237831" y="3720174"/>
              <a:ext cx="172244" cy="371476"/>
              <a:chOff x="6084168" y="3828473"/>
              <a:chExt cx="172244" cy="371476"/>
            </a:xfrm>
            <a:grpFill/>
          </p:grpSpPr>
          <p:sp>
            <p:nvSpPr>
              <p:cNvPr id="55" name="Oval 54">
                <a:extLst>
                  <a:ext uri="{FF2B5EF4-FFF2-40B4-BE49-F238E27FC236}">
                    <a16:creationId xmlns:a16="http://schemas.microsoft.com/office/drawing/2014/main" id="{9E8AFDDA-B11A-DB4A-86F3-2140291D9326}"/>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56" name="Freeform 7">
                <a:extLst>
                  <a:ext uri="{FF2B5EF4-FFF2-40B4-BE49-F238E27FC236}">
                    <a16:creationId xmlns:a16="http://schemas.microsoft.com/office/drawing/2014/main" id="{D4EEBD9B-3884-F04E-9CA1-46B2717451D9}"/>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49" name="Group 48">
              <a:extLst>
                <a:ext uri="{FF2B5EF4-FFF2-40B4-BE49-F238E27FC236}">
                  <a16:creationId xmlns:a16="http://schemas.microsoft.com/office/drawing/2014/main" id="{1C49E6D2-878A-1646-8863-AF3F83545BBC}"/>
                </a:ext>
              </a:extLst>
            </p:cNvPr>
            <p:cNvGrpSpPr/>
            <p:nvPr/>
          </p:nvGrpSpPr>
          <p:grpSpPr>
            <a:xfrm>
              <a:off x="5049176" y="3720174"/>
              <a:ext cx="172244" cy="371476"/>
              <a:chOff x="6084168" y="3828473"/>
              <a:chExt cx="172244" cy="371476"/>
            </a:xfrm>
            <a:grpFill/>
          </p:grpSpPr>
          <p:sp>
            <p:nvSpPr>
              <p:cNvPr id="53" name="Oval 52">
                <a:extLst>
                  <a:ext uri="{FF2B5EF4-FFF2-40B4-BE49-F238E27FC236}">
                    <a16:creationId xmlns:a16="http://schemas.microsoft.com/office/drawing/2014/main" id="{4AA9570A-DDE4-A743-976E-1D6CC04E262D}"/>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54" name="Freeform 7">
                <a:extLst>
                  <a:ext uri="{FF2B5EF4-FFF2-40B4-BE49-F238E27FC236}">
                    <a16:creationId xmlns:a16="http://schemas.microsoft.com/office/drawing/2014/main" id="{F0CAC54D-6A40-754A-BFAD-EFA836D97EF7}"/>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50" name="Group 49">
              <a:extLst>
                <a:ext uri="{FF2B5EF4-FFF2-40B4-BE49-F238E27FC236}">
                  <a16:creationId xmlns:a16="http://schemas.microsoft.com/office/drawing/2014/main" id="{4C8FABCF-2CCF-0949-A318-4ECD40C9742F}"/>
                </a:ext>
              </a:extLst>
            </p:cNvPr>
            <p:cNvGrpSpPr/>
            <p:nvPr/>
          </p:nvGrpSpPr>
          <p:grpSpPr>
            <a:xfrm>
              <a:off x="4860521" y="3720174"/>
              <a:ext cx="172244" cy="371476"/>
              <a:chOff x="6084168" y="3828473"/>
              <a:chExt cx="172244" cy="371476"/>
            </a:xfrm>
            <a:grpFill/>
          </p:grpSpPr>
          <p:sp>
            <p:nvSpPr>
              <p:cNvPr id="51" name="Oval 50">
                <a:extLst>
                  <a:ext uri="{FF2B5EF4-FFF2-40B4-BE49-F238E27FC236}">
                    <a16:creationId xmlns:a16="http://schemas.microsoft.com/office/drawing/2014/main" id="{7F448750-1A26-2145-B9F2-E591AA75222E}"/>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52" name="Freeform 7">
                <a:extLst>
                  <a:ext uri="{FF2B5EF4-FFF2-40B4-BE49-F238E27FC236}">
                    <a16:creationId xmlns:a16="http://schemas.microsoft.com/office/drawing/2014/main" id="{73795CE3-1405-174D-93D4-4B2B13C5E9C5}"/>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cxnSp>
        <p:nvCxnSpPr>
          <p:cNvPr id="71" name="Straight Connector 70">
            <a:extLst>
              <a:ext uri="{FF2B5EF4-FFF2-40B4-BE49-F238E27FC236}">
                <a16:creationId xmlns:a16="http://schemas.microsoft.com/office/drawing/2014/main" id="{5257C3D3-D569-084B-B817-41FD8DCCCFD9}"/>
              </a:ext>
            </a:extLst>
          </p:cNvPr>
          <p:cNvCxnSpPr/>
          <p:nvPr userDrawn="1"/>
        </p:nvCxnSpPr>
        <p:spPr>
          <a:xfrm>
            <a:off x="7585649" y="2240598"/>
            <a:ext cx="0" cy="2952000"/>
          </a:xfrm>
          <a:prstGeom prst="line">
            <a:avLst/>
          </a:prstGeom>
          <a:ln w="63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Content Placeholder 2">
            <a:extLst>
              <a:ext uri="{FF2B5EF4-FFF2-40B4-BE49-F238E27FC236}">
                <a16:creationId xmlns:a16="http://schemas.microsoft.com/office/drawing/2014/main" id="{5CBC14DE-F7BB-F84C-82E8-E9560551CB9E}"/>
              </a:ext>
            </a:extLst>
          </p:cNvPr>
          <p:cNvSpPr txBox="1">
            <a:spLocks/>
          </p:cNvSpPr>
          <p:nvPr userDrawn="1"/>
        </p:nvSpPr>
        <p:spPr>
          <a:xfrm>
            <a:off x="7826740" y="2226843"/>
            <a:ext cx="3463471" cy="295123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id-ID" sz="2000" dirty="0" err="1">
                <a:solidFill>
                  <a:schemeClr val="bg1">
                    <a:lumMod val="50000"/>
                  </a:schemeClr>
                </a:solidFill>
                <a:ea typeface="Roboto" panose="02000000000000000000" pitchFamily="2" charset="0"/>
              </a:rPr>
              <a:t>Summary</a:t>
            </a:r>
            <a:endParaRPr lang="id-ID" sz="2000" dirty="0">
              <a:solidFill>
                <a:schemeClr val="bg1">
                  <a:lumMod val="50000"/>
                </a:schemeClr>
              </a:solidFill>
              <a:ea typeface="Roboto" panose="02000000000000000000" pitchFamily="2" charset="0"/>
            </a:endParaRPr>
          </a:p>
          <a:p>
            <a:pPr algn="l">
              <a:lnSpc>
                <a:spcPct val="150000"/>
              </a:lnSpc>
              <a:spcBef>
                <a:spcPts val="0"/>
              </a:spcBef>
              <a:spcAft>
                <a:spcPts val="0"/>
              </a:spcAft>
              <a:defRPr/>
            </a:pPr>
            <a:r>
              <a:rPr lang="en-GB" sz="1200" dirty="0">
                <a:solidFill>
                  <a:schemeClr val="accent3"/>
                </a:solidFill>
                <a:latin typeface="Trebuchet MS" panose="020B0703020202090204" pitchFamily="34" charset="0"/>
              </a:rPr>
              <a:t>More detail here….</a:t>
            </a:r>
            <a:endParaRPr lang="en-US" sz="1200" dirty="0">
              <a:solidFill>
                <a:schemeClr val="bg1">
                  <a:lumMod val="65000"/>
                </a:schemeClr>
              </a:solidFill>
              <a:ea typeface="Roboto" panose="02000000000000000000" pitchFamily="2" charset="0"/>
            </a:endParaRPr>
          </a:p>
        </p:txBody>
      </p:sp>
      <p:grpSp>
        <p:nvGrpSpPr>
          <p:cNvPr id="73" name="Group 72">
            <a:extLst>
              <a:ext uri="{FF2B5EF4-FFF2-40B4-BE49-F238E27FC236}">
                <a16:creationId xmlns:a16="http://schemas.microsoft.com/office/drawing/2014/main" id="{97E7C606-55E9-6246-88D0-FA576441A8AA}"/>
              </a:ext>
            </a:extLst>
          </p:cNvPr>
          <p:cNvGrpSpPr/>
          <p:nvPr userDrawn="1"/>
        </p:nvGrpSpPr>
        <p:grpSpPr>
          <a:xfrm>
            <a:off x="4510699" y="3209482"/>
            <a:ext cx="1091973" cy="383216"/>
            <a:chOff x="8450178" y="1416289"/>
            <a:chExt cx="1091973" cy="383216"/>
          </a:xfrm>
          <a:solidFill>
            <a:schemeClr val="bg1">
              <a:lumMod val="50000"/>
            </a:schemeClr>
          </a:solidFill>
        </p:grpSpPr>
        <p:grpSp>
          <p:nvGrpSpPr>
            <p:cNvPr id="74" name="Group 73">
              <a:extLst>
                <a:ext uri="{FF2B5EF4-FFF2-40B4-BE49-F238E27FC236}">
                  <a16:creationId xmlns:a16="http://schemas.microsoft.com/office/drawing/2014/main" id="{B750CA7C-6C3E-264F-A1CA-0A0BCE96ABE3}"/>
                </a:ext>
              </a:extLst>
            </p:cNvPr>
            <p:cNvGrpSpPr/>
            <p:nvPr/>
          </p:nvGrpSpPr>
          <p:grpSpPr>
            <a:xfrm>
              <a:off x="8450178" y="1416289"/>
              <a:ext cx="150666" cy="383216"/>
              <a:chOff x="7364799" y="3816899"/>
              <a:chExt cx="150666" cy="383216"/>
            </a:xfrm>
            <a:grpFill/>
          </p:grpSpPr>
          <p:sp>
            <p:nvSpPr>
              <p:cNvPr id="90" name="Freeform 12">
                <a:extLst>
                  <a:ext uri="{FF2B5EF4-FFF2-40B4-BE49-F238E27FC236}">
                    <a16:creationId xmlns:a16="http://schemas.microsoft.com/office/drawing/2014/main" id="{7BDCC1CC-89A4-6E4B-9AAD-9DCB85F37663}"/>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91" name="Oval 13">
                <a:extLst>
                  <a:ext uri="{FF2B5EF4-FFF2-40B4-BE49-F238E27FC236}">
                    <a16:creationId xmlns:a16="http://schemas.microsoft.com/office/drawing/2014/main" id="{7BFB129D-03D9-C04F-BE05-7FD4D32EB5FA}"/>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75" name="Group 74">
              <a:extLst>
                <a:ext uri="{FF2B5EF4-FFF2-40B4-BE49-F238E27FC236}">
                  <a16:creationId xmlns:a16="http://schemas.microsoft.com/office/drawing/2014/main" id="{8B10BB0B-9389-D149-BA80-FF14E6841B71}"/>
                </a:ext>
              </a:extLst>
            </p:cNvPr>
            <p:cNvGrpSpPr/>
            <p:nvPr/>
          </p:nvGrpSpPr>
          <p:grpSpPr>
            <a:xfrm>
              <a:off x="8639260" y="1416289"/>
              <a:ext cx="150666" cy="383216"/>
              <a:chOff x="7364799" y="3816899"/>
              <a:chExt cx="150666" cy="383216"/>
            </a:xfrm>
            <a:grpFill/>
          </p:grpSpPr>
          <p:sp>
            <p:nvSpPr>
              <p:cNvPr id="88" name="Freeform 12">
                <a:extLst>
                  <a:ext uri="{FF2B5EF4-FFF2-40B4-BE49-F238E27FC236}">
                    <a16:creationId xmlns:a16="http://schemas.microsoft.com/office/drawing/2014/main" id="{05925D47-6430-874A-A781-E9ECA8064235}"/>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89" name="Oval 13">
                <a:extLst>
                  <a:ext uri="{FF2B5EF4-FFF2-40B4-BE49-F238E27FC236}">
                    <a16:creationId xmlns:a16="http://schemas.microsoft.com/office/drawing/2014/main" id="{7DB908B4-9B93-F246-9594-84F27D239953}"/>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76" name="Group 75">
              <a:extLst>
                <a:ext uri="{FF2B5EF4-FFF2-40B4-BE49-F238E27FC236}">
                  <a16:creationId xmlns:a16="http://schemas.microsoft.com/office/drawing/2014/main" id="{E102B03B-BD8B-C244-B446-E168A87AD910}"/>
                </a:ext>
              </a:extLst>
            </p:cNvPr>
            <p:cNvGrpSpPr/>
            <p:nvPr/>
          </p:nvGrpSpPr>
          <p:grpSpPr>
            <a:xfrm>
              <a:off x="8828342" y="1416289"/>
              <a:ext cx="150666" cy="383216"/>
              <a:chOff x="7364799" y="3816899"/>
              <a:chExt cx="150666" cy="383216"/>
            </a:xfrm>
            <a:grpFill/>
          </p:grpSpPr>
          <p:sp>
            <p:nvSpPr>
              <p:cNvPr id="86" name="Freeform 12">
                <a:extLst>
                  <a:ext uri="{FF2B5EF4-FFF2-40B4-BE49-F238E27FC236}">
                    <a16:creationId xmlns:a16="http://schemas.microsoft.com/office/drawing/2014/main" id="{44995E8A-3BA8-F14D-AA25-7AD94156EB94}"/>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87" name="Oval 13">
                <a:extLst>
                  <a:ext uri="{FF2B5EF4-FFF2-40B4-BE49-F238E27FC236}">
                    <a16:creationId xmlns:a16="http://schemas.microsoft.com/office/drawing/2014/main" id="{BBA15FA8-F485-F042-B82D-1213B1C78FD6}"/>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77" name="Group 76">
              <a:extLst>
                <a:ext uri="{FF2B5EF4-FFF2-40B4-BE49-F238E27FC236}">
                  <a16:creationId xmlns:a16="http://schemas.microsoft.com/office/drawing/2014/main" id="{18B15D1C-1005-284F-A4DE-96D7FF13EF43}"/>
                </a:ext>
              </a:extLst>
            </p:cNvPr>
            <p:cNvGrpSpPr/>
            <p:nvPr/>
          </p:nvGrpSpPr>
          <p:grpSpPr>
            <a:xfrm>
              <a:off x="9017424" y="1416289"/>
              <a:ext cx="150666" cy="383216"/>
              <a:chOff x="7364799" y="3816899"/>
              <a:chExt cx="150666" cy="383216"/>
            </a:xfrm>
            <a:grpFill/>
          </p:grpSpPr>
          <p:sp>
            <p:nvSpPr>
              <p:cNvPr id="84" name="Freeform 12">
                <a:extLst>
                  <a:ext uri="{FF2B5EF4-FFF2-40B4-BE49-F238E27FC236}">
                    <a16:creationId xmlns:a16="http://schemas.microsoft.com/office/drawing/2014/main" id="{87A974C1-1376-2C47-9EBC-E8F2FD6F66A8}"/>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85" name="Oval 13">
                <a:extLst>
                  <a:ext uri="{FF2B5EF4-FFF2-40B4-BE49-F238E27FC236}">
                    <a16:creationId xmlns:a16="http://schemas.microsoft.com/office/drawing/2014/main" id="{6CCD1D30-AE2B-D345-A111-B72DB53C2526}"/>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78" name="Group 77">
              <a:extLst>
                <a:ext uri="{FF2B5EF4-FFF2-40B4-BE49-F238E27FC236}">
                  <a16:creationId xmlns:a16="http://schemas.microsoft.com/office/drawing/2014/main" id="{8F0D4496-91EB-D842-A58D-5A1582881118}"/>
                </a:ext>
              </a:extLst>
            </p:cNvPr>
            <p:cNvGrpSpPr/>
            <p:nvPr/>
          </p:nvGrpSpPr>
          <p:grpSpPr>
            <a:xfrm>
              <a:off x="9202403" y="1416289"/>
              <a:ext cx="150666" cy="383216"/>
              <a:chOff x="7364799" y="3816899"/>
              <a:chExt cx="150666" cy="383216"/>
            </a:xfrm>
            <a:grpFill/>
          </p:grpSpPr>
          <p:sp>
            <p:nvSpPr>
              <p:cNvPr id="82" name="Freeform 12">
                <a:extLst>
                  <a:ext uri="{FF2B5EF4-FFF2-40B4-BE49-F238E27FC236}">
                    <a16:creationId xmlns:a16="http://schemas.microsoft.com/office/drawing/2014/main" id="{FE4EEEDC-6E7E-5E4D-9795-1C4DD9475B07}"/>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83" name="Oval 13">
                <a:extLst>
                  <a:ext uri="{FF2B5EF4-FFF2-40B4-BE49-F238E27FC236}">
                    <a16:creationId xmlns:a16="http://schemas.microsoft.com/office/drawing/2014/main" id="{9EAA4C34-8BFB-694A-82FE-CECAD1447501}"/>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79" name="Group 78">
              <a:extLst>
                <a:ext uri="{FF2B5EF4-FFF2-40B4-BE49-F238E27FC236}">
                  <a16:creationId xmlns:a16="http://schemas.microsoft.com/office/drawing/2014/main" id="{80EE3002-C178-9A4C-B247-FBBA42B1DDDA}"/>
                </a:ext>
              </a:extLst>
            </p:cNvPr>
            <p:cNvGrpSpPr/>
            <p:nvPr/>
          </p:nvGrpSpPr>
          <p:grpSpPr>
            <a:xfrm>
              <a:off x="9391485" y="1416289"/>
              <a:ext cx="150666" cy="383216"/>
              <a:chOff x="7364799" y="3816899"/>
              <a:chExt cx="150666" cy="383216"/>
            </a:xfrm>
            <a:grpFill/>
          </p:grpSpPr>
          <p:sp>
            <p:nvSpPr>
              <p:cNvPr id="80" name="Freeform 12">
                <a:extLst>
                  <a:ext uri="{FF2B5EF4-FFF2-40B4-BE49-F238E27FC236}">
                    <a16:creationId xmlns:a16="http://schemas.microsoft.com/office/drawing/2014/main" id="{69E204D3-1F8F-1844-A41C-AD38C34FA95B}"/>
                  </a:ext>
                </a:extLst>
              </p:cNvPr>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81" name="Oval 13">
                <a:extLst>
                  <a:ext uri="{FF2B5EF4-FFF2-40B4-BE49-F238E27FC236}">
                    <a16:creationId xmlns:a16="http://schemas.microsoft.com/office/drawing/2014/main" id="{5D3AE02E-E0DA-924F-964F-D7559503A8FA}"/>
                  </a:ext>
                </a:extLst>
              </p:cNvPr>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grpSp>
        <p:nvGrpSpPr>
          <p:cNvPr id="92" name="Group 91">
            <a:extLst>
              <a:ext uri="{FF2B5EF4-FFF2-40B4-BE49-F238E27FC236}">
                <a16:creationId xmlns:a16="http://schemas.microsoft.com/office/drawing/2014/main" id="{E67DDF88-E647-D243-8364-187042B60DE1}"/>
              </a:ext>
            </a:extLst>
          </p:cNvPr>
          <p:cNvGrpSpPr/>
          <p:nvPr userDrawn="1"/>
        </p:nvGrpSpPr>
        <p:grpSpPr>
          <a:xfrm>
            <a:off x="4510849" y="3679138"/>
            <a:ext cx="738209" cy="371476"/>
            <a:chOff x="8652390" y="1423975"/>
            <a:chExt cx="738209" cy="371476"/>
          </a:xfrm>
          <a:solidFill>
            <a:schemeClr val="bg1">
              <a:lumMod val="65000"/>
            </a:schemeClr>
          </a:solidFill>
        </p:grpSpPr>
        <p:grpSp>
          <p:nvGrpSpPr>
            <p:cNvPr id="93" name="Group 92">
              <a:extLst>
                <a:ext uri="{FF2B5EF4-FFF2-40B4-BE49-F238E27FC236}">
                  <a16:creationId xmlns:a16="http://schemas.microsoft.com/office/drawing/2014/main" id="{A0AF718C-4A65-484C-B85F-5EF59D146547}"/>
                </a:ext>
              </a:extLst>
            </p:cNvPr>
            <p:cNvGrpSpPr/>
            <p:nvPr/>
          </p:nvGrpSpPr>
          <p:grpSpPr>
            <a:xfrm>
              <a:off x="8652390" y="1423975"/>
              <a:ext cx="172244" cy="371476"/>
              <a:chOff x="6084168" y="3828473"/>
              <a:chExt cx="172244" cy="371476"/>
            </a:xfrm>
            <a:grpFill/>
          </p:grpSpPr>
          <p:sp>
            <p:nvSpPr>
              <p:cNvPr id="103" name="Oval 102">
                <a:extLst>
                  <a:ext uri="{FF2B5EF4-FFF2-40B4-BE49-F238E27FC236}">
                    <a16:creationId xmlns:a16="http://schemas.microsoft.com/office/drawing/2014/main" id="{F8B23162-2380-9646-9A0A-2874760AD5B8}"/>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104" name="Freeform 7">
                <a:extLst>
                  <a:ext uri="{FF2B5EF4-FFF2-40B4-BE49-F238E27FC236}">
                    <a16:creationId xmlns:a16="http://schemas.microsoft.com/office/drawing/2014/main" id="{86980FB5-097E-144F-9A4B-746C0D97958A}"/>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94" name="Group 93">
              <a:extLst>
                <a:ext uri="{FF2B5EF4-FFF2-40B4-BE49-F238E27FC236}">
                  <a16:creationId xmlns:a16="http://schemas.microsoft.com/office/drawing/2014/main" id="{386B3C17-2FDC-104E-92D8-AAF13CCE40F7}"/>
                </a:ext>
              </a:extLst>
            </p:cNvPr>
            <p:cNvGrpSpPr/>
            <p:nvPr/>
          </p:nvGrpSpPr>
          <p:grpSpPr>
            <a:xfrm>
              <a:off x="9218355" y="1423975"/>
              <a:ext cx="172244" cy="371476"/>
              <a:chOff x="6084168" y="3828473"/>
              <a:chExt cx="172244" cy="371476"/>
            </a:xfrm>
            <a:grpFill/>
          </p:grpSpPr>
          <p:sp>
            <p:nvSpPr>
              <p:cNvPr id="101" name="Oval 100">
                <a:extLst>
                  <a:ext uri="{FF2B5EF4-FFF2-40B4-BE49-F238E27FC236}">
                    <a16:creationId xmlns:a16="http://schemas.microsoft.com/office/drawing/2014/main" id="{18092D40-4AE3-6C49-8145-9558A80FA832}"/>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102" name="Freeform 7">
                <a:extLst>
                  <a:ext uri="{FF2B5EF4-FFF2-40B4-BE49-F238E27FC236}">
                    <a16:creationId xmlns:a16="http://schemas.microsoft.com/office/drawing/2014/main" id="{5D337BC5-1687-EF4C-ACB9-9C09D4B541AB}"/>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95" name="Group 94">
              <a:extLst>
                <a:ext uri="{FF2B5EF4-FFF2-40B4-BE49-F238E27FC236}">
                  <a16:creationId xmlns:a16="http://schemas.microsoft.com/office/drawing/2014/main" id="{EFDCC4B5-F400-B547-A6AC-F24DA222532E}"/>
                </a:ext>
              </a:extLst>
            </p:cNvPr>
            <p:cNvGrpSpPr/>
            <p:nvPr/>
          </p:nvGrpSpPr>
          <p:grpSpPr>
            <a:xfrm>
              <a:off x="9029700" y="1423975"/>
              <a:ext cx="172244" cy="371476"/>
              <a:chOff x="6084168" y="3828473"/>
              <a:chExt cx="172244" cy="371476"/>
            </a:xfrm>
            <a:grpFill/>
          </p:grpSpPr>
          <p:sp>
            <p:nvSpPr>
              <p:cNvPr id="99" name="Oval 98">
                <a:extLst>
                  <a:ext uri="{FF2B5EF4-FFF2-40B4-BE49-F238E27FC236}">
                    <a16:creationId xmlns:a16="http://schemas.microsoft.com/office/drawing/2014/main" id="{973E2B6C-2F37-524A-A43C-F394914AD58D}"/>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100" name="Freeform 7">
                <a:extLst>
                  <a:ext uri="{FF2B5EF4-FFF2-40B4-BE49-F238E27FC236}">
                    <a16:creationId xmlns:a16="http://schemas.microsoft.com/office/drawing/2014/main" id="{AD61CD40-B1AB-6A44-874D-85043ECF8C57}"/>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nvGrpSpPr>
            <p:cNvPr id="96" name="Group 95">
              <a:extLst>
                <a:ext uri="{FF2B5EF4-FFF2-40B4-BE49-F238E27FC236}">
                  <a16:creationId xmlns:a16="http://schemas.microsoft.com/office/drawing/2014/main" id="{6D6AE6D0-8681-8642-9470-11C5AB9FF7C8}"/>
                </a:ext>
              </a:extLst>
            </p:cNvPr>
            <p:cNvGrpSpPr/>
            <p:nvPr/>
          </p:nvGrpSpPr>
          <p:grpSpPr>
            <a:xfrm>
              <a:off x="8841045" y="1423975"/>
              <a:ext cx="172244" cy="371476"/>
              <a:chOff x="6084168" y="3828473"/>
              <a:chExt cx="172244" cy="371476"/>
            </a:xfrm>
            <a:grpFill/>
          </p:grpSpPr>
          <p:sp>
            <p:nvSpPr>
              <p:cNvPr id="97" name="Oval 96">
                <a:extLst>
                  <a:ext uri="{FF2B5EF4-FFF2-40B4-BE49-F238E27FC236}">
                    <a16:creationId xmlns:a16="http://schemas.microsoft.com/office/drawing/2014/main" id="{34EB7E6D-0C81-E34E-B0AF-B86CCD4141FF}"/>
                  </a:ext>
                </a:extLst>
              </p:cNvPr>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sp>
            <p:nvSpPr>
              <p:cNvPr id="98" name="Freeform 7">
                <a:extLst>
                  <a:ext uri="{FF2B5EF4-FFF2-40B4-BE49-F238E27FC236}">
                    <a16:creationId xmlns:a16="http://schemas.microsoft.com/office/drawing/2014/main" id="{10FD0C41-2AFE-B74E-B718-CCAAD598C67D}"/>
                  </a:ext>
                </a:extLst>
              </p:cNvPr>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800" dirty="0">
                  <a:solidFill>
                    <a:schemeClr val="bg1">
                      <a:lumMod val="65000"/>
                    </a:schemeClr>
                  </a:solidFill>
                </a:endParaRPr>
              </a:p>
            </p:txBody>
          </p:sp>
        </p:grpSp>
      </p:grpSp>
      <p:cxnSp>
        <p:nvCxnSpPr>
          <p:cNvPr id="105" name="Straight Connector 104">
            <a:extLst>
              <a:ext uri="{FF2B5EF4-FFF2-40B4-BE49-F238E27FC236}">
                <a16:creationId xmlns:a16="http://schemas.microsoft.com/office/drawing/2014/main" id="{7F591F43-68A8-A445-A6BE-93A3EBACFE05}"/>
              </a:ext>
            </a:extLst>
          </p:cNvPr>
          <p:cNvCxnSpPr/>
          <p:nvPr userDrawn="1"/>
        </p:nvCxnSpPr>
        <p:spPr>
          <a:xfrm>
            <a:off x="4162918" y="2240595"/>
            <a:ext cx="0" cy="2952000"/>
          </a:xfrm>
          <a:prstGeom prst="line">
            <a:avLst/>
          </a:prstGeom>
          <a:ln w="63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Content Placeholder 2">
            <a:extLst>
              <a:ext uri="{FF2B5EF4-FFF2-40B4-BE49-F238E27FC236}">
                <a16:creationId xmlns:a16="http://schemas.microsoft.com/office/drawing/2014/main" id="{E82F87C5-B636-3A46-92BB-2164D7BB036A}"/>
              </a:ext>
            </a:extLst>
          </p:cNvPr>
          <p:cNvSpPr txBox="1">
            <a:spLocks/>
          </p:cNvSpPr>
          <p:nvPr userDrawn="1"/>
        </p:nvSpPr>
        <p:spPr>
          <a:xfrm>
            <a:off x="3556000" y="1056236"/>
            <a:ext cx="5080001" cy="43609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GB" sz="1200" dirty="0">
                <a:solidFill>
                  <a:schemeClr val="bg1">
                    <a:lumMod val="65000"/>
                  </a:schemeClr>
                </a:solidFill>
                <a:ea typeface="Roboto" panose="02000000000000000000" pitchFamily="2" charset="0"/>
              </a:rPr>
              <a:t>Here is more detailed information about our client feedback</a:t>
            </a:r>
            <a:endParaRPr lang="en-US" sz="1200" dirty="0">
              <a:solidFill>
                <a:schemeClr val="bg1">
                  <a:lumMod val="65000"/>
                </a:schemeClr>
              </a:solidFill>
              <a:ea typeface="Roboto" panose="02000000000000000000" pitchFamily="2" charset="0"/>
            </a:endParaRPr>
          </a:p>
        </p:txBody>
      </p:sp>
      <p:sp>
        <p:nvSpPr>
          <p:cNvPr id="107" name="TextBox 106">
            <a:extLst>
              <a:ext uri="{FF2B5EF4-FFF2-40B4-BE49-F238E27FC236}">
                <a16:creationId xmlns:a16="http://schemas.microsoft.com/office/drawing/2014/main" id="{0830D971-2588-F140-BDAB-9321EBEE4245}"/>
              </a:ext>
            </a:extLst>
          </p:cNvPr>
          <p:cNvSpPr txBox="1"/>
          <p:nvPr userDrawn="1"/>
        </p:nvSpPr>
        <p:spPr>
          <a:xfrm>
            <a:off x="1754172" y="2951961"/>
            <a:ext cx="1212201" cy="707892"/>
          </a:xfrm>
          <a:prstGeom prst="rect">
            <a:avLst/>
          </a:prstGeom>
          <a:noFill/>
        </p:spPr>
        <p:txBody>
          <a:bodyPr wrap="none" lIns="91445" tIns="45723" rIns="91445" bIns="45723" rtlCol="0">
            <a:spAutoFit/>
          </a:bodyPr>
          <a:lstStyle/>
          <a:p>
            <a:pPr algn="ctr"/>
            <a:r>
              <a:rPr lang="id-ID" sz="4000" b="1" dirty="0">
                <a:solidFill>
                  <a:schemeClr val="accent3"/>
                </a:solidFill>
                <a:latin typeface="Roboto Regular"/>
                <a:cs typeface="Roboto Regular"/>
              </a:rPr>
              <a:t>60%</a:t>
            </a:r>
          </a:p>
        </p:txBody>
      </p:sp>
      <p:sp>
        <p:nvSpPr>
          <p:cNvPr id="108" name="TextBox 107">
            <a:extLst>
              <a:ext uri="{FF2B5EF4-FFF2-40B4-BE49-F238E27FC236}">
                <a16:creationId xmlns:a16="http://schemas.microsoft.com/office/drawing/2014/main" id="{B0FD99D3-55F9-6747-90E0-A90E0AEAD442}"/>
              </a:ext>
            </a:extLst>
          </p:cNvPr>
          <p:cNvSpPr txBox="1"/>
          <p:nvPr userDrawn="1"/>
        </p:nvSpPr>
        <p:spPr>
          <a:xfrm>
            <a:off x="1500938" y="3659853"/>
            <a:ext cx="1732981" cy="830997"/>
          </a:xfrm>
          <a:prstGeom prst="rect">
            <a:avLst/>
          </a:prstGeom>
          <a:noFill/>
        </p:spPr>
        <p:txBody>
          <a:bodyPr wrap="square" rtlCol="0">
            <a:spAutoFit/>
          </a:bodyPr>
          <a:lstStyle/>
          <a:p>
            <a:pPr algn="ctr"/>
            <a:r>
              <a:rPr lang="id-ID" sz="1600" b="1" dirty="0">
                <a:solidFill>
                  <a:schemeClr val="accent1"/>
                </a:solidFill>
                <a:latin typeface="Roboto Regular"/>
                <a:cs typeface="Roboto Regular"/>
              </a:rPr>
              <a:t>OF CLIENTS, MORE DETAIL NERE...</a:t>
            </a:r>
          </a:p>
        </p:txBody>
      </p:sp>
      <p:sp>
        <p:nvSpPr>
          <p:cNvPr id="109" name="Content Placeholder 2">
            <a:extLst>
              <a:ext uri="{FF2B5EF4-FFF2-40B4-BE49-F238E27FC236}">
                <a16:creationId xmlns:a16="http://schemas.microsoft.com/office/drawing/2014/main" id="{7AC6ECAF-A1C6-7F45-B02C-03F1BA6FFEAB}"/>
              </a:ext>
            </a:extLst>
          </p:cNvPr>
          <p:cNvSpPr txBox="1">
            <a:spLocks/>
          </p:cNvSpPr>
          <p:nvPr userDrawn="1"/>
        </p:nvSpPr>
        <p:spPr>
          <a:xfrm>
            <a:off x="4190088" y="577070"/>
            <a:ext cx="3822026"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Client feedback detail</a:t>
            </a:r>
          </a:p>
        </p:txBody>
      </p:sp>
    </p:spTree>
    <p:extLst>
      <p:ext uri="{BB962C8B-B14F-4D97-AF65-F5344CB8AC3E}">
        <p14:creationId xmlns:p14="http://schemas.microsoft.com/office/powerpoint/2010/main" val="211819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96BA42-A492-B549-8517-9A01E17DD95C}"/>
              </a:ext>
            </a:extLst>
          </p:cNvPr>
          <p:cNvSpPr txBox="1"/>
          <p:nvPr userDrawn="1"/>
        </p:nvSpPr>
        <p:spPr>
          <a:xfrm>
            <a:off x="1684469" y="3867808"/>
            <a:ext cx="1170192" cy="243656"/>
          </a:xfrm>
          <a:prstGeom prst="rect">
            <a:avLst/>
          </a:prstGeom>
          <a:noFill/>
        </p:spPr>
        <p:txBody>
          <a:bodyPr wrap="none" lIns="0" tIns="0" rIns="0" bIns="0" rtlCol="0">
            <a:spAutoFit/>
          </a:bodyPr>
          <a:lstStyle/>
          <a:p>
            <a:pPr algn="ctr">
              <a:lnSpc>
                <a:spcPts val="1867"/>
              </a:lnSpc>
              <a:spcAft>
                <a:spcPts val="1600"/>
              </a:spcAft>
            </a:pPr>
            <a:r>
              <a:rPr lang="en-US" sz="1600" b="1" dirty="0">
                <a:solidFill>
                  <a:schemeClr val="accent3"/>
                </a:solidFill>
                <a:latin typeface="Trebuchet MS" panose="020B0703020202090204" pitchFamily="34" charset="0"/>
                <a:cs typeface="Roboto Regular" charset="0"/>
              </a:rPr>
              <a:t>Engagement</a:t>
            </a:r>
          </a:p>
        </p:txBody>
      </p:sp>
      <p:sp>
        <p:nvSpPr>
          <p:cNvPr id="5" name="TextBox 4">
            <a:extLst>
              <a:ext uri="{FF2B5EF4-FFF2-40B4-BE49-F238E27FC236}">
                <a16:creationId xmlns:a16="http://schemas.microsoft.com/office/drawing/2014/main" id="{AC35E2AE-7F77-D74B-AD3D-63F7B517B859}"/>
              </a:ext>
            </a:extLst>
          </p:cNvPr>
          <p:cNvSpPr txBox="1"/>
          <p:nvPr userDrawn="1"/>
        </p:nvSpPr>
        <p:spPr>
          <a:xfrm>
            <a:off x="1267585" y="4182257"/>
            <a:ext cx="2003961" cy="923330"/>
          </a:xfrm>
          <a:prstGeom prst="rect">
            <a:avLst/>
          </a:prstGeom>
          <a:noFill/>
        </p:spPr>
        <p:txBody>
          <a:bodyPr wrap="square" lIns="0" tIns="0" rIns="0" bIns="0" rtlCol="0">
            <a:spAutoFit/>
          </a:bodyPr>
          <a:lstStyle/>
          <a:p>
            <a:pPr lvl="0" algn="ctr"/>
            <a:r>
              <a:rPr lang="en-US" sz="1200" dirty="0">
                <a:solidFill>
                  <a:prstClr val="white">
                    <a:lumMod val="50000"/>
                  </a:prstClr>
                </a:solidFill>
                <a:latin typeface="Trebuchet MS" panose="020B0703020202090204" pitchFamily="34" charset="0"/>
                <a:ea typeface="Roboto" panose="02000000000000000000" pitchFamily="2" charset="0"/>
              </a:rPr>
              <a:t>On average clients engage with the team for around </a:t>
            </a:r>
            <a:br>
              <a:rPr lang="en-US" sz="1200" dirty="0">
                <a:solidFill>
                  <a:prstClr val="white">
                    <a:lumMod val="50000"/>
                  </a:prstClr>
                </a:solidFill>
                <a:latin typeface="Trebuchet MS" panose="020B0703020202090204" pitchFamily="34" charset="0"/>
                <a:ea typeface="Roboto" panose="02000000000000000000" pitchFamily="2" charset="0"/>
              </a:rPr>
            </a:br>
            <a:r>
              <a:rPr lang="en-US" sz="1200" b="1" dirty="0">
                <a:solidFill>
                  <a:prstClr val="white">
                    <a:lumMod val="50000"/>
                  </a:prstClr>
                </a:solidFill>
                <a:latin typeface="Trebuchet MS" panose="020B0703020202090204" pitchFamily="34" charset="0"/>
                <a:ea typeface="Roboto" panose="02000000000000000000" pitchFamily="2" charset="0"/>
              </a:rPr>
              <a:t>4 months from first conversation to allocation of property</a:t>
            </a:r>
            <a:endParaRPr lang="en-US" sz="1200" b="1" dirty="0">
              <a:solidFill>
                <a:prstClr val="white">
                  <a:lumMod val="65000"/>
                </a:prstClr>
              </a:solidFill>
              <a:latin typeface="Trebuchet MS" panose="020B0703020202090204" pitchFamily="34" charset="0"/>
              <a:ea typeface="Roboto" panose="02000000000000000000" pitchFamily="2" charset="0"/>
            </a:endParaRPr>
          </a:p>
        </p:txBody>
      </p:sp>
      <p:sp>
        <p:nvSpPr>
          <p:cNvPr id="6" name="Content Placeholder 2">
            <a:extLst>
              <a:ext uri="{FF2B5EF4-FFF2-40B4-BE49-F238E27FC236}">
                <a16:creationId xmlns:a16="http://schemas.microsoft.com/office/drawing/2014/main" id="{2D22DE99-85EE-0C48-9492-F9EBE05A1C35}"/>
              </a:ext>
            </a:extLst>
          </p:cNvPr>
          <p:cNvSpPr txBox="1">
            <a:spLocks/>
          </p:cNvSpPr>
          <p:nvPr userDrawn="1"/>
        </p:nvSpPr>
        <p:spPr>
          <a:xfrm>
            <a:off x="3556000" y="1056236"/>
            <a:ext cx="5080001" cy="43609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GB" sz="1200" dirty="0">
                <a:solidFill>
                  <a:schemeClr val="bg1">
                    <a:lumMod val="65000"/>
                  </a:schemeClr>
                </a:solidFill>
                <a:ea typeface="Roboto" panose="02000000000000000000" pitchFamily="2" charset="0"/>
              </a:rPr>
              <a:t>Here is more detailed information about our statistics</a:t>
            </a:r>
            <a:endParaRPr lang="en-US" sz="1200" dirty="0">
              <a:solidFill>
                <a:schemeClr val="bg1">
                  <a:lumMod val="65000"/>
                </a:schemeClr>
              </a:solidFill>
              <a:ea typeface="Roboto" panose="02000000000000000000" pitchFamily="2" charset="0"/>
            </a:endParaRPr>
          </a:p>
        </p:txBody>
      </p:sp>
      <p:sp>
        <p:nvSpPr>
          <p:cNvPr id="7" name="Content Placeholder 2">
            <a:extLst>
              <a:ext uri="{FF2B5EF4-FFF2-40B4-BE49-F238E27FC236}">
                <a16:creationId xmlns:a16="http://schemas.microsoft.com/office/drawing/2014/main" id="{0057EB96-4A70-7045-8BBD-CC04C007B208}"/>
              </a:ext>
            </a:extLst>
          </p:cNvPr>
          <p:cNvSpPr txBox="1">
            <a:spLocks/>
          </p:cNvSpPr>
          <p:nvPr userDrawn="1"/>
        </p:nvSpPr>
        <p:spPr>
          <a:xfrm>
            <a:off x="4190088" y="577070"/>
            <a:ext cx="3822026"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Housing First Statistics</a:t>
            </a:r>
          </a:p>
        </p:txBody>
      </p:sp>
      <p:sp>
        <p:nvSpPr>
          <p:cNvPr id="8" name="TextBox 7">
            <a:extLst>
              <a:ext uri="{FF2B5EF4-FFF2-40B4-BE49-F238E27FC236}">
                <a16:creationId xmlns:a16="http://schemas.microsoft.com/office/drawing/2014/main" id="{7FF4CB68-EE9F-4D4E-BB7B-6A47E9ADF4AA}"/>
              </a:ext>
            </a:extLst>
          </p:cNvPr>
          <p:cNvSpPr txBox="1"/>
          <p:nvPr userDrawn="1"/>
        </p:nvSpPr>
        <p:spPr>
          <a:xfrm>
            <a:off x="4423501" y="3867808"/>
            <a:ext cx="751809" cy="243656"/>
          </a:xfrm>
          <a:prstGeom prst="rect">
            <a:avLst/>
          </a:prstGeom>
          <a:noFill/>
        </p:spPr>
        <p:txBody>
          <a:bodyPr wrap="none" lIns="0" tIns="0" rIns="0" bIns="0" rtlCol="0">
            <a:spAutoFit/>
          </a:bodyPr>
          <a:lstStyle/>
          <a:p>
            <a:pPr algn="ctr">
              <a:lnSpc>
                <a:spcPts val="1867"/>
              </a:lnSpc>
              <a:spcAft>
                <a:spcPts val="1600"/>
              </a:spcAft>
            </a:pPr>
            <a:r>
              <a:rPr lang="en-US" sz="1600" b="1" dirty="0">
                <a:solidFill>
                  <a:schemeClr val="accent3"/>
                </a:solidFill>
                <a:latin typeface="Trebuchet MS" panose="020B0703020202090204" pitchFamily="34" charset="0"/>
                <a:cs typeface="Roboto Regular" charset="0"/>
              </a:rPr>
              <a:t>Support</a:t>
            </a:r>
          </a:p>
        </p:txBody>
      </p:sp>
      <p:sp>
        <p:nvSpPr>
          <p:cNvPr id="9" name="TextBox 8">
            <a:extLst>
              <a:ext uri="{FF2B5EF4-FFF2-40B4-BE49-F238E27FC236}">
                <a16:creationId xmlns:a16="http://schemas.microsoft.com/office/drawing/2014/main" id="{86FF6744-C9B8-904A-A4EE-C4BEA21D5430}"/>
              </a:ext>
            </a:extLst>
          </p:cNvPr>
          <p:cNvSpPr txBox="1"/>
          <p:nvPr userDrawn="1"/>
        </p:nvSpPr>
        <p:spPr>
          <a:xfrm>
            <a:off x="3797425" y="4182257"/>
            <a:ext cx="2003961" cy="738664"/>
          </a:xfrm>
          <a:prstGeom prst="rect">
            <a:avLst/>
          </a:prstGeom>
          <a:noFill/>
        </p:spPr>
        <p:txBody>
          <a:bodyPr wrap="square" lIns="0" tIns="0" rIns="0" bIns="0" rtlCol="0">
            <a:spAutoFit/>
          </a:bodyPr>
          <a:lstStyle/>
          <a:p>
            <a:pPr lvl="0" algn="ctr"/>
            <a:r>
              <a:rPr lang="en-US" sz="1200" dirty="0">
                <a:solidFill>
                  <a:prstClr val="white">
                    <a:lumMod val="50000"/>
                  </a:prstClr>
                </a:solidFill>
                <a:latin typeface="Trebuchet MS" panose="020B0703020202090204" pitchFamily="34" charset="0"/>
                <a:ea typeface="Roboto" panose="02000000000000000000" pitchFamily="2" charset="0"/>
              </a:rPr>
              <a:t>On average clients get </a:t>
            </a:r>
            <a:r>
              <a:rPr lang="en-US" sz="1200" b="1" dirty="0">
                <a:solidFill>
                  <a:prstClr val="white">
                    <a:lumMod val="50000"/>
                  </a:prstClr>
                </a:solidFill>
                <a:latin typeface="Trebuchet MS" panose="020B0703020202090204" pitchFamily="34" charset="0"/>
                <a:ea typeface="Roboto" panose="02000000000000000000" pitchFamily="2" charset="0"/>
              </a:rPr>
              <a:t>14 hours of face to face contact a week</a:t>
            </a:r>
            <a:r>
              <a:rPr lang="en-US" sz="1200" dirty="0">
                <a:solidFill>
                  <a:prstClr val="white">
                    <a:lumMod val="50000"/>
                  </a:prstClr>
                </a:solidFill>
                <a:latin typeface="Trebuchet MS" panose="020B0703020202090204" pitchFamily="34" charset="0"/>
                <a:ea typeface="Roboto" panose="02000000000000000000" pitchFamily="2" charset="0"/>
              </a:rPr>
              <a:t> once they are in a property.</a:t>
            </a:r>
            <a:endParaRPr lang="en-US" sz="1200" b="1" dirty="0">
              <a:solidFill>
                <a:prstClr val="white">
                  <a:lumMod val="65000"/>
                </a:prstClr>
              </a:solidFill>
              <a:latin typeface="Trebuchet MS" panose="020B0703020202090204" pitchFamily="34" charset="0"/>
              <a:ea typeface="Roboto" panose="02000000000000000000" pitchFamily="2" charset="0"/>
            </a:endParaRPr>
          </a:p>
        </p:txBody>
      </p:sp>
      <p:sp>
        <p:nvSpPr>
          <p:cNvPr id="10" name="TextBox 9">
            <a:extLst>
              <a:ext uri="{FF2B5EF4-FFF2-40B4-BE49-F238E27FC236}">
                <a16:creationId xmlns:a16="http://schemas.microsoft.com/office/drawing/2014/main" id="{886EA738-A366-1744-B5E2-F68E89A367D3}"/>
              </a:ext>
            </a:extLst>
          </p:cNvPr>
          <p:cNvSpPr txBox="1"/>
          <p:nvPr userDrawn="1"/>
        </p:nvSpPr>
        <p:spPr>
          <a:xfrm>
            <a:off x="6879929" y="3867808"/>
            <a:ext cx="891270" cy="243656"/>
          </a:xfrm>
          <a:prstGeom prst="rect">
            <a:avLst/>
          </a:prstGeom>
          <a:noFill/>
        </p:spPr>
        <p:txBody>
          <a:bodyPr wrap="none" lIns="0" tIns="0" rIns="0" bIns="0" rtlCol="0">
            <a:spAutoFit/>
          </a:bodyPr>
          <a:lstStyle/>
          <a:p>
            <a:pPr algn="ctr">
              <a:lnSpc>
                <a:spcPts val="1867"/>
              </a:lnSpc>
              <a:spcAft>
                <a:spcPts val="1600"/>
              </a:spcAft>
            </a:pPr>
            <a:r>
              <a:rPr lang="en-US" sz="1600" b="1" dirty="0">
                <a:solidFill>
                  <a:schemeClr val="accent3"/>
                </a:solidFill>
                <a:latin typeface="Trebuchet MS" panose="020B0703020202090204" pitchFamily="34" charset="0"/>
                <a:cs typeface="Roboto Regular" charset="0"/>
              </a:rPr>
              <a:t>Outreach</a:t>
            </a:r>
          </a:p>
        </p:txBody>
      </p:sp>
      <p:sp>
        <p:nvSpPr>
          <p:cNvPr id="11" name="TextBox 10">
            <a:extLst>
              <a:ext uri="{FF2B5EF4-FFF2-40B4-BE49-F238E27FC236}">
                <a16:creationId xmlns:a16="http://schemas.microsoft.com/office/drawing/2014/main" id="{CEE5CCDF-1558-7A49-B115-C3C9E2B75B4D}"/>
              </a:ext>
            </a:extLst>
          </p:cNvPr>
          <p:cNvSpPr txBox="1"/>
          <p:nvPr userDrawn="1"/>
        </p:nvSpPr>
        <p:spPr>
          <a:xfrm>
            <a:off x="6323583" y="4182257"/>
            <a:ext cx="2003961" cy="923330"/>
          </a:xfrm>
          <a:prstGeom prst="rect">
            <a:avLst/>
          </a:prstGeom>
          <a:noFill/>
        </p:spPr>
        <p:txBody>
          <a:bodyPr wrap="square" lIns="0" tIns="0" rIns="0" bIns="0" rtlCol="0">
            <a:spAutoFit/>
          </a:bodyPr>
          <a:lstStyle/>
          <a:p>
            <a:pPr lvl="0" algn="ctr"/>
            <a:r>
              <a:rPr lang="en-US" sz="1200" dirty="0">
                <a:solidFill>
                  <a:prstClr val="white">
                    <a:lumMod val="50000"/>
                  </a:prstClr>
                </a:solidFill>
                <a:latin typeface="Trebuchet MS" panose="020B0703020202090204" pitchFamily="34" charset="0"/>
                <a:ea typeface="Roboto" panose="02000000000000000000" pitchFamily="2" charset="0"/>
              </a:rPr>
              <a:t>On average clients get </a:t>
            </a:r>
            <a:r>
              <a:rPr lang="en-US" sz="1200" b="1" dirty="0">
                <a:solidFill>
                  <a:prstClr val="white">
                    <a:lumMod val="50000"/>
                  </a:prstClr>
                </a:solidFill>
                <a:latin typeface="Trebuchet MS" panose="020B0703020202090204" pitchFamily="34" charset="0"/>
                <a:ea typeface="Roboto" panose="02000000000000000000" pitchFamily="2" charset="0"/>
              </a:rPr>
              <a:t>3 hours per week whilst on outreach, </a:t>
            </a:r>
            <a:r>
              <a:rPr lang="en-US" sz="1200" dirty="0">
                <a:solidFill>
                  <a:prstClr val="white">
                    <a:lumMod val="50000"/>
                  </a:prstClr>
                </a:solidFill>
                <a:latin typeface="Trebuchet MS" panose="020B0703020202090204" pitchFamily="34" charset="0"/>
                <a:ea typeface="Roboto" panose="02000000000000000000" pitchFamily="2" charset="0"/>
              </a:rPr>
              <a:t>which can include staff attending the breakfast run, bus project eta</a:t>
            </a:r>
          </a:p>
        </p:txBody>
      </p:sp>
      <p:sp>
        <p:nvSpPr>
          <p:cNvPr id="12" name="TextBox 11">
            <a:extLst>
              <a:ext uri="{FF2B5EF4-FFF2-40B4-BE49-F238E27FC236}">
                <a16:creationId xmlns:a16="http://schemas.microsoft.com/office/drawing/2014/main" id="{0B184499-C6CB-7C4D-9E02-ABD1416A55F0}"/>
              </a:ext>
            </a:extLst>
          </p:cNvPr>
          <p:cNvSpPr txBox="1"/>
          <p:nvPr userDrawn="1"/>
        </p:nvSpPr>
        <p:spPr>
          <a:xfrm>
            <a:off x="9368901" y="3867808"/>
            <a:ext cx="1000275" cy="243656"/>
          </a:xfrm>
          <a:prstGeom prst="rect">
            <a:avLst/>
          </a:prstGeom>
          <a:noFill/>
        </p:spPr>
        <p:txBody>
          <a:bodyPr wrap="none" lIns="0" tIns="0" rIns="0" bIns="0" rtlCol="0">
            <a:spAutoFit/>
          </a:bodyPr>
          <a:lstStyle/>
          <a:p>
            <a:pPr algn="ctr">
              <a:lnSpc>
                <a:spcPts val="1867"/>
              </a:lnSpc>
              <a:spcAft>
                <a:spcPts val="1600"/>
              </a:spcAft>
            </a:pPr>
            <a:r>
              <a:rPr lang="en-US" sz="1600" b="1" dirty="0">
                <a:solidFill>
                  <a:schemeClr val="accent3"/>
                </a:solidFill>
                <a:latin typeface="Trebuchet MS" panose="020B0703020202090204" pitchFamily="34" charset="0"/>
                <a:cs typeface="Roboto Regular" charset="0"/>
              </a:rPr>
              <a:t>Properties</a:t>
            </a:r>
          </a:p>
        </p:txBody>
      </p:sp>
      <p:sp>
        <p:nvSpPr>
          <p:cNvPr id="13" name="TextBox 12">
            <a:extLst>
              <a:ext uri="{FF2B5EF4-FFF2-40B4-BE49-F238E27FC236}">
                <a16:creationId xmlns:a16="http://schemas.microsoft.com/office/drawing/2014/main" id="{0C5029C8-4BF0-EA4E-A20A-6CF51AE6ACE1}"/>
              </a:ext>
            </a:extLst>
          </p:cNvPr>
          <p:cNvSpPr txBox="1"/>
          <p:nvPr userDrawn="1"/>
        </p:nvSpPr>
        <p:spPr>
          <a:xfrm>
            <a:off x="8867057" y="4182257"/>
            <a:ext cx="2003961" cy="553998"/>
          </a:xfrm>
          <a:prstGeom prst="rect">
            <a:avLst/>
          </a:prstGeom>
          <a:noFill/>
        </p:spPr>
        <p:txBody>
          <a:bodyPr wrap="square" lIns="0" tIns="0" rIns="0" bIns="0" rtlCol="0">
            <a:spAutoFit/>
          </a:bodyPr>
          <a:lstStyle/>
          <a:p>
            <a:pPr lvl="0" algn="ctr"/>
            <a:r>
              <a:rPr lang="en-US" sz="1200" dirty="0">
                <a:solidFill>
                  <a:prstClr val="white">
                    <a:lumMod val="50000"/>
                  </a:prstClr>
                </a:solidFill>
                <a:latin typeface="Trebuchet MS" panose="020B0703020202090204" pitchFamily="34" charset="0"/>
                <a:ea typeface="Roboto" panose="02000000000000000000" pitchFamily="2" charset="0"/>
              </a:rPr>
              <a:t>At the moment we have </a:t>
            </a:r>
            <a:r>
              <a:rPr lang="en-US" sz="1200" b="1" dirty="0">
                <a:solidFill>
                  <a:prstClr val="white">
                    <a:lumMod val="50000"/>
                  </a:prstClr>
                </a:solidFill>
                <a:latin typeface="Trebuchet MS" panose="020B0703020202090204" pitchFamily="34" charset="0"/>
                <a:ea typeface="Roboto" panose="02000000000000000000" pitchFamily="2" charset="0"/>
              </a:rPr>
              <a:t>8 clients in properties</a:t>
            </a:r>
            <a:r>
              <a:rPr lang="en-US" sz="1200" dirty="0">
                <a:solidFill>
                  <a:prstClr val="white">
                    <a:lumMod val="50000"/>
                  </a:prstClr>
                </a:solidFill>
                <a:latin typeface="Trebuchet MS" panose="020B0703020202090204" pitchFamily="34" charset="0"/>
                <a:ea typeface="Roboto" panose="02000000000000000000" pitchFamily="2" charset="0"/>
              </a:rPr>
              <a:t> and are supporting 6 on outreach.</a:t>
            </a:r>
            <a:endParaRPr lang="en-US" sz="1200" b="1" dirty="0">
              <a:solidFill>
                <a:prstClr val="white">
                  <a:lumMod val="65000"/>
                </a:prstClr>
              </a:solidFill>
              <a:latin typeface="Trebuchet MS" panose="020B0703020202090204" pitchFamily="34" charset="0"/>
              <a:ea typeface="Roboto" panose="02000000000000000000" pitchFamily="2" charset="0"/>
            </a:endParaRPr>
          </a:p>
        </p:txBody>
      </p:sp>
      <p:cxnSp>
        <p:nvCxnSpPr>
          <p:cNvPr id="14" name="Straight Connector 13">
            <a:extLst>
              <a:ext uri="{FF2B5EF4-FFF2-40B4-BE49-F238E27FC236}">
                <a16:creationId xmlns:a16="http://schemas.microsoft.com/office/drawing/2014/main" id="{0B043489-F5F1-684B-A9AD-E0AA1FA8AC86}"/>
              </a:ext>
            </a:extLst>
          </p:cNvPr>
          <p:cNvCxnSpPr/>
          <p:nvPr userDrawn="1"/>
        </p:nvCxnSpPr>
        <p:spPr>
          <a:xfrm>
            <a:off x="1312993" y="3688524"/>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550F4D-8F38-A747-B3A5-DBD450E25BCF}"/>
              </a:ext>
            </a:extLst>
          </p:cNvPr>
          <p:cNvCxnSpPr/>
          <p:nvPr userDrawn="1"/>
        </p:nvCxnSpPr>
        <p:spPr>
          <a:xfrm>
            <a:off x="3842833" y="3688524"/>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2C2DC1-07D8-AA4E-A563-BF8AB7853737}"/>
              </a:ext>
            </a:extLst>
          </p:cNvPr>
          <p:cNvCxnSpPr/>
          <p:nvPr userDrawn="1"/>
        </p:nvCxnSpPr>
        <p:spPr>
          <a:xfrm>
            <a:off x="6292969" y="3688524"/>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997033-AC4B-5843-A612-D30B3ED16E58}"/>
              </a:ext>
            </a:extLst>
          </p:cNvPr>
          <p:cNvCxnSpPr/>
          <p:nvPr userDrawn="1"/>
        </p:nvCxnSpPr>
        <p:spPr>
          <a:xfrm>
            <a:off x="8852545" y="3688524"/>
            <a:ext cx="19131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Freeform 165">
            <a:extLst>
              <a:ext uri="{FF2B5EF4-FFF2-40B4-BE49-F238E27FC236}">
                <a16:creationId xmlns:a16="http://schemas.microsoft.com/office/drawing/2014/main" id="{5CF617B6-49DE-DB45-BC6D-CB9EE9C3DF24}"/>
              </a:ext>
            </a:extLst>
          </p:cNvPr>
          <p:cNvSpPr>
            <a:spLocks noChangeArrowheads="1"/>
          </p:cNvSpPr>
          <p:nvPr userDrawn="1"/>
        </p:nvSpPr>
        <p:spPr bwMode="auto">
          <a:xfrm>
            <a:off x="4288939" y="2406629"/>
            <a:ext cx="990600" cy="1019175"/>
          </a:xfrm>
          <a:custGeom>
            <a:avLst/>
            <a:gdLst>
              <a:gd name="T0" fmla="*/ 294 w 619"/>
              <a:gd name="T1" fmla="*/ 559 h 634"/>
              <a:gd name="T2" fmla="*/ 294 w 619"/>
              <a:gd name="T3" fmla="*/ 559 h 634"/>
              <a:gd name="T4" fmla="*/ 324 w 619"/>
              <a:gd name="T5" fmla="*/ 559 h 634"/>
              <a:gd name="T6" fmla="*/ 324 w 619"/>
              <a:gd name="T7" fmla="*/ 515 h 634"/>
              <a:gd name="T8" fmla="*/ 294 w 619"/>
              <a:gd name="T9" fmla="*/ 515 h 634"/>
              <a:gd name="T10" fmla="*/ 294 w 619"/>
              <a:gd name="T11" fmla="*/ 559 h 634"/>
              <a:gd name="T12" fmla="*/ 132 w 619"/>
              <a:gd name="T13" fmla="*/ 456 h 634"/>
              <a:gd name="T14" fmla="*/ 132 w 619"/>
              <a:gd name="T15" fmla="*/ 456 h 634"/>
              <a:gd name="T16" fmla="*/ 147 w 619"/>
              <a:gd name="T17" fmla="*/ 486 h 634"/>
              <a:gd name="T18" fmla="*/ 177 w 619"/>
              <a:gd name="T19" fmla="*/ 456 h 634"/>
              <a:gd name="T20" fmla="*/ 147 w 619"/>
              <a:gd name="T21" fmla="*/ 427 h 634"/>
              <a:gd name="T22" fmla="*/ 132 w 619"/>
              <a:gd name="T23" fmla="*/ 456 h 634"/>
              <a:gd name="T24" fmla="*/ 191 w 619"/>
              <a:gd name="T25" fmla="*/ 162 h 634"/>
              <a:gd name="T26" fmla="*/ 191 w 619"/>
              <a:gd name="T27" fmla="*/ 162 h 634"/>
              <a:gd name="T28" fmla="*/ 162 w 619"/>
              <a:gd name="T29" fmla="*/ 147 h 634"/>
              <a:gd name="T30" fmla="*/ 132 w 619"/>
              <a:gd name="T31" fmla="*/ 162 h 634"/>
              <a:gd name="T32" fmla="*/ 162 w 619"/>
              <a:gd name="T33" fmla="*/ 192 h 634"/>
              <a:gd name="T34" fmla="*/ 191 w 619"/>
              <a:gd name="T35" fmla="*/ 162 h 634"/>
              <a:gd name="T36" fmla="*/ 309 w 619"/>
              <a:gd name="T37" fmla="*/ 88 h 634"/>
              <a:gd name="T38" fmla="*/ 309 w 619"/>
              <a:gd name="T39" fmla="*/ 88 h 634"/>
              <a:gd name="T40" fmla="*/ 294 w 619"/>
              <a:gd name="T41" fmla="*/ 103 h 634"/>
              <a:gd name="T42" fmla="*/ 294 w 619"/>
              <a:gd name="T43" fmla="*/ 294 h 634"/>
              <a:gd name="T44" fmla="*/ 132 w 619"/>
              <a:gd name="T45" fmla="*/ 294 h 634"/>
              <a:gd name="T46" fmla="*/ 118 w 619"/>
              <a:gd name="T47" fmla="*/ 324 h 634"/>
              <a:gd name="T48" fmla="*/ 132 w 619"/>
              <a:gd name="T49" fmla="*/ 338 h 634"/>
              <a:gd name="T50" fmla="*/ 309 w 619"/>
              <a:gd name="T51" fmla="*/ 338 h 634"/>
              <a:gd name="T52" fmla="*/ 324 w 619"/>
              <a:gd name="T53" fmla="*/ 324 h 634"/>
              <a:gd name="T54" fmla="*/ 324 w 619"/>
              <a:gd name="T55" fmla="*/ 103 h 634"/>
              <a:gd name="T56" fmla="*/ 309 w 619"/>
              <a:gd name="T57" fmla="*/ 88 h 634"/>
              <a:gd name="T58" fmla="*/ 427 w 619"/>
              <a:gd name="T59" fmla="*/ 456 h 634"/>
              <a:gd name="T60" fmla="*/ 427 w 619"/>
              <a:gd name="T61" fmla="*/ 456 h 634"/>
              <a:gd name="T62" fmla="*/ 456 w 619"/>
              <a:gd name="T63" fmla="*/ 486 h 634"/>
              <a:gd name="T64" fmla="*/ 471 w 619"/>
              <a:gd name="T65" fmla="*/ 456 h 634"/>
              <a:gd name="T66" fmla="*/ 456 w 619"/>
              <a:gd name="T67" fmla="*/ 427 h 634"/>
              <a:gd name="T68" fmla="*/ 427 w 619"/>
              <a:gd name="T69" fmla="*/ 456 h 634"/>
              <a:gd name="T70" fmla="*/ 427 w 619"/>
              <a:gd name="T71" fmla="*/ 162 h 634"/>
              <a:gd name="T72" fmla="*/ 427 w 619"/>
              <a:gd name="T73" fmla="*/ 162 h 634"/>
              <a:gd name="T74" fmla="*/ 456 w 619"/>
              <a:gd name="T75" fmla="*/ 192 h 634"/>
              <a:gd name="T76" fmla="*/ 486 w 619"/>
              <a:gd name="T77" fmla="*/ 162 h 634"/>
              <a:gd name="T78" fmla="*/ 456 w 619"/>
              <a:gd name="T79" fmla="*/ 147 h 634"/>
              <a:gd name="T80" fmla="*/ 427 w 619"/>
              <a:gd name="T81" fmla="*/ 162 h 634"/>
              <a:gd name="T82" fmla="*/ 309 w 619"/>
              <a:gd name="T83" fmla="*/ 0 h 634"/>
              <a:gd name="T84" fmla="*/ 309 w 619"/>
              <a:gd name="T85" fmla="*/ 0 h 634"/>
              <a:gd name="T86" fmla="*/ 0 w 619"/>
              <a:gd name="T87" fmla="*/ 324 h 634"/>
              <a:gd name="T88" fmla="*/ 309 w 619"/>
              <a:gd name="T89" fmla="*/ 633 h 634"/>
              <a:gd name="T90" fmla="*/ 618 w 619"/>
              <a:gd name="T91" fmla="*/ 324 h 634"/>
              <a:gd name="T92" fmla="*/ 309 w 619"/>
              <a:gd name="T93" fmla="*/ 0 h 634"/>
              <a:gd name="T94" fmla="*/ 309 w 619"/>
              <a:gd name="T95" fmla="*/ 589 h 634"/>
              <a:gd name="T96" fmla="*/ 309 w 619"/>
              <a:gd name="T97" fmla="*/ 589 h 634"/>
              <a:gd name="T98" fmla="*/ 29 w 619"/>
              <a:gd name="T99" fmla="*/ 324 h 634"/>
              <a:gd name="T100" fmla="*/ 309 w 619"/>
              <a:gd name="T101" fmla="*/ 44 h 634"/>
              <a:gd name="T102" fmla="*/ 589 w 619"/>
              <a:gd name="T103" fmla="*/ 324 h 634"/>
              <a:gd name="T104" fmla="*/ 309 w 619"/>
              <a:gd name="T105" fmla="*/ 589 h 634"/>
              <a:gd name="T106" fmla="*/ 500 w 619"/>
              <a:gd name="T107" fmla="*/ 294 h 634"/>
              <a:gd name="T108" fmla="*/ 500 w 619"/>
              <a:gd name="T109" fmla="*/ 294 h 634"/>
              <a:gd name="T110" fmla="*/ 500 w 619"/>
              <a:gd name="T111" fmla="*/ 338 h 634"/>
              <a:gd name="T112" fmla="*/ 545 w 619"/>
              <a:gd name="T113" fmla="*/ 338 h 634"/>
              <a:gd name="T114" fmla="*/ 545 w 619"/>
              <a:gd name="T115" fmla="*/ 294 h 634"/>
              <a:gd name="T116" fmla="*/ 500 w 619"/>
              <a:gd name="T117" fmla="*/ 29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9" h="634">
                <a:moveTo>
                  <a:pt x="294" y="559"/>
                </a:moveTo>
                <a:lnTo>
                  <a:pt x="294" y="559"/>
                </a:lnTo>
                <a:cubicBezTo>
                  <a:pt x="324" y="559"/>
                  <a:pt x="324" y="559"/>
                  <a:pt x="324" y="559"/>
                </a:cubicBezTo>
                <a:cubicBezTo>
                  <a:pt x="324" y="515"/>
                  <a:pt x="324" y="515"/>
                  <a:pt x="324" y="515"/>
                </a:cubicBezTo>
                <a:cubicBezTo>
                  <a:pt x="294" y="515"/>
                  <a:pt x="294" y="515"/>
                  <a:pt x="294" y="515"/>
                </a:cubicBezTo>
                <a:lnTo>
                  <a:pt x="294" y="559"/>
                </a:lnTo>
                <a:close/>
                <a:moveTo>
                  <a:pt x="132" y="456"/>
                </a:moveTo>
                <a:lnTo>
                  <a:pt x="132" y="456"/>
                </a:lnTo>
                <a:cubicBezTo>
                  <a:pt x="147" y="486"/>
                  <a:pt x="147" y="486"/>
                  <a:pt x="147" y="486"/>
                </a:cubicBezTo>
                <a:cubicBezTo>
                  <a:pt x="177" y="456"/>
                  <a:pt x="177" y="456"/>
                  <a:pt x="177" y="456"/>
                </a:cubicBezTo>
                <a:cubicBezTo>
                  <a:pt x="147" y="427"/>
                  <a:pt x="147" y="427"/>
                  <a:pt x="147" y="427"/>
                </a:cubicBezTo>
                <a:lnTo>
                  <a:pt x="132" y="456"/>
                </a:lnTo>
                <a:close/>
                <a:moveTo>
                  <a:pt x="191" y="162"/>
                </a:moveTo>
                <a:lnTo>
                  <a:pt x="191" y="162"/>
                </a:lnTo>
                <a:cubicBezTo>
                  <a:pt x="162" y="147"/>
                  <a:pt x="162" y="147"/>
                  <a:pt x="162" y="147"/>
                </a:cubicBezTo>
                <a:cubicBezTo>
                  <a:pt x="132" y="162"/>
                  <a:pt x="132" y="162"/>
                  <a:pt x="132" y="162"/>
                </a:cubicBezTo>
                <a:cubicBezTo>
                  <a:pt x="162" y="192"/>
                  <a:pt x="162" y="192"/>
                  <a:pt x="162" y="192"/>
                </a:cubicBezTo>
                <a:lnTo>
                  <a:pt x="191" y="162"/>
                </a:lnTo>
                <a:close/>
                <a:moveTo>
                  <a:pt x="309" y="88"/>
                </a:moveTo>
                <a:lnTo>
                  <a:pt x="309" y="88"/>
                </a:lnTo>
                <a:cubicBezTo>
                  <a:pt x="294" y="88"/>
                  <a:pt x="294" y="88"/>
                  <a:pt x="294" y="103"/>
                </a:cubicBezTo>
                <a:cubicBezTo>
                  <a:pt x="294" y="294"/>
                  <a:pt x="294" y="294"/>
                  <a:pt x="294" y="294"/>
                </a:cubicBezTo>
                <a:cubicBezTo>
                  <a:pt x="132" y="294"/>
                  <a:pt x="132" y="294"/>
                  <a:pt x="132" y="294"/>
                </a:cubicBezTo>
                <a:cubicBezTo>
                  <a:pt x="118" y="294"/>
                  <a:pt x="118" y="309"/>
                  <a:pt x="118" y="324"/>
                </a:cubicBezTo>
                <a:cubicBezTo>
                  <a:pt x="118" y="324"/>
                  <a:pt x="118" y="338"/>
                  <a:pt x="132" y="338"/>
                </a:cubicBezTo>
                <a:cubicBezTo>
                  <a:pt x="309" y="338"/>
                  <a:pt x="309" y="338"/>
                  <a:pt x="309" y="338"/>
                </a:cubicBezTo>
                <a:cubicBezTo>
                  <a:pt x="324" y="338"/>
                  <a:pt x="324" y="324"/>
                  <a:pt x="324" y="324"/>
                </a:cubicBezTo>
                <a:cubicBezTo>
                  <a:pt x="324" y="103"/>
                  <a:pt x="324" y="103"/>
                  <a:pt x="324" y="103"/>
                </a:cubicBezTo>
                <a:cubicBezTo>
                  <a:pt x="324" y="88"/>
                  <a:pt x="324" y="88"/>
                  <a:pt x="309" y="88"/>
                </a:cubicBezTo>
                <a:close/>
                <a:moveTo>
                  <a:pt x="427" y="456"/>
                </a:moveTo>
                <a:lnTo>
                  <a:pt x="427" y="456"/>
                </a:lnTo>
                <a:cubicBezTo>
                  <a:pt x="456" y="486"/>
                  <a:pt x="456" y="486"/>
                  <a:pt x="456" y="486"/>
                </a:cubicBezTo>
                <a:cubicBezTo>
                  <a:pt x="471" y="456"/>
                  <a:pt x="471" y="456"/>
                  <a:pt x="471" y="456"/>
                </a:cubicBezTo>
                <a:cubicBezTo>
                  <a:pt x="456" y="427"/>
                  <a:pt x="456" y="427"/>
                  <a:pt x="456" y="427"/>
                </a:cubicBezTo>
                <a:lnTo>
                  <a:pt x="427" y="456"/>
                </a:lnTo>
                <a:close/>
                <a:moveTo>
                  <a:pt x="427" y="162"/>
                </a:moveTo>
                <a:lnTo>
                  <a:pt x="427" y="162"/>
                </a:lnTo>
                <a:cubicBezTo>
                  <a:pt x="456" y="192"/>
                  <a:pt x="456" y="192"/>
                  <a:pt x="456" y="192"/>
                </a:cubicBezTo>
                <a:cubicBezTo>
                  <a:pt x="486" y="162"/>
                  <a:pt x="486" y="162"/>
                  <a:pt x="486" y="162"/>
                </a:cubicBezTo>
                <a:cubicBezTo>
                  <a:pt x="456" y="147"/>
                  <a:pt x="456" y="147"/>
                  <a:pt x="456" y="147"/>
                </a:cubicBezTo>
                <a:lnTo>
                  <a:pt x="427" y="162"/>
                </a:lnTo>
                <a:close/>
                <a:moveTo>
                  <a:pt x="309" y="0"/>
                </a:moveTo>
                <a:lnTo>
                  <a:pt x="309" y="0"/>
                </a:lnTo>
                <a:cubicBezTo>
                  <a:pt x="132" y="0"/>
                  <a:pt x="0" y="147"/>
                  <a:pt x="0" y="324"/>
                </a:cubicBezTo>
                <a:cubicBezTo>
                  <a:pt x="0" y="486"/>
                  <a:pt x="132" y="633"/>
                  <a:pt x="309" y="633"/>
                </a:cubicBezTo>
                <a:cubicBezTo>
                  <a:pt x="486" y="633"/>
                  <a:pt x="618" y="486"/>
                  <a:pt x="618" y="324"/>
                </a:cubicBezTo>
                <a:cubicBezTo>
                  <a:pt x="618" y="147"/>
                  <a:pt x="486" y="0"/>
                  <a:pt x="309" y="0"/>
                </a:cubicBezTo>
                <a:close/>
                <a:moveTo>
                  <a:pt x="309" y="589"/>
                </a:moveTo>
                <a:lnTo>
                  <a:pt x="309" y="589"/>
                </a:lnTo>
                <a:cubicBezTo>
                  <a:pt x="162" y="589"/>
                  <a:pt x="29" y="471"/>
                  <a:pt x="29" y="324"/>
                </a:cubicBezTo>
                <a:cubicBezTo>
                  <a:pt x="29" y="162"/>
                  <a:pt x="162" y="44"/>
                  <a:pt x="309" y="44"/>
                </a:cubicBezTo>
                <a:cubicBezTo>
                  <a:pt x="456" y="44"/>
                  <a:pt x="589" y="162"/>
                  <a:pt x="589" y="324"/>
                </a:cubicBezTo>
                <a:cubicBezTo>
                  <a:pt x="589" y="471"/>
                  <a:pt x="456" y="589"/>
                  <a:pt x="309" y="589"/>
                </a:cubicBezTo>
                <a:close/>
                <a:moveTo>
                  <a:pt x="500" y="294"/>
                </a:moveTo>
                <a:lnTo>
                  <a:pt x="500" y="294"/>
                </a:lnTo>
                <a:cubicBezTo>
                  <a:pt x="500" y="338"/>
                  <a:pt x="500" y="338"/>
                  <a:pt x="500" y="338"/>
                </a:cubicBezTo>
                <a:cubicBezTo>
                  <a:pt x="545" y="338"/>
                  <a:pt x="545" y="338"/>
                  <a:pt x="545" y="338"/>
                </a:cubicBezTo>
                <a:cubicBezTo>
                  <a:pt x="545" y="294"/>
                  <a:pt x="545" y="294"/>
                  <a:pt x="545" y="294"/>
                </a:cubicBezTo>
                <a:lnTo>
                  <a:pt x="500" y="294"/>
                </a:lnTo>
                <a:close/>
              </a:path>
            </a:pathLst>
          </a:custGeom>
          <a:solidFill>
            <a:schemeClr val="accent6"/>
          </a:solidFill>
          <a:ln>
            <a:noFill/>
          </a:ln>
          <a:effectLst/>
        </p:spPr>
        <p:txBody>
          <a:bodyPr wrap="none" lIns="91431" tIns="45716" rIns="91431" bIns="45716" anchor="ctr"/>
          <a:lstStyle/>
          <a:p>
            <a:pPr defTabSz="1218987" eaLnBrk="1" fontAlgn="auto" hangingPunct="1">
              <a:spcBef>
                <a:spcPts val="0"/>
              </a:spcBef>
              <a:spcAft>
                <a:spcPts val="0"/>
              </a:spcAft>
              <a:defRPr/>
            </a:pPr>
            <a:r>
              <a:rPr lang="en-US" dirty="0">
                <a:latin typeface="+mn-lt"/>
                <a:ea typeface="+mn-ea"/>
              </a:rPr>
              <a:t>  </a:t>
            </a:r>
          </a:p>
        </p:txBody>
      </p:sp>
      <p:sp>
        <p:nvSpPr>
          <p:cNvPr id="19" name="Freeform 188">
            <a:extLst>
              <a:ext uri="{FF2B5EF4-FFF2-40B4-BE49-F238E27FC236}">
                <a16:creationId xmlns:a16="http://schemas.microsoft.com/office/drawing/2014/main" id="{4A2F49E4-5FB1-4447-A91F-1400AE3E6CB0}"/>
              </a:ext>
            </a:extLst>
          </p:cNvPr>
          <p:cNvSpPr>
            <a:spLocks noChangeArrowheads="1"/>
          </p:cNvSpPr>
          <p:nvPr userDrawn="1"/>
        </p:nvSpPr>
        <p:spPr bwMode="auto">
          <a:xfrm>
            <a:off x="1766365" y="2406629"/>
            <a:ext cx="1074475" cy="1102612"/>
          </a:xfrm>
          <a:custGeom>
            <a:avLst/>
            <a:gdLst>
              <a:gd name="T0" fmla="*/ 250 w 604"/>
              <a:gd name="T1" fmla="*/ 251 h 619"/>
              <a:gd name="T2" fmla="*/ 250 w 604"/>
              <a:gd name="T3" fmla="*/ 251 h 619"/>
              <a:gd name="T4" fmla="*/ 279 w 604"/>
              <a:gd name="T5" fmla="*/ 221 h 619"/>
              <a:gd name="T6" fmla="*/ 250 w 604"/>
              <a:gd name="T7" fmla="*/ 192 h 619"/>
              <a:gd name="T8" fmla="*/ 220 w 604"/>
              <a:gd name="T9" fmla="*/ 221 h 619"/>
              <a:gd name="T10" fmla="*/ 250 w 604"/>
              <a:gd name="T11" fmla="*/ 251 h 619"/>
              <a:gd name="T12" fmla="*/ 132 w 604"/>
              <a:gd name="T13" fmla="*/ 251 h 619"/>
              <a:gd name="T14" fmla="*/ 132 w 604"/>
              <a:gd name="T15" fmla="*/ 251 h 619"/>
              <a:gd name="T16" fmla="*/ 162 w 604"/>
              <a:gd name="T17" fmla="*/ 221 h 619"/>
              <a:gd name="T18" fmla="*/ 132 w 604"/>
              <a:gd name="T19" fmla="*/ 192 h 619"/>
              <a:gd name="T20" fmla="*/ 103 w 604"/>
              <a:gd name="T21" fmla="*/ 221 h 619"/>
              <a:gd name="T22" fmla="*/ 132 w 604"/>
              <a:gd name="T23" fmla="*/ 251 h 619"/>
              <a:gd name="T24" fmla="*/ 367 w 604"/>
              <a:gd name="T25" fmla="*/ 251 h 619"/>
              <a:gd name="T26" fmla="*/ 367 w 604"/>
              <a:gd name="T27" fmla="*/ 251 h 619"/>
              <a:gd name="T28" fmla="*/ 397 w 604"/>
              <a:gd name="T29" fmla="*/ 221 h 619"/>
              <a:gd name="T30" fmla="*/ 367 w 604"/>
              <a:gd name="T31" fmla="*/ 192 h 619"/>
              <a:gd name="T32" fmla="*/ 338 w 604"/>
              <a:gd name="T33" fmla="*/ 221 h 619"/>
              <a:gd name="T34" fmla="*/ 367 w 604"/>
              <a:gd name="T35" fmla="*/ 251 h 619"/>
              <a:gd name="T36" fmla="*/ 530 w 604"/>
              <a:gd name="T37" fmla="*/ 177 h 619"/>
              <a:gd name="T38" fmla="*/ 530 w 604"/>
              <a:gd name="T39" fmla="*/ 177 h 619"/>
              <a:gd name="T40" fmla="*/ 530 w 604"/>
              <a:gd name="T41" fmla="*/ 192 h 619"/>
              <a:gd name="T42" fmla="*/ 530 w 604"/>
              <a:gd name="T43" fmla="*/ 221 h 619"/>
              <a:gd name="T44" fmla="*/ 574 w 604"/>
              <a:gd name="T45" fmla="*/ 339 h 619"/>
              <a:gd name="T46" fmla="*/ 471 w 604"/>
              <a:gd name="T47" fmla="*/ 501 h 619"/>
              <a:gd name="T48" fmla="*/ 471 w 604"/>
              <a:gd name="T49" fmla="*/ 560 h 619"/>
              <a:gd name="T50" fmla="*/ 397 w 604"/>
              <a:gd name="T51" fmla="*/ 516 h 619"/>
              <a:gd name="T52" fmla="*/ 353 w 604"/>
              <a:gd name="T53" fmla="*/ 530 h 619"/>
              <a:gd name="T54" fmla="*/ 235 w 604"/>
              <a:gd name="T55" fmla="*/ 486 h 619"/>
              <a:gd name="T56" fmla="*/ 206 w 604"/>
              <a:gd name="T57" fmla="*/ 486 h 619"/>
              <a:gd name="T58" fmla="*/ 176 w 604"/>
              <a:gd name="T59" fmla="*/ 486 h 619"/>
              <a:gd name="T60" fmla="*/ 353 w 604"/>
              <a:gd name="T61" fmla="*/ 560 h 619"/>
              <a:gd name="T62" fmla="*/ 397 w 604"/>
              <a:gd name="T63" fmla="*/ 560 h 619"/>
              <a:gd name="T64" fmla="*/ 515 w 604"/>
              <a:gd name="T65" fmla="*/ 618 h 619"/>
              <a:gd name="T66" fmla="*/ 515 w 604"/>
              <a:gd name="T67" fmla="*/ 516 h 619"/>
              <a:gd name="T68" fmla="*/ 603 w 604"/>
              <a:gd name="T69" fmla="*/ 339 h 619"/>
              <a:gd name="T70" fmla="*/ 530 w 604"/>
              <a:gd name="T71" fmla="*/ 177 h 619"/>
              <a:gd name="T72" fmla="*/ 191 w 604"/>
              <a:gd name="T73" fmla="*/ 442 h 619"/>
              <a:gd name="T74" fmla="*/ 191 w 604"/>
              <a:gd name="T75" fmla="*/ 442 h 619"/>
              <a:gd name="T76" fmla="*/ 250 w 604"/>
              <a:gd name="T77" fmla="*/ 442 h 619"/>
              <a:gd name="T78" fmla="*/ 485 w 604"/>
              <a:gd name="T79" fmla="*/ 221 h 619"/>
              <a:gd name="T80" fmla="*/ 250 w 604"/>
              <a:gd name="T81" fmla="*/ 0 h 619"/>
              <a:gd name="T82" fmla="*/ 0 w 604"/>
              <a:gd name="T83" fmla="*/ 221 h 619"/>
              <a:gd name="T84" fmla="*/ 73 w 604"/>
              <a:gd name="T85" fmla="*/ 398 h 619"/>
              <a:gd name="T86" fmla="*/ 73 w 604"/>
              <a:gd name="T87" fmla="*/ 501 h 619"/>
              <a:gd name="T88" fmla="*/ 191 w 604"/>
              <a:gd name="T89" fmla="*/ 442 h 619"/>
              <a:gd name="T90" fmla="*/ 44 w 604"/>
              <a:gd name="T91" fmla="*/ 221 h 619"/>
              <a:gd name="T92" fmla="*/ 44 w 604"/>
              <a:gd name="T93" fmla="*/ 221 h 619"/>
              <a:gd name="T94" fmla="*/ 250 w 604"/>
              <a:gd name="T95" fmla="*/ 30 h 619"/>
              <a:gd name="T96" fmla="*/ 456 w 604"/>
              <a:gd name="T97" fmla="*/ 221 h 619"/>
              <a:gd name="T98" fmla="*/ 250 w 604"/>
              <a:gd name="T99" fmla="*/ 413 h 619"/>
              <a:gd name="T100" fmla="*/ 191 w 604"/>
              <a:gd name="T101" fmla="*/ 398 h 619"/>
              <a:gd name="T102" fmla="*/ 117 w 604"/>
              <a:gd name="T103" fmla="*/ 442 h 619"/>
              <a:gd name="T104" fmla="*/ 117 w 604"/>
              <a:gd name="T105" fmla="*/ 383 h 619"/>
              <a:gd name="T106" fmla="*/ 44 w 604"/>
              <a:gd name="T107" fmla="*/ 22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4" h="619">
                <a:moveTo>
                  <a:pt x="250" y="251"/>
                </a:moveTo>
                <a:lnTo>
                  <a:pt x="250" y="251"/>
                </a:lnTo>
                <a:cubicBezTo>
                  <a:pt x="265" y="251"/>
                  <a:pt x="279" y="236"/>
                  <a:pt x="279" y="221"/>
                </a:cubicBezTo>
                <a:cubicBezTo>
                  <a:pt x="279" y="206"/>
                  <a:pt x="265" y="192"/>
                  <a:pt x="250" y="192"/>
                </a:cubicBezTo>
                <a:cubicBezTo>
                  <a:pt x="235" y="192"/>
                  <a:pt x="220" y="206"/>
                  <a:pt x="220" y="221"/>
                </a:cubicBezTo>
                <a:cubicBezTo>
                  <a:pt x="220" y="236"/>
                  <a:pt x="235" y="251"/>
                  <a:pt x="250" y="251"/>
                </a:cubicBezTo>
                <a:close/>
                <a:moveTo>
                  <a:pt x="132" y="251"/>
                </a:moveTo>
                <a:lnTo>
                  <a:pt x="132" y="251"/>
                </a:lnTo>
                <a:cubicBezTo>
                  <a:pt x="147" y="251"/>
                  <a:pt x="162" y="236"/>
                  <a:pt x="162" y="221"/>
                </a:cubicBezTo>
                <a:cubicBezTo>
                  <a:pt x="162" y="206"/>
                  <a:pt x="147" y="192"/>
                  <a:pt x="132" y="192"/>
                </a:cubicBezTo>
                <a:cubicBezTo>
                  <a:pt x="117" y="192"/>
                  <a:pt x="103" y="206"/>
                  <a:pt x="103" y="221"/>
                </a:cubicBezTo>
                <a:cubicBezTo>
                  <a:pt x="103" y="236"/>
                  <a:pt x="117" y="251"/>
                  <a:pt x="132" y="251"/>
                </a:cubicBezTo>
                <a:close/>
                <a:moveTo>
                  <a:pt x="367" y="251"/>
                </a:moveTo>
                <a:lnTo>
                  <a:pt x="367" y="251"/>
                </a:lnTo>
                <a:cubicBezTo>
                  <a:pt x="383" y="251"/>
                  <a:pt x="397" y="236"/>
                  <a:pt x="397" y="221"/>
                </a:cubicBezTo>
                <a:cubicBezTo>
                  <a:pt x="397" y="206"/>
                  <a:pt x="383" y="192"/>
                  <a:pt x="367" y="192"/>
                </a:cubicBezTo>
                <a:cubicBezTo>
                  <a:pt x="353" y="192"/>
                  <a:pt x="338" y="206"/>
                  <a:pt x="338" y="221"/>
                </a:cubicBezTo>
                <a:cubicBezTo>
                  <a:pt x="338" y="236"/>
                  <a:pt x="353" y="251"/>
                  <a:pt x="367" y="251"/>
                </a:cubicBezTo>
                <a:close/>
                <a:moveTo>
                  <a:pt x="530" y="177"/>
                </a:moveTo>
                <a:lnTo>
                  <a:pt x="530" y="177"/>
                </a:lnTo>
                <a:lnTo>
                  <a:pt x="530" y="192"/>
                </a:lnTo>
                <a:cubicBezTo>
                  <a:pt x="530" y="206"/>
                  <a:pt x="530" y="221"/>
                  <a:pt x="530" y="221"/>
                </a:cubicBezTo>
                <a:cubicBezTo>
                  <a:pt x="559" y="265"/>
                  <a:pt x="574" y="295"/>
                  <a:pt x="574" y="339"/>
                </a:cubicBezTo>
                <a:cubicBezTo>
                  <a:pt x="574" y="398"/>
                  <a:pt x="530" y="457"/>
                  <a:pt x="471" y="501"/>
                </a:cubicBezTo>
                <a:cubicBezTo>
                  <a:pt x="471" y="560"/>
                  <a:pt x="471" y="560"/>
                  <a:pt x="471" y="560"/>
                </a:cubicBezTo>
                <a:cubicBezTo>
                  <a:pt x="397" y="516"/>
                  <a:pt x="397" y="516"/>
                  <a:pt x="397" y="516"/>
                </a:cubicBezTo>
                <a:cubicBezTo>
                  <a:pt x="383" y="530"/>
                  <a:pt x="367" y="530"/>
                  <a:pt x="353" y="530"/>
                </a:cubicBezTo>
                <a:cubicBezTo>
                  <a:pt x="309" y="530"/>
                  <a:pt x="279" y="516"/>
                  <a:pt x="235" y="486"/>
                </a:cubicBezTo>
                <a:cubicBezTo>
                  <a:pt x="220" y="486"/>
                  <a:pt x="220" y="486"/>
                  <a:pt x="206" y="486"/>
                </a:cubicBezTo>
                <a:cubicBezTo>
                  <a:pt x="191" y="486"/>
                  <a:pt x="191" y="486"/>
                  <a:pt x="176" y="486"/>
                </a:cubicBezTo>
                <a:cubicBezTo>
                  <a:pt x="235" y="530"/>
                  <a:pt x="279" y="560"/>
                  <a:pt x="353" y="560"/>
                </a:cubicBezTo>
                <a:cubicBezTo>
                  <a:pt x="367" y="560"/>
                  <a:pt x="383" y="560"/>
                  <a:pt x="397" y="560"/>
                </a:cubicBezTo>
                <a:cubicBezTo>
                  <a:pt x="515" y="618"/>
                  <a:pt x="515" y="618"/>
                  <a:pt x="515" y="618"/>
                </a:cubicBezTo>
                <a:cubicBezTo>
                  <a:pt x="515" y="516"/>
                  <a:pt x="515" y="516"/>
                  <a:pt x="515" y="516"/>
                </a:cubicBezTo>
                <a:cubicBezTo>
                  <a:pt x="574" y="471"/>
                  <a:pt x="603" y="413"/>
                  <a:pt x="603" y="339"/>
                </a:cubicBezTo>
                <a:cubicBezTo>
                  <a:pt x="603" y="280"/>
                  <a:pt x="574" y="221"/>
                  <a:pt x="530" y="177"/>
                </a:cubicBezTo>
                <a:close/>
                <a:moveTo>
                  <a:pt x="191" y="442"/>
                </a:moveTo>
                <a:lnTo>
                  <a:pt x="191" y="442"/>
                </a:lnTo>
                <a:cubicBezTo>
                  <a:pt x="206" y="442"/>
                  <a:pt x="235" y="442"/>
                  <a:pt x="250" y="442"/>
                </a:cubicBezTo>
                <a:cubicBezTo>
                  <a:pt x="397" y="442"/>
                  <a:pt x="485" y="339"/>
                  <a:pt x="485" y="221"/>
                </a:cubicBezTo>
                <a:cubicBezTo>
                  <a:pt x="485" y="88"/>
                  <a:pt x="367" y="0"/>
                  <a:pt x="250" y="0"/>
                </a:cubicBezTo>
                <a:cubicBezTo>
                  <a:pt x="117" y="0"/>
                  <a:pt x="0" y="88"/>
                  <a:pt x="0" y="221"/>
                </a:cubicBezTo>
                <a:cubicBezTo>
                  <a:pt x="0" y="295"/>
                  <a:pt x="29" y="354"/>
                  <a:pt x="73" y="398"/>
                </a:cubicBezTo>
                <a:cubicBezTo>
                  <a:pt x="73" y="501"/>
                  <a:pt x="73" y="501"/>
                  <a:pt x="73" y="501"/>
                </a:cubicBezTo>
                <a:lnTo>
                  <a:pt x="191" y="442"/>
                </a:lnTo>
                <a:close/>
                <a:moveTo>
                  <a:pt x="44" y="221"/>
                </a:moveTo>
                <a:lnTo>
                  <a:pt x="44" y="221"/>
                </a:lnTo>
                <a:cubicBezTo>
                  <a:pt x="44" y="118"/>
                  <a:pt x="132" y="30"/>
                  <a:pt x="250" y="30"/>
                </a:cubicBezTo>
                <a:cubicBezTo>
                  <a:pt x="353" y="30"/>
                  <a:pt x="456" y="118"/>
                  <a:pt x="456" y="221"/>
                </a:cubicBezTo>
                <a:cubicBezTo>
                  <a:pt x="456" y="324"/>
                  <a:pt x="367" y="413"/>
                  <a:pt x="250" y="413"/>
                </a:cubicBezTo>
                <a:cubicBezTo>
                  <a:pt x="235" y="413"/>
                  <a:pt x="206" y="413"/>
                  <a:pt x="191" y="398"/>
                </a:cubicBezTo>
                <a:cubicBezTo>
                  <a:pt x="117" y="442"/>
                  <a:pt x="117" y="442"/>
                  <a:pt x="117" y="442"/>
                </a:cubicBezTo>
                <a:cubicBezTo>
                  <a:pt x="117" y="383"/>
                  <a:pt x="117" y="383"/>
                  <a:pt x="117" y="383"/>
                </a:cubicBezTo>
                <a:cubicBezTo>
                  <a:pt x="73" y="339"/>
                  <a:pt x="44" y="280"/>
                  <a:pt x="44" y="221"/>
                </a:cubicBezTo>
                <a:close/>
              </a:path>
            </a:pathLst>
          </a:custGeom>
          <a:solidFill>
            <a:schemeClr val="accent6"/>
          </a:solidFill>
          <a:ln>
            <a:noFill/>
          </a:ln>
          <a:effectLst/>
        </p:spPr>
        <p:txBody>
          <a:bodyPr wrap="none" lIns="91431" tIns="45716" rIns="91431" bIns="45716" anchor="ctr"/>
          <a:lstStyle/>
          <a:p>
            <a:pPr defTabSz="1218987" eaLnBrk="1" fontAlgn="auto" hangingPunct="1">
              <a:spcBef>
                <a:spcPts val="0"/>
              </a:spcBef>
              <a:spcAft>
                <a:spcPts val="0"/>
              </a:spcAft>
              <a:defRPr/>
            </a:pPr>
            <a:endParaRPr lang="en-US">
              <a:latin typeface="+mn-lt"/>
              <a:ea typeface="+mn-ea"/>
            </a:endParaRPr>
          </a:p>
        </p:txBody>
      </p:sp>
      <p:grpSp>
        <p:nvGrpSpPr>
          <p:cNvPr id="20" name="Group 19">
            <a:extLst>
              <a:ext uri="{FF2B5EF4-FFF2-40B4-BE49-F238E27FC236}">
                <a16:creationId xmlns:a16="http://schemas.microsoft.com/office/drawing/2014/main" id="{9B2AD176-D8E6-AA40-80E2-F51F9D93A738}"/>
              </a:ext>
            </a:extLst>
          </p:cNvPr>
          <p:cNvGrpSpPr/>
          <p:nvPr userDrawn="1"/>
        </p:nvGrpSpPr>
        <p:grpSpPr>
          <a:xfrm>
            <a:off x="9340961" y="2380928"/>
            <a:ext cx="1056152" cy="1070576"/>
            <a:chOff x="3036888" y="1909763"/>
            <a:chExt cx="355600" cy="360363"/>
          </a:xfrm>
          <a:solidFill>
            <a:schemeClr val="accent6"/>
          </a:solidFill>
        </p:grpSpPr>
        <p:sp>
          <p:nvSpPr>
            <p:cNvPr id="21" name="Freeform 76">
              <a:extLst>
                <a:ext uri="{FF2B5EF4-FFF2-40B4-BE49-F238E27FC236}">
                  <a16:creationId xmlns:a16="http://schemas.microsoft.com/office/drawing/2014/main" id="{085CB1C0-EADD-B147-9783-63DF78A067CC}"/>
                </a:ext>
              </a:extLst>
            </p:cNvPr>
            <p:cNvSpPr>
              <a:spLocks noEditPoints="1"/>
            </p:cNvSpPr>
            <p:nvPr/>
          </p:nvSpPr>
          <p:spPr bwMode="auto">
            <a:xfrm>
              <a:off x="3036888" y="1909763"/>
              <a:ext cx="355600" cy="360363"/>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w="9525">
              <a:noFill/>
              <a:round/>
              <a:headEnd/>
              <a:tailEnd/>
            </a:ln>
          </p:spPr>
          <p:txBody>
            <a:bodyPr/>
            <a:lstStyle/>
            <a:p>
              <a:pPr defTabSz="1218987" eaLnBrk="1" fontAlgn="auto" hangingPunct="1">
                <a:spcBef>
                  <a:spcPts val="0"/>
                </a:spcBef>
                <a:spcAft>
                  <a:spcPts val="0"/>
                </a:spcAft>
                <a:defRPr/>
              </a:pPr>
              <a:endParaRPr lang="en-US">
                <a:latin typeface="+mn-lt"/>
                <a:ea typeface="+mn-ea"/>
              </a:endParaRPr>
            </a:p>
          </p:txBody>
        </p:sp>
        <p:sp>
          <p:nvSpPr>
            <p:cNvPr id="22" name="Freeform 77">
              <a:extLst>
                <a:ext uri="{FF2B5EF4-FFF2-40B4-BE49-F238E27FC236}">
                  <a16:creationId xmlns:a16="http://schemas.microsoft.com/office/drawing/2014/main" id="{DD289B9C-DFA8-0B48-8A82-830246B3CBD7}"/>
                </a:ext>
              </a:extLst>
            </p:cNvPr>
            <p:cNvSpPr>
              <a:spLocks noEditPoints="1"/>
            </p:cNvSpPr>
            <p:nvPr/>
          </p:nvSpPr>
          <p:spPr bwMode="auto">
            <a:xfrm>
              <a:off x="3259138" y="1952626"/>
              <a:ext cx="90488" cy="92075"/>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w="9525">
              <a:noFill/>
              <a:round/>
              <a:headEnd/>
              <a:tailEnd/>
            </a:ln>
          </p:spPr>
          <p:txBody>
            <a:bodyPr/>
            <a:lstStyle/>
            <a:p>
              <a:pPr defTabSz="1218987" eaLnBrk="1" fontAlgn="auto" hangingPunct="1">
                <a:spcBef>
                  <a:spcPts val="0"/>
                </a:spcBef>
                <a:spcAft>
                  <a:spcPts val="0"/>
                </a:spcAft>
                <a:defRPr/>
              </a:pPr>
              <a:endParaRPr lang="en-US">
                <a:latin typeface="+mn-lt"/>
                <a:ea typeface="+mn-ea"/>
              </a:endParaRPr>
            </a:p>
          </p:txBody>
        </p:sp>
      </p:grpSp>
      <p:sp>
        <p:nvSpPr>
          <p:cNvPr id="23" name="Freeform 49">
            <a:extLst>
              <a:ext uri="{FF2B5EF4-FFF2-40B4-BE49-F238E27FC236}">
                <a16:creationId xmlns:a16="http://schemas.microsoft.com/office/drawing/2014/main" id="{39E90184-7CCC-AB43-8D99-1935690F366E}"/>
              </a:ext>
            </a:extLst>
          </p:cNvPr>
          <p:cNvSpPr>
            <a:spLocks noEditPoints="1"/>
          </p:cNvSpPr>
          <p:nvPr userDrawn="1"/>
        </p:nvSpPr>
        <p:spPr bwMode="auto">
          <a:xfrm>
            <a:off x="6826294" y="2380928"/>
            <a:ext cx="998538" cy="995362"/>
          </a:xfrm>
          <a:custGeom>
            <a:avLst/>
            <a:gdLst>
              <a:gd name="T0" fmla="*/ 2147483646 w 115"/>
              <a:gd name="T1" fmla="*/ 2147483646 h 114"/>
              <a:gd name="T2" fmla="*/ 2147483646 w 115"/>
              <a:gd name="T3" fmla="*/ 2147483646 h 114"/>
              <a:gd name="T4" fmla="*/ 2147483646 w 115"/>
              <a:gd name="T5" fmla="*/ 2147483646 h 114"/>
              <a:gd name="T6" fmla="*/ 2147483646 w 115"/>
              <a:gd name="T7" fmla="*/ 2147483646 h 114"/>
              <a:gd name="T8" fmla="*/ 2147483646 w 115"/>
              <a:gd name="T9" fmla="*/ 0 h 114"/>
              <a:gd name="T10" fmla="*/ 2147483646 w 115"/>
              <a:gd name="T11" fmla="*/ 2147483646 h 114"/>
              <a:gd name="T12" fmla="*/ 2147483646 w 115"/>
              <a:gd name="T13" fmla="*/ 2147483646 h 114"/>
              <a:gd name="T14" fmla="*/ 2147483646 w 115"/>
              <a:gd name="T15" fmla="*/ 2147483646 h 114"/>
              <a:gd name="T16" fmla="*/ 2147483646 w 115"/>
              <a:gd name="T17" fmla="*/ 2147483646 h 114"/>
              <a:gd name="T18" fmla="*/ 2147483646 w 115"/>
              <a:gd name="T19" fmla="*/ 2147483646 h 114"/>
              <a:gd name="T20" fmla="*/ 2147483646 w 115"/>
              <a:gd name="T21" fmla="*/ 2147483646 h 114"/>
              <a:gd name="T22" fmla="*/ 2147483646 w 115"/>
              <a:gd name="T23" fmla="*/ 2147483646 h 114"/>
              <a:gd name="T24" fmla="*/ 2147483646 w 115"/>
              <a:gd name="T25" fmla="*/ 2147483646 h 114"/>
              <a:gd name="T26" fmla="*/ 2147483646 w 115"/>
              <a:gd name="T27" fmla="*/ 2147483646 h 114"/>
              <a:gd name="T28" fmla="*/ 2147483646 w 115"/>
              <a:gd name="T29" fmla="*/ 2147483646 h 114"/>
              <a:gd name="T30" fmla="*/ 2147483646 w 115"/>
              <a:gd name="T31" fmla="*/ 2147483646 h 114"/>
              <a:gd name="T32" fmla="*/ 2147483646 w 115"/>
              <a:gd name="T33" fmla="*/ 2147483646 h 114"/>
              <a:gd name="T34" fmla="*/ 2147483646 w 115"/>
              <a:gd name="T35" fmla="*/ 2147483646 h 114"/>
              <a:gd name="T36" fmla="*/ 2147483646 w 115"/>
              <a:gd name="T37" fmla="*/ 2147483646 h 114"/>
              <a:gd name="T38" fmla="*/ 2147483646 w 115"/>
              <a:gd name="T39" fmla="*/ 2147483646 h 114"/>
              <a:gd name="T40" fmla="*/ 2147483646 w 115"/>
              <a:gd name="T41" fmla="*/ 2147483646 h 114"/>
              <a:gd name="T42" fmla="*/ 2147483646 w 115"/>
              <a:gd name="T43" fmla="*/ 2147483646 h 114"/>
              <a:gd name="T44" fmla="*/ 2147483646 w 115"/>
              <a:gd name="T45" fmla="*/ 2147483646 h 114"/>
              <a:gd name="T46" fmla="*/ 2147483646 w 115"/>
              <a:gd name="T47" fmla="*/ 2147483646 h 114"/>
              <a:gd name="T48" fmla="*/ 2147483646 w 115"/>
              <a:gd name="T49" fmla="*/ 2147483646 h 114"/>
              <a:gd name="T50" fmla="*/ 2147483646 w 115"/>
              <a:gd name="T51" fmla="*/ 2147483646 h 114"/>
              <a:gd name="T52" fmla="*/ 2147483646 w 115"/>
              <a:gd name="T53" fmla="*/ 2147483646 h 114"/>
              <a:gd name="T54" fmla="*/ 2147483646 w 115"/>
              <a:gd name="T55" fmla="*/ 2147483646 h 114"/>
              <a:gd name="T56" fmla="*/ 2147483646 w 115"/>
              <a:gd name="T57" fmla="*/ 2147483646 h 114"/>
              <a:gd name="T58" fmla="*/ 2147483646 w 115"/>
              <a:gd name="T59" fmla="*/ 2147483646 h 114"/>
              <a:gd name="T60" fmla="*/ 2147483646 w 115"/>
              <a:gd name="T61" fmla="*/ 2147483646 h 114"/>
              <a:gd name="T62" fmla="*/ 2147483646 w 115"/>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5" h="114">
                <a:moveTo>
                  <a:pt x="111" y="101"/>
                </a:moveTo>
                <a:cubicBezTo>
                  <a:pt x="110" y="101"/>
                  <a:pt x="97" y="92"/>
                  <a:pt x="78" y="88"/>
                </a:cubicBezTo>
                <a:cubicBezTo>
                  <a:pt x="85" y="79"/>
                  <a:pt x="90" y="67"/>
                  <a:pt x="92" y="59"/>
                </a:cubicBezTo>
                <a:cubicBezTo>
                  <a:pt x="94" y="48"/>
                  <a:pt x="93" y="26"/>
                  <a:pt x="83" y="12"/>
                </a:cubicBezTo>
                <a:cubicBezTo>
                  <a:pt x="76" y="4"/>
                  <a:pt x="68" y="0"/>
                  <a:pt x="57" y="0"/>
                </a:cubicBezTo>
                <a:cubicBezTo>
                  <a:pt x="47" y="0"/>
                  <a:pt x="38" y="4"/>
                  <a:pt x="32" y="12"/>
                </a:cubicBezTo>
                <a:cubicBezTo>
                  <a:pt x="21" y="26"/>
                  <a:pt x="20" y="48"/>
                  <a:pt x="23" y="59"/>
                </a:cubicBezTo>
                <a:cubicBezTo>
                  <a:pt x="25" y="67"/>
                  <a:pt x="29" y="79"/>
                  <a:pt x="36" y="88"/>
                </a:cubicBezTo>
                <a:cubicBezTo>
                  <a:pt x="17" y="92"/>
                  <a:pt x="4" y="101"/>
                  <a:pt x="3" y="101"/>
                </a:cubicBezTo>
                <a:cubicBezTo>
                  <a:pt x="1" y="103"/>
                  <a:pt x="0" y="106"/>
                  <a:pt x="1" y="109"/>
                </a:cubicBezTo>
                <a:cubicBezTo>
                  <a:pt x="1" y="112"/>
                  <a:pt x="4" y="114"/>
                  <a:pt x="7" y="114"/>
                </a:cubicBezTo>
                <a:cubicBezTo>
                  <a:pt x="107" y="114"/>
                  <a:pt x="107" y="114"/>
                  <a:pt x="107" y="114"/>
                </a:cubicBezTo>
                <a:cubicBezTo>
                  <a:pt x="110" y="114"/>
                  <a:pt x="113" y="112"/>
                  <a:pt x="114" y="109"/>
                </a:cubicBezTo>
                <a:cubicBezTo>
                  <a:pt x="115" y="106"/>
                  <a:pt x="114" y="103"/>
                  <a:pt x="111" y="101"/>
                </a:cubicBezTo>
                <a:close/>
                <a:moveTo>
                  <a:pt x="29" y="38"/>
                </a:moveTo>
                <a:cubicBezTo>
                  <a:pt x="31" y="23"/>
                  <a:pt x="40" y="7"/>
                  <a:pt x="57" y="7"/>
                </a:cubicBezTo>
                <a:cubicBezTo>
                  <a:pt x="75" y="7"/>
                  <a:pt x="83" y="23"/>
                  <a:pt x="85" y="38"/>
                </a:cubicBezTo>
                <a:cubicBezTo>
                  <a:pt x="87" y="54"/>
                  <a:pt x="82" y="71"/>
                  <a:pt x="72" y="83"/>
                </a:cubicBezTo>
                <a:cubicBezTo>
                  <a:pt x="71" y="85"/>
                  <a:pt x="71" y="85"/>
                  <a:pt x="71" y="85"/>
                </a:cubicBezTo>
                <a:cubicBezTo>
                  <a:pt x="63" y="95"/>
                  <a:pt x="52" y="95"/>
                  <a:pt x="43" y="85"/>
                </a:cubicBezTo>
                <a:cubicBezTo>
                  <a:pt x="42" y="83"/>
                  <a:pt x="42" y="83"/>
                  <a:pt x="42" y="83"/>
                </a:cubicBezTo>
                <a:cubicBezTo>
                  <a:pt x="32" y="71"/>
                  <a:pt x="27" y="54"/>
                  <a:pt x="29" y="38"/>
                </a:cubicBezTo>
                <a:close/>
                <a:moveTo>
                  <a:pt x="7" y="107"/>
                </a:moveTo>
                <a:cubicBezTo>
                  <a:pt x="8" y="107"/>
                  <a:pt x="20" y="99"/>
                  <a:pt x="38" y="95"/>
                </a:cubicBezTo>
                <a:cubicBezTo>
                  <a:pt x="47" y="93"/>
                  <a:pt x="47" y="93"/>
                  <a:pt x="47" y="93"/>
                </a:cubicBezTo>
                <a:cubicBezTo>
                  <a:pt x="50" y="95"/>
                  <a:pt x="53" y="96"/>
                  <a:pt x="57" y="96"/>
                </a:cubicBezTo>
                <a:cubicBezTo>
                  <a:pt x="61" y="96"/>
                  <a:pt x="65" y="95"/>
                  <a:pt x="68" y="93"/>
                </a:cubicBezTo>
                <a:cubicBezTo>
                  <a:pt x="77" y="95"/>
                  <a:pt x="77" y="95"/>
                  <a:pt x="77" y="95"/>
                </a:cubicBezTo>
                <a:cubicBezTo>
                  <a:pt x="94" y="99"/>
                  <a:pt x="107" y="106"/>
                  <a:pt x="107" y="107"/>
                </a:cubicBezTo>
                <a:lnTo>
                  <a:pt x="7" y="107"/>
                </a:lnTo>
                <a:close/>
                <a:moveTo>
                  <a:pt x="7" y="107"/>
                </a:moveTo>
                <a:cubicBezTo>
                  <a:pt x="7" y="107"/>
                  <a:pt x="7" y="107"/>
                  <a:pt x="7" y="107"/>
                </a:cubicBezTo>
              </a:path>
            </a:pathLst>
          </a:custGeom>
          <a:solidFill>
            <a:schemeClr val="accent6"/>
          </a:solidFill>
          <a:ln>
            <a:noFill/>
          </a:ln>
        </p:spPr>
        <p:txBody>
          <a:bodyPr lIns="243797" tIns="121899" rIns="243797" bIns="121899"/>
          <a:lstStyle/>
          <a:p>
            <a:r>
              <a:rPr lang="en-US" dirty="0"/>
              <a:t> </a:t>
            </a:r>
          </a:p>
        </p:txBody>
      </p:sp>
    </p:spTree>
    <p:extLst>
      <p:ext uri="{BB962C8B-B14F-4D97-AF65-F5344CB8AC3E}">
        <p14:creationId xmlns:p14="http://schemas.microsoft.com/office/powerpoint/2010/main" val="164880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AutoShape 18">
            <a:extLst>
              <a:ext uri="{FF2B5EF4-FFF2-40B4-BE49-F238E27FC236}">
                <a16:creationId xmlns:a16="http://schemas.microsoft.com/office/drawing/2014/main" id="{BB338D0B-9004-9842-A06E-5F93AAF926AA}"/>
              </a:ext>
            </a:extLst>
          </p:cNvPr>
          <p:cNvSpPr>
            <a:spLocks/>
          </p:cNvSpPr>
          <p:nvPr userDrawn="1"/>
        </p:nvSpPr>
        <p:spPr bwMode="auto">
          <a:xfrm>
            <a:off x="5729094" y="1847049"/>
            <a:ext cx="3960365" cy="398612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w="47625" cap="rnd" cmpd="sng">
            <a:solidFill>
              <a:schemeClr val="bg1">
                <a:lumMod val="75000"/>
              </a:schemeClr>
            </a:solidFill>
            <a:prstDash val="sysDot"/>
            <a:round/>
            <a:headEnd/>
            <a:tailEnd/>
          </a:ln>
          <a:effectLst/>
        </p:spPr>
        <p:txBody>
          <a:bodyPr lIns="45719" tIns="45719" rIns="45719" bIns="45719" anchor="ctr"/>
          <a:lstStyle/>
          <a:p>
            <a:pPr defTabSz="914400">
              <a:defRPr/>
            </a:pPr>
            <a:endParaRPr lang="es-ES" sz="8800">
              <a:latin typeface="Calibri" charset="0"/>
              <a:cs typeface="Calibri" charset="0"/>
              <a:sym typeface="Calibri" charset="0"/>
            </a:endParaRPr>
          </a:p>
        </p:txBody>
      </p:sp>
      <p:sp>
        <p:nvSpPr>
          <p:cNvPr id="5" name="Freeform 4">
            <a:extLst>
              <a:ext uri="{FF2B5EF4-FFF2-40B4-BE49-F238E27FC236}">
                <a16:creationId xmlns:a16="http://schemas.microsoft.com/office/drawing/2014/main" id="{4F3C5F97-3578-E94F-A574-6D77301C33C5}"/>
              </a:ext>
            </a:extLst>
          </p:cNvPr>
          <p:cNvSpPr/>
          <p:nvPr userDrawn="1"/>
        </p:nvSpPr>
        <p:spPr>
          <a:xfrm>
            <a:off x="1345287" y="3378367"/>
            <a:ext cx="1547997" cy="879843"/>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0 w 3095994"/>
              <a:gd name="connsiteY5"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994" h="863760">
                <a:moveTo>
                  <a:pt x="0" y="0"/>
                </a:moveTo>
                <a:lnTo>
                  <a:pt x="2664114" y="0"/>
                </a:lnTo>
                <a:lnTo>
                  <a:pt x="3095994" y="431880"/>
                </a:lnTo>
                <a:lnTo>
                  <a:pt x="2664114" y="863760"/>
                </a:lnTo>
                <a:lnTo>
                  <a:pt x="0" y="863760"/>
                </a:lnTo>
                <a:lnTo>
                  <a:pt x="0" y="0"/>
                </a:lnTo>
                <a:close/>
              </a:path>
            </a:pathLst>
          </a:custGeom>
          <a:solidFill>
            <a:schemeClr val="accent6"/>
          </a:solidFill>
          <a:ln w="57150" cmpd="sng">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61341" tIns="30671" rIns="123306" bIns="30671" numCol="1" spcCol="1270" anchor="ctr" anchorCtr="0">
            <a:noAutofit/>
          </a:bodyPr>
          <a:lstStyle/>
          <a:p>
            <a:pPr algn="ctr" defTabSz="511175">
              <a:lnSpc>
                <a:spcPct val="90000"/>
              </a:lnSpc>
              <a:spcBef>
                <a:spcPct val="0"/>
              </a:spcBef>
              <a:spcAft>
                <a:spcPct val="35000"/>
              </a:spcAft>
            </a:pPr>
            <a:r>
              <a:rPr lang="en-US" sz="1150" dirty="0">
                <a:latin typeface="Roboto Regular" charset="0"/>
                <a:cs typeface="Roboto Regular" charset="0"/>
              </a:rPr>
              <a:t>PHASE 1</a:t>
            </a:r>
          </a:p>
        </p:txBody>
      </p:sp>
      <p:sp>
        <p:nvSpPr>
          <p:cNvPr id="6" name="Freeform 5">
            <a:extLst>
              <a:ext uri="{FF2B5EF4-FFF2-40B4-BE49-F238E27FC236}">
                <a16:creationId xmlns:a16="http://schemas.microsoft.com/office/drawing/2014/main" id="{A2DBC251-3F54-1547-A97F-627861E9F307}"/>
              </a:ext>
            </a:extLst>
          </p:cNvPr>
          <p:cNvSpPr/>
          <p:nvPr userDrawn="1"/>
        </p:nvSpPr>
        <p:spPr>
          <a:xfrm>
            <a:off x="2733040" y="3378367"/>
            <a:ext cx="1692762" cy="879843"/>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accent3"/>
          </a:solidFill>
          <a:ln w="57150" cmpd="sng">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261946" tIns="30671" rIns="231276" bIns="30671" numCol="1" spcCol="1270" anchor="ctr" anchorCtr="0">
            <a:noAutofit/>
          </a:bodyPr>
          <a:lstStyle/>
          <a:p>
            <a:pPr algn="ctr" defTabSz="511175">
              <a:lnSpc>
                <a:spcPct val="90000"/>
              </a:lnSpc>
              <a:spcBef>
                <a:spcPct val="0"/>
              </a:spcBef>
              <a:spcAft>
                <a:spcPct val="35000"/>
              </a:spcAft>
            </a:pPr>
            <a:r>
              <a:rPr lang="en-US" sz="1150" dirty="0">
                <a:latin typeface="Roboto Regular" charset="0"/>
                <a:cs typeface="Roboto Regular" charset="0"/>
              </a:rPr>
              <a:t>STREET BASED PREPERATION</a:t>
            </a:r>
          </a:p>
        </p:txBody>
      </p:sp>
      <p:sp>
        <p:nvSpPr>
          <p:cNvPr id="7" name="Freeform 6">
            <a:extLst>
              <a:ext uri="{FF2B5EF4-FFF2-40B4-BE49-F238E27FC236}">
                <a16:creationId xmlns:a16="http://schemas.microsoft.com/office/drawing/2014/main" id="{6EBFDA0F-0209-4F48-9FDA-A5F6CCF57616}"/>
              </a:ext>
            </a:extLst>
          </p:cNvPr>
          <p:cNvSpPr/>
          <p:nvPr userDrawn="1"/>
        </p:nvSpPr>
        <p:spPr>
          <a:xfrm>
            <a:off x="4628762" y="3378367"/>
            <a:ext cx="1547997" cy="879843"/>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accent6"/>
          </a:solidFill>
          <a:ln w="57150" cmpd="sng">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261946" tIns="30671" rIns="231276" bIns="30671" numCol="1" spcCol="1270" anchor="ctr" anchorCtr="0">
            <a:noAutofit/>
          </a:bodyPr>
          <a:lstStyle/>
          <a:p>
            <a:pPr algn="ctr" defTabSz="511175">
              <a:lnSpc>
                <a:spcPct val="90000"/>
              </a:lnSpc>
              <a:spcBef>
                <a:spcPct val="0"/>
              </a:spcBef>
              <a:spcAft>
                <a:spcPct val="35000"/>
              </a:spcAft>
            </a:pPr>
            <a:r>
              <a:rPr lang="en-US" sz="1150" dirty="0">
                <a:latin typeface="Roboto Regular" charset="0"/>
                <a:cs typeface="Roboto Regular" charset="0"/>
              </a:rPr>
              <a:t>PHASE 2</a:t>
            </a:r>
          </a:p>
        </p:txBody>
      </p:sp>
      <p:sp>
        <p:nvSpPr>
          <p:cNvPr id="8" name="Freeform 7">
            <a:extLst>
              <a:ext uri="{FF2B5EF4-FFF2-40B4-BE49-F238E27FC236}">
                <a16:creationId xmlns:a16="http://schemas.microsoft.com/office/drawing/2014/main" id="{30A285C0-6688-894F-9DC4-95DEFD8E3F88}"/>
              </a:ext>
            </a:extLst>
          </p:cNvPr>
          <p:cNvSpPr/>
          <p:nvPr userDrawn="1"/>
        </p:nvSpPr>
        <p:spPr>
          <a:xfrm>
            <a:off x="6008590" y="3378367"/>
            <a:ext cx="1700687" cy="879843"/>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accent3"/>
          </a:solidFill>
          <a:ln w="57150" cmpd="sng">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261946" tIns="30671" rIns="231276" bIns="30671" numCol="1" spcCol="1270" anchor="ctr" anchorCtr="0">
            <a:noAutofit/>
          </a:bodyPr>
          <a:lstStyle/>
          <a:p>
            <a:pPr algn="ctr" defTabSz="511175">
              <a:lnSpc>
                <a:spcPct val="90000"/>
              </a:lnSpc>
              <a:spcBef>
                <a:spcPct val="0"/>
              </a:spcBef>
              <a:spcAft>
                <a:spcPct val="35000"/>
              </a:spcAft>
            </a:pPr>
            <a:r>
              <a:rPr lang="en-US" sz="1150" dirty="0">
                <a:latin typeface="Roboto Regular" charset="0"/>
                <a:cs typeface="Roboto Regular" charset="0"/>
              </a:rPr>
              <a:t>INTENSIVE TENANCY SUSTAINMENT</a:t>
            </a:r>
          </a:p>
        </p:txBody>
      </p:sp>
      <p:sp>
        <p:nvSpPr>
          <p:cNvPr id="9" name="Freeform 8">
            <a:extLst>
              <a:ext uri="{FF2B5EF4-FFF2-40B4-BE49-F238E27FC236}">
                <a16:creationId xmlns:a16="http://schemas.microsoft.com/office/drawing/2014/main" id="{D910280E-46DC-6449-B3B0-539FFEEC6D55}"/>
              </a:ext>
            </a:extLst>
          </p:cNvPr>
          <p:cNvSpPr/>
          <p:nvPr userDrawn="1"/>
        </p:nvSpPr>
        <p:spPr>
          <a:xfrm>
            <a:off x="7912237" y="3378367"/>
            <a:ext cx="1547997" cy="879843"/>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accent6"/>
          </a:solidFill>
          <a:ln w="57150" cmpd="sng">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261946" tIns="30671" rIns="231276" bIns="30671" numCol="1" spcCol="1270" anchor="ctr" anchorCtr="0">
            <a:noAutofit/>
          </a:bodyPr>
          <a:lstStyle/>
          <a:p>
            <a:pPr algn="ctr" defTabSz="511175">
              <a:lnSpc>
                <a:spcPct val="90000"/>
              </a:lnSpc>
              <a:spcBef>
                <a:spcPct val="0"/>
              </a:spcBef>
              <a:spcAft>
                <a:spcPct val="35000"/>
              </a:spcAft>
            </a:pPr>
            <a:r>
              <a:rPr lang="en-US" sz="1150" dirty="0">
                <a:latin typeface="Roboto Regular" charset="0"/>
                <a:cs typeface="Roboto Regular" charset="0"/>
              </a:rPr>
              <a:t>PHASE 3</a:t>
            </a:r>
          </a:p>
        </p:txBody>
      </p:sp>
      <p:sp>
        <p:nvSpPr>
          <p:cNvPr id="10" name="Freeform 9">
            <a:extLst>
              <a:ext uri="{FF2B5EF4-FFF2-40B4-BE49-F238E27FC236}">
                <a16:creationId xmlns:a16="http://schemas.microsoft.com/office/drawing/2014/main" id="{8D43DEE6-16EA-B648-9E89-F63D93AEB36A}"/>
              </a:ext>
            </a:extLst>
          </p:cNvPr>
          <p:cNvSpPr/>
          <p:nvPr userDrawn="1"/>
        </p:nvSpPr>
        <p:spPr>
          <a:xfrm>
            <a:off x="9292066" y="3378367"/>
            <a:ext cx="1700686" cy="879843"/>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accent3"/>
          </a:solidFill>
          <a:ln w="57150" cmpd="sng">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261946" tIns="30671" rIns="231276" bIns="30671" numCol="1" spcCol="1270" anchor="ctr" anchorCtr="0">
            <a:noAutofit/>
          </a:bodyPr>
          <a:lstStyle/>
          <a:p>
            <a:pPr algn="ctr" defTabSz="511175">
              <a:lnSpc>
                <a:spcPct val="90000"/>
              </a:lnSpc>
              <a:spcBef>
                <a:spcPct val="0"/>
              </a:spcBef>
              <a:spcAft>
                <a:spcPct val="35000"/>
              </a:spcAft>
            </a:pPr>
            <a:r>
              <a:rPr lang="en-US" sz="1150" dirty="0">
                <a:latin typeface="Roboto Regular" charset="0"/>
                <a:cs typeface="Roboto Regular" charset="0"/>
              </a:rPr>
              <a:t>MAINTENANCE </a:t>
            </a:r>
            <a:br>
              <a:rPr lang="en-US" sz="1150" dirty="0">
                <a:latin typeface="Roboto Regular" charset="0"/>
                <a:cs typeface="Roboto Regular" charset="0"/>
              </a:rPr>
            </a:br>
            <a:r>
              <a:rPr lang="en-US" sz="1150" dirty="0">
                <a:latin typeface="Roboto Regular" charset="0"/>
                <a:cs typeface="Roboto Regular" charset="0"/>
              </a:rPr>
              <a:t>&amp; ONGOING</a:t>
            </a:r>
          </a:p>
        </p:txBody>
      </p:sp>
      <p:sp>
        <p:nvSpPr>
          <p:cNvPr id="11" name="Content Placeholder 2">
            <a:extLst>
              <a:ext uri="{FF2B5EF4-FFF2-40B4-BE49-F238E27FC236}">
                <a16:creationId xmlns:a16="http://schemas.microsoft.com/office/drawing/2014/main" id="{D8A04188-D283-9645-9C7F-EC6C281AA8CA}"/>
              </a:ext>
            </a:extLst>
          </p:cNvPr>
          <p:cNvSpPr txBox="1">
            <a:spLocks/>
          </p:cNvSpPr>
          <p:nvPr userDrawn="1"/>
        </p:nvSpPr>
        <p:spPr>
          <a:xfrm>
            <a:off x="3556000" y="1056236"/>
            <a:ext cx="5080001" cy="43609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GB" sz="1200" dirty="0">
                <a:solidFill>
                  <a:schemeClr val="bg1">
                    <a:lumMod val="65000"/>
                  </a:schemeClr>
                </a:solidFill>
                <a:ea typeface="Roboto" panose="02000000000000000000" pitchFamily="2" charset="0"/>
              </a:rPr>
              <a:t>Here is more detailed information about our statistics</a:t>
            </a:r>
            <a:endParaRPr lang="en-US" sz="1200" dirty="0">
              <a:solidFill>
                <a:schemeClr val="bg1">
                  <a:lumMod val="65000"/>
                </a:schemeClr>
              </a:solidFill>
              <a:ea typeface="Roboto" panose="02000000000000000000" pitchFamily="2" charset="0"/>
            </a:endParaRPr>
          </a:p>
        </p:txBody>
      </p:sp>
      <p:sp>
        <p:nvSpPr>
          <p:cNvPr id="12" name="Content Placeholder 2">
            <a:extLst>
              <a:ext uri="{FF2B5EF4-FFF2-40B4-BE49-F238E27FC236}">
                <a16:creationId xmlns:a16="http://schemas.microsoft.com/office/drawing/2014/main" id="{F13E07BA-136F-2248-8D00-13060B933DBA}"/>
              </a:ext>
            </a:extLst>
          </p:cNvPr>
          <p:cNvSpPr txBox="1">
            <a:spLocks/>
          </p:cNvSpPr>
          <p:nvPr userDrawn="1"/>
        </p:nvSpPr>
        <p:spPr>
          <a:xfrm>
            <a:off x="4190088" y="577070"/>
            <a:ext cx="3822026"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Stages of support</a:t>
            </a:r>
          </a:p>
        </p:txBody>
      </p:sp>
      <p:sp>
        <p:nvSpPr>
          <p:cNvPr id="13" name="Freeform 12">
            <a:extLst>
              <a:ext uri="{FF2B5EF4-FFF2-40B4-BE49-F238E27FC236}">
                <a16:creationId xmlns:a16="http://schemas.microsoft.com/office/drawing/2014/main" id="{239EBBD0-16C6-CC45-A252-BB54231B0249}"/>
              </a:ext>
            </a:extLst>
          </p:cNvPr>
          <p:cNvSpPr/>
          <p:nvPr userDrawn="1"/>
        </p:nvSpPr>
        <p:spPr>
          <a:xfrm>
            <a:off x="6541300" y="5164918"/>
            <a:ext cx="2335952" cy="850253"/>
          </a:xfrm>
          <a:custGeom>
            <a:avLst/>
            <a:gdLst>
              <a:gd name="connsiteX0" fmla="*/ 1574028 w 2236758"/>
              <a:gd name="connsiteY0" fmla="*/ 850253 h 850253"/>
              <a:gd name="connsiteX1" fmla="*/ 446067 w 2236758"/>
              <a:gd name="connsiteY1" fmla="*/ 850253 h 850253"/>
              <a:gd name="connsiteX2" fmla="*/ 446067 w 2236758"/>
              <a:gd name="connsiteY2" fmla="*/ 850250 h 850253"/>
              <a:gd name="connsiteX3" fmla="*/ 384812 w 2236758"/>
              <a:gd name="connsiteY3" fmla="*/ 850250 h 850253"/>
              <a:gd name="connsiteX4" fmla="*/ 0 w 2236758"/>
              <a:gd name="connsiteY4" fmla="*/ 425125 h 850253"/>
              <a:gd name="connsiteX5" fmla="*/ 384812 w 2236758"/>
              <a:gd name="connsiteY5" fmla="*/ 0 h 850253"/>
              <a:gd name="connsiteX6" fmla="*/ 769624 w 2236758"/>
              <a:gd name="connsiteY6" fmla="*/ 0 h 850253"/>
              <a:gd name="connsiteX7" fmla="*/ 769624 w 2236758"/>
              <a:gd name="connsiteY7" fmla="*/ 2 h 850253"/>
              <a:gd name="connsiteX8" fmla="*/ 1517756 w 2236758"/>
              <a:gd name="connsiteY8" fmla="*/ 2 h 850253"/>
              <a:gd name="connsiteX9" fmla="*/ 1517756 w 2236758"/>
              <a:gd name="connsiteY9" fmla="*/ 1 h 850253"/>
              <a:gd name="connsiteX10" fmla="*/ 1877257 w 2236758"/>
              <a:gd name="connsiteY10" fmla="*/ 1 h 850253"/>
              <a:gd name="connsiteX11" fmla="*/ 2236758 w 2236758"/>
              <a:gd name="connsiteY11" fmla="*/ 425126 h 850253"/>
              <a:gd name="connsiteX12" fmla="*/ 1877257 w 2236758"/>
              <a:gd name="connsiteY12" fmla="*/ 850251 h 850253"/>
              <a:gd name="connsiteX13" fmla="*/ 1574028 w 2236758"/>
              <a:gd name="connsiteY13" fmla="*/ 850251 h 85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6758" h="850253">
                <a:moveTo>
                  <a:pt x="1574028" y="850253"/>
                </a:moveTo>
                <a:lnTo>
                  <a:pt x="446067" y="850253"/>
                </a:lnTo>
                <a:lnTo>
                  <a:pt x="446067" y="850250"/>
                </a:lnTo>
                <a:lnTo>
                  <a:pt x="384812" y="850250"/>
                </a:lnTo>
                <a:cubicBezTo>
                  <a:pt x="172286" y="850250"/>
                  <a:pt x="0" y="659915"/>
                  <a:pt x="0" y="425125"/>
                </a:cubicBezTo>
                <a:cubicBezTo>
                  <a:pt x="0" y="190335"/>
                  <a:pt x="172286" y="0"/>
                  <a:pt x="384812" y="0"/>
                </a:cubicBezTo>
                <a:lnTo>
                  <a:pt x="769624" y="0"/>
                </a:lnTo>
                <a:lnTo>
                  <a:pt x="769624" y="2"/>
                </a:lnTo>
                <a:lnTo>
                  <a:pt x="1517756" y="2"/>
                </a:lnTo>
                <a:lnTo>
                  <a:pt x="1517756" y="1"/>
                </a:lnTo>
                <a:lnTo>
                  <a:pt x="1877257" y="1"/>
                </a:lnTo>
                <a:cubicBezTo>
                  <a:pt x="2075804" y="1"/>
                  <a:pt x="2236758" y="190336"/>
                  <a:pt x="2236758" y="425126"/>
                </a:cubicBezTo>
                <a:cubicBezTo>
                  <a:pt x="2236758" y="659916"/>
                  <a:pt x="2075804" y="850251"/>
                  <a:pt x="1877257" y="850251"/>
                </a:cubicBezTo>
                <a:lnTo>
                  <a:pt x="1574028" y="850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11175">
              <a:lnSpc>
                <a:spcPct val="90000"/>
              </a:lnSpc>
              <a:spcBef>
                <a:spcPct val="0"/>
              </a:spcBef>
              <a:spcAft>
                <a:spcPct val="35000"/>
              </a:spcAft>
            </a:pPr>
            <a:r>
              <a:rPr lang="en-US" sz="1200" dirty="0">
                <a:latin typeface="Roboto Regular" charset="0"/>
                <a:cs typeface="Roboto Regular" charset="0"/>
              </a:rPr>
              <a:t>'Flex’ between periods of intense and maintenance based support dependent on needs</a:t>
            </a:r>
          </a:p>
        </p:txBody>
      </p:sp>
    </p:spTree>
    <p:extLst>
      <p:ext uri="{BB962C8B-B14F-4D97-AF65-F5344CB8AC3E}">
        <p14:creationId xmlns:p14="http://schemas.microsoft.com/office/powerpoint/2010/main" val="150191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ChangeAspect="1"/>
          </p:cNvSpPr>
          <p:nvPr/>
        </p:nvSpPr>
        <p:spPr>
          <a:xfrm>
            <a:off x="164240" y="161069"/>
            <a:ext cx="11863521" cy="6535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BACEEBF-2CE4-3446-96E5-C4F511458A1E}"/>
              </a:ext>
            </a:extLst>
          </p:cNvPr>
          <p:cNvSpPr txBox="1"/>
          <p:nvPr/>
        </p:nvSpPr>
        <p:spPr>
          <a:xfrm>
            <a:off x="11533286" y="6345241"/>
            <a:ext cx="485993" cy="276999"/>
          </a:xfrm>
          <a:prstGeom prst="rect">
            <a:avLst/>
          </a:prstGeom>
          <a:noFill/>
        </p:spPr>
        <p:txBody>
          <a:bodyPr wrap="square" rtlCol="0">
            <a:spAutoFit/>
          </a:bodyPr>
          <a:lstStyle/>
          <a:p>
            <a:pPr algn="ctr"/>
            <a:fld id="{05629D53-9503-4133-81D3-8B34C54F21F2}" type="slidenum">
              <a:rPr lang="en-US" sz="1200" smtClean="0">
                <a:solidFill>
                  <a:schemeClr val="bg1">
                    <a:lumMod val="65000"/>
                  </a:schemeClr>
                </a:solidFill>
              </a:rPr>
              <a:pPr algn="ctr"/>
              <a:t>‹#›</a:t>
            </a:fld>
            <a:endParaRPr lang="en-US" sz="1200" dirty="0">
              <a:solidFill>
                <a:schemeClr val="bg1">
                  <a:lumMod val="65000"/>
                </a:schemeClr>
              </a:solidFill>
            </a:endParaRPr>
          </a:p>
        </p:txBody>
      </p:sp>
      <p:pic>
        <p:nvPicPr>
          <p:cNvPr id="5" name="Picture 4">
            <a:extLst>
              <a:ext uri="{FF2B5EF4-FFF2-40B4-BE49-F238E27FC236}">
                <a16:creationId xmlns:a16="http://schemas.microsoft.com/office/drawing/2014/main" id="{F912B493-D5FE-C54E-81E7-789925537998}"/>
              </a:ext>
            </a:extLst>
          </p:cNvPr>
          <p:cNvPicPr>
            <a:picLocks noChangeAspect="1"/>
          </p:cNvPicPr>
          <p:nvPr/>
        </p:nvPicPr>
        <p:blipFill>
          <a:blip r:embed="rId18"/>
          <a:stretch>
            <a:fillRect/>
          </a:stretch>
        </p:blipFill>
        <p:spPr>
          <a:xfrm>
            <a:off x="10998797" y="5678600"/>
            <a:ext cx="683149" cy="805140"/>
          </a:xfrm>
          <a:prstGeom prst="rect">
            <a:avLst/>
          </a:prstGeom>
        </p:spPr>
      </p:pic>
      <p:pic>
        <p:nvPicPr>
          <p:cNvPr id="6" name="Picture 5">
            <a:extLst>
              <a:ext uri="{FF2B5EF4-FFF2-40B4-BE49-F238E27FC236}">
                <a16:creationId xmlns:a16="http://schemas.microsoft.com/office/drawing/2014/main" id="{F88679BF-A62F-2C47-AFC3-2FE2DE6783A9}"/>
              </a:ext>
            </a:extLst>
          </p:cNvPr>
          <p:cNvPicPr>
            <a:picLocks noChangeAspect="1"/>
          </p:cNvPicPr>
          <p:nvPr/>
        </p:nvPicPr>
        <p:blipFill>
          <a:blip r:embed="rId19"/>
          <a:stretch>
            <a:fillRect/>
          </a:stretch>
        </p:blipFill>
        <p:spPr>
          <a:xfrm>
            <a:off x="395463" y="5840638"/>
            <a:ext cx="1097057" cy="643102"/>
          </a:xfrm>
          <a:prstGeom prst="rect">
            <a:avLst/>
          </a:prstGeom>
        </p:spPr>
      </p:pic>
    </p:spTree>
    <p:extLst>
      <p:ext uri="{BB962C8B-B14F-4D97-AF65-F5344CB8AC3E}">
        <p14:creationId xmlns:p14="http://schemas.microsoft.com/office/powerpoint/2010/main" val="2769540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2" r:id="rId5"/>
    <p:sldLayoutId id="2147483653" r:id="rId6"/>
    <p:sldLayoutId id="2147483654" r:id="rId7"/>
    <p:sldLayoutId id="2147483655" r:id="rId8"/>
    <p:sldLayoutId id="2147483660" r:id="rId9"/>
    <p:sldLayoutId id="2147483661" r:id="rId10"/>
    <p:sldLayoutId id="2147483656" r:id="rId11"/>
    <p:sldLayoutId id="2147483662" r:id="rId12"/>
    <p:sldLayoutId id="2147483663" r:id="rId13"/>
    <p:sldLayoutId id="2147483657" r:id="rId14"/>
    <p:sldLayoutId id="2147483684" r:id="rId15"/>
    <p:sldLayoutId id="214748368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16.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jpeg"/><Relationship Id="rId1" Type="http://schemas.openxmlformats.org/officeDocument/2006/relationships/slideLayout" Target="../slideLayouts/slideLayout16.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jpeg"/><Relationship Id="rId1" Type="http://schemas.openxmlformats.org/officeDocument/2006/relationships/slideLayout" Target="../slideLayouts/slideLayout16.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mailto:CATHERINE.DOCHERTY@SALVATIONARMY.ORG.UK" TargetMode="External"/><Relationship Id="rId2" Type="http://schemas.openxmlformats.org/officeDocument/2006/relationships/hyperlink" Target="mailto:CARA.FORSEY@SALVATIONARMY.ORG.UK"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173516" y="3524788"/>
            <a:ext cx="4043617" cy="707886"/>
          </a:xfrm>
          <a:prstGeom prst="rect">
            <a:avLst/>
          </a:prstGeom>
          <a:noFill/>
          <a:effectLst/>
        </p:spPr>
        <p:txBody>
          <a:bodyPr wrap="square" rtlCol="0">
            <a:spAutoFit/>
          </a:bodyPr>
          <a:lstStyle/>
          <a:p>
            <a:pPr algn="ctr"/>
            <a:r>
              <a:rPr lang="en-US" sz="4000" b="1" dirty="0">
                <a:solidFill>
                  <a:schemeClr val="tx1">
                    <a:lumMod val="65000"/>
                    <a:lumOff val="35000"/>
                  </a:schemeClr>
                </a:solidFill>
                <a:latin typeface="Trebuchet MS" panose="020B0703020202090204" pitchFamily="34" charset="0"/>
                <a:cs typeface="Lato Semibold" panose="020F0702020204030203" pitchFamily="34" charset="0"/>
              </a:rPr>
              <a:t>HOUSING FIRST</a:t>
            </a:r>
          </a:p>
        </p:txBody>
      </p:sp>
      <p:sp>
        <p:nvSpPr>
          <p:cNvPr id="12" name="Content Placeholder 2"/>
          <p:cNvSpPr txBox="1">
            <a:spLocks/>
          </p:cNvSpPr>
          <p:nvPr/>
        </p:nvSpPr>
        <p:spPr>
          <a:xfrm>
            <a:off x="3959258" y="4161279"/>
            <a:ext cx="4499430" cy="43609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id-ID" sz="1600" spc="300" dirty="0">
                <a:solidFill>
                  <a:srgbClr val="FF0000"/>
                </a:solidFill>
                <a:latin typeface="Trebuchet MS" panose="020B0703020202090204" pitchFamily="34" charset="0"/>
                <a:ea typeface="Roboto" panose="02000000000000000000" pitchFamily="2" charset="0"/>
              </a:rPr>
              <a:t>THE SALVATION ARMY</a:t>
            </a:r>
            <a:endParaRPr lang="en-US" sz="1600" spc="300" dirty="0">
              <a:solidFill>
                <a:srgbClr val="FF0000"/>
              </a:solidFill>
              <a:latin typeface="Trebuchet MS" panose="020B0703020202090204" pitchFamily="34" charset="0"/>
              <a:ea typeface="Roboto" panose="02000000000000000000" pitchFamily="2" charset="0"/>
            </a:endParaRPr>
          </a:p>
        </p:txBody>
      </p:sp>
      <p:pic>
        <p:nvPicPr>
          <p:cNvPr id="5" name="Picture 4">
            <a:extLst>
              <a:ext uri="{FF2B5EF4-FFF2-40B4-BE49-F238E27FC236}">
                <a16:creationId xmlns:a16="http://schemas.microsoft.com/office/drawing/2014/main" id="{472291E8-6A07-584D-A0A1-928700D2F11B}"/>
              </a:ext>
            </a:extLst>
          </p:cNvPr>
          <p:cNvPicPr>
            <a:picLocks noChangeAspect="1"/>
          </p:cNvPicPr>
          <p:nvPr/>
        </p:nvPicPr>
        <p:blipFill>
          <a:blip r:embed="rId2"/>
          <a:stretch>
            <a:fillRect/>
          </a:stretch>
        </p:blipFill>
        <p:spPr>
          <a:xfrm>
            <a:off x="5480125" y="2585319"/>
            <a:ext cx="1457696" cy="854511"/>
          </a:xfrm>
          <a:prstGeom prst="rect">
            <a:avLst/>
          </a:prstGeom>
        </p:spPr>
      </p:pic>
    </p:spTree>
    <p:extLst>
      <p:ext uri="{BB962C8B-B14F-4D97-AF65-F5344CB8AC3E}">
        <p14:creationId xmlns:p14="http://schemas.microsoft.com/office/powerpoint/2010/main" val="421958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DE879B-4BB4-4BE3-A545-391CD7AE4639}"/>
              </a:ext>
            </a:extLst>
          </p:cNvPr>
          <p:cNvSpPr txBox="1"/>
          <p:nvPr/>
        </p:nvSpPr>
        <p:spPr>
          <a:xfrm>
            <a:off x="1282544" y="1878657"/>
            <a:ext cx="9725313" cy="3744615"/>
          </a:xfrm>
          <a:prstGeom prst="rect">
            <a:avLst/>
          </a:prstGeom>
          <a:noFill/>
        </p:spPr>
        <p:txBody>
          <a:bodyPr wrap="square" rtlCol="0">
            <a:spAutoFit/>
          </a:bodyPr>
          <a:lstStyle/>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Navigating transitional systems and spaces is often conditional on an individual’s behaviour.</a:t>
            </a:r>
          </a:p>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There is a perceived lack of choice for participants in transitional systems.</a:t>
            </a:r>
          </a:p>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Difficulties in providing a customised approach to support. </a:t>
            </a:r>
          </a:p>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Transitional systems and spaces are often big and busy environments.</a:t>
            </a:r>
          </a:p>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Big and busy spaces are often breeding grounds for transference.</a:t>
            </a:r>
          </a:p>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It is hard to build trust with multiple professionals. </a:t>
            </a:r>
          </a:p>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If the individual is unable to navigate the system, they often have to go back  to the start.</a:t>
            </a:r>
          </a:p>
          <a:p>
            <a:pPr algn="ctr">
              <a:spcAft>
                <a:spcPts val="1600"/>
              </a:spcAft>
            </a:pPr>
            <a:endParaRPr lang="en-GB" dirty="0">
              <a:solidFill>
                <a:schemeClr val="accent2"/>
              </a:solidFill>
            </a:endParaRPr>
          </a:p>
        </p:txBody>
      </p:sp>
      <p:sp>
        <p:nvSpPr>
          <p:cNvPr id="4" name="Rectangle 2">
            <a:extLst>
              <a:ext uri="{FF2B5EF4-FFF2-40B4-BE49-F238E27FC236}">
                <a16:creationId xmlns:a16="http://schemas.microsoft.com/office/drawing/2014/main" id="{BB46BC18-79D0-AE4C-9916-F321C41196E9}"/>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THE HARM IN TRANSITIONAL SYSTEMS</a:t>
            </a:r>
          </a:p>
        </p:txBody>
      </p:sp>
      <p:grpSp>
        <p:nvGrpSpPr>
          <p:cNvPr id="5" name="Group 4">
            <a:extLst>
              <a:ext uri="{FF2B5EF4-FFF2-40B4-BE49-F238E27FC236}">
                <a16:creationId xmlns:a16="http://schemas.microsoft.com/office/drawing/2014/main" id="{DD74B10D-5C59-304C-BEEA-E8B69CB2304F}"/>
              </a:ext>
            </a:extLst>
          </p:cNvPr>
          <p:cNvGrpSpPr/>
          <p:nvPr/>
        </p:nvGrpSpPr>
        <p:grpSpPr>
          <a:xfrm>
            <a:off x="5897615" y="1247170"/>
            <a:ext cx="399946" cy="95250"/>
            <a:chOff x="1942594" y="2781300"/>
            <a:chExt cx="799891" cy="190500"/>
          </a:xfrm>
          <a:solidFill>
            <a:schemeClr val="bg1">
              <a:lumMod val="85000"/>
            </a:schemeClr>
          </a:solidFill>
        </p:grpSpPr>
        <p:sp>
          <p:nvSpPr>
            <p:cNvPr id="6" name="Oval 5">
              <a:extLst>
                <a:ext uri="{FF2B5EF4-FFF2-40B4-BE49-F238E27FC236}">
                  <a16:creationId xmlns:a16="http://schemas.microsoft.com/office/drawing/2014/main" id="{76404201-7E16-D64F-81EC-7498A474D9A2}"/>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7" name="Oval 6">
              <a:extLst>
                <a:ext uri="{FF2B5EF4-FFF2-40B4-BE49-F238E27FC236}">
                  <a16:creationId xmlns:a16="http://schemas.microsoft.com/office/drawing/2014/main" id="{B195C345-B322-D640-91B4-64B708DFFF33}"/>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8" name="Oval 7">
              <a:extLst>
                <a:ext uri="{FF2B5EF4-FFF2-40B4-BE49-F238E27FC236}">
                  <a16:creationId xmlns:a16="http://schemas.microsoft.com/office/drawing/2014/main" id="{760BFFC8-D4A6-804F-AFD1-64BCAC85F2C6}"/>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spTree>
    <p:extLst>
      <p:ext uri="{BB962C8B-B14F-4D97-AF65-F5344CB8AC3E}">
        <p14:creationId xmlns:p14="http://schemas.microsoft.com/office/powerpoint/2010/main" val="24065261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DE879B-4BB4-4BE3-A545-391CD7AE4639}"/>
              </a:ext>
            </a:extLst>
          </p:cNvPr>
          <p:cNvSpPr txBox="1"/>
          <p:nvPr/>
        </p:nvSpPr>
        <p:spPr>
          <a:xfrm>
            <a:off x="1276195" y="1937484"/>
            <a:ext cx="9852281" cy="3262432"/>
          </a:xfrm>
          <a:prstGeom prst="rect">
            <a:avLst/>
          </a:prstGeom>
          <a:noFill/>
        </p:spPr>
        <p:txBody>
          <a:bodyPr wrap="square" rtlCol="0">
            <a:spAutoFit/>
          </a:bodyPr>
          <a:lstStyle/>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Self contained - own space that’s safe.</a:t>
            </a:r>
          </a:p>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Far less conditionality around behaviour and lifestyle choices.</a:t>
            </a:r>
          </a:p>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Support is one to one with fewer professionals which makes it easier to build trust.</a:t>
            </a:r>
          </a:p>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Support is bespoke and personal.</a:t>
            </a:r>
          </a:p>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The support is there to solely advocate for the individual and remain impartial. </a:t>
            </a:r>
          </a:p>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The neighbours/persons around the individual are more secure and stable.</a:t>
            </a:r>
          </a:p>
          <a:p>
            <a:pPr algn="ctr">
              <a:spcAft>
                <a:spcPts val="1600"/>
              </a:spcAft>
            </a:pPr>
            <a:r>
              <a:rPr lang="en-GB" dirty="0">
                <a:solidFill>
                  <a:schemeClr val="accent2"/>
                </a:solidFill>
                <a:latin typeface="Roboto Light" panose="02000000000000000000" pitchFamily="2" charset="0"/>
                <a:ea typeface="Roboto Light" panose="02000000000000000000" pitchFamily="2" charset="0"/>
              </a:rPr>
              <a:t>If the initial home offer isn’t right, a new offer is made. Stopping the need to restart the journey.</a:t>
            </a:r>
          </a:p>
        </p:txBody>
      </p:sp>
      <p:sp>
        <p:nvSpPr>
          <p:cNvPr id="11" name="Rectangle 10">
            <a:extLst>
              <a:ext uri="{FF2B5EF4-FFF2-40B4-BE49-F238E27FC236}">
                <a16:creationId xmlns:a16="http://schemas.microsoft.com/office/drawing/2014/main" id="{0FE37081-AB98-4E90-B122-FDE67FB61FA4}"/>
              </a:ext>
            </a:extLst>
          </p:cNvPr>
          <p:cNvSpPr>
            <a:spLocks/>
          </p:cNvSpPr>
          <p:nvPr/>
        </p:nvSpPr>
        <p:spPr bwMode="auto">
          <a:xfrm>
            <a:off x="369075" y="469173"/>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THE HARM IN TRANSITIONAL SYSTEMS</a:t>
            </a:r>
          </a:p>
        </p:txBody>
      </p:sp>
      <p:grpSp>
        <p:nvGrpSpPr>
          <p:cNvPr id="4" name="Group 3">
            <a:extLst>
              <a:ext uri="{FF2B5EF4-FFF2-40B4-BE49-F238E27FC236}">
                <a16:creationId xmlns:a16="http://schemas.microsoft.com/office/drawing/2014/main" id="{7F5FDBF7-F00B-5B4B-A52D-109FACE97D98}"/>
              </a:ext>
            </a:extLst>
          </p:cNvPr>
          <p:cNvGrpSpPr/>
          <p:nvPr/>
        </p:nvGrpSpPr>
        <p:grpSpPr>
          <a:xfrm>
            <a:off x="5897615" y="1247170"/>
            <a:ext cx="399946" cy="95250"/>
            <a:chOff x="1942594" y="2781300"/>
            <a:chExt cx="799891" cy="190500"/>
          </a:xfrm>
          <a:solidFill>
            <a:schemeClr val="bg1">
              <a:lumMod val="85000"/>
            </a:schemeClr>
          </a:solidFill>
        </p:grpSpPr>
        <p:sp>
          <p:nvSpPr>
            <p:cNvPr id="5" name="Oval 4">
              <a:extLst>
                <a:ext uri="{FF2B5EF4-FFF2-40B4-BE49-F238E27FC236}">
                  <a16:creationId xmlns:a16="http://schemas.microsoft.com/office/drawing/2014/main" id="{CBDEBD73-6726-2E4B-929C-342EA6FB5F48}"/>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6" name="Oval 5">
              <a:extLst>
                <a:ext uri="{FF2B5EF4-FFF2-40B4-BE49-F238E27FC236}">
                  <a16:creationId xmlns:a16="http://schemas.microsoft.com/office/drawing/2014/main" id="{72B5634D-4DBD-2445-A264-C21B09E24EB0}"/>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7" name="Oval 6">
              <a:extLst>
                <a:ext uri="{FF2B5EF4-FFF2-40B4-BE49-F238E27FC236}">
                  <a16:creationId xmlns:a16="http://schemas.microsoft.com/office/drawing/2014/main" id="{8AB7BD49-50B2-A543-9106-AC34DB4E3800}"/>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spTree>
    <p:extLst>
      <p:ext uri="{BB962C8B-B14F-4D97-AF65-F5344CB8AC3E}">
        <p14:creationId xmlns:p14="http://schemas.microsoft.com/office/powerpoint/2010/main" val="7886293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8272343" y="4735189"/>
            <a:ext cx="2849218" cy="738664"/>
          </a:xfrm>
          <a:prstGeom prst="rect">
            <a:avLst/>
          </a:prstGeom>
          <a:noFill/>
        </p:spPr>
        <p:txBody>
          <a:bodyPr wrap="square" lIns="0" tIns="0" rIns="0" bIns="0" rtlCol="0">
            <a:spAutoFit/>
          </a:bodyPr>
          <a:lstStyle/>
          <a:p>
            <a:pPr marL="285750" lvl="0" indent="-285750">
              <a:buFontTx/>
              <a:buChar char="-"/>
            </a:pPr>
            <a:r>
              <a:rPr lang="en-US" sz="1600" dirty="0">
                <a:solidFill>
                  <a:schemeClr val="accent6">
                    <a:lumMod val="50000"/>
                  </a:schemeClr>
                </a:solidFill>
                <a:latin typeface="Roboto Light" panose="02000000000000000000" pitchFamily="2" charset="0"/>
                <a:ea typeface="Roboto Light" panose="02000000000000000000" pitchFamily="2" charset="0"/>
              </a:rPr>
              <a:t>Limited autonomy</a:t>
            </a:r>
          </a:p>
          <a:p>
            <a:pPr marL="285750" lvl="0" indent="-285750">
              <a:buFontTx/>
              <a:buChar char="-"/>
            </a:pPr>
            <a:r>
              <a:rPr lang="en-US" sz="1600" dirty="0">
                <a:solidFill>
                  <a:schemeClr val="accent6">
                    <a:lumMod val="50000"/>
                  </a:schemeClr>
                </a:solidFill>
                <a:latin typeface="Roboto Light" panose="02000000000000000000" pitchFamily="2" charset="0"/>
                <a:ea typeface="Roboto Light" panose="02000000000000000000" pitchFamily="2" charset="0"/>
              </a:rPr>
              <a:t>Fragmented relationships </a:t>
            </a:r>
          </a:p>
          <a:p>
            <a:pPr marL="285750" lvl="0" indent="-285750">
              <a:buFontTx/>
              <a:buChar char="-"/>
            </a:pPr>
            <a:r>
              <a:rPr lang="en-US" sz="1600" dirty="0">
                <a:solidFill>
                  <a:schemeClr val="accent6">
                    <a:lumMod val="50000"/>
                  </a:schemeClr>
                </a:solidFill>
                <a:latin typeface="Roboto Light" panose="02000000000000000000" pitchFamily="2" charset="0"/>
                <a:ea typeface="Roboto Light" panose="02000000000000000000" pitchFamily="2" charset="0"/>
              </a:rPr>
              <a:t>High risk of harm </a:t>
            </a:r>
          </a:p>
        </p:txBody>
      </p:sp>
      <p:cxnSp>
        <p:nvCxnSpPr>
          <p:cNvPr id="47" name="Straight Connector 46">
            <a:extLst>
              <a:ext uri="{FF2B5EF4-FFF2-40B4-BE49-F238E27FC236}">
                <a16:creationId xmlns:a16="http://schemas.microsoft.com/office/drawing/2014/main" id="{AA616DBA-E9CC-7549-B588-A8B3E6CB88F2}"/>
              </a:ext>
            </a:extLst>
          </p:cNvPr>
          <p:cNvCxnSpPr>
            <a:cxnSpLocks/>
          </p:cNvCxnSpPr>
          <p:nvPr/>
        </p:nvCxnSpPr>
        <p:spPr>
          <a:xfrm flipH="1">
            <a:off x="3155454" y="4309430"/>
            <a:ext cx="7578808" cy="0"/>
          </a:xfrm>
          <a:prstGeom prst="line">
            <a:avLst/>
          </a:prstGeom>
          <a:ln w="12700" cap="flat" cmpd="sng">
            <a:solidFill>
              <a:schemeClr val="bg1">
                <a:lumMod val="65000"/>
              </a:schemeClr>
            </a:solidFill>
            <a:tailEnd type="oval" w="sm" len="sm"/>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DC9D387-9E95-654C-8F7D-9E4FA4B279E8}"/>
              </a:ext>
            </a:extLst>
          </p:cNvPr>
          <p:cNvCxnSpPr>
            <a:cxnSpLocks/>
          </p:cNvCxnSpPr>
          <p:nvPr/>
        </p:nvCxnSpPr>
        <p:spPr>
          <a:xfrm flipH="1">
            <a:off x="3155454" y="3294114"/>
            <a:ext cx="7578807" cy="26218"/>
          </a:xfrm>
          <a:prstGeom prst="line">
            <a:avLst/>
          </a:prstGeom>
          <a:ln w="12700" cap="flat" cmpd="sng">
            <a:solidFill>
              <a:schemeClr val="bg1">
                <a:lumMod val="65000"/>
              </a:schemeClr>
            </a:solidFill>
            <a:tailEnd type="oval" w="sm" len="sm"/>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C8EB6B97-02A7-9142-8048-56F8885FFFFB}"/>
              </a:ext>
            </a:extLst>
          </p:cNvPr>
          <p:cNvCxnSpPr>
            <a:cxnSpLocks/>
          </p:cNvCxnSpPr>
          <p:nvPr/>
        </p:nvCxnSpPr>
        <p:spPr>
          <a:xfrm flipH="1">
            <a:off x="3103651" y="5600056"/>
            <a:ext cx="7630610" cy="40335"/>
          </a:xfrm>
          <a:prstGeom prst="line">
            <a:avLst/>
          </a:prstGeom>
          <a:ln w="12700" cap="flat" cmpd="sng">
            <a:solidFill>
              <a:schemeClr val="accent6">
                <a:lumMod val="50000"/>
              </a:schemeClr>
            </a:solidFill>
            <a:tailEnd type="oval" w="sm" len="sm"/>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9AD91E4-8286-E74E-BD90-EE7B730F764F}"/>
              </a:ext>
            </a:extLst>
          </p:cNvPr>
          <p:cNvCxnSpPr>
            <a:cxnSpLocks/>
          </p:cNvCxnSpPr>
          <p:nvPr/>
        </p:nvCxnSpPr>
        <p:spPr>
          <a:xfrm flipH="1">
            <a:off x="3155454" y="2207030"/>
            <a:ext cx="7486042" cy="0"/>
          </a:xfrm>
          <a:prstGeom prst="line">
            <a:avLst/>
          </a:prstGeom>
          <a:ln w="12700" cap="flat" cmpd="sng">
            <a:solidFill>
              <a:schemeClr val="accent6">
                <a:lumMod val="50000"/>
              </a:schemeClr>
            </a:solidFill>
            <a:tailEnd type="oval" w="sm" len="sm"/>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0B22A19F-7B68-904E-859C-78BF2E6E152C}"/>
              </a:ext>
            </a:extLst>
          </p:cNvPr>
          <p:cNvSpPr txBox="1"/>
          <p:nvPr/>
        </p:nvSpPr>
        <p:spPr>
          <a:xfrm>
            <a:off x="6145201" y="4012365"/>
            <a:ext cx="2811667" cy="246221"/>
          </a:xfrm>
          <a:prstGeom prst="rect">
            <a:avLst/>
          </a:prstGeom>
          <a:noFill/>
        </p:spPr>
        <p:txBody>
          <a:bodyPr wrap="none" lIns="0" tIns="0" rIns="0" bIns="0" rtlCol="0">
            <a:spAutoFit/>
          </a:bodyPr>
          <a:lstStyle/>
          <a:p>
            <a:pPr lvl="0"/>
            <a:r>
              <a:rPr lang="en-US" sz="1600" b="1" dirty="0">
                <a:solidFill>
                  <a:prstClr val="white">
                    <a:lumMod val="50000"/>
                  </a:prstClr>
                </a:solidFill>
                <a:latin typeface="Roboto" panose="02000000000000000000" pitchFamily="2" charset="0"/>
                <a:ea typeface="Roboto" panose="02000000000000000000" pitchFamily="2" charset="0"/>
              </a:rPr>
              <a:t>Shelter/Emergency Placement</a:t>
            </a:r>
            <a:endParaRPr lang="en-US" sz="1600" dirty="0">
              <a:solidFill>
                <a:prstClr val="white">
                  <a:lumMod val="65000"/>
                </a:prstClr>
              </a:solidFill>
              <a:latin typeface="Roboto" panose="02000000000000000000" pitchFamily="2" charset="0"/>
              <a:ea typeface="Roboto" panose="02000000000000000000" pitchFamily="2" charset="0"/>
            </a:endParaRPr>
          </a:p>
        </p:txBody>
      </p:sp>
      <p:sp>
        <p:nvSpPr>
          <p:cNvPr id="63" name="TextBox 62">
            <a:extLst>
              <a:ext uri="{FF2B5EF4-FFF2-40B4-BE49-F238E27FC236}">
                <a16:creationId xmlns:a16="http://schemas.microsoft.com/office/drawing/2014/main" id="{DD5CBA49-E228-AF4A-8A36-A9C2EE318F35}"/>
              </a:ext>
            </a:extLst>
          </p:cNvPr>
          <p:cNvSpPr txBox="1"/>
          <p:nvPr/>
        </p:nvSpPr>
        <p:spPr>
          <a:xfrm>
            <a:off x="6145201" y="2977237"/>
            <a:ext cx="2603277" cy="246221"/>
          </a:xfrm>
          <a:prstGeom prst="rect">
            <a:avLst/>
          </a:prstGeom>
          <a:noFill/>
        </p:spPr>
        <p:txBody>
          <a:bodyPr wrap="none" lIns="0" tIns="0" rIns="0" bIns="0" rtlCol="0">
            <a:spAutoFit/>
          </a:bodyPr>
          <a:lstStyle/>
          <a:p>
            <a:pPr lvl="0"/>
            <a:r>
              <a:rPr lang="en-US" sz="1600" b="1" dirty="0">
                <a:solidFill>
                  <a:prstClr val="white">
                    <a:lumMod val="50000"/>
                  </a:prstClr>
                </a:solidFill>
                <a:latin typeface="Roboto" panose="02000000000000000000" pitchFamily="2" charset="0"/>
                <a:ea typeface="Roboto" panose="02000000000000000000" pitchFamily="2" charset="0"/>
              </a:rPr>
              <a:t>Transitional Housing/Hostel</a:t>
            </a:r>
            <a:endParaRPr lang="en-US" sz="1600" dirty="0">
              <a:solidFill>
                <a:prstClr val="white">
                  <a:lumMod val="65000"/>
                </a:prstClr>
              </a:solidFill>
              <a:latin typeface="Roboto" panose="02000000000000000000" pitchFamily="2" charset="0"/>
              <a:ea typeface="Roboto" panose="02000000000000000000" pitchFamily="2" charset="0"/>
            </a:endParaRPr>
          </a:p>
        </p:txBody>
      </p:sp>
      <p:sp>
        <p:nvSpPr>
          <p:cNvPr id="64" name="TextBox 63">
            <a:extLst>
              <a:ext uri="{FF2B5EF4-FFF2-40B4-BE49-F238E27FC236}">
                <a16:creationId xmlns:a16="http://schemas.microsoft.com/office/drawing/2014/main" id="{B9BED0C8-65B7-194A-885E-3A337C94C8A8}"/>
              </a:ext>
            </a:extLst>
          </p:cNvPr>
          <p:cNvSpPr txBox="1"/>
          <p:nvPr/>
        </p:nvSpPr>
        <p:spPr>
          <a:xfrm>
            <a:off x="8272343" y="1349888"/>
            <a:ext cx="2994991" cy="738664"/>
          </a:xfrm>
          <a:prstGeom prst="rect">
            <a:avLst/>
          </a:prstGeom>
          <a:noFill/>
        </p:spPr>
        <p:txBody>
          <a:bodyPr wrap="square" lIns="0" tIns="0" rIns="0" bIns="0" rtlCol="0">
            <a:spAutoFit/>
          </a:bodyPr>
          <a:lstStyle/>
          <a:p>
            <a:pPr marL="285750" lvl="0" indent="-285750">
              <a:buFontTx/>
              <a:buChar char="-"/>
            </a:pPr>
            <a:r>
              <a:rPr lang="en-US" sz="1600" dirty="0">
                <a:solidFill>
                  <a:schemeClr val="accent6">
                    <a:lumMod val="50000"/>
                  </a:schemeClr>
                </a:solidFill>
                <a:latin typeface="Roboto Light" panose="02000000000000000000" pitchFamily="2" charset="0"/>
                <a:ea typeface="Roboto Light" panose="02000000000000000000" pitchFamily="2" charset="0"/>
              </a:rPr>
              <a:t>High autonomy</a:t>
            </a:r>
          </a:p>
          <a:p>
            <a:pPr marL="285750" lvl="0" indent="-285750">
              <a:buFontTx/>
              <a:buChar char="-"/>
            </a:pPr>
            <a:r>
              <a:rPr lang="en-US" sz="1600" dirty="0">
                <a:solidFill>
                  <a:schemeClr val="accent6">
                    <a:lumMod val="50000"/>
                  </a:schemeClr>
                </a:solidFill>
                <a:latin typeface="Roboto Light" panose="02000000000000000000" pitchFamily="2" charset="0"/>
                <a:ea typeface="Roboto Light" panose="02000000000000000000" pitchFamily="2" charset="0"/>
              </a:rPr>
              <a:t>Consistent relationships</a:t>
            </a:r>
          </a:p>
          <a:p>
            <a:pPr marL="285750" lvl="0" indent="-285750">
              <a:buFontTx/>
              <a:buChar char="-"/>
            </a:pPr>
            <a:r>
              <a:rPr lang="en-US" sz="1600" dirty="0">
                <a:solidFill>
                  <a:schemeClr val="accent6">
                    <a:lumMod val="50000"/>
                  </a:schemeClr>
                </a:solidFill>
                <a:latin typeface="Roboto Light" panose="02000000000000000000" pitchFamily="2" charset="0"/>
                <a:ea typeface="Roboto Light" panose="02000000000000000000" pitchFamily="2" charset="0"/>
              </a:rPr>
              <a:t>Lower risk of harm</a:t>
            </a:r>
          </a:p>
        </p:txBody>
      </p:sp>
      <p:sp>
        <p:nvSpPr>
          <p:cNvPr id="31" name="TextBox 30">
            <a:extLst>
              <a:ext uri="{FF2B5EF4-FFF2-40B4-BE49-F238E27FC236}">
                <a16:creationId xmlns:a16="http://schemas.microsoft.com/office/drawing/2014/main" id="{6D18FB12-45FD-4D64-8089-3EAD8376F2E1}"/>
              </a:ext>
            </a:extLst>
          </p:cNvPr>
          <p:cNvSpPr txBox="1"/>
          <p:nvPr/>
        </p:nvSpPr>
        <p:spPr>
          <a:xfrm>
            <a:off x="6202336" y="5281654"/>
            <a:ext cx="2849218" cy="246221"/>
          </a:xfrm>
          <a:prstGeom prst="rect">
            <a:avLst/>
          </a:prstGeom>
          <a:noFill/>
        </p:spPr>
        <p:txBody>
          <a:bodyPr wrap="square" lIns="0" tIns="0" rIns="0" bIns="0" rtlCol="0">
            <a:spAutoFit/>
          </a:bodyPr>
          <a:lstStyle/>
          <a:p>
            <a:pPr lvl="0"/>
            <a:r>
              <a:rPr lang="en-US" sz="1600" b="1" dirty="0">
                <a:solidFill>
                  <a:schemeClr val="accent6">
                    <a:lumMod val="75000"/>
                  </a:schemeClr>
                </a:solidFill>
                <a:latin typeface="Roboto" panose="02000000000000000000" pitchFamily="2" charset="0"/>
                <a:ea typeface="Roboto" panose="02000000000000000000" pitchFamily="2" charset="0"/>
              </a:rPr>
              <a:t>Street Homeless</a:t>
            </a:r>
          </a:p>
        </p:txBody>
      </p:sp>
      <p:sp>
        <p:nvSpPr>
          <p:cNvPr id="41" name="TextBox 40">
            <a:extLst>
              <a:ext uri="{FF2B5EF4-FFF2-40B4-BE49-F238E27FC236}">
                <a16:creationId xmlns:a16="http://schemas.microsoft.com/office/drawing/2014/main" id="{BC6463C2-1454-4832-8CBA-17EF3A95F3B9}"/>
              </a:ext>
            </a:extLst>
          </p:cNvPr>
          <p:cNvSpPr txBox="1"/>
          <p:nvPr/>
        </p:nvSpPr>
        <p:spPr>
          <a:xfrm>
            <a:off x="6202336" y="1893530"/>
            <a:ext cx="2849218" cy="246221"/>
          </a:xfrm>
          <a:prstGeom prst="rect">
            <a:avLst/>
          </a:prstGeom>
          <a:noFill/>
        </p:spPr>
        <p:txBody>
          <a:bodyPr wrap="square" lIns="0" tIns="0" rIns="0" bIns="0" rtlCol="0">
            <a:spAutoFit/>
          </a:bodyPr>
          <a:lstStyle/>
          <a:p>
            <a:pPr lvl="0"/>
            <a:r>
              <a:rPr lang="en-US" sz="1600" b="1" dirty="0">
                <a:solidFill>
                  <a:schemeClr val="accent6">
                    <a:lumMod val="75000"/>
                  </a:schemeClr>
                </a:solidFill>
                <a:latin typeface="Roboto" panose="02000000000000000000" pitchFamily="2" charset="0"/>
                <a:ea typeface="Roboto" panose="02000000000000000000" pitchFamily="2" charset="0"/>
              </a:rPr>
              <a:t>Permanent Housing</a:t>
            </a:r>
          </a:p>
        </p:txBody>
      </p:sp>
      <p:grpSp>
        <p:nvGrpSpPr>
          <p:cNvPr id="4" name="Group 3">
            <a:extLst>
              <a:ext uri="{FF2B5EF4-FFF2-40B4-BE49-F238E27FC236}">
                <a16:creationId xmlns:a16="http://schemas.microsoft.com/office/drawing/2014/main" id="{E1133E2F-5F2F-D349-94C7-D6651E963D03}"/>
              </a:ext>
            </a:extLst>
          </p:cNvPr>
          <p:cNvGrpSpPr/>
          <p:nvPr/>
        </p:nvGrpSpPr>
        <p:grpSpPr>
          <a:xfrm>
            <a:off x="641843" y="1927794"/>
            <a:ext cx="4608816" cy="4308798"/>
            <a:chOff x="641843" y="1461911"/>
            <a:chExt cx="4608816" cy="4308798"/>
          </a:xfrm>
        </p:grpSpPr>
        <p:sp>
          <p:nvSpPr>
            <p:cNvPr id="48" name="Freeform 1"/>
            <p:cNvSpPr>
              <a:spLocks noChangeArrowheads="1"/>
            </p:cNvSpPr>
            <p:nvPr/>
          </p:nvSpPr>
          <p:spPr bwMode="auto">
            <a:xfrm>
              <a:off x="1452105" y="3457300"/>
              <a:ext cx="3283742" cy="1289537"/>
            </a:xfrm>
            <a:custGeom>
              <a:avLst/>
              <a:gdLst>
                <a:gd name="T0" fmla="*/ 0 w 14934"/>
                <a:gd name="T1" fmla="*/ 1276 h 5866"/>
                <a:gd name="T2" fmla="*/ 2634 w 14934"/>
                <a:gd name="T3" fmla="*/ 0 h 5866"/>
                <a:gd name="T4" fmla="*/ 7437 w 14934"/>
                <a:gd name="T5" fmla="*/ 2759 h 5866"/>
                <a:gd name="T6" fmla="*/ 12638 w 14934"/>
                <a:gd name="T7" fmla="*/ 170 h 5866"/>
                <a:gd name="T8" fmla="*/ 14933 w 14934"/>
                <a:gd name="T9" fmla="*/ 1276 h 5866"/>
                <a:gd name="T10" fmla="*/ 7437 w 14934"/>
                <a:gd name="T11" fmla="*/ 5865 h 5866"/>
                <a:gd name="T12" fmla="*/ 0 w 14934"/>
                <a:gd name="T13" fmla="*/ 1276 h 5866"/>
              </a:gdLst>
              <a:ahLst/>
              <a:cxnLst>
                <a:cxn ang="0">
                  <a:pos x="T0" y="T1"/>
                </a:cxn>
                <a:cxn ang="0">
                  <a:pos x="T2" y="T3"/>
                </a:cxn>
                <a:cxn ang="0">
                  <a:pos x="T4" y="T5"/>
                </a:cxn>
                <a:cxn ang="0">
                  <a:pos x="T6" y="T7"/>
                </a:cxn>
                <a:cxn ang="0">
                  <a:pos x="T8" y="T9"/>
                </a:cxn>
                <a:cxn ang="0">
                  <a:pos x="T10" y="T11"/>
                </a:cxn>
                <a:cxn ang="0">
                  <a:pos x="T12" y="T13"/>
                </a:cxn>
              </a:cxnLst>
              <a:rect l="0" t="0" r="r" b="b"/>
              <a:pathLst>
                <a:path w="14934" h="5866">
                  <a:moveTo>
                    <a:pt x="0" y="1276"/>
                  </a:moveTo>
                  <a:lnTo>
                    <a:pt x="2634" y="0"/>
                  </a:lnTo>
                  <a:lnTo>
                    <a:pt x="7437" y="2759"/>
                  </a:lnTo>
                  <a:lnTo>
                    <a:pt x="12638" y="170"/>
                  </a:lnTo>
                  <a:lnTo>
                    <a:pt x="14933" y="1276"/>
                  </a:lnTo>
                  <a:lnTo>
                    <a:pt x="7437" y="5865"/>
                  </a:lnTo>
                  <a:lnTo>
                    <a:pt x="0" y="1276"/>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Roboto Light" charset="0"/>
              </a:endParaRPr>
            </a:p>
          </p:txBody>
        </p:sp>
        <p:sp>
          <p:nvSpPr>
            <p:cNvPr id="49" name="Freeform 2"/>
            <p:cNvSpPr>
              <a:spLocks noChangeArrowheads="1"/>
            </p:cNvSpPr>
            <p:nvPr/>
          </p:nvSpPr>
          <p:spPr bwMode="auto">
            <a:xfrm>
              <a:off x="944081" y="3737507"/>
              <a:ext cx="2143594" cy="2033202"/>
            </a:xfrm>
            <a:custGeom>
              <a:avLst/>
              <a:gdLst>
                <a:gd name="T0" fmla="*/ 0 w 9748"/>
                <a:gd name="T1" fmla="*/ 2472 h 9246"/>
                <a:gd name="T2" fmla="*/ 2310 w 9748"/>
                <a:gd name="T3" fmla="*/ 0 h 9246"/>
                <a:gd name="T4" fmla="*/ 9747 w 9748"/>
                <a:gd name="T5" fmla="*/ 4589 h 9246"/>
                <a:gd name="T6" fmla="*/ 9747 w 9748"/>
                <a:gd name="T7" fmla="*/ 9245 h 9246"/>
                <a:gd name="T8" fmla="*/ 0 w 9748"/>
                <a:gd name="T9" fmla="*/ 2472 h 9246"/>
              </a:gdLst>
              <a:ahLst/>
              <a:cxnLst>
                <a:cxn ang="0">
                  <a:pos x="T0" y="T1"/>
                </a:cxn>
                <a:cxn ang="0">
                  <a:pos x="T2" y="T3"/>
                </a:cxn>
                <a:cxn ang="0">
                  <a:pos x="T4" y="T5"/>
                </a:cxn>
                <a:cxn ang="0">
                  <a:pos x="T6" y="T7"/>
                </a:cxn>
                <a:cxn ang="0">
                  <a:pos x="T8" y="T9"/>
                </a:cxn>
              </a:cxnLst>
              <a:rect l="0" t="0" r="r" b="b"/>
              <a:pathLst>
                <a:path w="9748" h="9246">
                  <a:moveTo>
                    <a:pt x="0" y="2472"/>
                  </a:moveTo>
                  <a:lnTo>
                    <a:pt x="2310" y="0"/>
                  </a:lnTo>
                  <a:lnTo>
                    <a:pt x="9747" y="4589"/>
                  </a:lnTo>
                  <a:lnTo>
                    <a:pt x="9747" y="9245"/>
                  </a:lnTo>
                  <a:lnTo>
                    <a:pt x="0" y="2472"/>
                  </a:lnTo>
                </a:path>
              </a:pathLst>
            </a:custGeom>
            <a:solidFill>
              <a:schemeClr val="accent6">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cene3d>
                <a:camera prst="obliqueTopRight">
                  <a:rot lat="1500000" lon="1799980" rev="20999999"/>
                </a:camera>
                <a:lightRig rig="threePt" dir="t"/>
              </a:scene3d>
              <a:sp3d z="50800"/>
            </a:bodyPr>
            <a:lstStyle/>
            <a:p>
              <a:endParaRPr lang="en-US" sz="900">
                <a:latin typeface="Roboto Light" charset="0"/>
              </a:endParaRPr>
            </a:p>
          </p:txBody>
        </p:sp>
        <p:sp>
          <p:nvSpPr>
            <p:cNvPr id="50" name="Freeform 3"/>
            <p:cNvSpPr>
              <a:spLocks noChangeArrowheads="1"/>
            </p:cNvSpPr>
            <p:nvPr/>
          </p:nvSpPr>
          <p:spPr bwMode="auto">
            <a:xfrm>
              <a:off x="3086705" y="3737507"/>
              <a:ext cx="2163954" cy="2033202"/>
            </a:xfrm>
            <a:custGeom>
              <a:avLst/>
              <a:gdLst>
                <a:gd name="T0" fmla="*/ 0 w 9843"/>
                <a:gd name="T1" fmla="*/ 4589 h 9246"/>
                <a:gd name="T2" fmla="*/ 7496 w 9843"/>
                <a:gd name="T3" fmla="*/ 0 h 9246"/>
                <a:gd name="T4" fmla="*/ 9842 w 9843"/>
                <a:gd name="T5" fmla="*/ 2449 h 9246"/>
                <a:gd name="T6" fmla="*/ 0 w 9843"/>
                <a:gd name="T7" fmla="*/ 9245 h 9246"/>
                <a:gd name="T8" fmla="*/ 0 w 9843"/>
                <a:gd name="T9" fmla="*/ 4589 h 9246"/>
              </a:gdLst>
              <a:ahLst/>
              <a:cxnLst>
                <a:cxn ang="0">
                  <a:pos x="T0" y="T1"/>
                </a:cxn>
                <a:cxn ang="0">
                  <a:pos x="T2" y="T3"/>
                </a:cxn>
                <a:cxn ang="0">
                  <a:pos x="T4" y="T5"/>
                </a:cxn>
                <a:cxn ang="0">
                  <a:pos x="T6" y="T7"/>
                </a:cxn>
                <a:cxn ang="0">
                  <a:pos x="T8" y="T9"/>
                </a:cxn>
              </a:cxnLst>
              <a:rect l="0" t="0" r="r" b="b"/>
              <a:pathLst>
                <a:path w="9843" h="9246">
                  <a:moveTo>
                    <a:pt x="0" y="4589"/>
                  </a:moveTo>
                  <a:lnTo>
                    <a:pt x="7496" y="0"/>
                  </a:lnTo>
                  <a:lnTo>
                    <a:pt x="9842" y="2449"/>
                  </a:lnTo>
                  <a:lnTo>
                    <a:pt x="0" y="9245"/>
                  </a:lnTo>
                  <a:lnTo>
                    <a:pt x="0" y="4589"/>
                  </a:lnTo>
                </a:path>
              </a:pathLst>
            </a:custGeom>
            <a:solidFill>
              <a:schemeClr val="accent6">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Roboto Light" charset="0"/>
              </a:endParaRPr>
            </a:p>
          </p:txBody>
        </p:sp>
        <p:sp>
          <p:nvSpPr>
            <p:cNvPr id="51" name="Freeform 4"/>
            <p:cNvSpPr>
              <a:spLocks noChangeArrowheads="1"/>
            </p:cNvSpPr>
            <p:nvPr/>
          </p:nvSpPr>
          <p:spPr bwMode="auto">
            <a:xfrm>
              <a:off x="1970795" y="2895915"/>
              <a:ext cx="2245394" cy="722335"/>
            </a:xfrm>
            <a:custGeom>
              <a:avLst/>
              <a:gdLst>
                <a:gd name="T0" fmla="*/ 0 w 10211"/>
                <a:gd name="T1" fmla="*/ 561 h 3284"/>
                <a:gd name="T2" fmla="*/ 1040 w 10211"/>
                <a:gd name="T3" fmla="*/ 74 h 3284"/>
                <a:gd name="T4" fmla="*/ 5076 w 10211"/>
                <a:gd name="T5" fmla="*/ 1830 h 3284"/>
                <a:gd name="T6" fmla="*/ 9000 w 10211"/>
                <a:gd name="T7" fmla="*/ 0 h 3284"/>
                <a:gd name="T8" fmla="*/ 10210 w 10211"/>
                <a:gd name="T9" fmla="*/ 561 h 3284"/>
                <a:gd name="T10" fmla="*/ 5076 w 10211"/>
                <a:gd name="T11" fmla="*/ 3283 h 3284"/>
                <a:gd name="T12" fmla="*/ 0 w 10211"/>
                <a:gd name="T13" fmla="*/ 561 h 3284"/>
              </a:gdLst>
              <a:ahLst/>
              <a:cxnLst>
                <a:cxn ang="0">
                  <a:pos x="T0" y="T1"/>
                </a:cxn>
                <a:cxn ang="0">
                  <a:pos x="T2" y="T3"/>
                </a:cxn>
                <a:cxn ang="0">
                  <a:pos x="T4" y="T5"/>
                </a:cxn>
                <a:cxn ang="0">
                  <a:pos x="T6" y="T7"/>
                </a:cxn>
                <a:cxn ang="0">
                  <a:pos x="T8" y="T9"/>
                </a:cxn>
                <a:cxn ang="0">
                  <a:pos x="T10" y="T11"/>
                </a:cxn>
                <a:cxn ang="0">
                  <a:pos x="T12" y="T13"/>
                </a:cxn>
              </a:cxnLst>
              <a:rect l="0" t="0" r="r" b="b"/>
              <a:pathLst>
                <a:path w="10211" h="3284">
                  <a:moveTo>
                    <a:pt x="0" y="561"/>
                  </a:moveTo>
                  <a:lnTo>
                    <a:pt x="1040" y="74"/>
                  </a:lnTo>
                  <a:lnTo>
                    <a:pt x="5076" y="1830"/>
                  </a:lnTo>
                  <a:lnTo>
                    <a:pt x="9000" y="0"/>
                  </a:lnTo>
                  <a:lnTo>
                    <a:pt x="10210" y="561"/>
                  </a:lnTo>
                  <a:lnTo>
                    <a:pt x="5076" y="3283"/>
                  </a:lnTo>
                  <a:lnTo>
                    <a:pt x="0" y="561"/>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Roboto Light" charset="0"/>
              </a:endParaRPr>
            </a:p>
          </p:txBody>
        </p:sp>
        <p:sp>
          <p:nvSpPr>
            <p:cNvPr id="52" name="Freeform 5"/>
            <p:cNvSpPr>
              <a:spLocks noChangeArrowheads="1"/>
            </p:cNvSpPr>
            <p:nvPr/>
          </p:nvSpPr>
          <p:spPr bwMode="auto">
            <a:xfrm>
              <a:off x="1440472" y="3019051"/>
              <a:ext cx="1647203" cy="1565867"/>
            </a:xfrm>
            <a:custGeom>
              <a:avLst/>
              <a:gdLst>
                <a:gd name="T0" fmla="*/ 0 w 7490"/>
                <a:gd name="T1" fmla="*/ 2568 h 7120"/>
                <a:gd name="T2" fmla="*/ 7489 w 7490"/>
                <a:gd name="T3" fmla="*/ 7119 h 7120"/>
                <a:gd name="T4" fmla="*/ 7489 w 7490"/>
                <a:gd name="T5" fmla="*/ 2722 h 7120"/>
                <a:gd name="T6" fmla="*/ 2413 w 7490"/>
                <a:gd name="T7" fmla="*/ 0 h 7120"/>
                <a:gd name="T8" fmla="*/ 0 w 7490"/>
                <a:gd name="T9" fmla="*/ 2568 h 7120"/>
              </a:gdLst>
              <a:ahLst/>
              <a:cxnLst>
                <a:cxn ang="0">
                  <a:pos x="T0" y="T1"/>
                </a:cxn>
                <a:cxn ang="0">
                  <a:pos x="T2" y="T3"/>
                </a:cxn>
                <a:cxn ang="0">
                  <a:pos x="T4" y="T5"/>
                </a:cxn>
                <a:cxn ang="0">
                  <a:pos x="T6" y="T7"/>
                </a:cxn>
                <a:cxn ang="0">
                  <a:pos x="T8" y="T9"/>
                </a:cxn>
              </a:cxnLst>
              <a:rect l="0" t="0" r="r" b="b"/>
              <a:pathLst>
                <a:path w="7490" h="7120">
                  <a:moveTo>
                    <a:pt x="0" y="2568"/>
                  </a:moveTo>
                  <a:lnTo>
                    <a:pt x="7489" y="7119"/>
                  </a:lnTo>
                  <a:lnTo>
                    <a:pt x="7489" y="2722"/>
                  </a:lnTo>
                  <a:lnTo>
                    <a:pt x="2413" y="0"/>
                  </a:lnTo>
                  <a:lnTo>
                    <a:pt x="0" y="256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Roboto Light" charset="0"/>
              </a:endParaRPr>
            </a:p>
          </p:txBody>
        </p:sp>
        <p:sp>
          <p:nvSpPr>
            <p:cNvPr id="56" name="Freeform 6"/>
            <p:cNvSpPr>
              <a:spLocks noChangeArrowheads="1"/>
            </p:cNvSpPr>
            <p:nvPr/>
          </p:nvSpPr>
          <p:spPr bwMode="auto">
            <a:xfrm>
              <a:off x="3086705" y="3019051"/>
              <a:ext cx="1662716" cy="1565867"/>
            </a:xfrm>
            <a:custGeom>
              <a:avLst/>
              <a:gdLst>
                <a:gd name="T0" fmla="*/ 0 w 7563"/>
                <a:gd name="T1" fmla="*/ 7119 h 7120"/>
                <a:gd name="T2" fmla="*/ 0 w 7563"/>
                <a:gd name="T3" fmla="*/ 2722 h 7120"/>
                <a:gd name="T4" fmla="*/ 5134 w 7563"/>
                <a:gd name="T5" fmla="*/ 0 h 7120"/>
                <a:gd name="T6" fmla="*/ 7562 w 7563"/>
                <a:gd name="T7" fmla="*/ 2568 h 7120"/>
                <a:gd name="T8" fmla="*/ 0 w 7563"/>
                <a:gd name="T9" fmla="*/ 7119 h 7120"/>
              </a:gdLst>
              <a:ahLst/>
              <a:cxnLst>
                <a:cxn ang="0">
                  <a:pos x="T0" y="T1"/>
                </a:cxn>
                <a:cxn ang="0">
                  <a:pos x="T2" y="T3"/>
                </a:cxn>
                <a:cxn ang="0">
                  <a:pos x="T4" y="T5"/>
                </a:cxn>
                <a:cxn ang="0">
                  <a:pos x="T6" y="T7"/>
                </a:cxn>
                <a:cxn ang="0">
                  <a:pos x="T8" y="T9"/>
                </a:cxn>
              </a:cxnLst>
              <a:rect l="0" t="0" r="r" b="b"/>
              <a:pathLst>
                <a:path w="7563" h="7120">
                  <a:moveTo>
                    <a:pt x="0" y="7119"/>
                  </a:moveTo>
                  <a:lnTo>
                    <a:pt x="0" y="2722"/>
                  </a:lnTo>
                  <a:lnTo>
                    <a:pt x="5134" y="0"/>
                  </a:lnTo>
                  <a:lnTo>
                    <a:pt x="7562" y="2568"/>
                  </a:lnTo>
                  <a:lnTo>
                    <a:pt x="0" y="7119"/>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Roboto Light" charset="0"/>
              </a:endParaRPr>
            </a:p>
          </p:txBody>
        </p:sp>
        <p:sp>
          <p:nvSpPr>
            <p:cNvPr id="57" name="Freeform 7"/>
            <p:cNvSpPr>
              <a:spLocks noChangeArrowheads="1"/>
            </p:cNvSpPr>
            <p:nvPr/>
          </p:nvSpPr>
          <p:spPr bwMode="auto">
            <a:xfrm>
              <a:off x="1976107" y="2257933"/>
              <a:ext cx="1127544" cy="1182884"/>
            </a:xfrm>
            <a:custGeom>
              <a:avLst/>
              <a:gdLst>
                <a:gd name="T0" fmla="*/ 0 w 5129"/>
                <a:gd name="T1" fmla="*/ 2722 h 5380"/>
                <a:gd name="T2" fmla="*/ 5098 w 5129"/>
                <a:gd name="T3" fmla="*/ 5379 h 5380"/>
                <a:gd name="T4" fmla="*/ 5128 w 5129"/>
                <a:gd name="T5" fmla="*/ 1188 h 5380"/>
                <a:gd name="T6" fmla="*/ 2516 w 5129"/>
                <a:gd name="T7" fmla="*/ 0 h 5380"/>
                <a:gd name="T8" fmla="*/ 0 w 5129"/>
                <a:gd name="T9" fmla="*/ 2722 h 5380"/>
              </a:gdLst>
              <a:ahLst/>
              <a:cxnLst>
                <a:cxn ang="0">
                  <a:pos x="T0" y="T1"/>
                </a:cxn>
                <a:cxn ang="0">
                  <a:pos x="T2" y="T3"/>
                </a:cxn>
                <a:cxn ang="0">
                  <a:pos x="T4" y="T5"/>
                </a:cxn>
                <a:cxn ang="0">
                  <a:pos x="T6" y="T7"/>
                </a:cxn>
                <a:cxn ang="0">
                  <a:pos x="T8" y="T9"/>
                </a:cxn>
              </a:cxnLst>
              <a:rect l="0" t="0" r="r" b="b"/>
              <a:pathLst>
                <a:path w="5129" h="5380">
                  <a:moveTo>
                    <a:pt x="0" y="2722"/>
                  </a:moveTo>
                  <a:lnTo>
                    <a:pt x="5098" y="5379"/>
                  </a:lnTo>
                  <a:lnTo>
                    <a:pt x="5128" y="1188"/>
                  </a:lnTo>
                  <a:lnTo>
                    <a:pt x="2516" y="0"/>
                  </a:lnTo>
                  <a:lnTo>
                    <a:pt x="0" y="2722"/>
                  </a:lnTo>
                </a:path>
              </a:pathLst>
            </a:custGeom>
            <a:solidFill>
              <a:schemeClr val="accent3">
                <a:lumMod val="75000"/>
                <a:lumOff val="2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Roboto Light" charset="0"/>
              </a:endParaRPr>
            </a:p>
          </p:txBody>
        </p:sp>
        <p:sp>
          <p:nvSpPr>
            <p:cNvPr id="58" name="Freeform 8"/>
            <p:cNvSpPr>
              <a:spLocks noChangeArrowheads="1"/>
            </p:cNvSpPr>
            <p:nvPr/>
          </p:nvSpPr>
          <p:spPr bwMode="auto">
            <a:xfrm>
              <a:off x="3086705" y="2257933"/>
              <a:ext cx="1137239" cy="1182884"/>
            </a:xfrm>
            <a:custGeom>
              <a:avLst/>
              <a:gdLst>
                <a:gd name="T0" fmla="*/ 30 w 5172"/>
                <a:gd name="T1" fmla="*/ 1188 h 5380"/>
                <a:gd name="T2" fmla="*/ 2655 w 5172"/>
                <a:gd name="T3" fmla="*/ 0 h 5380"/>
                <a:gd name="T4" fmla="*/ 5171 w 5172"/>
                <a:gd name="T5" fmla="*/ 2686 h 5380"/>
                <a:gd name="T6" fmla="*/ 0 w 5172"/>
                <a:gd name="T7" fmla="*/ 5379 h 5380"/>
                <a:gd name="T8" fmla="*/ 30 w 5172"/>
                <a:gd name="T9" fmla="*/ 1188 h 5380"/>
              </a:gdLst>
              <a:ahLst/>
              <a:cxnLst>
                <a:cxn ang="0">
                  <a:pos x="T0" y="T1"/>
                </a:cxn>
                <a:cxn ang="0">
                  <a:pos x="T2" y="T3"/>
                </a:cxn>
                <a:cxn ang="0">
                  <a:pos x="T4" y="T5"/>
                </a:cxn>
                <a:cxn ang="0">
                  <a:pos x="T6" y="T7"/>
                </a:cxn>
                <a:cxn ang="0">
                  <a:pos x="T8" y="T9"/>
                </a:cxn>
              </a:cxnLst>
              <a:rect l="0" t="0" r="r" b="b"/>
              <a:pathLst>
                <a:path w="5172" h="5380">
                  <a:moveTo>
                    <a:pt x="30" y="1188"/>
                  </a:moveTo>
                  <a:lnTo>
                    <a:pt x="2655" y="0"/>
                  </a:lnTo>
                  <a:lnTo>
                    <a:pt x="5171" y="2686"/>
                  </a:lnTo>
                  <a:lnTo>
                    <a:pt x="0" y="5379"/>
                  </a:lnTo>
                  <a:lnTo>
                    <a:pt x="30" y="118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Roboto Light" charset="0"/>
              </a:endParaRPr>
            </a:p>
          </p:txBody>
        </p:sp>
        <p:sp>
          <p:nvSpPr>
            <p:cNvPr id="59" name="Freeform 9"/>
            <p:cNvSpPr>
              <a:spLocks noChangeArrowheads="1"/>
            </p:cNvSpPr>
            <p:nvPr/>
          </p:nvSpPr>
          <p:spPr bwMode="auto">
            <a:xfrm>
              <a:off x="2519540" y="2159037"/>
              <a:ext cx="1151782" cy="360683"/>
            </a:xfrm>
            <a:custGeom>
              <a:avLst/>
              <a:gdLst>
                <a:gd name="T0" fmla="*/ 0 w 5238"/>
                <a:gd name="T1" fmla="*/ 450 h 1639"/>
                <a:gd name="T2" fmla="*/ 1077 w 5238"/>
                <a:gd name="T3" fmla="*/ 0 h 1639"/>
                <a:gd name="T4" fmla="*/ 2612 w 5238"/>
                <a:gd name="T5" fmla="*/ 450 h 1639"/>
                <a:gd name="T6" fmla="*/ 4071 w 5238"/>
                <a:gd name="T7" fmla="*/ 0 h 1639"/>
                <a:gd name="T8" fmla="*/ 5237 w 5238"/>
                <a:gd name="T9" fmla="*/ 450 h 1639"/>
                <a:gd name="T10" fmla="*/ 2612 w 5238"/>
                <a:gd name="T11" fmla="*/ 1638 h 1639"/>
                <a:gd name="T12" fmla="*/ 0 w 5238"/>
                <a:gd name="T13" fmla="*/ 450 h 1639"/>
              </a:gdLst>
              <a:ahLst/>
              <a:cxnLst>
                <a:cxn ang="0">
                  <a:pos x="T0" y="T1"/>
                </a:cxn>
                <a:cxn ang="0">
                  <a:pos x="T2" y="T3"/>
                </a:cxn>
                <a:cxn ang="0">
                  <a:pos x="T4" y="T5"/>
                </a:cxn>
                <a:cxn ang="0">
                  <a:pos x="T6" y="T7"/>
                </a:cxn>
                <a:cxn ang="0">
                  <a:pos x="T8" y="T9"/>
                </a:cxn>
                <a:cxn ang="0">
                  <a:pos x="T10" y="T11"/>
                </a:cxn>
                <a:cxn ang="0">
                  <a:pos x="T12" y="T13"/>
                </a:cxn>
              </a:cxnLst>
              <a:rect l="0" t="0" r="r" b="b"/>
              <a:pathLst>
                <a:path w="5238" h="1639">
                  <a:moveTo>
                    <a:pt x="0" y="450"/>
                  </a:moveTo>
                  <a:lnTo>
                    <a:pt x="1077" y="0"/>
                  </a:lnTo>
                  <a:lnTo>
                    <a:pt x="2612" y="450"/>
                  </a:lnTo>
                  <a:lnTo>
                    <a:pt x="4071" y="0"/>
                  </a:lnTo>
                  <a:lnTo>
                    <a:pt x="5237" y="450"/>
                  </a:lnTo>
                  <a:lnTo>
                    <a:pt x="2612" y="1638"/>
                  </a:lnTo>
                  <a:lnTo>
                    <a:pt x="0" y="450"/>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Roboto Light" charset="0"/>
              </a:endParaRPr>
            </a:p>
          </p:txBody>
        </p:sp>
        <p:sp>
          <p:nvSpPr>
            <p:cNvPr id="60" name="Freeform 10"/>
            <p:cNvSpPr>
              <a:spLocks noChangeArrowheads="1"/>
            </p:cNvSpPr>
            <p:nvPr/>
          </p:nvSpPr>
          <p:spPr bwMode="auto">
            <a:xfrm>
              <a:off x="2517601" y="1461911"/>
              <a:ext cx="575892" cy="876498"/>
            </a:xfrm>
            <a:custGeom>
              <a:avLst/>
              <a:gdLst>
                <a:gd name="T0" fmla="*/ 0 w 2621"/>
                <a:gd name="T1" fmla="*/ 2841 h 3985"/>
                <a:gd name="T2" fmla="*/ 2620 w 2621"/>
                <a:gd name="T3" fmla="*/ 0 h 3985"/>
                <a:gd name="T4" fmla="*/ 2620 w 2621"/>
                <a:gd name="T5" fmla="*/ 3984 h 3985"/>
                <a:gd name="T6" fmla="*/ 0 w 2621"/>
                <a:gd name="T7" fmla="*/ 2841 h 3985"/>
              </a:gdLst>
              <a:ahLst/>
              <a:cxnLst>
                <a:cxn ang="0">
                  <a:pos x="T0" y="T1"/>
                </a:cxn>
                <a:cxn ang="0">
                  <a:pos x="T2" y="T3"/>
                </a:cxn>
                <a:cxn ang="0">
                  <a:pos x="T4" y="T5"/>
                </a:cxn>
                <a:cxn ang="0">
                  <a:pos x="T6" y="T7"/>
                </a:cxn>
              </a:cxnLst>
              <a:rect l="0" t="0" r="r" b="b"/>
              <a:pathLst>
                <a:path w="2621" h="3985">
                  <a:moveTo>
                    <a:pt x="0" y="2841"/>
                  </a:moveTo>
                  <a:lnTo>
                    <a:pt x="2620" y="0"/>
                  </a:lnTo>
                  <a:lnTo>
                    <a:pt x="2620" y="3984"/>
                  </a:lnTo>
                  <a:lnTo>
                    <a:pt x="0" y="2841"/>
                  </a:lnTo>
                </a:path>
              </a:pathLst>
            </a:custGeom>
            <a:solidFill>
              <a:schemeClr val="accent6">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Roboto Light" charset="0"/>
              </a:endParaRPr>
            </a:p>
          </p:txBody>
        </p:sp>
        <p:sp>
          <p:nvSpPr>
            <p:cNvPr id="61" name="Freeform 11"/>
            <p:cNvSpPr>
              <a:spLocks noChangeArrowheads="1"/>
            </p:cNvSpPr>
            <p:nvPr/>
          </p:nvSpPr>
          <p:spPr bwMode="auto">
            <a:xfrm>
              <a:off x="3093491" y="1461911"/>
              <a:ext cx="578800" cy="876498"/>
            </a:xfrm>
            <a:custGeom>
              <a:avLst/>
              <a:gdLst>
                <a:gd name="T0" fmla="*/ 0 w 2634"/>
                <a:gd name="T1" fmla="*/ 0 h 3985"/>
                <a:gd name="T2" fmla="*/ 2633 w 2634"/>
                <a:gd name="T3" fmla="*/ 2841 h 3985"/>
                <a:gd name="T4" fmla="*/ 0 w 2634"/>
                <a:gd name="T5" fmla="*/ 3984 h 3985"/>
                <a:gd name="T6" fmla="*/ 0 w 2634"/>
                <a:gd name="T7" fmla="*/ 0 h 3985"/>
              </a:gdLst>
              <a:ahLst/>
              <a:cxnLst>
                <a:cxn ang="0">
                  <a:pos x="T0" y="T1"/>
                </a:cxn>
                <a:cxn ang="0">
                  <a:pos x="T2" y="T3"/>
                </a:cxn>
                <a:cxn ang="0">
                  <a:pos x="T4" y="T5"/>
                </a:cxn>
                <a:cxn ang="0">
                  <a:pos x="T6" y="T7"/>
                </a:cxn>
              </a:cxnLst>
              <a:rect l="0" t="0" r="r" b="b"/>
              <a:pathLst>
                <a:path w="2634" h="3985">
                  <a:moveTo>
                    <a:pt x="0" y="0"/>
                  </a:moveTo>
                  <a:lnTo>
                    <a:pt x="2633" y="2841"/>
                  </a:lnTo>
                  <a:lnTo>
                    <a:pt x="0" y="3984"/>
                  </a:lnTo>
                  <a:lnTo>
                    <a:pt x="0" y="0"/>
                  </a:lnTo>
                </a:path>
              </a:pathLst>
            </a:custGeom>
            <a:solidFill>
              <a:schemeClr val="accent6">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Roboto Light" charset="0"/>
              </a:endParaRPr>
            </a:p>
          </p:txBody>
        </p:sp>
        <p:sp>
          <p:nvSpPr>
            <p:cNvPr id="65" name="Arc 64">
              <a:extLst>
                <a:ext uri="{FF2B5EF4-FFF2-40B4-BE49-F238E27FC236}">
                  <a16:creationId xmlns:a16="http://schemas.microsoft.com/office/drawing/2014/main" id="{C9D2CCB4-F44D-9347-A879-00A722725AF4}"/>
                </a:ext>
              </a:extLst>
            </p:cNvPr>
            <p:cNvSpPr/>
            <p:nvPr/>
          </p:nvSpPr>
          <p:spPr>
            <a:xfrm rot="14561437">
              <a:off x="1383998" y="1847789"/>
              <a:ext cx="3542913" cy="3533979"/>
            </a:xfrm>
            <a:prstGeom prst="arc">
              <a:avLst>
                <a:gd name="adj1" fmla="val 16383431"/>
                <a:gd name="adj2" fmla="val 1157081"/>
              </a:avLst>
            </a:prstGeom>
            <a:ln w="38100">
              <a:solidFill>
                <a:srgbClr val="136773"/>
              </a:solidFill>
              <a:prstDash val="sysDot"/>
              <a:headEnd type="oval"/>
              <a:tailEnd type="triangle"/>
            </a:ln>
          </p:spPr>
          <p:style>
            <a:lnRef idx="1">
              <a:schemeClr val="accent1"/>
            </a:lnRef>
            <a:fillRef idx="0">
              <a:schemeClr val="accent1"/>
            </a:fillRef>
            <a:effectRef idx="0">
              <a:schemeClr val="accent1"/>
            </a:effectRef>
            <a:fontRef idx="minor">
              <a:schemeClr val="tx1"/>
            </a:fontRef>
          </p:style>
          <p:txBody>
            <a:bodyPr lIns="182843" tIns="91422" rIns="182843" bIns="91422" rtlCol="0" anchor="ctr"/>
            <a:lstStyle/>
            <a:p>
              <a:endParaRPr lang="en-US" dirty="0">
                <a:solidFill>
                  <a:srgbClr val="FF0000"/>
                </a:solidFill>
                <a:latin typeface="Roboto Light" charset="0"/>
              </a:endParaRPr>
            </a:p>
          </p:txBody>
        </p:sp>
        <p:sp>
          <p:nvSpPr>
            <p:cNvPr id="42" name="TextBox 41">
              <a:extLst>
                <a:ext uri="{FF2B5EF4-FFF2-40B4-BE49-F238E27FC236}">
                  <a16:creationId xmlns:a16="http://schemas.microsoft.com/office/drawing/2014/main" id="{0FB7A87A-5C2D-40FC-90B9-08AEC3D72503}"/>
                </a:ext>
              </a:extLst>
            </p:cNvPr>
            <p:cNvSpPr txBox="1"/>
            <p:nvPr/>
          </p:nvSpPr>
          <p:spPr>
            <a:xfrm>
              <a:off x="641843" y="1684046"/>
              <a:ext cx="1926332" cy="246221"/>
            </a:xfrm>
            <a:prstGeom prst="rect">
              <a:avLst/>
            </a:prstGeom>
            <a:noFill/>
          </p:spPr>
          <p:txBody>
            <a:bodyPr wrap="square" lIns="0" tIns="0" rIns="0" bIns="0" rtlCol="0">
              <a:spAutoFit/>
            </a:bodyPr>
            <a:lstStyle/>
            <a:p>
              <a:pPr lvl="0"/>
              <a:r>
                <a:rPr lang="en-US" sz="1600" b="1" dirty="0">
                  <a:solidFill>
                    <a:srgbClr val="C00000"/>
                  </a:solidFill>
                  <a:latin typeface="Roboto" panose="02000000000000000000" pitchFamily="2" charset="0"/>
                  <a:ea typeface="Roboto" panose="02000000000000000000" pitchFamily="2" charset="0"/>
                </a:rPr>
                <a:t>Housing First Model</a:t>
              </a:r>
            </a:p>
          </p:txBody>
        </p:sp>
      </p:grpSp>
      <p:sp>
        <p:nvSpPr>
          <p:cNvPr id="26" name="Rectangle 2">
            <a:extLst>
              <a:ext uri="{FF2B5EF4-FFF2-40B4-BE49-F238E27FC236}">
                <a16:creationId xmlns:a16="http://schemas.microsoft.com/office/drawing/2014/main" id="{EFE30245-ECE0-D94B-91E1-7B27C3016EBC}"/>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RESEARCH</a:t>
            </a:r>
          </a:p>
        </p:txBody>
      </p:sp>
      <p:grpSp>
        <p:nvGrpSpPr>
          <p:cNvPr id="29" name="Group 28">
            <a:extLst>
              <a:ext uri="{FF2B5EF4-FFF2-40B4-BE49-F238E27FC236}">
                <a16:creationId xmlns:a16="http://schemas.microsoft.com/office/drawing/2014/main" id="{17116F3E-1AE6-7644-AA49-C5930F987ACF}"/>
              </a:ext>
            </a:extLst>
          </p:cNvPr>
          <p:cNvGrpSpPr/>
          <p:nvPr/>
        </p:nvGrpSpPr>
        <p:grpSpPr>
          <a:xfrm>
            <a:off x="5897615" y="1247170"/>
            <a:ext cx="399946" cy="95250"/>
            <a:chOff x="1942594" y="2781300"/>
            <a:chExt cx="799891" cy="190500"/>
          </a:xfrm>
          <a:solidFill>
            <a:schemeClr val="bg1">
              <a:lumMod val="85000"/>
            </a:schemeClr>
          </a:solidFill>
        </p:grpSpPr>
        <p:sp>
          <p:nvSpPr>
            <p:cNvPr id="30" name="Oval 29">
              <a:extLst>
                <a:ext uri="{FF2B5EF4-FFF2-40B4-BE49-F238E27FC236}">
                  <a16:creationId xmlns:a16="http://schemas.microsoft.com/office/drawing/2014/main" id="{46689B06-2B13-B54B-9DDE-FAD246BA5616}"/>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32" name="Oval 31">
              <a:extLst>
                <a:ext uri="{FF2B5EF4-FFF2-40B4-BE49-F238E27FC236}">
                  <a16:creationId xmlns:a16="http://schemas.microsoft.com/office/drawing/2014/main" id="{C3636405-CA8A-8547-9856-E12CECBAC4E7}"/>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33" name="Oval 32">
              <a:extLst>
                <a:ext uri="{FF2B5EF4-FFF2-40B4-BE49-F238E27FC236}">
                  <a16:creationId xmlns:a16="http://schemas.microsoft.com/office/drawing/2014/main" id="{B3C267F7-3D66-F044-81D4-9DF1C301F89D}"/>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spTree>
    <p:extLst>
      <p:ext uri="{BB962C8B-B14F-4D97-AF65-F5344CB8AC3E}">
        <p14:creationId xmlns:p14="http://schemas.microsoft.com/office/powerpoint/2010/main" val="7831389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504ACD-B864-4178-A660-30590A3B40F3}"/>
              </a:ext>
            </a:extLst>
          </p:cNvPr>
          <p:cNvSpPr/>
          <p:nvPr/>
        </p:nvSpPr>
        <p:spPr>
          <a:xfrm>
            <a:off x="1462427" y="2037586"/>
            <a:ext cx="9365547" cy="3761030"/>
          </a:xfrm>
          <a:prstGeom prst="rect">
            <a:avLst/>
          </a:prstGeom>
        </p:spPr>
        <p:txBody>
          <a:bodyPr wrap="square">
            <a:spAutoFit/>
          </a:bodyPr>
          <a:lstStyle/>
          <a:p>
            <a:pPr algn="ctr">
              <a:lnSpc>
                <a:spcPct val="120000"/>
              </a:lnSpc>
            </a:pPr>
            <a:r>
              <a:rPr lang="en-GB" sz="2000" dirty="0">
                <a:solidFill>
                  <a:schemeClr val="accent2"/>
                </a:solidFill>
                <a:latin typeface="Roboto Light" panose="02000000000000000000" pitchFamily="2" charset="0"/>
                <a:ea typeface="Roboto Light" panose="02000000000000000000" pitchFamily="2" charset="0"/>
                <a:cs typeface="Arial" panose="020B0604020202020204" pitchFamily="34" charset="0"/>
              </a:rPr>
              <a:t>The principles of </a:t>
            </a:r>
            <a:r>
              <a:rPr lang="en-GB" sz="2000" b="1" dirty="0">
                <a:solidFill>
                  <a:schemeClr val="accent2"/>
                </a:solidFill>
                <a:latin typeface="Roboto" panose="02000000000000000000" pitchFamily="2" charset="0"/>
                <a:ea typeface="Roboto" panose="02000000000000000000" pitchFamily="2" charset="0"/>
                <a:cs typeface="Arial" panose="020B0604020202020204" pitchFamily="34" charset="0"/>
              </a:rPr>
              <a:t>Housing First </a:t>
            </a:r>
            <a:r>
              <a:rPr lang="en-GB" sz="2000" dirty="0">
                <a:solidFill>
                  <a:schemeClr val="accent2"/>
                </a:solidFill>
                <a:latin typeface="Roboto Light" panose="02000000000000000000" pitchFamily="2" charset="0"/>
                <a:ea typeface="Roboto Light" panose="02000000000000000000" pitchFamily="2" charset="0"/>
                <a:cs typeface="Arial" panose="020B0604020202020204" pitchFamily="34" charset="0"/>
              </a:rPr>
              <a:t>are grounded within harm reduction. </a:t>
            </a:r>
          </a:p>
          <a:p>
            <a:pPr algn="ctr">
              <a:lnSpc>
                <a:spcPct val="120000"/>
              </a:lnSpc>
            </a:pPr>
            <a:r>
              <a:rPr lang="en-GB" sz="2000" dirty="0">
                <a:solidFill>
                  <a:schemeClr val="accent2"/>
                </a:solidFill>
                <a:latin typeface="Roboto Light" panose="02000000000000000000" pitchFamily="2" charset="0"/>
                <a:ea typeface="Roboto Light" panose="02000000000000000000" pitchFamily="2" charset="0"/>
                <a:cs typeface="Arial" panose="020B0604020202020204" pitchFamily="34" charset="0"/>
              </a:rPr>
              <a:t>Housing First meets individuals where they are at, removing systematic barriers and agency driven goals around abstinence and reduction of substance use. </a:t>
            </a:r>
          </a:p>
          <a:p>
            <a:pPr algn="ctr">
              <a:lnSpc>
                <a:spcPct val="120000"/>
              </a:lnSpc>
            </a:pPr>
            <a:endParaRPr lang="en-GB" sz="2000" dirty="0">
              <a:solidFill>
                <a:schemeClr val="accent2"/>
              </a:solidFill>
              <a:latin typeface="Roboto Light" panose="02000000000000000000" pitchFamily="2" charset="0"/>
              <a:ea typeface="Roboto Light" panose="02000000000000000000" pitchFamily="2" charset="0"/>
              <a:cs typeface="Arial" panose="020B0604020202020204" pitchFamily="34" charset="0"/>
            </a:endParaRPr>
          </a:p>
          <a:p>
            <a:pPr algn="ctr">
              <a:lnSpc>
                <a:spcPct val="120000"/>
              </a:lnSpc>
            </a:pPr>
            <a:r>
              <a:rPr lang="en-GB" sz="2000" dirty="0">
                <a:solidFill>
                  <a:schemeClr val="accent2"/>
                </a:solidFill>
                <a:latin typeface="Roboto Light" panose="02000000000000000000" pitchFamily="2" charset="0"/>
                <a:ea typeface="Roboto Light" panose="02000000000000000000" pitchFamily="2" charset="0"/>
                <a:cs typeface="Arial" panose="020B0604020202020204" pitchFamily="34" charset="0"/>
              </a:rPr>
              <a:t>Housing First acknowledges a persons substance use as part of the complex nature of that person and helps that person to make safer choices around their substance use by creating </a:t>
            </a:r>
            <a:r>
              <a:rPr lang="en-GB" sz="2000" b="1" dirty="0">
                <a:solidFill>
                  <a:schemeClr val="accent2"/>
                </a:solidFill>
                <a:latin typeface="Roboto" panose="02000000000000000000" pitchFamily="2" charset="0"/>
                <a:ea typeface="Roboto" panose="02000000000000000000" pitchFamily="2" charset="0"/>
                <a:cs typeface="Arial" panose="020B0604020202020204" pitchFamily="34" charset="0"/>
              </a:rPr>
              <a:t>safety, reparative relationships and over time supporting that person to develop their autonomy</a:t>
            </a:r>
            <a:r>
              <a:rPr lang="en-GB" sz="2000" dirty="0">
                <a:solidFill>
                  <a:schemeClr val="accent2"/>
                </a:solidFill>
                <a:latin typeface="Roboto Light" panose="02000000000000000000" pitchFamily="2" charset="0"/>
                <a:ea typeface="Roboto Light" panose="02000000000000000000" pitchFamily="2" charset="0"/>
                <a:cs typeface="Arial" panose="020B0604020202020204" pitchFamily="34" charset="0"/>
              </a:rPr>
              <a:t>. </a:t>
            </a:r>
          </a:p>
          <a:p>
            <a:pPr marL="457200" indent="-457200" algn="ctr">
              <a:lnSpc>
                <a:spcPct val="120000"/>
              </a:lnSpc>
              <a:buFont typeface="Arial" panose="020B0604020202020204" pitchFamily="34" charset="0"/>
              <a:buChar char="•"/>
            </a:pPr>
            <a:endParaRPr lang="en-US" sz="2000" dirty="0">
              <a:solidFill>
                <a:schemeClr val="accent2"/>
              </a:solidFill>
            </a:endParaRPr>
          </a:p>
          <a:p>
            <a:pPr algn="ctr">
              <a:lnSpc>
                <a:spcPct val="120000"/>
              </a:lnSpc>
            </a:pPr>
            <a:endParaRPr lang="en-GB" sz="2000" i="1" dirty="0">
              <a:solidFill>
                <a:schemeClr val="accent2"/>
              </a:solidFill>
              <a:cs typeface="Arial" panose="020B0604020202020204" pitchFamily="34" charset="0"/>
            </a:endParaRPr>
          </a:p>
        </p:txBody>
      </p:sp>
      <p:sp>
        <p:nvSpPr>
          <p:cNvPr id="4" name="Rectangle 2">
            <a:extLst>
              <a:ext uri="{FF2B5EF4-FFF2-40B4-BE49-F238E27FC236}">
                <a16:creationId xmlns:a16="http://schemas.microsoft.com/office/drawing/2014/main" id="{0CC93452-7D94-264C-94A3-DA559DE2BB33}"/>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HOUSING FIRST AND HARM REDUCTION</a:t>
            </a:r>
          </a:p>
        </p:txBody>
      </p:sp>
      <p:grpSp>
        <p:nvGrpSpPr>
          <p:cNvPr id="6" name="Group 5">
            <a:extLst>
              <a:ext uri="{FF2B5EF4-FFF2-40B4-BE49-F238E27FC236}">
                <a16:creationId xmlns:a16="http://schemas.microsoft.com/office/drawing/2014/main" id="{706432FE-8382-3541-83CF-D4F2916B7AA5}"/>
              </a:ext>
            </a:extLst>
          </p:cNvPr>
          <p:cNvGrpSpPr/>
          <p:nvPr/>
        </p:nvGrpSpPr>
        <p:grpSpPr>
          <a:xfrm>
            <a:off x="5897615" y="1247170"/>
            <a:ext cx="399946" cy="95250"/>
            <a:chOff x="1942594" y="2781300"/>
            <a:chExt cx="799891" cy="190500"/>
          </a:xfrm>
          <a:solidFill>
            <a:schemeClr val="bg1">
              <a:lumMod val="85000"/>
            </a:schemeClr>
          </a:solidFill>
        </p:grpSpPr>
        <p:sp>
          <p:nvSpPr>
            <p:cNvPr id="7" name="Oval 6">
              <a:extLst>
                <a:ext uri="{FF2B5EF4-FFF2-40B4-BE49-F238E27FC236}">
                  <a16:creationId xmlns:a16="http://schemas.microsoft.com/office/drawing/2014/main" id="{BF8033E2-F57B-CC4B-88DA-0913D5C0D11E}"/>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8" name="Oval 7">
              <a:extLst>
                <a:ext uri="{FF2B5EF4-FFF2-40B4-BE49-F238E27FC236}">
                  <a16:creationId xmlns:a16="http://schemas.microsoft.com/office/drawing/2014/main" id="{49966FA2-0C5C-8B49-B1BA-0C5CFBE26DD7}"/>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9" name="Oval 8">
              <a:extLst>
                <a:ext uri="{FF2B5EF4-FFF2-40B4-BE49-F238E27FC236}">
                  <a16:creationId xmlns:a16="http://schemas.microsoft.com/office/drawing/2014/main" id="{9B1DD1ED-B67C-2144-9F09-F2EE020FA3C9}"/>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spTree>
    <p:extLst>
      <p:ext uri="{BB962C8B-B14F-4D97-AF65-F5344CB8AC3E}">
        <p14:creationId xmlns:p14="http://schemas.microsoft.com/office/powerpoint/2010/main" val="9462879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504ACD-B864-4178-A660-30590A3B40F3}"/>
              </a:ext>
            </a:extLst>
          </p:cNvPr>
          <p:cNvSpPr/>
          <p:nvPr/>
        </p:nvSpPr>
        <p:spPr>
          <a:xfrm>
            <a:off x="1128034" y="2347136"/>
            <a:ext cx="10034333" cy="2949525"/>
          </a:xfrm>
          <a:prstGeom prst="rect">
            <a:avLst/>
          </a:prstGeom>
        </p:spPr>
        <p:txBody>
          <a:bodyPr wrap="square">
            <a:spAutoFit/>
          </a:bodyPr>
          <a:lstStyle/>
          <a:p>
            <a:pPr algn="ctr">
              <a:spcAft>
                <a:spcPts val="1000"/>
              </a:spcAft>
            </a:pPr>
            <a:r>
              <a:rPr lang="en-US" dirty="0">
                <a:solidFill>
                  <a:schemeClr val="accent2"/>
                </a:solidFill>
                <a:latin typeface="Roboto Light" panose="02000000000000000000" pitchFamily="2" charset="0"/>
                <a:ea typeface="Roboto Light" panose="02000000000000000000" pitchFamily="2" charset="0"/>
              </a:rPr>
              <a:t>High housing retention rates (Mares &amp; </a:t>
            </a:r>
            <a:r>
              <a:rPr lang="en-US" dirty="0" err="1">
                <a:solidFill>
                  <a:schemeClr val="accent2"/>
                </a:solidFill>
                <a:latin typeface="Roboto Light" panose="02000000000000000000" pitchFamily="2" charset="0"/>
                <a:ea typeface="Roboto Light" panose="02000000000000000000" pitchFamily="2" charset="0"/>
              </a:rPr>
              <a:t>Rosenheck</a:t>
            </a:r>
            <a:r>
              <a:rPr lang="en-US" dirty="0">
                <a:solidFill>
                  <a:schemeClr val="accent2"/>
                </a:solidFill>
                <a:latin typeface="Roboto Light" panose="02000000000000000000" pitchFamily="2" charset="0"/>
                <a:ea typeface="Roboto Light" panose="02000000000000000000" pitchFamily="2" charset="0"/>
              </a:rPr>
              <a:t>, 2007; Perlman &amp; </a:t>
            </a:r>
            <a:r>
              <a:rPr lang="en-US" dirty="0" err="1">
                <a:solidFill>
                  <a:schemeClr val="accent2"/>
                </a:solidFill>
                <a:latin typeface="Roboto Light" panose="02000000000000000000" pitchFamily="2" charset="0"/>
                <a:ea typeface="Roboto Light" panose="02000000000000000000" pitchFamily="2" charset="0"/>
              </a:rPr>
              <a:t>Parvensky</a:t>
            </a:r>
            <a:r>
              <a:rPr lang="en-US" dirty="0">
                <a:solidFill>
                  <a:schemeClr val="accent2"/>
                </a:solidFill>
                <a:latin typeface="Roboto Light" panose="02000000000000000000" pitchFamily="2" charset="0"/>
                <a:ea typeface="Roboto Light" panose="02000000000000000000" pitchFamily="2" charset="0"/>
              </a:rPr>
              <a:t>, 2006)</a:t>
            </a:r>
          </a:p>
          <a:p>
            <a:pPr algn="ctr">
              <a:spcAft>
                <a:spcPts val="1000"/>
              </a:spcAft>
            </a:pPr>
            <a:r>
              <a:rPr lang="en-US" dirty="0">
                <a:solidFill>
                  <a:schemeClr val="accent2"/>
                </a:solidFill>
                <a:latin typeface="Roboto Light" panose="02000000000000000000" pitchFamily="2" charset="0"/>
                <a:ea typeface="Roboto Light" panose="02000000000000000000" pitchFamily="2" charset="0"/>
              </a:rPr>
              <a:t>Fewer </a:t>
            </a:r>
            <a:r>
              <a:rPr lang="en-US" dirty="0" err="1">
                <a:solidFill>
                  <a:schemeClr val="accent2"/>
                </a:solidFill>
                <a:latin typeface="Roboto Light" panose="02000000000000000000" pitchFamily="2" charset="0"/>
                <a:ea typeface="Roboto Light" panose="02000000000000000000" pitchFamily="2" charset="0"/>
              </a:rPr>
              <a:t>hospitalisations</a:t>
            </a:r>
            <a:r>
              <a:rPr lang="en-US" dirty="0">
                <a:solidFill>
                  <a:schemeClr val="accent2"/>
                </a:solidFill>
                <a:latin typeface="Roboto Light" panose="02000000000000000000" pitchFamily="2" charset="0"/>
                <a:ea typeface="Roboto Light" panose="02000000000000000000" pitchFamily="2" charset="0"/>
              </a:rPr>
              <a:t> (Sadowski et al., 2009)</a:t>
            </a:r>
          </a:p>
          <a:p>
            <a:pPr algn="ctr">
              <a:spcAft>
                <a:spcPts val="1000"/>
              </a:spcAft>
            </a:pPr>
            <a:r>
              <a:rPr lang="en-US" dirty="0">
                <a:solidFill>
                  <a:schemeClr val="accent2"/>
                </a:solidFill>
                <a:latin typeface="Roboto Light" panose="02000000000000000000" pitchFamily="2" charset="0"/>
                <a:ea typeface="Roboto Light" panose="02000000000000000000" pitchFamily="2" charset="0"/>
              </a:rPr>
              <a:t>Higher perceived choice in services (Greenwood et al., 2005; Tsemberis, </a:t>
            </a:r>
            <a:r>
              <a:rPr lang="en-US" dirty="0" err="1">
                <a:solidFill>
                  <a:schemeClr val="accent2"/>
                </a:solidFill>
                <a:latin typeface="Roboto Light" panose="02000000000000000000" pitchFamily="2" charset="0"/>
                <a:ea typeface="Roboto Light" panose="02000000000000000000" pitchFamily="2" charset="0"/>
              </a:rPr>
              <a:t>Gulcur</a:t>
            </a:r>
            <a:r>
              <a:rPr lang="en-US" dirty="0">
                <a:solidFill>
                  <a:schemeClr val="accent2"/>
                </a:solidFill>
                <a:latin typeface="Roboto Light" panose="02000000000000000000" pitchFamily="2" charset="0"/>
                <a:ea typeface="Roboto Light" panose="02000000000000000000" pitchFamily="2" charset="0"/>
              </a:rPr>
              <a:t>, &amp; </a:t>
            </a:r>
            <a:r>
              <a:rPr lang="en-US" dirty="0" err="1">
                <a:solidFill>
                  <a:schemeClr val="accent2"/>
                </a:solidFill>
                <a:latin typeface="Roboto Light" panose="02000000000000000000" pitchFamily="2" charset="0"/>
                <a:ea typeface="Roboto Light" panose="02000000000000000000" pitchFamily="2" charset="0"/>
              </a:rPr>
              <a:t>Nakae</a:t>
            </a:r>
            <a:r>
              <a:rPr lang="en-US" dirty="0">
                <a:solidFill>
                  <a:schemeClr val="accent2"/>
                </a:solidFill>
                <a:latin typeface="Roboto Light" panose="02000000000000000000" pitchFamily="2" charset="0"/>
                <a:ea typeface="Roboto Light" panose="02000000000000000000" pitchFamily="2" charset="0"/>
              </a:rPr>
              <a:t>, 2004)</a:t>
            </a:r>
          </a:p>
          <a:p>
            <a:pPr algn="ctr">
              <a:spcAft>
                <a:spcPts val="1000"/>
              </a:spcAft>
            </a:pPr>
            <a:r>
              <a:rPr lang="en-US" dirty="0">
                <a:solidFill>
                  <a:schemeClr val="accent2"/>
                </a:solidFill>
                <a:latin typeface="Roboto Light" panose="02000000000000000000" pitchFamily="2" charset="0"/>
                <a:ea typeface="Roboto Light" panose="02000000000000000000" pitchFamily="2" charset="0"/>
              </a:rPr>
              <a:t>Reduced substance use (Padgett et al., 2010)</a:t>
            </a:r>
          </a:p>
          <a:p>
            <a:pPr algn="ctr">
              <a:spcAft>
                <a:spcPts val="1000"/>
              </a:spcAft>
            </a:pPr>
            <a:r>
              <a:rPr lang="en-US" dirty="0">
                <a:solidFill>
                  <a:schemeClr val="accent2"/>
                </a:solidFill>
                <a:latin typeface="Roboto Light" panose="02000000000000000000" pitchFamily="2" charset="0"/>
                <a:ea typeface="Roboto Light" panose="02000000000000000000" pitchFamily="2" charset="0"/>
              </a:rPr>
              <a:t>Reduced involvement in criminal activity (DeSilva, </a:t>
            </a:r>
            <a:r>
              <a:rPr lang="en-US" dirty="0" err="1">
                <a:solidFill>
                  <a:schemeClr val="accent2"/>
                </a:solidFill>
                <a:latin typeface="Roboto Light" panose="02000000000000000000" pitchFamily="2" charset="0"/>
                <a:ea typeface="Roboto Light" panose="02000000000000000000" pitchFamily="2" charset="0"/>
              </a:rPr>
              <a:t>Manworren</a:t>
            </a:r>
            <a:r>
              <a:rPr lang="en-US" dirty="0">
                <a:solidFill>
                  <a:schemeClr val="accent2"/>
                </a:solidFill>
                <a:latin typeface="Roboto Light" panose="02000000000000000000" pitchFamily="2" charset="0"/>
                <a:ea typeface="Roboto Light" panose="02000000000000000000" pitchFamily="2" charset="0"/>
              </a:rPr>
              <a:t>, &amp; </a:t>
            </a:r>
            <a:r>
              <a:rPr lang="en-US" dirty="0" err="1">
                <a:solidFill>
                  <a:schemeClr val="accent2"/>
                </a:solidFill>
                <a:latin typeface="Roboto Light" panose="02000000000000000000" pitchFamily="2" charset="0"/>
                <a:ea typeface="Roboto Light" panose="02000000000000000000" pitchFamily="2" charset="0"/>
              </a:rPr>
              <a:t>Targonski</a:t>
            </a:r>
            <a:r>
              <a:rPr lang="en-US" dirty="0">
                <a:solidFill>
                  <a:schemeClr val="accent2"/>
                </a:solidFill>
                <a:latin typeface="Roboto Light" panose="02000000000000000000" pitchFamily="2" charset="0"/>
                <a:ea typeface="Roboto Light" panose="02000000000000000000" pitchFamily="2" charset="0"/>
              </a:rPr>
              <a:t>, 2011)</a:t>
            </a:r>
            <a:r>
              <a:rPr lang="en-GB" dirty="0">
                <a:solidFill>
                  <a:schemeClr val="accent2"/>
                </a:solidFill>
                <a:latin typeface="Roboto Light" panose="02000000000000000000" pitchFamily="2" charset="0"/>
                <a:ea typeface="Roboto Light" panose="02000000000000000000" pitchFamily="2" charset="0"/>
                <a:cs typeface="Arial" panose="020B0604020202020204" pitchFamily="34" charset="0"/>
              </a:rPr>
              <a:t> </a:t>
            </a:r>
          </a:p>
          <a:p>
            <a:pPr algn="ctr"/>
            <a:endParaRPr lang="en-GB" dirty="0">
              <a:solidFill>
                <a:schemeClr val="accent2"/>
              </a:solidFill>
              <a:cs typeface="Arial" panose="020B0604020202020204" pitchFamily="34" charset="0"/>
            </a:endParaRPr>
          </a:p>
          <a:p>
            <a:pPr algn="ctr"/>
            <a:endParaRPr lang="en-US" dirty="0">
              <a:solidFill>
                <a:schemeClr val="accent2"/>
              </a:solidFill>
            </a:endParaRPr>
          </a:p>
          <a:p>
            <a:pPr algn="ctr"/>
            <a:endParaRPr lang="en-GB" i="1" dirty="0">
              <a:solidFill>
                <a:schemeClr val="accent2"/>
              </a:solidFill>
              <a:cs typeface="Arial" panose="020B0604020202020204" pitchFamily="34" charset="0"/>
            </a:endParaRPr>
          </a:p>
        </p:txBody>
      </p:sp>
      <p:sp>
        <p:nvSpPr>
          <p:cNvPr id="4" name="Rectangle 2">
            <a:extLst>
              <a:ext uri="{FF2B5EF4-FFF2-40B4-BE49-F238E27FC236}">
                <a16:creationId xmlns:a16="http://schemas.microsoft.com/office/drawing/2014/main" id="{F733FF63-9678-C148-A59F-7C4579583A7A}"/>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RESEARCH</a:t>
            </a:r>
          </a:p>
        </p:txBody>
      </p:sp>
      <p:grpSp>
        <p:nvGrpSpPr>
          <p:cNvPr id="5" name="Group 4">
            <a:extLst>
              <a:ext uri="{FF2B5EF4-FFF2-40B4-BE49-F238E27FC236}">
                <a16:creationId xmlns:a16="http://schemas.microsoft.com/office/drawing/2014/main" id="{89023FB6-718A-3440-9775-E765B26371D7}"/>
              </a:ext>
            </a:extLst>
          </p:cNvPr>
          <p:cNvGrpSpPr/>
          <p:nvPr/>
        </p:nvGrpSpPr>
        <p:grpSpPr>
          <a:xfrm>
            <a:off x="5897615" y="1247170"/>
            <a:ext cx="399946" cy="95250"/>
            <a:chOff x="1942594" y="2781300"/>
            <a:chExt cx="799891" cy="190500"/>
          </a:xfrm>
          <a:solidFill>
            <a:schemeClr val="bg1">
              <a:lumMod val="85000"/>
            </a:schemeClr>
          </a:solidFill>
        </p:grpSpPr>
        <p:sp>
          <p:nvSpPr>
            <p:cNvPr id="6" name="Oval 5">
              <a:extLst>
                <a:ext uri="{FF2B5EF4-FFF2-40B4-BE49-F238E27FC236}">
                  <a16:creationId xmlns:a16="http://schemas.microsoft.com/office/drawing/2014/main" id="{0D0EC767-B563-2443-A85A-A0FC6C85CC40}"/>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7" name="Oval 6">
              <a:extLst>
                <a:ext uri="{FF2B5EF4-FFF2-40B4-BE49-F238E27FC236}">
                  <a16:creationId xmlns:a16="http://schemas.microsoft.com/office/drawing/2014/main" id="{C2F89762-992B-C941-9C74-ABB8F21F2430}"/>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8" name="Oval 7">
              <a:extLst>
                <a:ext uri="{FF2B5EF4-FFF2-40B4-BE49-F238E27FC236}">
                  <a16:creationId xmlns:a16="http://schemas.microsoft.com/office/drawing/2014/main" id="{49018C50-A5FF-8B4A-83F0-EC7983299389}"/>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spTree>
    <p:extLst>
      <p:ext uri="{BB962C8B-B14F-4D97-AF65-F5344CB8AC3E}">
        <p14:creationId xmlns:p14="http://schemas.microsoft.com/office/powerpoint/2010/main" val="18370907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0223C6B-DFDE-6B43-9343-518EFB343794}"/>
              </a:ext>
            </a:extLst>
          </p:cNvPr>
          <p:cNvGrpSpPr/>
          <p:nvPr/>
        </p:nvGrpSpPr>
        <p:grpSpPr>
          <a:xfrm>
            <a:off x="1933172" y="1852042"/>
            <a:ext cx="8325655" cy="2783662"/>
            <a:chOff x="1865038" y="1677798"/>
            <a:chExt cx="8325655" cy="2783662"/>
          </a:xfrm>
        </p:grpSpPr>
        <p:sp>
          <p:nvSpPr>
            <p:cNvPr id="2" name="TextBox 1">
              <a:extLst>
                <a:ext uri="{FF2B5EF4-FFF2-40B4-BE49-F238E27FC236}">
                  <a16:creationId xmlns:a16="http://schemas.microsoft.com/office/drawing/2014/main" id="{AEB54088-C620-48EF-98B5-AB03A976FB00}"/>
                </a:ext>
              </a:extLst>
            </p:cNvPr>
            <p:cNvSpPr txBox="1"/>
            <p:nvPr/>
          </p:nvSpPr>
          <p:spPr>
            <a:xfrm>
              <a:off x="2115021" y="1848192"/>
              <a:ext cx="7830941" cy="2554545"/>
            </a:xfrm>
            <a:prstGeom prst="rect">
              <a:avLst/>
            </a:prstGeom>
            <a:noFill/>
          </p:spPr>
          <p:txBody>
            <a:bodyPr wrap="square" rtlCol="0">
              <a:spAutoFit/>
            </a:bodyPr>
            <a:lstStyle/>
            <a:p>
              <a:pPr algn="ctr"/>
              <a:r>
                <a:rPr lang="en-GB" sz="3200" dirty="0">
                  <a:solidFill>
                    <a:schemeClr val="tx2">
                      <a:lumMod val="65000"/>
                      <a:lumOff val="35000"/>
                    </a:schemeClr>
                  </a:solidFill>
                  <a:latin typeface="Roboto Light" panose="02000000000000000000" pitchFamily="2" charset="0"/>
                  <a:ea typeface="Roboto Light" panose="02000000000000000000" pitchFamily="2" charset="0"/>
                </a:rPr>
                <a:t>Within</a:t>
              </a:r>
              <a:r>
                <a:rPr lang="en-GB" sz="3200" dirty="0">
                  <a:solidFill>
                    <a:schemeClr val="tx2">
                      <a:lumMod val="65000"/>
                      <a:lumOff val="35000"/>
                    </a:schemeClr>
                  </a:solidFill>
                  <a:latin typeface="Roboto" panose="02000000000000000000" pitchFamily="2" charset="0"/>
                  <a:ea typeface="Roboto" panose="02000000000000000000" pitchFamily="2" charset="0"/>
                </a:rPr>
                <a:t> </a:t>
              </a:r>
              <a:r>
                <a:rPr lang="en-GB" sz="3200" b="1" dirty="0">
                  <a:solidFill>
                    <a:schemeClr val="accent6">
                      <a:lumMod val="75000"/>
                    </a:schemeClr>
                  </a:solidFill>
                  <a:latin typeface="Roboto" panose="02000000000000000000" pitchFamily="2" charset="0"/>
                  <a:ea typeface="Roboto" panose="02000000000000000000" pitchFamily="2" charset="0"/>
                </a:rPr>
                <a:t>Housing First </a:t>
              </a:r>
              <a:r>
                <a:rPr lang="en-GB" sz="3200" dirty="0">
                  <a:solidFill>
                    <a:schemeClr val="tx2">
                      <a:lumMod val="65000"/>
                      <a:lumOff val="35000"/>
                    </a:schemeClr>
                  </a:solidFill>
                  <a:latin typeface="Roboto Light" panose="02000000000000000000" pitchFamily="2" charset="0"/>
                  <a:ea typeface="Roboto Light" panose="02000000000000000000" pitchFamily="2" charset="0"/>
                </a:rPr>
                <a:t>- the pathway to safety, the development of a reparative relationship and the gradual move to autonomy is a journey that the individual and the staff team enter into </a:t>
              </a:r>
              <a:r>
                <a:rPr lang="en-GB" sz="3200" b="1" dirty="0">
                  <a:solidFill>
                    <a:srgbClr val="25C8B4"/>
                  </a:solidFill>
                  <a:latin typeface="Roboto" panose="02000000000000000000" pitchFamily="2" charset="0"/>
                  <a:ea typeface="Roboto" panose="02000000000000000000" pitchFamily="2" charset="0"/>
                </a:rPr>
                <a:t>together</a:t>
              </a:r>
              <a:r>
                <a:rPr lang="en-GB" sz="3200" dirty="0">
                  <a:solidFill>
                    <a:schemeClr val="tx2">
                      <a:lumMod val="65000"/>
                      <a:lumOff val="35000"/>
                    </a:schemeClr>
                  </a:solidFill>
                  <a:latin typeface="Roboto Light" panose="02000000000000000000" pitchFamily="2" charset="0"/>
                  <a:ea typeface="Roboto Light" panose="02000000000000000000" pitchFamily="2" charset="0"/>
                </a:rPr>
                <a:t>. </a:t>
              </a:r>
            </a:p>
          </p:txBody>
        </p:sp>
        <p:sp>
          <p:nvSpPr>
            <p:cNvPr id="9" name="Freeform: Shape 8">
              <a:extLst>
                <a:ext uri="{FF2B5EF4-FFF2-40B4-BE49-F238E27FC236}">
                  <a16:creationId xmlns:a16="http://schemas.microsoft.com/office/drawing/2014/main" id="{70A43909-7A42-4FAB-A8CF-DEE0BB7D2F1E}"/>
                </a:ext>
              </a:extLst>
            </p:cNvPr>
            <p:cNvSpPr/>
            <p:nvPr/>
          </p:nvSpPr>
          <p:spPr>
            <a:xfrm>
              <a:off x="2246038" y="1677798"/>
              <a:ext cx="340120" cy="498034"/>
            </a:xfrm>
            <a:custGeom>
              <a:avLst/>
              <a:gdLst>
                <a:gd name="connsiteX0" fmla="*/ 371475 w 586739"/>
                <a:gd name="connsiteY0" fmla="*/ 397193 h 859154"/>
                <a:gd name="connsiteX1" fmla="*/ 520065 w 586739"/>
                <a:gd name="connsiteY1" fmla="*/ 451485 h 859154"/>
                <a:gd name="connsiteX2" fmla="*/ 586740 w 586739"/>
                <a:gd name="connsiteY2" fmla="*/ 587693 h 859154"/>
                <a:gd name="connsiteX3" fmla="*/ 489585 w 586739"/>
                <a:gd name="connsiteY3" fmla="*/ 783908 h 859154"/>
                <a:gd name="connsiteX4" fmla="*/ 262890 w 586739"/>
                <a:gd name="connsiteY4" fmla="*/ 859155 h 859154"/>
                <a:gd name="connsiteX5" fmla="*/ 73343 w 586739"/>
                <a:gd name="connsiteY5" fmla="*/ 781050 h 859154"/>
                <a:gd name="connsiteX6" fmla="*/ 0 w 586739"/>
                <a:gd name="connsiteY6" fmla="*/ 582930 h 859154"/>
                <a:gd name="connsiteX7" fmla="*/ 120968 w 586739"/>
                <a:gd name="connsiteY7" fmla="*/ 220028 h 859154"/>
                <a:gd name="connsiteX8" fmla="*/ 414338 w 586739"/>
                <a:gd name="connsiteY8" fmla="*/ 0 h 859154"/>
                <a:gd name="connsiteX9" fmla="*/ 496253 w 586739"/>
                <a:gd name="connsiteY9" fmla="*/ 69533 h 859154"/>
                <a:gd name="connsiteX10" fmla="*/ 360045 w 586739"/>
                <a:gd name="connsiteY10" fmla="*/ 231458 h 859154"/>
                <a:gd name="connsiteX11" fmla="*/ 284798 w 586739"/>
                <a:gd name="connsiteY11" fmla="*/ 415290 h 859154"/>
                <a:gd name="connsiteX12" fmla="*/ 371475 w 586739"/>
                <a:gd name="connsiteY12" fmla="*/ 397193 h 85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6739" h="859154">
                  <a:moveTo>
                    <a:pt x="371475" y="397193"/>
                  </a:moveTo>
                  <a:cubicBezTo>
                    <a:pt x="425768" y="397193"/>
                    <a:pt x="475298" y="415290"/>
                    <a:pt x="520065" y="451485"/>
                  </a:cubicBezTo>
                  <a:cubicBezTo>
                    <a:pt x="564833" y="487680"/>
                    <a:pt x="586740" y="532448"/>
                    <a:pt x="586740" y="587693"/>
                  </a:cubicBezTo>
                  <a:cubicBezTo>
                    <a:pt x="586740" y="668655"/>
                    <a:pt x="554355" y="733425"/>
                    <a:pt x="489585" y="783908"/>
                  </a:cubicBezTo>
                  <a:cubicBezTo>
                    <a:pt x="424815" y="834390"/>
                    <a:pt x="349568" y="859155"/>
                    <a:pt x="262890" y="859155"/>
                  </a:cubicBezTo>
                  <a:cubicBezTo>
                    <a:pt x="184785" y="859155"/>
                    <a:pt x="121920" y="833438"/>
                    <a:pt x="73343" y="781050"/>
                  </a:cubicBezTo>
                  <a:cubicBezTo>
                    <a:pt x="24765" y="729615"/>
                    <a:pt x="0" y="662940"/>
                    <a:pt x="0" y="582930"/>
                  </a:cubicBezTo>
                  <a:cubicBezTo>
                    <a:pt x="0" y="470535"/>
                    <a:pt x="40005" y="349568"/>
                    <a:pt x="120968" y="220028"/>
                  </a:cubicBezTo>
                  <a:cubicBezTo>
                    <a:pt x="213360" y="73343"/>
                    <a:pt x="310515" y="0"/>
                    <a:pt x="414338" y="0"/>
                  </a:cubicBezTo>
                  <a:cubicBezTo>
                    <a:pt x="468630" y="0"/>
                    <a:pt x="496253" y="22860"/>
                    <a:pt x="496253" y="69533"/>
                  </a:cubicBezTo>
                  <a:cubicBezTo>
                    <a:pt x="447675" y="118110"/>
                    <a:pt x="401955" y="172403"/>
                    <a:pt x="360045" y="231458"/>
                  </a:cubicBezTo>
                  <a:cubicBezTo>
                    <a:pt x="318135" y="290513"/>
                    <a:pt x="293370" y="351473"/>
                    <a:pt x="284798" y="415290"/>
                  </a:cubicBezTo>
                  <a:cubicBezTo>
                    <a:pt x="319088" y="402908"/>
                    <a:pt x="348615" y="397193"/>
                    <a:pt x="371475" y="397193"/>
                  </a:cubicBezTo>
                  <a:close/>
                </a:path>
              </a:pathLst>
            </a:custGeom>
            <a:solidFill>
              <a:schemeClr val="bg2">
                <a:lumMod val="50000"/>
              </a:schemeClr>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sp>
          <p:nvSpPr>
            <p:cNvPr id="10" name="Freeform: Shape 9">
              <a:extLst>
                <a:ext uri="{FF2B5EF4-FFF2-40B4-BE49-F238E27FC236}">
                  <a16:creationId xmlns:a16="http://schemas.microsoft.com/office/drawing/2014/main" id="{8709A4FA-6B85-4932-AAE0-7E2460E1C1AA}"/>
                </a:ext>
              </a:extLst>
            </p:cNvPr>
            <p:cNvSpPr/>
            <p:nvPr/>
          </p:nvSpPr>
          <p:spPr>
            <a:xfrm>
              <a:off x="9434233" y="3960665"/>
              <a:ext cx="337360" cy="500795"/>
            </a:xfrm>
            <a:custGeom>
              <a:avLst/>
              <a:gdLst>
                <a:gd name="connsiteX0" fmla="*/ 215265 w 581977"/>
                <a:gd name="connsiteY0" fmla="*/ 466725 h 863917"/>
                <a:gd name="connsiteX1" fmla="*/ 66675 w 581977"/>
                <a:gd name="connsiteY1" fmla="*/ 412433 h 863917"/>
                <a:gd name="connsiteX2" fmla="*/ 0 w 581977"/>
                <a:gd name="connsiteY2" fmla="*/ 276225 h 863917"/>
                <a:gd name="connsiteX3" fmla="*/ 97155 w 581977"/>
                <a:gd name="connsiteY3" fmla="*/ 75248 h 863917"/>
                <a:gd name="connsiteX4" fmla="*/ 319088 w 581977"/>
                <a:gd name="connsiteY4" fmla="*/ 0 h 863917"/>
                <a:gd name="connsiteX5" fmla="*/ 513397 w 581977"/>
                <a:gd name="connsiteY5" fmla="*/ 78105 h 863917"/>
                <a:gd name="connsiteX6" fmla="*/ 581977 w 581977"/>
                <a:gd name="connsiteY6" fmla="*/ 280988 h 863917"/>
                <a:gd name="connsiteX7" fmla="*/ 461010 w 581977"/>
                <a:gd name="connsiteY7" fmla="*/ 643890 h 863917"/>
                <a:gd name="connsiteX8" fmla="*/ 171450 w 581977"/>
                <a:gd name="connsiteY8" fmla="*/ 863918 h 863917"/>
                <a:gd name="connsiteX9" fmla="*/ 89535 w 581977"/>
                <a:gd name="connsiteY9" fmla="*/ 794385 h 863917"/>
                <a:gd name="connsiteX10" fmla="*/ 225742 w 581977"/>
                <a:gd name="connsiteY10" fmla="*/ 639128 h 863917"/>
                <a:gd name="connsiteX11" fmla="*/ 300990 w 581977"/>
                <a:gd name="connsiteY11" fmla="*/ 449580 h 863917"/>
                <a:gd name="connsiteX12" fmla="*/ 215265 w 581977"/>
                <a:gd name="connsiteY12" fmla="*/ 466725 h 86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977" h="863917">
                  <a:moveTo>
                    <a:pt x="215265" y="466725"/>
                  </a:moveTo>
                  <a:cubicBezTo>
                    <a:pt x="160972" y="466725"/>
                    <a:pt x="110490" y="448628"/>
                    <a:pt x="66675" y="412433"/>
                  </a:cubicBezTo>
                  <a:cubicBezTo>
                    <a:pt x="21907" y="376238"/>
                    <a:pt x="0" y="331470"/>
                    <a:pt x="0" y="276225"/>
                  </a:cubicBezTo>
                  <a:cubicBezTo>
                    <a:pt x="0" y="192405"/>
                    <a:pt x="32385" y="125730"/>
                    <a:pt x="97155" y="75248"/>
                  </a:cubicBezTo>
                  <a:cubicBezTo>
                    <a:pt x="161925" y="24765"/>
                    <a:pt x="236220" y="0"/>
                    <a:pt x="319088" y="0"/>
                  </a:cubicBezTo>
                  <a:cubicBezTo>
                    <a:pt x="402908" y="0"/>
                    <a:pt x="467677" y="25718"/>
                    <a:pt x="513397" y="78105"/>
                  </a:cubicBezTo>
                  <a:cubicBezTo>
                    <a:pt x="559118" y="129540"/>
                    <a:pt x="581977" y="197168"/>
                    <a:pt x="581977" y="280988"/>
                  </a:cubicBezTo>
                  <a:cubicBezTo>
                    <a:pt x="581977" y="390525"/>
                    <a:pt x="541972" y="511493"/>
                    <a:pt x="461010" y="643890"/>
                  </a:cubicBezTo>
                  <a:cubicBezTo>
                    <a:pt x="371475" y="790575"/>
                    <a:pt x="275272" y="863918"/>
                    <a:pt x="171450" y="863918"/>
                  </a:cubicBezTo>
                  <a:cubicBezTo>
                    <a:pt x="117158" y="863918"/>
                    <a:pt x="89535" y="841058"/>
                    <a:pt x="89535" y="794385"/>
                  </a:cubicBezTo>
                  <a:cubicBezTo>
                    <a:pt x="138113" y="748665"/>
                    <a:pt x="183833" y="696278"/>
                    <a:pt x="225742" y="639128"/>
                  </a:cubicBezTo>
                  <a:cubicBezTo>
                    <a:pt x="267652" y="581978"/>
                    <a:pt x="292417" y="518160"/>
                    <a:pt x="300990" y="449580"/>
                  </a:cubicBezTo>
                  <a:lnTo>
                    <a:pt x="215265" y="466725"/>
                  </a:lnTo>
                  <a:close/>
                </a:path>
              </a:pathLst>
            </a:custGeom>
            <a:solidFill>
              <a:schemeClr val="bg2">
                <a:lumMod val="50000"/>
              </a:schemeClr>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sp>
          <p:nvSpPr>
            <p:cNvPr id="5" name="Freeform: Shape 8">
              <a:extLst>
                <a:ext uri="{FF2B5EF4-FFF2-40B4-BE49-F238E27FC236}">
                  <a16:creationId xmlns:a16="http://schemas.microsoft.com/office/drawing/2014/main" id="{2A880C7A-3C06-EE49-AB00-1395A13F44DC}"/>
                </a:ext>
              </a:extLst>
            </p:cNvPr>
            <p:cNvSpPr/>
            <p:nvPr/>
          </p:nvSpPr>
          <p:spPr>
            <a:xfrm>
              <a:off x="1865038" y="1677798"/>
              <a:ext cx="340120" cy="498034"/>
            </a:xfrm>
            <a:custGeom>
              <a:avLst/>
              <a:gdLst>
                <a:gd name="connsiteX0" fmla="*/ 371475 w 586739"/>
                <a:gd name="connsiteY0" fmla="*/ 397193 h 859154"/>
                <a:gd name="connsiteX1" fmla="*/ 520065 w 586739"/>
                <a:gd name="connsiteY1" fmla="*/ 451485 h 859154"/>
                <a:gd name="connsiteX2" fmla="*/ 586740 w 586739"/>
                <a:gd name="connsiteY2" fmla="*/ 587693 h 859154"/>
                <a:gd name="connsiteX3" fmla="*/ 489585 w 586739"/>
                <a:gd name="connsiteY3" fmla="*/ 783908 h 859154"/>
                <a:gd name="connsiteX4" fmla="*/ 262890 w 586739"/>
                <a:gd name="connsiteY4" fmla="*/ 859155 h 859154"/>
                <a:gd name="connsiteX5" fmla="*/ 73343 w 586739"/>
                <a:gd name="connsiteY5" fmla="*/ 781050 h 859154"/>
                <a:gd name="connsiteX6" fmla="*/ 0 w 586739"/>
                <a:gd name="connsiteY6" fmla="*/ 582930 h 859154"/>
                <a:gd name="connsiteX7" fmla="*/ 120968 w 586739"/>
                <a:gd name="connsiteY7" fmla="*/ 220028 h 859154"/>
                <a:gd name="connsiteX8" fmla="*/ 414338 w 586739"/>
                <a:gd name="connsiteY8" fmla="*/ 0 h 859154"/>
                <a:gd name="connsiteX9" fmla="*/ 496253 w 586739"/>
                <a:gd name="connsiteY9" fmla="*/ 69533 h 859154"/>
                <a:gd name="connsiteX10" fmla="*/ 360045 w 586739"/>
                <a:gd name="connsiteY10" fmla="*/ 231458 h 859154"/>
                <a:gd name="connsiteX11" fmla="*/ 284798 w 586739"/>
                <a:gd name="connsiteY11" fmla="*/ 415290 h 859154"/>
                <a:gd name="connsiteX12" fmla="*/ 371475 w 586739"/>
                <a:gd name="connsiteY12" fmla="*/ 397193 h 85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6739" h="859154">
                  <a:moveTo>
                    <a:pt x="371475" y="397193"/>
                  </a:moveTo>
                  <a:cubicBezTo>
                    <a:pt x="425768" y="397193"/>
                    <a:pt x="475298" y="415290"/>
                    <a:pt x="520065" y="451485"/>
                  </a:cubicBezTo>
                  <a:cubicBezTo>
                    <a:pt x="564833" y="487680"/>
                    <a:pt x="586740" y="532448"/>
                    <a:pt x="586740" y="587693"/>
                  </a:cubicBezTo>
                  <a:cubicBezTo>
                    <a:pt x="586740" y="668655"/>
                    <a:pt x="554355" y="733425"/>
                    <a:pt x="489585" y="783908"/>
                  </a:cubicBezTo>
                  <a:cubicBezTo>
                    <a:pt x="424815" y="834390"/>
                    <a:pt x="349568" y="859155"/>
                    <a:pt x="262890" y="859155"/>
                  </a:cubicBezTo>
                  <a:cubicBezTo>
                    <a:pt x="184785" y="859155"/>
                    <a:pt x="121920" y="833438"/>
                    <a:pt x="73343" y="781050"/>
                  </a:cubicBezTo>
                  <a:cubicBezTo>
                    <a:pt x="24765" y="729615"/>
                    <a:pt x="0" y="662940"/>
                    <a:pt x="0" y="582930"/>
                  </a:cubicBezTo>
                  <a:cubicBezTo>
                    <a:pt x="0" y="470535"/>
                    <a:pt x="40005" y="349568"/>
                    <a:pt x="120968" y="220028"/>
                  </a:cubicBezTo>
                  <a:cubicBezTo>
                    <a:pt x="213360" y="73343"/>
                    <a:pt x="310515" y="0"/>
                    <a:pt x="414338" y="0"/>
                  </a:cubicBezTo>
                  <a:cubicBezTo>
                    <a:pt x="468630" y="0"/>
                    <a:pt x="496253" y="22860"/>
                    <a:pt x="496253" y="69533"/>
                  </a:cubicBezTo>
                  <a:cubicBezTo>
                    <a:pt x="447675" y="118110"/>
                    <a:pt x="401955" y="172403"/>
                    <a:pt x="360045" y="231458"/>
                  </a:cubicBezTo>
                  <a:cubicBezTo>
                    <a:pt x="318135" y="290513"/>
                    <a:pt x="293370" y="351473"/>
                    <a:pt x="284798" y="415290"/>
                  </a:cubicBezTo>
                  <a:cubicBezTo>
                    <a:pt x="319088" y="402908"/>
                    <a:pt x="348615" y="397193"/>
                    <a:pt x="371475" y="397193"/>
                  </a:cubicBezTo>
                  <a:close/>
                </a:path>
              </a:pathLst>
            </a:custGeom>
            <a:solidFill>
              <a:schemeClr val="bg2">
                <a:lumMod val="50000"/>
              </a:schemeClr>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sp>
          <p:nvSpPr>
            <p:cNvPr id="6" name="Freeform: Shape 9">
              <a:extLst>
                <a:ext uri="{FF2B5EF4-FFF2-40B4-BE49-F238E27FC236}">
                  <a16:creationId xmlns:a16="http://schemas.microsoft.com/office/drawing/2014/main" id="{CC454F60-EF5B-594C-9AD2-A62ADB08C5C4}"/>
                </a:ext>
              </a:extLst>
            </p:cNvPr>
            <p:cNvSpPr/>
            <p:nvPr/>
          </p:nvSpPr>
          <p:spPr>
            <a:xfrm>
              <a:off x="9853333" y="3960665"/>
              <a:ext cx="337360" cy="500795"/>
            </a:xfrm>
            <a:custGeom>
              <a:avLst/>
              <a:gdLst>
                <a:gd name="connsiteX0" fmla="*/ 215265 w 581977"/>
                <a:gd name="connsiteY0" fmla="*/ 466725 h 863917"/>
                <a:gd name="connsiteX1" fmla="*/ 66675 w 581977"/>
                <a:gd name="connsiteY1" fmla="*/ 412433 h 863917"/>
                <a:gd name="connsiteX2" fmla="*/ 0 w 581977"/>
                <a:gd name="connsiteY2" fmla="*/ 276225 h 863917"/>
                <a:gd name="connsiteX3" fmla="*/ 97155 w 581977"/>
                <a:gd name="connsiteY3" fmla="*/ 75248 h 863917"/>
                <a:gd name="connsiteX4" fmla="*/ 319088 w 581977"/>
                <a:gd name="connsiteY4" fmla="*/ 0 h 863917"/>
                <a:gd name="connsiteX5" fmla="*/ 513397 w 581977"/>
                <a:gd name="connsiteY5" fmla="*/ 78105 h 863917"/>
                <a:gd name="connsiteX6" fmla="*/ 581977 w 581977"/>
                <a:gd name="connsiteY6" fmla="*/ 280988 h 863917"/>
                <a:gd name="connsiteX7" fmla="*/ 461010 w 581977"/>
                <a:gd name="connsiteY7" fmla="*/ 643890 h 863917"/>
                <a:gd name="connsiteX8" fmla="*/ 171450 w 581977"/>
                <a:gd name="connsiteY8" fmla="*/ 863918 h 863917"/>
                <a:gd name="connsiteX9" fmla="*/ 89535 w 581977"/>
                <a:gd name="connsiteY9" fmla="*/ 794385 h 863917"/>
                <a:gd name="connsiteX10" fmla="*/ 225742 w 581977"/>
                <a:gd name="connsiteY10" fmla="*/ 639128 h 863917"/>
                <a:gd name="connsiteX11" fmla="*/ 300990 w 581977"/>
                <a:gd name="connsiteY11" fmla="*/ 449580 h 863917"/>
                <a:gd name="connsiteX12" fmla="*/ 215265 w 581977"/>
                <a:gd name="connsiteY12" fmla="*/ 466725 h 86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977" h="863917">
                  <a:moveTo>
                    <a:pt x="215265" y="466725"/>
                  </a:moveTo>
                  <a:cubicBezTo>
                    <a:pt x="160972" y="466725"/>
                    <a:pt x="110490" y="448628"/>
                    <a:pt x="66675" y="412433"/>
                  </a:cubicBezTo>
                  <a:cubicBezTo>
                    <a:pt x="21907" y="376238"/>
                    <a:pt x="0" y="331470"/>
                    <a:pt x="0" y="276225"/>
                  </a:cubicBezTo>
                  <a:cubicBezTo>
                    <a:pt x="0" y="192405"/>
                    <a:pt x="32385" y="125730"/>
                    <a:pt x="97155" y="75248"/>
                  </a:cubicBezTo>
                  <a:cubicBezTo>
                    <a:pt x="161925" y="24765"/>
                    <a:pt x="236220" y="0"/>
                    <a:pt x="319088" y="0"/>
                  </a:cubicBezTo>
                  <a:cubicBezTo>
                    <a:pt x="402908" y="0"/>
                    <a:pt x="467677" y="25718"/>
                    <a:pt x="513397" y="78105"/>
                  </a:cubicBezTo>
                  <a:cubicBezTo>
                    <a:pt x="559118" y="129540"/>
                    <a:pt x="581977" y="197168"/>
                    <a:pt x="581977" y="280988"/>
                  </a:cubicBezTo>
                  <a:cubicBezTo>
                    <a:pt x="581977" y="390525"/>
                    <a:pt x="541972" y="511493"/>
                    <a:pt x="461010" y="643890"/>
                  </a:cubicBezTo>
                  <a:cubicBezTo>
                    <a:pt x="371475" y="790575"/>
                    <a:pt x="275272" y="863918"/>
                    <a:pt x="171450" y="863918"/>
                  </a:cubicBezTo>
                  <a:cubicBezTo>
                    <a:pt x="117158" y="863918"/>
                    <a:pt x="89535" y="841058"/>
                    <a:pt x="89535" y="794385"/>
                  </a:cubicBezTo>
                  <a:cubicBezTo>
                    <a:pt x="138113" y="748665"/>
                    <a:pt x="183833" y="696278"/>
                    <a:pt x="225742" y="639128"/>
                  </a:cubicBezTo>
                  <a:cubicBezTo>
                    <a:pt x="267652" y="581978"/>
                    <a:pt x="292417" y="518160"/>
                    <a:pt x="300990" y="449580"/>
                  </a:cubicBezTo>
                  <a:lnTo>
                    <a:pt x="215265" y="466725"/>
                  </a:lnTo>
                  <a:close/>
                </a:path>
              </a:pathLst>
            </a:custGeom>
            <a:solidFill>
              <a:schemeClr val="bg2">
                <a:lumMod val="50000"/>
              </a:schemeClr>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grpSp>
    </p:spTree>
    <p:extLst>
      <p:ext uri="{BB962C8B-B14F-4D97-AF65-F5344CB8AC3E}">
        <p14:creationId xmlns:p14="http://schemas.microsoft.com/office/powerpoint/2010/main" val="5033172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D67486-BA7E-8D45-B418-FB18C2BA6A83}"/>
              </a:ext>
            </a:extLst>
          </p:cNvPr>
          <p:cNvGrpSpPr/>
          <p:nvPr/>
        </p:nvGrpSpPr>
        <p:grpSpPr>
          <a:xfrm>
            <a:off x="3483471" y="2032816"/>
            <a:ext cx="2349500" cy="2381068"/>
            <a:chOff x="806450" y="2032816"/>
            <a:chExt cx="2349500" cy="2381068"/>
          </a:xfrm>
        </p:grpSpPr>
        <p:sp>
          <p:nvSpPr>
            <p:cNvPr id="17" name="TextBox 16">
              <a:extLst>
                <a:ext uri="{FF2B5EF4-FFF2-40B4-BE49-F238E27FC236}">
                  <a16:creationId xmlns:a16="http://schemas.microsoft.com/office/drawing/2014/main" id="{184A56B2-5F45-3E40-9586-87ED40A23808}"/>
                </a:ext>
              </a:extLst>
            </p:cNvPr>
            <p:cNvSpPr txBox="1"/>
            <p:nvPr/>
          </p:nvSpPr>
          <p:spPr>
            <a:xfrm>
              <a:off x="806450" y="4090719"/>
              <a:ext cx="2339908" cy="323165"/>
            </a:xfrm>
            <a:prstGeom prst="rect">
              <a:avLst/>
            </a:prstGeom>
            <a:noFill/>
          </p:spPr>
          <p:txBody>
            <a:bodyPr wrap="square" rtlCol="0">
              <a:spAutoFit/>
            </a:bodyPr>
            <a:lstStyle/>
            <a:p>
              <a:pPr marL="38250" algn="ctr"/>
              <a:r>
                <a:rPr lang="en-GB" sz="15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Reparative relationships</a:t>
              </a:r>
            </a:p>
          </p:txBody>
        </p:sp>
        <p:sp>
          <p:nvSpPr>
            <p:cNvPr id="26" name="TextBox 25">
              <a:extLst>
                <a:ext uri="{FF2B5EF4-FFF2-40B4-BE49-F238E27FC236}">
                  <a16:creationId xmlns:a16="http://schemas.microsoft.com/office/drawing/2014/main" id="{EB7A5AA0-FA92-024C-94E4-73864961966A}"/>
                </a:ext>
              </a:extLst>
            </p:cNvPr>
            <p:cNvSpPr txBox="1"/>
            <p:nvPr/>
          </p:nvSpPr>
          <p:spPr>
            <a:xfrm>
              <a:off x="878558" y="2032816"/>
              <a:ext cx="1097846" cy="323165"/>
            </a:xfrm>
            <a:prstGeom prst="rect">
              <a:avLst/>
            </a:prstGeom>
            <a:noFill/>
          </p:spPr>
          <p:txBody>
            <a:bodyPr wrap="square" rtlCol="0">
              <a:spAutoFit/>
            </a:bodyPr>
            <a:lstStyle/>
            <a:p>
              <a:pPr marL="38250" algn="ctr"/>
              <a:r>
                <a:rPr lang="en-GB" sz="15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Client</a:t>
              </a:r>
            </a:p>
          </p:txBody>
        </p:sp>
        <p:sp>
          <p:nvSpPr>
            <p:cNvPr id="27" name="TextBox 26">
              <a:extLst>
                <a:ext uri="{FF2B5EF4-FFF2-40B4-BE49-F238E27FC236}">
                  <a16:creationId xmlns:a16="http://schemas.microsoft.com/office/drawing/2014/main" id="{819B8E1B-4FE8-824C-879E-4164AFAFBDE5}"/>
                </a:ext>
              </a:extLst>
            </p:cNvPr>
            <p:cNvSpPr txBox="1"/>
            <p:nvPr/>
          </p:nvSpPr>
          <p:spPr>
            <a:xfrm>
              <a:off x="1905596" y="2032817"/>
              <a:ext cx="1026447" cy="323165"/>
            </a:xfrm>
            <a:prstGeom prst="rect">
              <a:avLst/>
            </a:prstGeom>
            <a:noFill/>
          </p:spPr>
          <p:txBody>
            <a:bodyPr wrap="square" rtlCol="0">
              <a:spAutoFit/>
            </a:bodyPr>
            <a:lstStyle/>
            <a:p>
              <a:pPr marL="38250" algn="ctr"/>
              <a:r>
                <a:rPr lang="en-GB" sz="15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Team</a:t>
              </a:r>
            </a:p>
          </p:txBody>
        </p:sp>
        <p:pic>
          <p:nvPicPr>
            <p:cNvPr id="9" name="Picture 8">
              <a:extLst>
                <a:ext uri="{FF2B5EF4-FFF2-40B4-BE49-F238E27FC236}">
                  <a16:creationId xmlns:a16="http://schemas.microsoft.com/office/drawing/2014/main" id="{E507B50C-B0C0-EA44-99F9-622F755E5474}"/>
                </a:ext>
              </a:extLst>
            </p:cNvPr>
            <p:cNvPicPr>
              <a:picLocks noChangeAspect="1"/>
            </p:cNvPicPr>
            <p:nvPr/>
          </p:nvPicPr>
          <p:blipFill>
            <a:blip r:embed="rId2"/>
            <a:stretch>
              <a:fillRect/>
            </a:stretch>
          </p:blipFill>
          <p:spPr>
            <a:xfrm>
              <a:off x="806450" y="2430461"/>
              <a:ext cx="2349500" cy="1511300"/>
            </a:xfrm>
            <a:prstGeom prst="rect">
              <a:avLst/>
            </a:prstGeom>
          </p:spPr>
        </p:pic>
      </p:grpSp>
      <p:grpSp>
        <p:nvGrpSpPr>
          <p:cNvPr id="2" name="Group 1">
            <a:extLst>
              <a:ext uri="{FF2B5EF4-FFF2-40B4-BE49-F238E27FC236}">
                <a16:creationId xmlns:a16="http://schemas.microsoft.com/office/drawing/2014/main" id="{15F8EFCD-7EFD-1244-8DCE-64650FA7D477}"/>
              </a:ext>
            </a:extLst>
          </p:cNvPr>
          <p:cNvGrpSpPr/>
          <p:nvPr/>
        </p:nvGrpSpPr>
        <p:grpSpPr>
          <a:xfrm>
            <a:off x="671305" y="2564447"/>
            <a:ext cx="2339908" cy="1849437"/>
            <a:chOff x="3708473" y="2564447"/>
            <a:chExt cx="2339908" cy="1849437"/>
          </a:xfrm>
        </p:grpSpPr>
        <p:sp>
          <p:nvSpPr>
            <p:cNvPr id="20" name="TextBox 19">
              <a:extLst>
                <a:ext uri="{FF2B5EF4-FFF2-40B4-BE49-F238E27FC236}">
                  <a16:creationId xmlns:a16="http://schemas.microsoft.com/office/drawing/2014/main" id="{7DC7FB6D-B049-9442-845E-930FE3CE0B3C}"/>
                </a:ext>
              </a:extLst>
            </p:cNvPr>
            <p:cNvSpPr txBox="1"/>
            <p:nvPr/>
          </p:nvSpPr>
          <p:spPr>
            <a:xfrm>
              <a:off x="3708473" y="4090719"/>
              <a:ext cx="2339908" cy="323165"/>
            </a:xfrm>
            <a:prstGeom prst="rect">
              <a:avLst/>
            </a:prstGeom>
            <a:noFill/>
          </p:spPr>
          <p:txBody>
            <a:bodyPr wrap="square" rtlCol="0">
              <a:spAutoFit/>
            </a:bodyPr>
            <a:lstStyle/>
            <a:p>
              <a:pPr marL="38250" algn="ctr">
                <a:spcAft>
                  <a:spcPts val="1600"/>
                </a:spcAft>
              </a:pPr>
              <a:r>
                <a:rPr lang="en-GB" sz="15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Increase safety</a:t>
              </a:r>
            </a:p>
          </p:txBody>
        </p:sp>
        <p:pic>
          <p:nvPicPr>
            <p:cNvPr id="18" name="Picture 17">
              <a:extLst>
                <a:ext uri="{FF2B5EF4-FFF2-40B4-BE49-F238E27FC236}">
                  <a16:creationId xmlns:a16="http://schemas.microsoft.com/office/drawing/2014/main" id="{DC2D01DE-C8EA-2648-94DC-564CFC878E52}"/>
                </a:ext>
              </a:extLst>
            </p:cNvPr>
            <p:cNvPicPr>
              <a:picLocks noChangeAspect="1"/>
            </p:cNvPicPr>
            <p:nvPr/>
          </p:nvPicPr>
          <p:blipFill>
            <a:blip r:embed="rId3"/>
            <a:stretch>
              <a:fillRect/>
            </a:stretch>
          </p:blipFill>
          <p:spPr>
            <a:xfrm>
              <a:off x="4260996" y="2564447"/>
              <a:ext cx="1307771" cy="1391602"/>
            </a:xfrm>
            <a:prstGeom prst="rect">
              <a:avLst/>
            </a:prstGeom>
          </p:spPr>
        </p:pic>
      </p:grpSp>
      <p:sp>
        <p:nvSpPr>
          <p:cNvPr id="28" name="TextBox 27">
            <a:extLst>
              <a:ext uri="{FF2B5EF4-FFF2-40B4-BE49-F238E27FC236}">
                <a16:creationId xmlns:a16="http://schemas.microsoft.com/office/drawing/2014/main" id="{A39E793B-7BC0-B54A-9AC0-CD947AC762BC}"/>
              </a:ext>
            </a:extLst>
          </p:cNvPr>
          <p:cNvSpPr txBox="1"/>
          <p:nvPr/>
        </p:nvSpPr>
        <p:spPr>
          <a:xfrm>
            <a:off x="2626949" y="2767280"/>
            <a:ext cx="885195" cy="1323439"/>
          </a:xfrm>
          <a:prstGeom prst="rect">
            <a:avLst/>
          </a:prstGeom>
          <a:noFill/>
        </p:spPr>
        <p:txBody>
          <a:bodyPr wrap="square" rtlCol="0">
            <a:spAutoFit/>
          </a:bodyPr>
          <a:lstStyle/>
          <a:p>
            <a:pPr marL="38250" algn="ctr"/>
            <a:r>
              <a:rPr lang="en-GB" sz="80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a:t>
            </a:r>
          </a:p>
        </p:txBody>
      </p:sp>
      <p:sp>
        <p:nvSpPr>
          <p:cNvPr id="29" name="TextBox 28">
            <a:extLst>
              <a:ext uri="{FF2B5EF4-FFF2-40B4-BE49-F238E27FC236}">
                <a16:creationId xmlns:a16="http://schemas.microsoft.com/office/drawing/2014/main" id="{ECB77719-7E7C-0B46-819A-C65661970F11}"/>
              </a:ext>
            </a:extLst>
          </p:cNvPr>
          <p:cNvSpPr txBox="1"/>
          <p:nvPr/>
        </p:nvSpPr>
        <p:spPr>
          <a:xfrm>
            <a:off x="5775159" y="2767280"/>
            <a:ext cx="885195" cy="1323439"/>
          </a:xfrm>
          <a:prstGeom prst="rect">
            <a:avLst/>
          </a:prstGeom>
          <a:noFill/>
        </p:spPr>
        <p:txBody>
          <a:bodyPr wrap="square" rtlCol="0">
            <a:spAutoFit/>
          </a:bodyPr>
          <a:lstStyle/>
          <a:p>
            <a:pPr marL="38250" algn="ctr"/>
            <a:r>
              <a:rPr lang="en-GB" sz="80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a:t>
            </a:r>
          </a:p>
        </p:txBody>
      </p:sp>
      <p:cxnSp>
        <p:nvCxnSpPr>
          <p:cNvPr id="31" name="Straight Connector 30">
            <a:extLst>
              <a:ext uri="{FF2B5EF4-FFF2-40B4-BE49-F238E27FC236}">
                <a16:creationId xmlns:a16="http://schemas.microsoft.com/office/drawing/2014/main" id="{F473F1C8-C54A-6147-AE59-9381D89EFFE5}"/>
              </a:ext>
            </a:extLst>
          </p:cNvPr>
          <p:cNvCxnSpPr>
            <a:cxnSpLocks/>
          </p:cNvCxnSpPr>
          <p:nvPr/>
        </p:nvCxnSpPr>
        <p:spPr>
          <a:xfrm>
            <a:off x="10104507" y="3066224"/>
            <a:ext cx="0" cy="875537"/>
          </a:xfrm>
          <a:prstGeom prst="line">
            <a:avLst/>
          </a:prstGeom>
          <a:ln w="22225">
            <a:solidFill>
              <a:schemeClr val="bg1">
                <a:lumMod val="6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57FC2FD-54C5-1842-B44B-87A28A3B404B}"/>
              </a:ext>
            </a:extLst>
          </p:cNvPr>
          <p:cNvGrpSpPr/>
          <p:nvPr/>
        </p:nvGrpSpPr>
        <p:grpSpPr>
          <a:xfrm>
            <a:off x="8903964" y="4214422"/>
            <a:ext cx="2339908" cy="1706008"/>
            <a:chOff x="8903964" y="4214422"/>
            <a:chExt cx="2339908" cy="1706008"/>
          </a:xfrm>
        </p:grpSpPr>
        <p:sp>
          <p:nvSpPr>
            <p:cNvPr id="33" name="TextBox 32">
              <a:extLst>
                <a:ext uri="{FF2B5EF4-FFF2-40B4-BE49-F238E27FC236}">
                  <a16:creationId xmlns:a16="http://schemas.microsoft.com/office/drawing/2014/main" id="{ECC0F592-7FCC-A34B-819F-B7BB7732D178}"/>
                </a:ext>
              </a:extLst>
            </p:cNvPr>
            <p:cNvSpPr txBox="1"/>
            <p:nvPr/>
          </p:nvSpPr>
          <p:spPr>
            <a:xfrm>
              <a:off x="8903964" y="5597265"/>
              <a:ext cx="2339908" cy="323165"/>
            </a:xfrm>
            <a:prstGeom prst="rect">
              <a:avLst/>
            </a:prstGeom>
            <a:noFill/>
          </p:spPr>
          <p:txBody>
            <a:bodyPr wrap="square" rtlCol="0">
              <a:spAutoFit/>
            </a:bodyPr>
            <a:lstStyle/>
            <a:p>
              <a:pPr marL="38250" algn="ctr">
                <a:spcAft>
                  <a:spcPts val="1600"/>
                </a:spcAft>
              </a:pPr>
              <a:r>
                <a:rPr lang="en-GB" sz="15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Less intervention</a:t>
              </a:r>
            </a:p>
          </p:txBody>
        </p:sp>
        <p:pic>
          <p:nvPicPr>
            <p:cNvPr id="34" name="Picture 33">
              <a:extLst>
                <a:ext uri="{FF2B5EF4-FFF2-40B4-BE49-F238E27FC236}">
                  <a16:creationId xmlns:a16="http://schemas.microsoft.com/office/drawing/2014/main" id="{9A9B07A1-5CFB-9D4B-B82C-D7AE4AE7CC5F}"/>
                </a:ext>
              </a:extLst>
            </p:cNvPr>
            <p:cNvPicPr>
              <a:picLocks noChangeAspect="1"/>
            </p:cNvPicPr>
            <p:nvPr/>
          </p:nvPicPr>
          <p:blipFill>
            <a:blip r:embed="rId4"/>
            <a:stretch>
              <a:fillRect/>
            </a:stretch>
          </p:blipFill>
          <p:spPr>
            <a:xfrm>
              <a:off x="9466532" y="4214422"/>
              <a:ext cx="1295826" cy="1352661"/>
            </a:xfrm>
            <a:prstGeom prst="rect">
              <a:avLst/>
            </a:prstGeom>
          </p:spPr>
        </p:pic>
      </p:grpSp>
      <p:grpSp>
        <p:nvGrpSpPr>
          <p:cNvPr id="5" name="Group 4">
            <a:extLst>
              <a:ext uri="{FF2B5EF4-FFF2-40B4-BE49-F238E27FC236}">
                <a16:creationId xmlns:a16="http://schemas.microsoft.com/office/drawing/2014/main" id="{3E79072F-ECDC-134B-BEAD-8DE4A484DF23}"/>
              </a:ext>
            </a:extLst>
          </p:cNvPr>
          <p:cNvGrpSpPr/>
          <p:nvPr/>
        </p:nvGrpSpPr>
        <p:grpSpPr>
          <a:xfrm>
            <a:off x="8903964" y="982735"/>
            <a:ext cx="2339908" cy="1820354"/>
            <a:chOff x="8903964" y="982735"/>
            <a:chExt cx="2339908" cy="1820354"/>
          </a:xfrm>
        </p:grpSpPr>
        <p:sp>
          <p:nvSpPr>
            <p:cNvPr id="32" name="TextBox 31">
              <a:extLst>
                <a:ext uri="{FF2B5EF4-FFF2-40B4-BE49-F238E27FC236}">
                  <a16:creationId xmlns:a16="http://schemas.microsoft.com/office/drawing/2014/main" id="{DB8055CC-12EC-6F44-9E41-634EC8857132}"/>
                </a:ext>
              </a:extLst>
            </p:cNvPr>
            <p:cNvSpPr txBox="1"/>
            <p:nvPr/>
          </p:nvSpPr>
          <p:spPr>
            <a:xfrm>
              <a:off x="8903964" y="982735"/>
              <a:ext cx="2339908" cy="323165"/>
            </a:xfrm>
            <a:prstGeom prst="rect">
              <a:avLst/>
            </a:prstGeom>
            <a:noFill/>
          </p:spPr>
          <p:txBody>
            <a:bodyPr wrap="square" rtlCol="0">
              <a:spAutoFit/>
            </a:bodyPr>
            <a:lstStyle/>
            <a:p>
              <a:pPr marL="38250" algn="ctr">
                <a:spcAft>
                  <a:spcPts val="1600"/>
                </a:spcAft>
              </a:pPr>
              <a:r>
                <a:rPr lang="en-GB" sz="15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Greater autonomy</a:t>
              </a:r>
            </a:p>
          </p:txBody>
        </p:sp>
        <p:pic>
          <p:nvPicPr>
            <p:cNvPr id="35" name="Picture 34">
              <a:extLst>
                <a:ext uri="{FF2B5EF4-FFF2-40B4-BE49-F238E27FC236}">
                  <a16:creationId xmlns:a16="http://schemas.microsoft.com/office/drawing/2014/main" id="{B0EACC54-1A92-B449-87AE-F3AAF8AEE1FE}"/>
                </a:ext>
              </a:extLst>
            </p:cNvPr>
            <p:cNvPicPr>
              <a:picLocks noChangeAspect="1"/>
            </p:cNvPicPr>
            <p:nvPr/>
          </p:nvPicPr>
          <p:blipFill>
            <a:blip r:embed="rId5"/>
            <a:stretch>
              <a:fillRect/>
            </a:stretch>
          </p:blipFill>
          <p:spPr>
            <a:xfrm>
              <a:off x="9524089" y="1450428"/>
              <a:ext cx="1180713" cy="1352661"/>
            </a:xfrm>
            <a:prstGeom prst="rect">
              <a:avLst/>
            </a:prstGeom>
          </p:spPr>
        </p:pic>
      </p:grpSp>
      <p:sp>
        <p:nvSpPr>
          <p:cNvPr id="36" name="TextBox 35">
            <a:extLst>
              <a:ext uri="{FF2B5EF4-FFF2-40B4-BE49-F238E27FC236}">
                <a16:creationId xmlns:a16="http://schemas.microsoft.com/office/drawing/2014/main" id="{8D761524-D2BA-184F-8FD9-D1CDB6C15292}"/>
              </a:ext>
            </a:extLst>
          </p:cNvPr>
          <p:cNvSpPr txBox="1"/>
          <p:nvPr/>
        </p:nvSpPr>
        <p:spPr>
          <a:xfrm>
            <a:off x="8401401" y="2767280"/>
            <a:ext cx="885195" cy="1323439"/>
          </a:xfrm>
          <a:prstGeom prst="rect">
            <a:avLst/>
          </a:prstGeom>
          <a:noFill/>
        </p:spPr>
        <p:txBody>
          <a:bodyPr wrap="square" rtlCol="0">
            <a:spAutoFit/>
          </a:bodyPr>
          <a:lstStyle/>
          <a:p>
            <a:pPr marL="38250" algn="ctr"/>
            <a:r>
              <a:rPr lang="en-GB" sz="80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a:t>
            </a:r>
          </a:p>
        </p:txBody>
      </p:sp>
      <p:grpSp>
        <p:nvGrpSpPr>
          <p:cNvPr id="4" name="Group 3">
            <a:extLst>
              <a:ext uri="{FF2B5EF4-FFF2-40B4-BE49-F238E27FC236}">
                <a16:creationId xmlns:a16="http://schemas.microsoft.com/office/drawing/2014/main" id="{39CB2696-715B-0846-823A-0C660CFD40DA}"/>
              </a:ext>
            </a:extLst>
          </p:cNvPr>
          <p:cNvGrpSpPr/>
          <p:nvPr/>
        </p:nvGrpSpPr>
        <p:grpSpPr>
          <a:xfrm>
            <a:off x="6399268" y="2551317"/>
            <a:ext cx="2339908" cy="1862567"/>
            <a:chOff x="6399268" y="2551317"/>
            <a:chExt cx="2339908" cy="1862567"/>
          </a:xfrm>
        </p:grpSpPr>
        <p:sp>
          <p:nvSpPr>
            <p:cNvPr id="30" name="TextBox 29">
              <a:extLst>
                <a:ext uri="{FF2B5EF4-FFF2-40B4-BE49-F238E27FC236}">
                  <a16:creationId xmlns:a16="http://schemas.microsoft.com/office/drawing/2014/main" id="{94CAA7C1-ACB5-634F-8484-D595F8929755}"/>
                </a:ext>
              </a:extLst>
            </p:cNvPr>
            <p:cNvSpPr txBox="1"/>
            <p:nvPr/>
          </p:nvSpPr>
          <p:spPr>
            <a:xfrm>
              <a:off x="6399268" y="4090719"/>
              <a:ext cx="2339908" cy="323165"/>
            </a:xfrm>
            <a:prstGeom prst="rect">
              <a:avLst/>
            </a:prstGeom>
            <a:noFill/>
          </p:spPr>
          <p:txBody>
            <a:bodyPr wrap="square" rtlCol="0">
              <a:spAutoFit/>
            </a:bodyPr>
            <a:lstStyle/>
            <a:p>
              <a:pPr marL="38250" algn="ctr">
                <a:spcAft>
                  <a:spcPts val="1600"/>
                </a:spcAft>
              </a:pPr>
              <a:r>
                <a:rPr lang="en-GB" sz="15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Reduced harm</a:t>
              </a:r>
            </a:p>
          </p:txBody>
        </p:sp>
        <p:pic>
          <p:nvPicPr>
            <p:cNvPr id="37" name="Picture 36">
              <a:extLst>
                <a:ext uri="{FF2B5EF4-FFF2-40B4-BE49-F238E27FC236}">
                  <a16:creationId xmlns:a16="http://schemas.microsoft.com/office/drawing/2014/main" id="{4FAAB755-C3EC-2946-966C-9BF820C7B017}"/>
                </a:ext>
              </a:extLst>
            </p:cNvPr>
            <p:cNvPicPr>
              <a:picLocks noChangeAspect="1"/>
            </p:cNvPicPr>
            <p:nvPr/>
          </p:nvPicPr>
          <p:blipFill>
            <a:blip r:embed="rId6"/>
            <a:stretch>
              <a:fillRect/>
            </a:stretch>
          </p:blipFill>
          <p:spPr>
            <a:xfrm>
              <a:off x="6879710" y="2551317"/>
              <a:ext cx="1404732" cy="1404732"/>
            </a:xfrm>
            <a:prstGeom prst="rect">
              <a:avLst/>
            </a:prstGeom>
          </p:spPr>
        </p:pic>
      </p:grpSp>
    </p:spTree>
    <p:extLst>
      <p:ext uri="{BB962C8B-B14F-4D97-AF65-F5344CB8AC3E}">
        <p14:creationId xmlns:p14="http://schemas.microsoft.com/office/powerpoint/2010/main" val="16458353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784578-07DA-8949-8C2B-12751F279F38}"/>
              </a:ext>
            </a:extLst>
          </p:cNvPr>
          <p:cNvPicPr>
            <a:picLocks noChangeAspect="1"/>
          </p:cNvPicPr>
          <p:nvPr/>
        </p:nvPicPr>
        <p:blipFill>
          <a:blip r:embed="rId2"/>
          <a:stretch>
            <a:fillRect/>
          </a:stretch>
        </p:blipFill>
        <p:spPr>
          <a:xfrm>
            <a:off x="4828761" y="1490282"/>
            <a:ext cx="2534478" cy="1795255"/>
          </a:xfrm>
          <a:prstGeom prst="rect">
            <a:avLst/>
          </a:prstGeom>
        </p:spPr>
      </p:pic>
      <p:sp>
        <p:nvSpPr>
          <p:cNvPr id="4" name="Rectangle 2">
            <a:extLst>
              <a:ext uri="{FF2B5EF4-FFF2-40B4-BE49-F238E27FC236}">
                <a16:creationId xmlns:a16="http://schemas.microsoft.com/office/drawing/2014/main" id="{C6A0D652-06D4-4243-B33F-AB0C2D3D3E62}"/>
              </a:ext>
            </a:extLst>
          </p:cNvPr>
          <p:cNvSpPr>
            <a:spLocks/>
          </p:cNvSpPr>
          <p:nvPr/>
        </p:nvSpPr>
        <p:spPr bwMode="auto">
          <a:xfrm>
            <a:off x="369075" y="508420"/>
            <a:ext cx="11453850" cy="618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REDUCING HARM TO </a:t>
            </a:r>
            <a:r>
              <a:rPr lang="en-US" sz="2000" b="1" u="sng" dirty="0">
                <a:solidFill>
                  <a:schemeClr val="accent6">
                    <a:lumMod val="75000"/>
                  </a:schemeClr>
                </a:solidFill>
                <a:latin typeface="Roboto" panose="02000000000000000000" pitchFamily="2" charset="0"/>
                <a:ea typeface="Roboto" panose="02000000000000000000" pitchFamily="2" charset="0"/>
                <a:cs typeface="ＭＳ Ｐゴシック" charset="0"/>
                <a:sym typeface="Bebas Neue" charset="0"/>
              </a:rPr>
              <a:t>INDIVIDUALS</a:t>
            </a: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 BY CREATING SAFETY</a:t>
            </a:r>
          </a:p>
        </p:txBody>
      </p:sp>
      <p:sp>
        <p:nvSpPr>
          <p:cNvPr id="5" name="TextBox 4">
            <a:extLst>
              <a:ext uri="{FF2B5EF4-FFF2-40B4-BE49-F238E27FC236}">
                <a16:creationId xmlns:a16="http://schemas.microsoft.com/office/drawing/2014/main" id="{59C743D3-870E-4088-8832-BF7344D84C1D}"/>
              </a:ext>
            </a:extLst>
          </p:cNvPr>
          <p:cNvSpPr txBox="1"/>
          <p:nvPr/>
        </p:nvSpPr>
        <p:spPr>
          <a:xfrm>
            <a:off x="1974850" y="3576226"/>
            <a:ext cx="8159750" cy="2953822"/>
          </a:xfrm>
          <a:prstGeom prst="rect">
            <a:avLst/>
          </a:prstGeom>
          <a:noFill/>
        </p:spPr>
        <p:txBody>
          <a:bodyPr wrap="square" rtlCol="0">
            <a:spAutoFit/>
          </a:bodyPr>
          <a:lstStyle/>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The offer of a home. </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Permanence, identity and trust.  </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That the person is valued, trusted and cared about. </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Having a home provides a safer alternative to street based substance use.</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It offers opportunities to divert focus away from using substances through stabilising support and diversionary activities.</a:t>
            </a:r>
          </a:p>
          <a:p>
            <a:pPr algn="ctr">
              <a:lnSpc>
                <a:spcPct val="150000"/>
              </a:lnSpc>
            </a:pPr>
            <a:endParaRPr lang="en-GB"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17" name="Group 16">
            <a:extLst>
              <a:ext uri="{FF2B5EF4-FFF2-40B4-BE49-F238E27FC236}">
                <a16:creationId xmlns:a16="http://schemas.microsoft.com/office/drawing/2014/main" id="{628B3CBE-6C2F-8143-A094-47AD550031BF}"/>
              </a:ext>
            </a:extLst>
          </p:cNvPr>
          <p:cNvGrpSpPr/>
          <p:nvPr/>
        </p:nvGrpSpPr>
        <p:grpSpPr>
          <a:xfrm>
            <a:off x="5897615" y="1247170"/>
            <a:ext cx="399946" cy="95250"/>
            <a:chOff x="1942594" y="2781300"/>
            <a:chExt cx="799891" cy="190500"/>
          </a:xfrm>
          <a:solidFill>
            <a:schemeClr val="bg1">
              <a:lumMod val="85000"/>
            </a:schemeClr>
          </a:solidFill>
        </p:grpSpPr>
        <p:sp>
          <p:nvSpPr>
            <p:cNvPr id="18" name="Oval 17">
              <a:extLst>
                <a:ext uri="{FF2B5EF4-FFF2-40B4-BE49-F238E27FC236}">
                  <a16:creationId xmlns:a16="http://schemas.microsoft.com/office/drawing/2014/main" id="{A7495A24-6F72-0740-9E6D-EB0CCEE72392}"/>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19" name="Oval 18">
              <a:extLst>
                <a:ext uri="{FF2B5EF4-FFF2-40B4-BE49-F238E27FC236}">
                  <a16:creationId xmlns:a16="http://schemas.microsoft.com/office/drawing/2014/main" id="{08FECA90-63C2-014F-AB1B-D2CC85B67BEC}"/>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20" name="Oval 19">
              <a:extLst>
                <a:ext uri="{FF2B5EF4-FFF2-40B4-BE49-F238E27FC236}">
                  <a16:creationId xmlns:a16="http://schemas.microsoft.com/office/drawing/2014/main" id="{58B83FD0-4FD8-1948-92EF-F5D384D558FD}"/>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spTree>
    <p:extLst>
      <p:ext uri="{BB962C8B-B14F-4D97-AF65-F5344CB8AC3E}">
        <p14:creationId xmlns:p14="http://schemas.microsoft.com/office/powerpoint/2010/main" val="40594723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A0D652-06D4-4243-B33F-AB0C2D3D3E62}"/>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REDUCING HARM TO </a:t>
            </a:r>
            <a:r>
              <a:rPr lang="en-US" sz="2000" b="1" u="sng" dirty="0">
                <a:solidFill>
                  <a:schemeClr val="accent6">
                    <a:lumMod val="75000"/>
                  </a:schemeClr>
                </a:solidFill>
                <a:latin typeface="Roboto" panose="02000000000000000000" pitchFamily="2" charset="0"/>
                <a:ea typeface="Roboto" panose="02000000000000000000" pitchFamily="2" charset="0"/>
                <a:cs typeface="ＭＳ Ｐゴシック" charset="0"/>
                <a:sym typeface="Bebas Neue" charset="0"/>
              </a:rPr>
              <a:t>STAFF</a:t>
            </a: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 BY CREATING SAFETY</a:t>
            </a:r>
          </a:p>
        </p:txBody>
      </p:sp>
      <p:sp>
        <p:nvSpPr>
          <p:cNvPr id="5" name="TextBox 4">
            <a:extLst>
              <a:ext uri="{FF2B5EF4-FFF2-40B4-BE49-F238E27FC236}">
                <a16:creationId xmlns:a16="http://schemas.microsoft.com/office/drawing/2014/main" id="{59C743D3-870E-4088-8832-BF7344D84C1D}"/>
              </a:ext>
            </a:extLst>
          </p:cNvPr>
          <p:cNvSpPr txBox="1">
            <a:spLocks/>
          </p:cNvSpPr>
          <p:nvPr/>
        </p:nvSpPr>
        <p:spPr>
          <a:xfrm>
            <a:off x="1117600" y="3572464"/>
            <a:ext cx="10198100" cy="3206006"/>
          </a:xfrm>
          <a:prstGeom prst="rect">
            <a:avLst/>
          </a:prstGeom>
          <a:noFill/>
        </p:spPr>
        <p:txBody>
          <a:bodyPr wrap="square" numCol="1" spcCol="720000" rtlCol="0">
            <a:spAutoFit/>
          </a:bodyPr>
          <a:lstStyle/>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Values based recruitment process focusing or empathy, passion and emotional resilience.</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Extensive training pathway. Key frame works; PIE, ACEs, Trauma Informed Practise.</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Keen focus on staff wellbeing with specific training around emotional regulation. </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Developing close team relationships through ongoing coaching and mentoring. </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One to one reflective practise across team members in all roles.</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On the ground leadership and management.</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Flexible approach to working hours and work base to help to manage emotional </a:t>
            </a:r>
            <a:br>
              <a:rPr lang="en-GB" sz="1600" dirty="0">
                <a:solidFill>
                  <a:schemeClr val="tx2">
                    <a:lumMod val="65000"/>
                    <a:lumOff val="35000"/>
                  </a:schemeClr>
                </a:solidFill>
                <a:latin typeface="Roboto Light" panose="02000000000000000000" pitchFamily="2" charset="0"/>
                <a:ea typeface="Roboto Light" panose="02000000000000000000" pitchFamily="2" charset="0"/>
              </a:rPr>
            </a:br>
            <a:r>
              <a:rPr lang="en-GB" sz="1600" dirty="0">
                <a:solidFill>
                  <a:schemeClr val="tx2">
                    <a:lumMod val="65000"/>
                    <a:lumOff val="35000"/>
                  </a:schemeClr>
                </a:solidFill>
                <a:latin typeface="Roboto Light" panose="02000000000000000000" pitchFamily="2" charset="0"/>
                <a:ea typeface="Roboto Light" panose="02000000000000000000" pitchFamily="2" charset="0"/>
              </a:rPr>
              <a:t>wellbeing and ensure a positive work life balance.</a:t>
            </a:r>
          </a:p>
          <a:p>
            <a:pPr algn="ctr"/>
            <a:endParaRPr lang="en-GB" sz="1600" dirty="0"/>
          </a:p>
        </p:txBody>
      </p:sp>
      <p:grpSp>
        <p:nvGrpSpPr>
          <p:cNvPr id="22" name="Group 21">
            <a:extLst>
              <a:ext uri="{FF2B5EF4-FFF2-40B4-BE49-F238E27FC236}">
                <a16:creationId xmlns:a16="http://schemas.microsoft.com/office/drawing/2014/main" id="{38947BDF-9BB7-4145-82BB-1D36FC7C2632}"/>
              </a:ext>
            </a:extLst>
          </p:cNvPr>
          <p:cNvGrpSpPr/>
          <p:nvPr/>
        </p:nvGrpSpPr>
        <p:grpSpPr>
          <a:xfrm>
            <a:off x="5897615" y="1247170"/>
            <a:ext cx="399946" cy="95250"/>
            <a:chOff x="1942594" y="2781300"/>
            <a:chExt cx="799891" cy="190500"/>
          </a:xfrm>
          <a:solidFill>
            <a:schemeClr val="bg1">
              <a:lumMod val="85000"/>
            </a:schemeClr>
          </a:solidFill>
        </p:grpSpPr>
        <p:sp>
          <p:nvSpPr>
            <p:cNvPr id="23" name="Oval 22">
              <a:extLst>
                <a:ext uri="{FF2B5EF4-FFF2-40B4-BE49-F238E27FC236}">
                  <a16:creationId xmlns:a16="http://schemas.microsoft.com/office/drawing/2014/main" id="{12BA68A3-C50A-4242-9F03-17F9A47565E4}"/>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24" name="Oval 23">
              <a:extLst>
                <a:ext uri="{FF2B5EF4-FFF2-40B4-BE49-F238E27FC236}">
                  <a16:creationId xmlns:a16="http://schemas.microsoft.com/office/drawing/2014/main" id="{CB782228-C01E-7849-8F0D-C2F19DA33577}"/>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25" name="Oval 24">
              <a:extLst>
                <a:ext uri="{FF2B5EF4-FFF2-40B4-BE49-F238E27FC236}">
                  <a16:creationId xmlns:a16="http://schemas.microsoft.com/office/drawing/2014/main" id="{0128DC0B-C385-D247-83E2-002F3374D0ED}"/>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pic>
        <p:nvPicPr>
          <p:cNvPr id="2" name="Picture 1">
            <a:extLst>
              <a:ext uri="{FF2B5EF4-FFF2-40B4-BE49-F238E27FC236}">
                <a16:creationId xmlns:a16="http://schemas.microsoft.com/office/drawing/2014/main" id="{73F91183-7333-7447-ACE7-6B8AF041A6A7}"/>
              </a:ext>
            </a:extLst>
          </p:cNvPr>
          <p:cNvPicPr>
            <a:picLocks noChangeAspect="1"/>
          </p:cNvPicPr>
          <p:nvPr/>
        </p:nvPicPr>
        <p:blipFill>
          <a:blip r:embed="rId2"/>
          <a:stretch>
            <a:fillRect/>
          </a:stretch>
        </p:blipFill>
        <p:spPr>
          <a:xfrm>
            <a:off x="4863064" y="1560441"/>
            <a:ext cx="2465871" cy="1725095"/>
          </a:xfrm>
          <a:prstGeom prst="rect">
            <a:avLst/>
          </a:prstGeom>
        </p:spPr>
      </p:pic>
    </p:spTree>
    <p:extLst>
      <p:ext uri="{BB962C8B-B14F-4D97-AF65-F5344CB8AC3E}">
        <p14:creationId xmlns:p14="http://schemas.microsoft.com/office/powerpoint/2010/main" val="24318533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DEA6F-4682-6748-A5AC-9FC812B142C8}"/>
              </a:ext>
            </a:extLst>
          </p:cNvPr>
          <p:cNvPicPr>
            <a:picLocks noChangeAspect="1"/>
          </p:cNvPicPr>
          <p:nvPr/>
        </p:nvPicPr>
        <p:blipFill>
          <a:blip r:embed="rId2"/>
          <a:stretch>
            <a:fillRect/>
          </a:stretch>
        </p:blipFill>
        <p:spPr>
          <a:xfrm>
            <a:off x="4704615" y="1549932"/>
            <a:ext cx="2690721" cy="1726123"/>
          </a:xfrm>
          <a:prstGeom prst="rect">
            <a:avLst/>
          </a:prstGeom>
        </p:spPr>
      </p:pic>
      <p:sp>
        <p:nvSpPr>
          <p:cNvPr id="4" name="Rectangle 2">
            <a:extLst>
              <a:ext uri="{FF2B5EF4-FFF2-40B4-BE49-F238E27FC236}">
                <a16:creationId xmlns:a16="http://schemas.microsoft.com/office/drawing/2014/main" id="{C6A0D652-06D4-4243-B33F-AB0C2D3D3E62}"/>
              </a:ext>
            </a:extLst>
          </p:cNvPr>
          <p:cNvSpPr>
            <a:spLocks/>
          </p:cNvSpPr>
          <p:nvPr/>
        </p:nvSpPr>
        <p:spPr bwMode="auto">
          <a:xfrm>
            <a:off x="369075" y="508420"/>
            <a:ext cx="11453850" cy="618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BUILDING </a:t>
            </a:r>
            <a:r>
              <a:rPr lang="en-US" sz="2000" b="1" u="sng" dirty="0">
                <a:solidFill>
                  <a:schemeClr val="accent6">
                    <a:lumMod val="75000"/>
                  </a:schemeClr>
                </a:solidFill>
                <a:latin typeface="Roboto" panose="02000000000000000000" pitchFamily="2" charset="0"/>
                <a:ea typeface="Roboto" panose="02000000000000000000" pitchFamily="2" charset="0"/>
                <a:cs typeface="ＭＳ Ｐゴシック" charset="0"/>
                <a:sym typeface="Bebas Neue" charset="0"/>
              </a:rPr>
              <a:t>REPARATIVE</a:t>
            </a: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 RELATIONSHIPS</a:t>
            </a:r>
          </a:p>
        </p:txBody>
      </p:sp>
      <p:sp>
        <p:nvSpPr>
          <p:cNvPr id="5" name="TextBox 4">
            <a:extLst>
              <a:ext uri="{FF2B5EF4-FFF2-40B4-BE49-F238E27FC236}">
                <a16:creationId xmlns:a16="http://schemas.microsoft.com/office/drawing/2014/main" id="{59C743D3-870E-4088-8832-BF7344D84C1D}"/>
              </a:ext>
            </a:extLst>
          </p:cNvPr>
          <p:cNvSpPr txBox="1"/>
          <p:nvPr/>
        </p:nvSpPr>
        <p:spPr>
          <a:xfrm>
            <a:off x="1974850" y="3483567"/>
            <a:ext cx="8159750" cy="2959785"/>
          </a:xfrm>
          <a:prstGeom prst="rect">
            <a:avLst/>
          </a:prstGeom>
          <a:noFill/>
        </p:spPr>
        <p:txBody>
          <a:bodyPr wrap="square" rtlCol="0">
            <a:spAutoFit/>
          </a:bodyPr>
          <a:lstStyle/>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Survive and thrive. </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Reparative relationships.</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Time and space. </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Creating safety and trust.</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Equal and collaborative. </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Non-coercive and non-judgmental.</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Caring.  </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Values the individual.</a:t>
            </a:r>
          </a:p>
        </p:txBody>
      </p:sp>
      <p:grpSp>
        <p:nvGrpSpPr>
          <p:cNvPr id="16" name="Group 15">
            <a:extLst>
              <a:ext uri="{FF2B5EF4-FFF2-40B4-BE49-F238E27FC236}">
                <a16:creationId xmlns:a16="http://schemas.microsoft.com/office/drawing/2014/main" id="{78D1A00A-A778-1949-B773-9DE5A0E66247}"/>
              </a:ext>
            </a:extLst>
          </p:cNvPr>
          <p:cNvGrpSpPr/>
          <p:nvPr/>
        </p:nvGrpSpPr>
        <p:grpSpPr>
          <a:xfrm>
            <a:off x="5897615" y="1247170"/>
            <a:ext cx="399946" cy="95250"/>
            <a:chOff x="1942594" y="2781300"/>
            <a:chExt cx="799891" cy="190500"/>
          </a:xfrm>
          <a:solidFill>
            <a:schemeClr val="bg1">
              <a:lumMod val="85000"/>
            </a:schemeClr>
          </a:solidFill>
        </p:grpSpPr>
        <p:sp>
          <p:nvSpPr>
            <p:cNvPr id="17" name="Oval 16">
              <a:extLst>
                <a:ext uri="{FF2B5EF4-FFF2-40B4-BE49-F238E27FC236}">
                  <a16:creationId xmlns:a16="http://schemas.microsoft.com/office/drawing/2014/main" id="{B9A4259F-6A93-084B-BDE4-4E3965F78ABA}"/>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18" name="Oval 17">
              <a:extLst>
                <a:ext uri="{FF2B5EF4-FFF2-40B4-BE49-F238E27FC236}">
                  <a16:creationId xmlns:a16="http://schemas.microsoft.com/office/drawing/2014/main" id="{F7274D46-CF81-1F4C-8D6D-FC7730BA3E95}"/>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19" name="Oval 18">
              <a:extLst>
                <a:ext uri="{FF2B5EF4-FFF2-40B4-BE49-F238E27FC236}">
                  <a16:creationId xmlns:a16="http://schemas.microsoft.com/office/drawing/2014/main" id="{79AED078-8571-4A4E-838D-16C435EFDBCE}"/>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spTree>
    <p:extLst>
      <p:ext uri="{BB962C8B-B14F-4D97-AF65-F5344CB8AC3E}">
        <p14:creationId xmlns:p14="http://schemas.microsoft.com/office/powerpoint/2010/main" val="10293921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7203DCD-C454-8C4D-B42F-5D84C3F606C5}"/>
              </a:ext>
            </a:extLst>
          </p:cNvPr>
          <p:cNvSpPr>
            <a:spLocks/>
          </p:cNvSpPr>
          <p:nvPr/>
        </p:nvSpPr>
        <p:spPr bwMode="auto">
          <a:xfrm>
            <a:off x="369075" y="508420"/>
            <a:ext cx="11453850" cy="618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CONTENTS</a:t>
            </a:r>
          </a:p>
        </p:txBody>
      </p:sp>
      <p:grpSp>
        <p:nvGrpSpPr>
          <p:cNvPr id="6" name="Group 5">
            <a:extLst>
              <a:ext uri="{FF2B5EF4-FFF2-40B4-BE49-F238E27FC236}">
                <a16:creationId xmlns:a16="http://schemas.microsoft.com/office/drawing/2014/main" id="{2BDDBD85-2AA0-814C-B3F6-76D790E72318}"/>
              </a:ext>
            </a:extLst>
          </p:cNvPr>
          <p:cNvGrpSpPr/>
          <p:nvPr/>
        </p:nvGrpSpPr>
        <p:grpSpPr>
          <a:xfrm>
            <a:off x="5897615" y="1247170"/>
            <a:ext cx="399946" cy="95250"/>
            <a:chOff x="1942594" y="2781300"/>
            <a:chExt cx="799891" cy="190500"/>
          </a:xfrm>
          <a:solidFill>
            <a:schemeClr val="bg1">
              <a:lumMod val="85000"/>
            </a:schemeClr>
          </a:solidFill>
        </p:grpSpPr>
        <p:sp>
          <p:nvSpPr>
            <p:cNvPr id="7" name="Oval 6">
              <a:extLst>
                <a:ext uri="{FF2B5EF4-FFF2-40B4-BE49-F238E27FC236}">
                  <a16:creationId xmlns:a16="http://schemas.microsoft.com/office/drawing/2014/main" id="{D02CBFBE-541E-084B-BABF-284EEF96DC9F}"/>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8" name="Oval 7">
              <a:extLst>
                <a:ext uri="{FF2B5EF4-FFF2-40B4-BE49-F238E27FC236}">
                  <a16:creationId xmlns:a16="http://schemas.microsoft.com/office/drawing/2014/main" id="{3158EF7C-F79D-C64E-BA8E-A86E48C28BFC}"/>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9" name="Oval 8">
              <a:extLst>
                <a:ext uri="{FF2B5EF4-FFF2-40B4-BE49-F238E27FC236}">
                  <a16:creationId xmlns:a16="http://schemas.microsoft.com/office/drawing/2014/main" id="{F7216493-76BB-E346-96E1-79101BE33339}"/>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grpSp>
        <p:nvGrpSpPr>
          <p:cNvPr id="4" name="Group 3">
            <a:extLst>
              <a:ext uri="{FF2B5EF4-FFF2-40B4-BE49-F238E27FC236}">
                <a16:creationId xmlns:a16="http://schemas.microsoft.com/office/drawing/2014/main" id="{CBA89A96-E1D4-E549-BF95-109D65113F44}"/>
              </a:ext>
            </a:extLst>
          </p:cNvPr>
          <p:cNvGrpSpPr/>
          <p:nvPr/>
        </p:nvGrpSpPr>
        <p:grpSpPr>
          <a:xfrm>
            <a:off x="1263637" y="1992026"/>
            <a:ext cx="567030" cy="567782"/>
            <a:chOff x="1501381" y="1543970"/>
            <a:chExt cx="567030" cy="567782"/>
          </a:xfrm>
        </p:grpSpPr>
        <p:sp>
          <p:nvSpPr>
            <p:cNvPr id="11" name="AutoShape 7">
              <a:extLst>
                <a:ext uri="{FF2B5EF4-FFF2-40B4-BE49-F238E27FC236}">
                  <a16:creationId xmlns:a16="http://schemas.microsoft.com/office/drawing/2014/main" id="{5E194B65-C779-BC4E-8A9C-1040945C73A6}"/>
                </a:ext>
              </a:extLst>
            </p:cNvPr>
            <p:cNvSpPr>
              <a:spLocks noChangeAspect="1"/>
            </p:cNvSpPr>
            <p:nvPr/>
          </p:nvSpPr>
          <p:spPr bwMode="auto">
            <a:xfrm>
              <a:off x="1501381" y="1543970"/>
              <a:ext cx="567030" cy="56778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3" name="Rectangle 2">
              <a:extLst>
                <a:ext uri="{FF2B5EF4-FFF2-40B4-BE49-F238E27FC236}">
                  <a16:creationId xmlns:a16="http://schemas.microsoft.com/office/drawing/2014/main" id="{D71AFA04-B6E5-7F4A-8C13-8D66B8AB4566}"/>
                </a:ext>
              </a:extLst>
            </p:cNvPr>
            <p:cNvSpPr/>
            <p:nvPr/>
          </p:nvSpPr>
          <p:spPr>
            <a:xfrm>
              <a:off x="1559514" y="1643195"/>
              <a:ext cx="450765" cy="369332"/>
            </a:xfrm>
            <a:prstGeom prst="rect">
              <a:avLst/>
            </a:prstGeom>
          </p:spPr>
          <p:txBody>
            <a:bodyPr wrap="none">
              <a:spAutoFit/>
            </a:bodyPr>
            <a:lstStyle/>
            <a:p>
              <a:pPr algn="ctr"/>
              <a:r>
                <a:rPr lang="en-US" b="1" dirty="0">
                  <a:solidFill>
                    <a:schemeClr val="bg1"/>
                  </a:solidFill>
                  <a:latin typeface="Roboto" panose="02000000000000000000" pitchFamily="2" charset="0"/>
                  <a:ea typeface="Roboto" panose="02000000000000000000" pitchFamily="2" charset="0"/>
                  <a:cs typeface="ＭＳ Ｐゴシック" charset="0"/>
                  <a:sym typeface="Bebas Neue" charset="0"/>
                </a:rPr>
                <a:t>04</a:t>
              </a:r>
              <a:endParaRPr lang="en-US" dirty="0">
                <a:solidFill>
                  <a:schemeClr val="bg1"/>
                </a:solidFill>
              </a:endParaRPr>
            </a:p>
          </p:txBody>
        </p:sp>
      </p:grpSp>
      <p:grpSp>
        <p:nvGrpSpPr>
          <p:cNvPr id="22" name="Group 21">
            <a:extLst>
              <a:ext uri="{FF2B5EF4-FFF2-40B4-BE49-F238E27FC236}">
                <a16:creationId xmlns:a16="http://schemas.microsoft.com/office/drawing/2014/main" id="{B2773ECA-94AA-8B4B-909A-708CF7074BA0}"/>
              </a:ext>
            </a:extLst>
          </p:cNvPr>
          <p:cNvGrpSpPr/>
          <p:nvPr/>
        </p:nvGrpSpPr>
        <p:grpSpPr>
          <a:xfrm>
            <a:off x="3083422" y="1992026"/>
            <a:ext cx="567030" cy="567782"/>
            <a:chOff x="1501381" y="1543970"/>
            <a:chExt cx="567030" cy="567782"/>
          </a:xfrm>
        </p:grpSpPr>
        <p:sp>
          <p:nvSpPr>
            <p:cNvPr id="23" name="AutoShape 7">
              <a:extLst>
                <a:ext uri="{FF2B5EF4-FFF2-40B4-BE49-F238E27FC236}">
                  <a16:creationId xmlns:a16="http://schemas.microsoft.com/office/drawing/2014/main" id="{4D858ED2-AE25-304D-8B9C-AFAB89554F2B}"/>
                </a:ext>
              </a:extLst>
            </p:cNvPr>
            <p:cNvSpPr>
              <a:spLocks noChangeAspect="1"/>
            </p:cNvSpPr>
            <p:nvPr/>
          </p:nvSpPr>
          <p:spPr bwMode="auto">
            <a:xfrm>
              <a:off x="1501381" y="1543970"/>
              <a:ext cx="567030" cy="56778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24" name="Rectangle 23">
              <a:extLst>
                <a:ext uri="{FF2B5EF4-FFF2-40B4-BE49-F238E27FC236}">
                  <a16:creationId xmlns:a16="http://schemas.microsoft.com/office/drawing/2014/main" id="{0F1B92A1-B1B6-BB40-B873-AB404353ABD3}"/>
                </a:ext>
              </a:extLst>
            </p:cNvPr>
            <p:cNvSpPr/>
            <p:nvPr/>
          </p:nvSpPr>
          <p:spPr>
            <a:xfrm>
              <a:off x="1559514" y="1643195"/>
              <a:ext cx="450765" cy="369332"/>
            </a:xfrm>
            <a:prstGeom prst="rect">
              <a:avLst/>
            </a:prstGeom>
          </p:spPr>
          <p:txBody>
            <a:bodyPr wrap="none">
              <a:spAutoFit/>
            </a:bodyPr>
            <a:lstStyle/>
            <a:p>
              <a:pPr algn="ctr"/>
              <a:r>
                <a:rPr lang="en-US" b="1" dirty="0">
                  <a:solidFill>
                    <a:schemeClr val="bg1"/>
                  </a:solidFill>
                  <a:latin typeface="Roboto" panose="02000000000000000000" pitchFamily="2" charset="0"/>
                  <a:ea typeface="Roboto" panose="02000000000000000000" pitchFamily="2" charset="0"/>
                  <a:cs typeface="ＭＳ Ｐゴシック" charset="0"/>
                  <a:sym typeface="Bebas Neue" charset="0"/>
                </a:rPr>
                <a:t>05</a:t>
              </a:r>
              <a:endParaRPr lang="en-US" dirty="0">
                <a:solidFill>
                  <a:schemeClr val="bg1"/>
                </a:solidFill>
              </a:endParaRPr>
            </a:p>
          </p:txBody>
        </p:sp>
      </p:grpSp>
      <p:grpSp>
        <p:nvGrpSpPr>
          <p:cNvPr id="25" name="Group 24">
            <a:extLst>
              <a:ext uri="{FF2B5EF4-FFF2-40B4-BE49-F238E27FC236}">
                <a16:creationId xmlns:a16="http://schemas.microsoft.com/office/drawing/2014/main" id="{2107056C-A73A-094B-9189-20C0B93DDAB9}"/>
              </a:ext>
            </a:extLst>
          </p:cNvPr>
          <p:cNvGrpSpPr/>
          <p:nvPr/>
        </p:nvGrpSpPr>
        <p:grpSpPr>
          <a:xfrm>
            <a:off x="4903208" y="1992026"/>
            <a:ext cx="567030" cy="567782"/>
            <a:chOff x="1501381" y="1543970"/>
            <a:chExt cx="567030" cy="567782"/>
          </a:xfrm>
        </p:grpSpPr>
        <p:sp>
          <p:nvSpPr>
            <p:cNvPr id="26" name="AutoShape 7">
              <a:extLst>
                <a:ext uri="{FF2B5EF4-FFF2-40B4-BE49-F238E27FC236}">
                  <a16:creationId xmlns:a16="http://schemas.microsoft.com/office/drawing/2014/main" id="{1C1E80FD-2E9B-8A4C-B8E5-D95D507B5B19}"/>
                </a:ext>
              </a:extLst>
            </p:cNvPr>
            <p:cNvSpPr>
              <a:spLocks noChangeAspect="1"/>
            </p:cNvSpPr>
            <p:nvPr/>
          </p:nvSpPr>
          <p:spPr bwMode="auto">
            <a:xfrm>
              <a:off x="1501381" y="1543970"/>
              <a:ext cx="567030" cy="56778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27" name="Rectangle 26">
              <a:extLst>
                <a:ext uri="{FF2B5EF4-FFF2-40B4-BE49-F238E27FC236}">
                  <a16:creationId xmlns:a16="http://schemas.microsoft.com/office/drawing/2014/main" id="{F4AED897-592E-4040-B1D5-D76375102BE1}"/>
                </a:ext>
              </a:extLst>
            </p:cNvPr>
            <p:cNvSpPr/>
            <p:nvPr/>
          </p:nvSpPr>
          <p:spPr>
            <a:xfrm>
              <a:off x="1559514" y="1643195"/>
              <a:ext cx="450765" cy="369332"/>
            </a:xfrm>
            <a:prstGeom prst="rect">
              <a:avLst/>
            </a:prstGeom>
          </p:spPr>
          <p:txBody>
            <a:bodyPr wrap="none">
              <a:spAutoFit/>
            </a:bodyPr>
            <a:lstStyle/>
            <a:p>
              <a:pPr algn="ctr"/>
              <a:r>
                <a:rPr lang="en-US" b="1" dirty="0">
                  <a:solidFill>
                    <a:schemeClr val="bg1"/>
                  </a:solidFill>
                  <a:latin typeface="Roboto" panose="02000000000000000000" pitchFamily="2" charset="0"/>
                  <a:ea typeface="Roboto" panose="02000000000000000000" pitchFamily="2" charset="0"/>
                  <a:cs typeface="ＭＳ Ｐゴシック" charset="0"/>
                  <a:sym typeface="Bebas Neue" charset="0"/>
                </a:rPr>
                <a:t>06</a:t>
              </a:r>
              <a:endParaRPr lang="en-US" dirty="0">
                <a:solidFill>
                  <a:schemeClr val="bg1"/>
                </a:solidFill>
              </a:endParaRPr>
            </a:p>
          </p:txBody>
        </p:sp>
      </p:grpSp>
      <p:grpSp>
        <p:nvGrpSpPr>
          <p:cNvPr id="28" name="Group 27">
            <a:extLst>
              <a:ext uri="{FF2B5EF4-FFF2-40B4-BE49-F238E27FC236}">
                <a16:creationId xmlns:a16="http://schemas.microsoft.com/office/drawing/2014/main" id="{F2429B9B-0323-284F-AB21-237399F3BF7F}"/>
              </a:ext>
            </a:extLst>
          </p:cNvPr>
          <p:cNvGrpSpPr/>
          <p:nvPr/>
        </p:nvGrpSpPr>
        <p:grpSpPr>
          <a:xfrm>
            <a:off x="6728423" y="1992026"/>
            <a:ext cx="567030" cy="567782"/>
            <a:chOff x="1501381" y="1543970"/>
            <a:chExt cx="567030" cy="567782"/>
          </a:xfrm>
        </p:grpSpPr>
        <p:sp>
          <p:nvSpPr>
            <p:cNvPr id="29" name="AutoShape 7">
              <a:extLst>
                <a:ext uri="{FF2B5EF4-FFF2-40B4-BE49-F238E27FC236}">
                  <a16:creationId xmlns:a16="http://schemas.microsoft.com/office/drawing/2014/main" id="{5FB701FE-3EA8-AD48-ADE5-86A24105D302}"/>
                </a:ext>
              </a:extLst>
            </p:cNvPr>
            <p:cNvSpPr>
              <a:spLocks noChangeAspect="1"/>
            </p:cNvSpPr>
            <p:nvPr/>
          </p:nvSpPr>
          <p:spPr bwMode="auto">
            <a:xfrm>
              <a:off x="1501381" y="1543970"/>
              <a:ext cx="567030" cy="56778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30" name="Rectangle 29">
              <a:extLst>
                <a:ext uri="{FF2B5EF4-FFF2-40B4-BE49-F238E27FC236}">
                  <a16:creationId xmlns:a16="http://schemas.microsoft.com/office/drawing/2014/main" id="{82B310C4-A642-814E-B988-15B839D829D6}"/>
                </a:ext>
              </a:extLst>
            </p:cNvPr>
            <p:cNvSpPr/>
            <p:nvPr/>
          </p:nvSpPr>
          <p:spPr>
            <a:xfrm>
              <a:off x="1559514" y="1643195"/>
              <a:ext cx="450765" cy="369332"/>
            </a:xfrm>
            <a:prstGeom prst="rect">
              <a:avLst/>
            </a:prstGeom>
          </p:spPr>
          <p:txBody>
            <a:bodyPr wrap="none">
              <a:spAutoFit/>
            </a:bodyPr>
            <a:lstStyle/>
            <a:p>
              <a:pPr algn="ctr"/>
              <a:r>
                <a:rPr lang="en-US" b="1" dirty="0">
                  <a:solidFill>
                    <a:schemeClr val="bg1"/>
                  </a:solidFill>
                  <a:latin typeface="Roboto" panose="02000000000000000000" pitchFamily="2" charset="0"/>
                  <a:ea typeface="Roboto" panose="02000000000000000000" pitchFamily="2" charset="0"/>
                  <a:cs typeface="ＭＳ Ｐゴシック" charset="0"/>
                  <a:sym typeface="Bebas Neue" charset="0"/>
                </a:rPr>
                <a:t>07</a:t>
              </a:r>
              <a:endParaRPr lang="en-US" dirty="0">
                <a:solidFill>
                  <a:schemeClr val="bg1"/>
                </a:solidFill>
              </a:endParaRPr>
            </a:p>
          </p:txBody>
        </p:sp>
      </p:grpSp>
      <p:grpSp>
        <p:nvGrpSpPr>
          <p:cNvPr id="31" name="Group 30">
            <a:extLst>
              <a:ext uri="{FF2B5EF4-FFF2-40B4-BE49-F238E27FC236}">
                <a16:creationId xmlns:a16="http://schemas.microsoft.com/office/drawing/2014/main" id="{8358B667-4885-DA4C-AB85-CE7E98876248}"/>
              </a:ext>
            </a:extLst>
          </p:cNvPr>
          <p:cNvGrpSpPr/>
          <p:nvPr/>
        </p:nvGrpSpPr>
        <p:grpSpPr>
          <a:xfrm>
            <a:off x="8553638" y="1992026"/>
            <a:ext cx="567030" cy="567782"/>
            <a:chOff x="1501381" y="1543970"/>
            <a:chExt cx="567030" cy="567782"/>
          </a:xfrm>
        </p:grpSpPr>
        <p:sp>
          <p:nvSpPr>
            <p:cNvPr id="32" name="AutoShape 7">
              <a:extLst>
                <a:ext uri="{FF2B5EF4-FFF2-40B4-BE49-F238E27FC236}">
                  <a16:creationId xmlns:a16="http://schemas.microsoft.com/office/drawing/2014/main" id="{D2D05F70-338F-2C46-A8BA-3644294D1D7E}"/>
                </a:ext>
              </a:extLst>
            </p:cNvPr>
            <p:cNvSpPr>
              <a:spLocks noChangeAspect="1"/>
            </p:cNvSpPr>
            <p:nvPr/>
          </p:nvSpPr>
          <p:spPr bwMode="auto">
            <a:xfrm>
              <a:off x="1501381" y="1543970"/>
              <a:ext cx="567030" cy="56778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33" name="Rectangle 32">
              <a:extLst>
                <a:ext uri="{FF2B5EF4-FFF2-40B4-BE49-F238E27FC236}">
                  <a16:creationId xmlns:a16="http://schemas.microsoft.com/office/drawing/2014/main" id="{4133438E-422D-0149-BA60-469530EA5D0B}"/>
                </a:ext>
              </a:extLst>
            </p:cNvPr>
            <p:cNvSpPr/>
            <p:nvPr/>
          </p:nvSpPr>
          <p:spPr>
            <a:xfrm>
              <a:off x="1559514" y="1643195"/>
              <a:ext cx="450765" cy="369332"/>
            </a:xfrm>
            <a:prstGeom prst="rect">
              <a:avLst/>
            </a:prstGeom>
          </p:spPr>
          <p:txBody>
            <a:bodyPr wrap="none">
              <a:spAutoFit/>
            </a:bodyPr>
            <a:lstStyle/>
            <a:p>
              <a:pPr algn="ctr"/>
              <a:r>
                <a:rPr lang="en-US" b="1" dirty="0">
                  <a:solidFill>
                    <a:schemeClr val="bg1"/>
                  </a:solidFill>
                  <a:latin typeface="Roboto" panose="02000000000000000000" pitchFamily="2" charset="0"/>
                  <a:ea typeface="Roboto" panose="02000000000000000000" pitchFamily="2" charset="0"/>
                  <a:cs typeface="ＭＳ Ｐゴシック" charset="0"/>
                  <a:sym typeface="Bebas Neue" charset="0"/>
                </a:rPr>
                <a:t>08</a:t>
              </a:r>
              <a:endParaRPr lang="en-US" dirty="0">
                <a:solidFill>
                  <a:schemeClr val="bg1"/>
                </a:solidFill>
              </a:endParaRPr>
            </a:p>
          </p:txBody>
        </p:sp>
      </p:grpSp>
      <p:grpSp>
        <p:nvGrpSpPr>
          <p:cNvPr id="34" name="Group 33">
            <a:extLst>
              <a:ext uri="{FF2B5EF4-FFF2-40B4-BE49-F238E27FC236}">
                <a16:creationId xmlns:a16="http://schemas.microsoft.com/office/drawing/2014/main" id="{F1BACD1F-3B5A-8E4A-8C54-C48D1CC134E2}"/>
              </a:ext>
            </a:extLst>
          </p:cNvPr>
          <p:cNvGrpSpPr/>
          <p:nvPr/>
        </p:nvGrpSpPr>
        <p:grpSpPr>
          <a:xfrm>
            <a:off x="10378853" y="1992026"/>
            <a:ext cx="567030" cy="567782"/>
            <a:chOff x="1501381" y="1543970"/>
            <a:chExt cx="567030" cy="567782"/>
          </a:xfrm>
        </p:grpSpPr>
        <p:sp>
          <p:nvSpPr>
            <p:cNvPr id="35" name="AutoShape 7">
              <a:extLst>
                <a:ext uri="{FF2B5EF4-FFF2-40B4-BE49-F238E27FC236}">
                  <a16:creationId xmlns:a16="http://schemas.microsoft.com/office/drawing/2014/main" id="{84B4966B-AEEC-2D49-9313-E56214F80AE8}"/>
                </a:ext>
              </a:extLst>
            </p:cNvPr>
            <p:cNvSpPr>
              <a:spLocks noChangeAspect="1"/>
            </p:cNvSpPr>
            <p:nvPr/>
          </p:nvSpPr>
          <p:spPr bwMode="auto">
            <a:xfrm>
              <a:off x="1501381" y="1543970"/>
              <a:ext cx="567030" cy="56778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36" name="Rectangle 35">
              <a:extLst>
                <a:ext uri="{FF2B5EF4-FFF2-40B4-BE49-F238E27FC236}">
                  <a16:creationId xmlns:a16="http://schemas.microsoft.com/office/drawing/2014/main" id="{C3EADA3E-80A8-D048-9071-B53409D826FE}"/>
                </a:ext>
              </a:extLst>
            </p:cNvPr>
            <p:cNvSpPr/>
            <p:nvPr/>
          </p:nvSpPr>
          <p:spPr>
            <a:xfrm>
              <a:off x="1559514" y="1643195"/>
              <a:ext cx="450765" cy="369332"/>
            </a:xfrm>
            <a:prstGeom prst="rect">
              <a:avLst/>
            </a:prstGeom>
          </p:spPr>
          <p:txBody>
            <a:bodyPr wrap="none">
              <a:spAutoFit/>
            </a:bodyPr>
            <a:lstStyle/>
            <a:p>
              <a:pPr algn="ctr"/>
              <a:r>
                <a:rPr lang="en-US" b="1" dirty="0">
                  <a:solidFill>
                    <a:schemeClr val="bg1"/>
                  </a:solidFill>
                  <a:latin typeface="Roboto" panose="02000000000000000000" pitchFamily="2" charset="0"/>
                  <a:ea typeface="Roboto" panose="02000000000000000000" pitchFamily="2" charset="0"/>
                  <a:cs typeface="ＭＳ Ｐゴシック" charset="0"/>
                  <a:sym typeface="Bebas Neue" charset="0"/>
                </a:rPr>
                <a:t>09</a:t>
              </a:r>
              <a:endParaRPr lang="en-US" dirty="0">
                <a:solidFill>
                  <a:schemeClr val="bg1"/>
                </a:solidFill>
              </a:endParaRPr>
            </a:p>
          </p:txBody>
        </p:sp>
      </p:grpSp>
      <p:grpSp>
        <p:nvGrpSpPr>
          <p:cNvPr id="37" name="Group 36">
            <a:extLst>
              <a:ext uri="{FF2B5EF4-FFF2-40B4-BE49-F238E27FC236}">
                <a16:creationId xmlns:a16="http://schemas.microsoft.com/office/drawing/2014/main" id="{124D5418-FF1E-F149-B6BB-6F3DC742DE7D}"/>
              </a:ext>
            </a:extLst>
          </p:cNvPr>
          <p:cNvGrpSpPr/>
          <p:nvPr/>
        </p:nvGrpSpPr>
        <p:grpSpPr>
          <a:xfrm>
            <a:off x="1263637" y="3546506"/>
            <a:ext cx="567030" cy="567782"/>
            <a:chOff x="1501381" y="1543970"/>
            <a:chExt cx="567030" cy="567782"/>
          </a:xfrm>
        </p:grpSpPr>
        <p:sp>
          <p:nvSpPr>
            <p:cNvPr id="38" name="AutoShape 7">
              <a:extLst>
                <a:ext uri="{FF2B5EF4-FFF2-40B4-BE49-F238E27FC236}">
                  <a16:creationId xmlns:a16="http://schemas.microsoft.com/office/drawing/2014/main" id="{EDA0ED77-2116-3D49-BD43-112319F97C47}"/>
                </a:ext>
              </a:extLst>
            </p:cNvPr>
            <p:cNvSpPr>
              <a:spLocks noChangeAspect="1"/>
            </p:cNvSpPr>
            <p:nvPr/>
          </p:nvSpPr>
          <p:spPr bwMode="auto">
            <a:xfrm>
              <a:off x="1501381" y="1543970"/>
              <a:ext cx="567030" cy="56778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39" name="Rectangle 38">
              <a:extLst>
                <a:ext uri="{FF2B5EF4-FFF2-40B4-BE49-F238E27FC236}">
                  <a16:creationId xmlns:a16="http://schemas.microsoft.com/office/drawing/2014/main" id="{09302C42-4510-0743-B15A-DD7A520BA0B4}"/>
                </a:ext>
              </a:extLst>
            </p:cNvPr>
            <p:cNvSpPr/>
            <p:nvPr/>
          </p:nvSpPr>
          <p:spPr>
            <a:xfrm>
              <a:off x="1559514" y="1643195"/>
              <a:ext cx="450765" cy="369332"/>
            </a:xfrm>
            <a:prstGeom prst="rect">
              <a:avLst/>
            </a:prstGeom>
          </p:spPr>
          <p:txBody>
            <a:bodyPr wrap="none">
              <a:spAutoFit/>
            </a:bodyPr>
            <a:lstStyle/>
            <a:p>
              <a:pPr algn="ctr"/>
              <a:r>
                <a:rPr lang="en-US" b="1" dirty="0">
                  <a:solidFill>
                    <a:schemeClr val="bg1"/>
                  </a:solidFill>
                  <a:latin typeface="Roboto" panose="02000000000000000000" pitchFamily="2" charset="0"/>
                  <a:ea typeface="Roboto" panose="02000000000000000000" pitchFamily="2" charset="0"/>
                  <a:cs typeface="ＭＳ Ｐゴシック" charset="0"/>
                  <a:sym typeface="Bebas Neue" charset="0"/>
                </a:rPr>
                <a:t>10</a:t>
              </a:r>
              <a:endParaRPr lang="en-US" dirty="0">
                <a:solidFill>
                  <a:schemeClr val="bg1"/>
                </a:solidFill>
              </a:endParaRPr>
            </a:p>
          </p:txBody>
        </p:sp>
      </p:grpSp>
      <p:grpSp>
        <p:nvGrpSpPr>
          <p:cNvPr id="40" name="Group 39">
            <a:extLst>
              <a:ext uri="{FF2B5EF4-FFF2-40B4-BE49-F238E27FC236}">
                <a16:creationId xmlns:a16="http://schemas.microsoft.com/office/drawing/2014/main" id="{1A283117-D320-1C4E-9AF4-F604A3CEB3E6}"/>
              </a:ext>
            </a:extLst>
          </p:cNvPr>
          <p:cNvGrpSpPr/>
          <p:nvPr/>
        </p:nvGrpSpPr>
        <p:grpSpPr>
          <a:xfrm>
            <a:off x="3083422" y="3546506"/>
            <a:ext cx="567030" cy="567782"/>
            <a:chOff x="1501381" y="1543970"/>
            <a:chExt cx="567030" cy="567782"/>
          </a:xfrm>
        </p:grpSpPr>
        <p:sp>
          <p:nvSpPr>
            <p:cNvPr id="41" name="AutoShape 7">
              <a:extLst>
                <a:ext uri="{FF2B5EF4-FFF2-40B4-BE49-F238E27FC236}">
                  <a16:creationId xmlns:a16="http://schemas.microsoft.com/office/drawing/2014/main" id="{881B3474-CDB2-B543-ABFD-D65F6F24381C}"/>
                </a:ext>
              </a:extLst>
            </p:cNvPr>
            <p:cNvSpPr>
              <a:spLocks noChangeAspect="1"/>
            </p:cNvSpPr>
            <p:nvPr/>
          </p:nvSpPr>
          <p:spPr bwMode="auto">
            <a:xfrm>
              <a:off x="1501381" y="1543970"/>
              <a:ext cx="567030" cy="56778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42" name="Rectangle 41">
              <a:extLst>
                <a:ext uri="{FF2B5EF4-FFF2-40B4-BE49-F238E27FC236}">
                  <a16:creationId xmlns:a16="http://schemas.microsoft.com/office/drawing/2014/main" id="{A6A12911-83C1-5847-B80E-F24A2A799111}"/>
                </a:ext>
              </a:extLst>
            </p:cNvPr>
            <p:cNvSpPr/>
            <p:nvPr/>
          </p:nvSpPr>
          <p:spPr>
            <a:xfrm>
              <a:off x="1559514" y="1643195"/>
              <a:ext cx="450765" cy="369332"/>
            </a:xfrm>
            <a:prstGeom prst="rect">
              <a:avLst/>
            </a:prstGeom>
          </p:spPr>
          <p:txBody>
            <a:bodyPr wrap="none">
              <a:spAutoFit/>
            </a:bodyPr>
            <a:lstStyle/>
            <a:p>
              <a:pPr algn="ctr"/>
              <a:r>
                <a:rPr lang="en-US" b="1" dirty="0">
                  <a:solidFill>
                    <a:schemeClr val="bg1"/>
                  </a:solidFill>
                  <a:latin typeface="Roboto" panose="02000000000000000000" pitchFamily="2" charset="0"/>
                  <a:ea typeface="Roboto" panose="02000000000000000000" pitchFamily="2" charset="0"/>
                  <a:cs typeface="ＭＳ Ｐゴシック" charset="0"/>
                  <a:sym typeface="Bebas Neue" charset="0"/>
                </a:rPr>
                <a:t>14</a:t>
              </a:r>
              <a:endParaRPr lang="en-US" dirty="0">
                <a:solidFill>
                  <a:schemeClr val="bg1"/>
                </a:solidFill>
              </a:endParaRPr>
            </a:p>
          </p:txBody>
        </p:sp>
      </p:grpSp>
      <p:grpSp>
        <p:nvGrpSpPr>
          <p:cNvPr id="43" name="Group 42">
            <a:extLst>
              <a:ext uri="{FF2B5EF4-FFF2-40B4-BE49-F238E27FC236}">
                <a16:creationId xmlns:a16="http://schemas.microsoft.com/office/drawing/2014/main" id="{9FB59A99-9779-584D-A925-1E7D79BF4648}"/>
              </a:ext>
            </a:extLst>
          </p:cNvPr>
          <p:cNvGrpSpPr/>
          <p:nvPr/>
        </p:nvGrpSpPr>
        <p:grpSpPr>
          <a:xfrm>
            <a:off x="4903208" y="3546506"/>
            <a:ext cx="567030" cy="567782"/>
            <a:chOff x="1501381" y="1543970"/>
            <a:chExt cx="567030" cy="567782"/>
          </a:xfrm>
        </p:grpSpPr>
        <p:sp>
          <p:nvSpPr>
            <p:cNvPr id="44" name="AutoShape 7">
              <a:extLst>
                <a:ext uri="{FF2B5EF4-FFF2-40B4-BE49-F238E27FC236}">
                  <a16:creationId xmlns:a16="http://schemas.microsoft.com/office/drawing/2014/main" id="{6D458A16-D380-2B4A-AB48-2F63AB6325FA}"/>
                </a:ext>
              </a:extLst>
            </p:cNvPr>
            <p:cNvSpPr>
              <a:spLocks noChangeAspect="1"/>
            </p:cNvSpPr>
            <p:nvPr/>
          </p:nvSpPr>
          <p:spPr bwMode="auto">
            <a:xfrm>
              <a:off x="1501381" y="1543970"/>
              <a:ext cx="567030" cy="56778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45" name="Rectangle 44">
              <a:extLst>
                <a:ext uri="{FF2B5EF4-FFF2-40B4-BE49-F238E27FC236}">
                  <a16:creationId xmlns:a16="http://schemas.microsoft.com/office/drawing/2014/main" id="{B9E3340F-239C-8545-95B9-ECA6FBF8B650}"/>
                </a:ext>
              </a:extLst>
            </p:cNvPr>
            <p:cNvSpPr/>
            <p:nvPr/>
          </p:nvSpPr>
          <p:spPr>
            <a:xfrm>
              <a:off x="1564323" y="1643195"/>
              <a:ext cx="441147" cy="369332"/>
            </a:xfrm>
            <a:prstGeom prst="rect">
              <a:avLst/>
            </a:prstGeom>
          </p:spPr>
          <p:txBody>
            <a:bodyPr wrap="none">
              <a:spAutoFit/>
            </a:bodyPr>
            <a:lstStyle/>
            <a:p>
              <a:pPr algn="ctr"/>
              <a:r>
                <a:rPr lang="en-US" b="1" dirty="0">
                  <a:solidFill>
                    <a:schemeClr val="bg1"/>
                  </a:solidFill>
                  <a:latin typeface="Roboto" panose="02000000000000000000" pitchFamily="2" charset="0"/>
                  <a:ea typeface="Roboto" panose="02000000000000000000" pitchFamily="2" charset="0"/>
                  <a:cs typeface="ＭＳ Ｐゴシック" charset="0"/>
                  <a:sym typeface="Bebas Neue" charset="0"/>
                </a:rPr>
                <a:t>21</a:t>
              </a:r>
              <a:endParaRPr lang="en-US" dirty="0">
                <a:solidFill>
                  <a:schemeClr val="bg1"/>
                </a:solidFill>
              </a:endParaRPr>
            </a:p>
          </p:txBody>
        </p:sp>
      </p:grpSp>
      <p:grpSp>
        <p:nvGrpSpPr>
          <p:cNvPr id="46" name="Group 45">
            <a:extLst>
              <a:ext uri="{FF2B5EF4-FFF2-40B4-BE49-F238E27FC236}">
                <a16:creationId xmlns:a16="http://schemas.microsoft.com/office/drawing/2014/main" id="{4BB35349-B14D-774B-B2C4-4474CE8851B5}"/>
              </a:ext>
            </a:extLst>
          </p:cNvPr>
          <p:cNvGrpSpPr/>
          <p:nvPr/>
        </p:nvGrpSpPr>
        <p:grpSpPr>
          <a:xfrm>
            <a:off x="6728423" y="3546506"/>
            <a:ext cx="567030" cy="567782"/>
            <a:chOff x="1501381" y="1543970"/>
            <a:chExt cx="567030" cy="567782"/>
          </a:xfrm>
        </p:grpSpPr>
        <p:sp>
          <p:nvSpPr>
            <p:cNvPr id="47" name="AutoShape 7">
              <a:extLst>
                <a:ext uri="{FF2B5EF4-FFF2-40B4-BE49-F238E27FC236}">
                  <a16:creationId xmlns:a16="http://schemas.microsoft.com/office/drawing/2014/main" id="{CD384386-2B6A-4543-9FA9-01C979444515}"/>
                </a:ext>
              </a:extLst>
            </p:cNvPr>
            <p:cNvSpPr>
              <a:spLocks noChangeAspect="1"/>
            </p:cNvSpPr>
            <p:nvPr/>
          </p:nvSpPr>
          <p:spPr bwMode="auto">
            <a:xfrm>
              <a:off x="1501381" y="1543970"/>
              <a:ext cx="567030" cy="56778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48" name="Rectangle 47">
              <a:extLst>
                <a:ext uri="{FF2B5EF4-FFF2-40B4-BE49-F238E27FC236}">
                  <a16:creationId xmlns:a16="http://schemas.microsoft.com/office/drawing/2014/main" id="{351ECF45-4D99-5B4C-98FE-E54E00ADC3B5}"/>
                </a:ext>
              </a:extLst>
            </p:cNvPr>
            <p:cNvSpPr/>
            <p:nvPr/>
          </p:nvSpPr>
          <p:spPr>
            <a:xfrm>
              <a:off x="1564323" y="1643195"/>
              <a:ext cx="441147" cy="369332"/>
            </a:xfrm>
            <a:prstGeom prst="rect">
              <a:avLst/>
            </a:prstGeom>
          </p:spPr>
          <p:txBody>
            <a:bodyPr wrap="none">
              <a:spAutoFit/>
            </a:bodyPr>
            <a:lstStyle/>
            <a:p>
              <a:pPr algn="ctr"/>
              <a:r>
                <a:rPr lang="en-US" b="1" dirty="0">
                  <a:solidFill>
                    <a:schemeClr val="bg1"/>
                  </a:solidFill>
                  <a:latin typeface="Roboto" panose="02000000000000000000" pitchFamily="2" charset="0"/>
                  <a:ea typeface="Roboto" panose="02000000000000000000" pitchFamily="2" charset="0"/>
                  <a:cs typeface="ＭＳ Ｐゴシック" charset="0"/>
                  <a:sym typeface="Bebas Neue" charset="0"/>
                </a:rPr>
                <a:t>22</a:t>
              </a:r>
              <a:endParaRPr lang="en-US" dirty="0">
                <a:solidFill>
                  <a:schemeClr val="bg1"/>
                </a:solidFill>
              </a:endParaRPr>
            </a:p>
          </p:txBody>
        </p:sp>
      </p:grpSp>
      <p:grpSp>
        <p:nvGrpSpPr>
          <p:cNvPr id="49" name="Group 48">
            <a:extLst>
              <a:ext uri="{FF2B5EF4-FFF2-40B4-BE49-F238E27FC236}">
                <a16:creationId xmlns:a16="http://schemas.microsoft.com/office/drawing/2014/main" id="{14E94B24-584B-774B-9288-CB1E42039731}"/>
              </a:ext>
            </a:extLst>
          </p:cNvPr>
          <p:cNvGrpSpPr/>
          <p:nvPr/>
        </p:nvGrpSpPr>
        <p:grpSpPr>
          <a:xfrm>
            <a:off x="8553638" y="3546506"/>
            <a:ext cx="567030" cy="567782"/>
            <a:chOff x="1501381" y="1543970"/>
            <a:chExt cx="567030" cy="567782"/>
          </a:xfrm>
        </p:grpSpPr>
        <p:sp>
          <p:nvSpPr>
            <p:cNvPr id="50" name="AutoShape 7">
              <a:extLst>
                <a:ext uri="{FF2B5EF4-FFF2-40B4-BE49-F238E27FC236}">
                  <a16:creationId xmlns:a16="http://schemas.microsoft.com/office/drawing/2014/main" id="{8BA5A481-F05C-EB40-9D0D-8EE184F9ED60}"/>
                </a:ext>
              </a:extLst>
            </p:cNvPr>
            <p:cNvSpPr>
              <a:spLocks noChangeAspect="1"/>
            </p:cNvSpPr>
            <p:nvPr/>
          </p:nvSpPr>
          <p:spPr bwMode="auto">
            <a:xfrm>
              <a:off x="1501381" y="1543970"/>
              <a:ext cx="567030" cy="56778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51" name="Rectangle 50">
              <a:extLst>
                <a:ext uri="{FF2B5EF4-FFF2-40B4-BE49-F238E27FC236}">
                  <a16:creationId xmlns:a16="http://schemas.microsoft.com/office/drawing/2014/main" id="{630E2BEA-8D5A-5F46-8029-9CD0BD852FA6}"/>
                </a:ext>
              </a:extLst>
            </p:cNvPr>
            <p:cNvSpPr/>
            <p:nvPr/>
          </p:nvSpPr>
          <p:spPr>
            <a:xfrm>
              <a:off x="1564323" y="1643195"/>
              <a:ext cx="441147" cy="369332"/>
            </a:xfrm>
            <a:prstGeom prst="rect">
              <a:avLst/>
            </a:prstGeom>
          </p:spPr>
          <p:txBody>
            <a:bodyPr wrap="none">
              <a:spAutoFit/>
            </a:bodyPr>
            <a:lstStyle/>
            <a:p>
              <a:pPr algn="ctr"/>
              <a:r>
                <a:rPr lang="en-US" b="1" dirty="0">
                  <a:solidFill>
                    <a:schemeClr val="bg1"/>
                  </a:solidFill>
                  <a:latin typeface="Roboto" panose="02000000000000000000" pitchFamily="2" charset="0"/>
                  <a:ea typeface="Roboto" panose="02000000000000000000" pitchFamily="2" charset="0"/>
                  <a:cs typeface="ＭＳ Ｐゴシック" charset="0"/>
                  <a:sym typeface="Bebas Neue" charset="0"/>
                </a:rPr>
                <a:t>23</a:t>
              </a:r>
              <a:endParaRPr lang="en-US" dirty="0">
                <a:solidFill>
                  <a:schemeClr val="bg1"/>
                </a:solidFill>
              </a:endParaRPr>
            </a:p>
          </p:txBody>
        </p:sp>
      </p:grpSp>
      <p:grpSp>
        <p:nvGrpSpPr>
          <p:cNvPr id="52" name="Group 51">
            <a:extLst>
              <a:ext uri="{FF2B5EF4-FFF2-40B4-BE49-F238E27FC236}">
                <a16:creationId xmlns:a16="http://schemas.microsoft.com/office/drawing/2014/main" id="{8E2F5704-69BA-2840-8CBC-EF8EE326F096}"/>
              </a:ext>
            </a:extLst>
          </p:cNvPr>
          <p:cNvGrpSpPr/>
          <p:nvPr/>
        </p:nvGrpSpPr>
        <p:grpSpPr>
          <a:xfrm>
            <a:off x="10378853" y="3546506"/>
            <a:ext cx="567030" cy="567782"/>
            <a:chOff x="1501381" y="1543970"/>
            <a:chExt cx="567030" cy="567782"/>
          </a:xfrm>
        </p:grpSpPr>
        <p:sp>
          <p:nvSpPr>
            <p:cNvPr id="53" name="AutoShape 7">
              <a:extLst>
                <a:ext uri="{FF2B5EF4-FFF2-40B4-BE49-F238E27FC236}">
                  <a16:creationId xmlns:a16="http://schemas.microsoft.com/office/drawing/2014/main" id="{EAF56994-B0E0-0846-BA36-354EDD419BF3}"/>
                </a:ext>
              </a:extLst>
            </p:cNvPr>
            <p:cNvSpPr>
              <a:spLocks noChangeAspect="1"/>
            </p:cNvSpPr>
            <p:nvPr/>
          </p:nvSpPr>
          <p:spPr bwMode="auto">
            <a:xfrm>
              <a:off x="1501381" y="1543970"/>
              <a:ext cx="567030" cy="56778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54" name="Rectangle 53">
              <a:extLst>
                <a:ext uri="{FF2B5EF4-FFF2-40B4-BE49-F238E27FC236}">
                  <a16:creationId xmlns:a16="http://schemas.microsoft.com/office/drawing/2014/main" id="{185FDE5B-9214-464E-BF6C-395736F0DBC3}"/>
                </a:ext>
              </a:extLst>
            </p:cNvPr>
            <p:cNvSpPr/>
            <p:nvPr/>
          </p:nvSpPr>
          <p:spPr>
            <a:xfrm>
              <a:off x="1559514" y="1643195"/>
              <a:ext cx="450765" cy="369332"/>
            </a:xfrm>
            <a:prstGeom prst="rect">
              <a:avLst/>
            </a:prstGeom>
          </p:spPr>
          <p:txBody>
            <a:bodyPr wrap="none">
              <a:spAutoFit/>
            </a:bodyPr>
            <a:lstStyle/>
            <a:p>
              <a:pPr algn="ctr"/>
              <a:r>
                <a:rPr lang="en-US" b="1" dirty="0">
                  <a:solidFill>
                    <a:schemeClr val="bg1"/>
                  </a:solidFill>
                  <a:latin typeface="Roboto" panose="02000000000000000000" pitchFamily="2" charset="0"/>
                  <a:ea typeface="Roboto" panose="02000000000000000000" pitchFamily="2" charset="0"/>
                  <a:cs typeface="ＭＳ Ｐゴシック" charset="0"/>
                  <a:sym typeface="Bebas Neue" charset="0"/>
                </a:rPr>
                <a:t>25</a:t>
              </a:r>
              <a:endParaRPr lang="en-US" dirty="0">
                <a:solidFill>
                  <a:schemeClr val="bg1"/>
                </a:solidFill>
              </a:endParaRPr>
            </a:p>
          </p:txBody>
        </p:sp>
      </p:grpSp>
      <p:sp>
        <p:nvSpPr>
          <p:cNvPr id="55" name="Rectangle 54">
            <a:extLst>
              <a:ext uri="{FF2B5EF4-FFF2-40B4-BE49-F238E27FC236}">
                <a16:creationId xmlns:a16="http://schemas.microsoft.com/office/drawing/2014/main" id="{7D6A05DF-1640-384A-8B14-4CC132502DB0}"/>
              </a:ext>
            </a:extLst>
          </p:cNvPr>
          <p:cNvSpPr/>
          <p:nvPr/>
        </p:nvSpPr>
        <p:spPr>
          <a:xfrm>
            <a:off x="9695267" y="2667087"/>
            <a:ext cx="1934201" cy="646331"/>
          </a:xfrm>
          <a:prstGeom prst="rect">
            <a:avLst/>
          </a:prstGeom>
        </p:spPr>
        <p:txBody>
          <a:bodyPr wrap="square">
            <a:spAutoFit/>
          </a:bodyPr>
          <a:lstStyle/>
          <a:p>
            <a:pPr algn="ct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THE SALVATION ARMY </a:t>
            </a:r>
            <a:b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b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HARM REDUCTION PRINCIPLES</a:t>
            </a:r>
          </a:p>
        </p:txBody>
      </p:sp>
      <p:sp>
        <p:nvSpPr>
          <p:cNvPr id="56" name="Rectangle 55">
            <a:extLst>
              <a:ext uri="{FF2B5EF4-FFF2-40B4-BE49-F238E27FC236}">
                <a16:creationId xmlns:a16="http://schemas.microsoft.com/office/drawing/2014/main" id="{2CC37C5F-FA4F-2F4D-9A01-6BA97A83910F}"/>
              </a:ext>
            </a:extLst>
          </p:cNvPr>
          <p:cNvSpPr/>
          <p:nvPr/>
        </p:nvSpPr>
        <p:spPr>
          <a:xfrm>
            <a:off x="8065798" y="2667087"/>
            <a:ext cx="1542709" cy="646331"/>
          </a:xfrm>
          <a:prstGeom prst="rect">
            <a:avLst/>
          </a:prstGeom>
        </p:spPr>
        <p:txBody>
          <a:bodyPr wrap="square">
            <a:spAutoFit/>
          </a:bodyPr>
          <a:lstStyle/>
          <a:p>
            <a:pPr algn="ct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THE SALVATION ARMY AND HARM REDUCTION</a:t>
            </a:r>
          </a:p>
        </p:txBody>
      </p:sp>
      <p:sp>
        <p:nvSpPr>
          <p:cNvPr id="57" name="Rectangle 56">
            <a:extLst>
              <a:ext uri="{FF2B5EF4-FFF2-40B4-BE49-F238E27FC236}">
                <a16:creationId xmlns:a16="http://schemas.microsoft.com/office/drawing/2014/main" id="{E664A4A2-E276-F247-AFA9-36BDBE4A18C6}"/>
              </a:ext>
            </a:extLst>
          </p:cNvPr>
          <p:cNvSpPr/>
          <p:nvPr/>
        </p:nvSpPr>
        <p:spPr>
          <a:xfrm>
            <a:off x="6268641" y="2667087"/>
            <a:ext cx="1542709" cy="461665"/>
          </a:xfrm>
          <a:prstGeom prst="rect">
            <a:avLst/>
          </a:prstGeom>
        </p:spPr>
        <p:txBody>
          <a:bodyPr wrap="square">
            <a:spAutoFit/>
          </a:bodyPr>
          <a:lstStyle/>
          <a:p>
            <a:pPr algn="ct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WELSH PRINCIPLES</a:t>
            </a:r>
          </a:p>
        </p:txBody>
      </p:sp>
      <p:sp>
        <p:nvSpPr>
          <p:cNvPr id="58" name="Rectangle 57">
            <a:extLst>
              <a:ext uri="{FF2B5EF4-FFF2-40B4-BE49-F238E27FC236}">
                <a16:creationId xmlns:a16="http://schemas.microsoft.com/office/drawing/2014/main" id="{0EE77917-1867-014C-B541-6E55F785D49F}"/>
              </a:ext>
            </a:extLst>
          </p:cNvPr>
          <p:cNvSpPr/>
          <p:nvPr/>
        </p:nvSpPr>
        <p:spPr>
          <a:xfrm>
            <a:off x="4431881" y="2667087"/>
            <a:ext cx="1542709" cy="646331"/>
          </a:xfrm>
          <a:prstGeom prst="rect">
            <a:avLst/>
          </a:prstGeom>
        </p:spPr>
        <p:txBody>
          <a:bodyPr wrap="square">
            <a:spAutoFit/>
          </a:bodyPr>
          <a:lstStyle/>
          <a:p>
            <a:pPr algn="ct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HOUSING FIRST MERTHYR TYDFIL TEAM</a:t>
            </a:r>
          </a:p>
        </p:txBody>
      </p:sp>
      <p:sp>
        <p:nvSpPr>
          <p:cNvPr id="59" name="Rectangle 58">
            <a:extLst>
              <a:ext uri="{FF2B5EF4-FFF2-40B4-BE49-F238E27FC236}">
                <a16:creationId xmlns:a16="http://schemas.microsoft.com/office/drawing/2014/main" id="{9FB20097-9C81-F343-A0F6-079B2CD88225}"/>
              </a:ext>
            </a:extLst>
          </p:cNvPr>
          <p:cNvSpPr/>
          <p:nvPr/>
        </p:nvSpPr>
        <p:spPr>
          <a:xfrm>
            <a:off x="2570254" y="2667087"/>
            <a:ext cx="1542709" cy="461665"/>
          </a:xfrm>
          <a:prstGeom prst="rect">
            <a:avLst/>
          </a:prstGeom>
        </p:spPr>
        <p:txBody>
          <a:bodyPr wrap="square">
            <a:spAutoFit/>
          </a:bodyPr>
          <a:lstStyle/>
          <a:p>
            <a:pPr algn="ct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HOUSING FIRST CARDIFF TEAM</a:t>
            </a:r>
          </a:p>
        </p:txBody>
      </p:sp>
      <p:sp>
        <p:nvSpPr>
          <p:cNvPr id="60" name="Rectangle 59">
            <a:extLst>
              <a:ext uri="{FF2B5EF4-FFF2-40B4-BE49-F238E27FC236}">
                <a16:creationId xmlns:a16="http://schemas.microsoft.com/office/drawing/2014/main" id="{71886FF0-DC5D-A94E-8049-97C1B1FAD1C3}"/>
              </a:ext>
            </a:extLst>
          </p:cNvPr>
          <p:cNvSpPr/>
          <p:nvPr/>
        </p:nvSpPr>
        <p:spPr>
          <a:xfrm>
            <a:off x="778030" y="2667087"/>
            <a:ext cx="1542709" cy="646331"/>
          </a:xfrm>
          <a:prstGeom prst="rect">
            <a:avLst/>
          </a:prstGeom>
        </p:spPr>
        <p:txBody>
          <a:bodyPr wrap="square">
            <a:spAutoFit/>
          </a:bodyPr>
          <a:lstStyle/>
          <a:p>
            <a:pPr algn="ct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SALVATION ARMY REGIONAL PORTFOLIO</a:t>
            </a:r>
          </a:p>
        </p:txBody>
      </p:sp>
      <p:sp>
        <p:nvSpPr>
          <p:cNvPr id="61" name="Rectangle 60">
            <a:extLst>
              <a:ext uri="{FF2B5EF4-FFF2-40B4-BE49-F238E27FC236}">
                <a16:creationId xmlns:a16="http://schemas.microsoft.com/office/drawing/2014/main" id="{1387352B-13C4-3645-8E59-687C7F76A2BE}"/>
              </a:ext>
            </a:extLst>
          </p:cNvPr>
          <p:cNvSpPr/>
          <p:nvPr/>
        </p:nvSpPr>
        <p:spPr>
          <a:xfrm>
            <a:off x="9695267" y="4258143"/>
            <a:ext cx="1934201" cy="276999"/>
          </a:xfrm>
          <a:prstGeom prst="rect">
            <a:avLst/>
          </a:prstGeom>
        </p:spPr>
        <p:txBody>
          <a:bodyPr wrap="square">
            <a:spAutoFit/>
          </a:bodyPr>
          <a:lstStyle/>
          <a:p>
            <a:pPr algn="ct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STORIES</a:t>
            </a:r>
          </a:p>
        </p:txBody>
      </p:sp>
      <p:sp>
        <p:nvSpPr>
          <p:cNvPr id="62" name="Rectangle 61">
            <a:extLst>
              <a:ext uri="{FF2B5EF4-FFF2-40B4-BE49-F238E27FC236}">
                <a16:creationId xmlns:a16="http://schemas.microsoft.com/office/drawing/2014/main" id="{23CC3F5F-6A76-9043-B044-B28E5BBED0B0}"/>
              </a:ext>
            </a:extLst>
          </p:cNvPr>
          <p:cNvSpPr/>
          <p:nvPr/>
        </p:nvSpPr>
        <p:spPr>
          <a:xfrm>
            <a:off x="8065798" y="4258143"/>
            <a:ext cx="1542709" cy="461665"/>
          </a:xfrm>
          <a:prstGeom prst="rect">
            <a:avLst/>
          </a:prstGeom>
        </p:spPr>
        <p:txBody>
          <a:bodyPr wrap="square">
            <a:spAutoFit/>
          </a:bodyPr>
          <a:lstStyle/>
          <a:p>
            <a:pPr algn="ct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QUALITATIVE OUTCOMES</a:t>
            </a:r>
          </a:p>
        </p:txBody>
      </p:sp>
      <p:sp>
        <p:nvSpPr>
          <p:cNvPr id="63" name="Rectangle 62">
            <a:extLst>
              <a:ext uri="{FF2B5EF4-FFF2-40B4-BE49-F238E27FC236}">
                <a16:creationId xmlns:a16="http://schemas.microsoft.com/office/drawing/2014/main" id="{FE3ED95A-81B2-B84C-8ABF-955F4C891773}"/>
              </a:ext>
            </a:extLst>
          </p:cNvPr>
          <p:cNvSpPr/>
          <p:nvPr/>
        </p:nvSpPr>
        <p:spPr>
          <a:xfrm>
            <a:off x="6268641" y="4258143"/>
            <a:ext cx="1542709" cy="461665"/>
          </a:xfrm>
          <a:prstGeom prst="rect">
            <a:avLst/>
          </a:prstGeom>
        </p:spPr>
        <p:txBody>
          <a:bodyPr wrap="square">
            <a:spAutoFit/>
          </a:bodyPr>
          <a:lstStyle/>
          <a:p>
            <a:pPr algn="ct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QUANTITATIVE OUTCOMES</a:t>
            </a:r>
          </a:p>
        </p:txBody>
      </p:sp>
      <p:sp>
        <p:nvSpPr>
          <p:cNvPr id="64" name="Rectangle 63">
            <a:extLst>
              <a:ext uri="{FF2B5EF4-FFF2-40B4-BE49-F238E27FC236}">
                <a16:creationId xmlns:a16="http://schemas.microsoft.com/office/drawing/2014/main" id="{5D933EDB-EC8F-0140-9317-647FA0C7249D}"/>
              </a:ext>
            </a:extLst>
          </p:cNvPr>
          <p:cNvSpPr/>
          <p:nvPr/>
        </p:nvSpPr>
        <p:spPr>
          <a:xfrm>
            <a:off x="4431881" y="4258143"/>
            <a:ext cx="1542709" cy="646331"/>
          </a:xfrm>
          <a:prstGeom prst="rect">
            <a:avLst/>
          </a:prstGeom>
        </p:spPr>
        <p:txBody>
          <a:bodyPr wrap="square">
            <a:spAutoFit/>
          </a:bodyPr>
          <a:lstStyle/>
          <a:p>
            <a:pPr algn="ct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THE JOURNEY TOWARDS AUTONOMY</a:t>
            </a:r>
          </a:p>
        </p:txBody>
      </p:sp>
      <p:sp>
        <p:nvSpPr>
          <p:cNvPr id="65" name="Rectangle 64">
            <a:extLst>
              <a:ext uri="{FF2B5EF4-FFF2-40B4-BE49-F238E27FC236}">
                <a16:creationId xmlns:a16="http://schemas.microsoft.com/office/drawing/2014/main" id="{3FE9DB2F-6228-A04D-AF23-6B2A68C80003}"/>
              </a:ext>
            </a:extLst>
          </p:cNvPr>
          <p:cNvSpPr/>
          <p:nvPr/>
        </p:nvSpPr>
        <p:spPr>
          <a:xfrm>
            <a:off x="2570254" y="4258143"/>
            <a:ext cx="1542709" cy="646331"/>
          </a:xfrm>
          <a:prstGeom prst="rect">
            <a:avLst/>
          </a:prstGeom>
        </p:spPr>
        <p:txBody>
          <a:bodyPr wrap="square">
            <a:spAutoFit/>
          </a:bodyPr>
          <a:lstStyle/>
          <a:p>
            <a:pPr algn="ct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HOUSING FIRST AND HARM REDUCTION</a:t>
            </a:r>
          </a:p>
        </p:txBody>
      </p:sp>
      <p:sp>
        <p:nvSpPr>
          <p:cNvPr id="66" name="Rectangle 65">
            <a:extLst>
              <a:ext uri="{FF2B5EF4-FFF2-40B4-BE49-F238E27FC236}">
                <a16:creationId xmlns:a16="http://schemas.microsoft.com/office/drawing/2014/main" id="{4F04A112-F6E4-C347-8A5C-92DF95903976}"/>
              </a:ext>
            </a:extLst>
          </p:cNvPr>
          <p:cNvSpPr/>
          <p:nvPr/>
        </p:nvSpPr>
        <p:spPr>
          <a:xfrm>
            <a:off x="778030" y="4258143"/>
            <a:ext cx="1542709" cy="646331"/>
          </a:xfrm>
          <a:prstGeom prst="rect">
            <a:avLst/>
          </a:prstGeom>
        </p:spPr>
        <p:txBody>
          <a:bodyPr wrap="square">
            <a:spAutoFit/>
          </a:bodyPr>
          <a:lstStyle/>
          <a:p>
            <a:pPr algn="ctr"/>
            <a:r>
              <a:rPr lang="en-US" sz="1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sym typeface="Bebas Neue" charset="0"/>
              </a:rPr>
              <a:t>THE HARM IN TRANSITIONAL SYSTEMS</a:t>
            </a:r>
          </a:p>
        </p:txBody>
      </p:sp>
    </p:spTree>
    <p:extLst>
      <p:ext uri="{BB962C8B-B14F-4D97-AF65-F5344CB8AC3E}">
        <p14:creationId xmlns:p14="http://schemas.microsoft.com/office/powerpoint/2010/main" val="2504679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F3780C-D91B-3345-B5D9-4733F1905F0D}"/>
              </a:ext>
            </a:extLst>
          </p:cNvPr>
          <p:cNvPicPr>
            <a:picLocks noChangeAspect="1"/>
          </p:cNvPicPr>
          <p:nvPr/>
        </p:nvPicPr>
        <p:blipFill>
          <a:blip r:embed="rId2"/>
          <a:stretch>
            <a:fillRect/>
          </a:stretch>
        </p:blipFill>
        <p:spPr>
          <a:xfrm>
            <a:off x="4670153" y="1529861"/>
            <a:ext cx="2759646" cy="1746103"/>
          </a:xfrm>
          <a:prstGeom prst="rect">
            <a:avLst/>
          </a:prstGeom>
        </p:spPr>
      </p:pic>
      <p:sp>
        <p:nvSpPr>
          <p:cNvPr id="4" name="Rectangle 2">
            <a:extLst>
              <a:ext uri="{FF2B5EF4-FFF2-40B4-BE49-F238E27FC236}">
                <a16:creationId xmlns:a16="http://schemas.microsoft.com/office/drawing/2014/main" id="{C6A0D652-06D4-4243-B33F-AB0C2D3D3E62}"/>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BUILDING </a:t>
            </a:r>
            <a:r>
              <a:rPr lang="en-US" sz="2000" b="1" u="sng" dirty="0">
                <a:solidFill>
                  <a:schemeClr val="accent6">
                    <a:lumMod val="75000"/>
                  </a:schemeClr>
                </a:solidFill>
                <a:latin typeface="Roboto" panose="02000000000000000000" pitchFamily="2" charset="0"/>
                <a:ea typeface="Roboto" panose="02000000000000000000" pitchFamily="2" charset="0"/>
                <a:cs typeface="ＭＳ Ｐゴシック" charset="0"/>
                <a:sym typeface="Bebas Neue" charset="0"/>
              </a:rPr>
              <a:t>PROFESSIONAL</a:t>
            </a: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 RELATIONSHIPS</a:t>
            </a:r>
          </a:p>
        </p:txBody>
      </p:sp>
      <p:sp>
        <p:nvSpPr>
          <p:cNvPr id="5" name="TextBox 4">
            <a:extLst>
              <a:ext uri="{FF2B5EF4-FFF2-40B4-BE49-F238E27FC236}">
                <a16:creationId xmlns:a16="http://schemas.microsoft.com/office/drawing/2014/main" id="{59C743D3-870E-4088-8832-BF7344D84C1D}"/>
              </a:ext>
            </a:extLst>
          </p:cNvPr>
          <p:cNvSpPr txBox="1"/>
          <p:nvPr/>
        </p:nvSpPr>
        <p:spPr>
          <a:xfrm>
            <a:off x="1546225" y="3483567"/>
            <a:ext cx="9099550" cy="3334246"/>
          </a:xfrm>
          <a:prstGeom prst="rect">
            <a:avLst/>
          </a:prstGeom>
          <a:noFill/>
        </p:spPr>
        <p:txBody>
          <a:bodyPr wrap="square" rtlCol="0">
            <a:spAutoFit/>
          </a:bodyPr>
          <a:lstStyle/>
          <a:p>
            <a:pPr algn="ctr">
              <a:spcAft>
                <a:spcPts val="1000"/>
              </a:spcAft>
            </a:pPr>
            <a:r>
              <a:rPr lang="en-GB" sz="16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Multi-disciplinary Steering Group</a:t>
            </a:r>
          </a:p>
          <a:p>
            <a:pPr algn="ctr">
              <a:spcAft>
                <a:spcPts val="1000"/>
              </a:spcAft>
            </a:pPr>
            <a:r>
              <a:rPr lang="en-GB" sz="16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The Steering Group process is a key part of:</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Reducing re-traumatisation for clients.</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Promoting understanding about the client.</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Reducing harm for the individual and their new community by the effective sharing of information.</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Ongoing strategic level relationships with partners.</a:t>
            </a:r>
          </a:p>
          <a:p>
            <a:pPr algn="ctr">
              <a:spcAft>
                <a:spcPts val="1000"/>
              </a:spcAft>
            </a:pPr>
            <a:endParaRPr lang="en-GB" sz="1600" dirty="0">
              <a:solidFill>
                <a:schemeClr val="tx2">
                  <a:lumMod val="65000"/>
                  <a:lumOff val="35000"/>
                </a:schemeClr>
              </a:solidFill>
              <a:latin typeface="Roboto Light" panose="02000000000000000000" pitchFamily="2" charset="0"/>
              <a:ea typeface="Roboto Light" panose="02000000000000000000" pitchFamily="2" charset="0"/>
            </a:endParaRP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The importance of nurturing operational relationships. </a:t>
            </a:r>
          </a:p>
          <a:p>
            <a:pPr algn="ctr">
              <a:spcAft>
                <a:spcPts val="1000"/>
              </a:spcAft>
            </a:pPr>
            <a:endParaRPr lang="en-GB" sz="1600" dirty="0">
              <a:solidFill>
                <a:schemeClr val="bg2">
                  <a:lumMod val="50000"/>
                </a:schemeClr>
              </a:solidFill>
            </a:endParaRPr>
          </a:p>
        </p:txBody>
      </p:sp>
      <p:grpSp>
        <p:nvGrpSpPr>
          <p:cNvPr id="14" name="Group 13">
            <a:extLst>
              <a:ext uri="{FF2B5EF4-FFF2-40B4-BE49-F238E27FC236}">
                <a16:creationId xmlns:a16="http://schemas.microsoft.com/office/drawing/2014/main" id="{B39F2A75-1F42-DA4C-B7F8-FB8E561A98D9}"/>
              </a:ext>
            </a:extLst>
          </p:cNvPr>
          <p:cNvGrpSpPr/>
          <p:nvPr/>
        </p:nvGrpSpPr>
        <p:grpSpPr>
          <a:xfrm>
            <a:off x="5897615" y="1247170"/>
            <a:ext cx="399946" cy="95250"/>
            <a:chOff x="1942594" y="2781300"/>
            <a:chExt cx="799891" cy="190500"/>
          </a:xfrm>
          <a:solidFill>
            <a:schemeClr val="bg1">
              <a:lumMod val="85000"/>
            </a:schemeClr>
          </a:solidFill>
        </p:grpSpPr>
        <p:sp>
          <p:nvSpPr>
            <p:cNvPr id="15" name="Oval 14">
              <a:extLst>
                <a:ext uri="{FF2B5EF4-FFF2-40B4-BE49-F238E27FC236}">
                  <a16:creationId xmlns:a16="http://schemas.microsoft.com/office/drawing/2014/main" id="{A03D0049-4164-7C41-8A63-E4970D885ED6}"/>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16" name="Oval 15">
              <a:extLst>
                <a:ext uri="{FF2B5EF4-FFF2-40B4-BE49-F238E27FC236}">
                  <a16:creationId xmlns:a16="http://schemas.microsoft.com/office/drawing/2014/main" id="{ADFD3F48-0D04-BA48-B746-53233A7D8981}"/>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17" name="Oval 16">
              <a:extLst>
                <a:ext uri="{FF2B5EF4-FFF2-40B4-BE49-F238E27FC236}">
                  <a16:creationId xmlns:a16="http://schemas.microsoft.com/office/drawing/2014/main" id="{01E6B49C-0BF6-8D4B-9CCC-655587D67E5A}"/>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spTree>
    <p:extLst>
      <p:ext uri="{BB962C8B-B14F-4D97-AF65-F5344CB8AC3E}">
        <p14:creationId xmlns:p14="http://schemas.microsoft.com/office/powerpoint/2010/main" val="196305967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A0D652-06D4-4243-B33F-AB0C2D3D3E62}"/>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THE JOURNEY TOWARDS AUTONOMY</a:t>
            </a:r>
          </a:p>
        </p:txBody>
      </p:sp>
      <p:sp>
        <p:nvSpPr>
          <p:cNvPr id="5" name="TextBox 4">
            <a:extLst>
              <a:ext uri="{FF2B5EF4-FFF2-40B4-BE49-F238E27FC236}">
                <a16:creationId xmlns:a16="http://schemas.microsoft.com/office/drawing/2014/main" id="{59C743D3-870E-4088-8832-BF7344D84C1D}"/>
              </a:ext>
            </a:extLst>
          </p:cNvPr>
          <p:cNvSpPr txBox="1"/>
          <p:nvPr/>
        </p:nvSpPr>
        <p:spPr>
          <a:xfrm>
            <a:off x="631825" y="3483567"/>
            <a:ext cx="10928350" cy="3365024"/>
          </a:xfrm>
          <a:prstGeom prst="rect">
            <a:avLst/>
          </a:prstGeom>
          <a:noFill/>
        </p:spPr>
        <p:txBody>
          <a:bodyPr wrap="square" rtlCol="0">
            <a:spAutoFit/>
          </a:bodyPr>
          <a:lstStyle/>
          <a:p>
            <a:pPr algn="ctr">
              <a:spcAft>
                <a:spcPts val="1000"/>
              </a:spcAft>
            </a:pPr>
            <a:r>
              <a:rPr lang="en-GB" sz="1600" b="1" dirty="0">
                <a:solidFill>
                  <a:schemeClr val="tx2">
                    <a:lumMod val="65000"/>
                    <a:lumOff val="35000"/>
                  </a:schemeClr>
                </a:solidFill>
                <a:latin typeface="Roboto" panose="02000000000000000000" pitchFamily="2" charset="0"/>
                <a:ea typeface="Roboto" panose="02000000000000000000" pitchFamily="2" charset="0"/>
                <a:cs typeface="Roboto" panose="02000000000000000000" pitchFamily="2" charset="0"/>
              </a:rPr>
              <a:t>Safety + Reparative Relationships = Reduces Harm</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Promoting confidence and self worth by focusing on diversionary activities that are lead by clients and their interests.</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Success is noticed.</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Developing confidence – brokering relationships.</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Accompany. Support. Reflect.</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Consistent support that can intensify and wrap around the person when there are dips in the road.</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Unconditional positive regard.</a:t>
            </a:r>
          </a:p>
          <a:p>
            <a:pPr algn="ctr">
              <a:spcAft>
                <a:spcPts val="1000"/>
              </a:spcAft>
            </a:pPr>
            <a:r>
              <a:rPr lang="en-GB" sz="1600" dirty="0">
                <a:solidFill>
                  <a:schemeClr val="tx2">
                    <a:lumMod val="65000"/>
                    <a:lumOff val="35000"/>
                  </a:schemeClr>
                </a:solidFill>
                <a:latin typeface="Roboto Light" panose="02000000000000000000" pitchFamily="2" charset="0"/>
                <a:ea typeface="Roboto Light" panose="02000000000000000000" pitchFamily="2" charset="0"/>
              </a:rPr>
              <a:t>Respectfully challenging where appropriate. </a:t>
            </a:r>
          </a:p>
          <a:p>
            <a:pPr algn="ctr"/>
            <a:endParaRPr lang="en-GB" dirty="0"/>
          </a:p>
        </p:txBody>
      </p:sp>
      <p:grpSp>
        <p:nvGrpSpPr>
          <p:cNvPr id="21" name="Group 20">
            <a:extLst>
              <a:ext uri="{FF2B5EF4-FFF2-40B4-BE49-F238E27FC236}">
                <a16:creationId xmlns:a16="http://schemas.microsoft.com/office/drawing/2014/main" id="{605B4166-F73C-ED4C-BCFA-DD051F732D9F}"/>
              </a:ext>
            </a:extLst>
          </p:cNvPr>
          <p:cNvGrpSpPr/>
          <p:nvPr/>
        </p:nvGrpSpPr>
        <p:grpSpPr>
          <a:xfrm>
            <a:off x="5897615" y="1247170"/>
            <a:ext cx="399946" cy="95250"/>
            <a:chOff x="1942594" y="2781300"/>
            <a:chExt cx="799891" cy="190500"/>
          </a:xfrm>
          <a:solidFill>
            <a:schemeClr val="bg1">
              <a:lumMod val="85000"/>
            </a:schemeClr>
          </a:solidFill>
        </p:grpSpPr>
        <p:sp>
          <p:nvSpPr>
            <p:cNvPr id="22" name="Oval 21">
              <a:extLst>
                <a:ext uri="{FF2B5EF4-FFF2-40B4-BE49-F238E27FC236}">
                  <a16:creationId xmlns:a16="http://schemas.microsoft.com/office/drawing/2014/main" id="{B58A969D-CD07-A94D-9458-385272948475}"/>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23" name="Oval 22">
              <a:extLst>
                <a:ext uri="{FF2B5EF4-FFF2-40B4-BE49-F238E27FC236}">
                  <a16:creationId xmlns:a16="http://schemas.microsoft.com/office/drawing/2014/main" id="{242A05C0-1E5F-0640-842E-DE334281D4C9}"/>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24" name="Oval 23">
              <a:extLst>
                <a:ext uri="{FF2B5EF4-FFF2-40B4-BE49-F238E27FC236}">
                  <a16:creationId xmlns:a16="http://schemas.microsoft.com/office/drawing/2014/main" id="{916036D3-139C-9A42-9549-81C50CDD853D}"/>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pic>
        <p:nvPicPr>
          <p:cNvPr id="9" name="Picture 8">
            <a:extLst>
              <a:ext uri="{FF2B5EF4-FFF2-40B4-BE49-F238E27FC236}">
                <a16:creationId xmlns:a16="http://schemas.microsoft.com/office/drawing/2014/main" id="{44B0043D-431B-3849-8FC3-153F1F0D7E81}"/>
              </a:ext>
            </a:extLst>
          </p:cNvPr>
          <p:cNvPicPr>
            <a:picLocks noChangeAspect="1"/>
          </p:cNvPicPr>
          <p:nvPr/>
        </p:nvPicPr>
        <p:blipFill>
          <a:blip r:embed="rId2"/>
          <a:stretch>
            <a:fillRect/>
          </a:stretch>
        </p:blipFill>
        <p:spPr>
          <a:xfrm>
            <a:off x="4704615" y="1549932"/>
            <a:ext cx="2690721" cy="1726123"/>
          </a:xfrm>
          <a:prstGeom prst="rect">
            <a:avLst/>
          </a:prstGeom>
        </p:spPr>
      </p:pic>
    </p:spTree>
    <p:extLst>
      <p:ext uri="{BB962C8B-B14F-4D97-AF65-F5344CB8AC3E}">
        <p14:creationId xmlns:p14="http://schemas.microsoft.com/office/powerpoint/2010/main" val="4550277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6F2E1E8-4686-4CCC-9528-CDBC9375F0D4}"/>
              </a:ext>
            </a:extLst>
          </p:cNvPr>
          <p:cNvSpPr>
            <a:spLocks/>
          </p:cNvSpPr>
          <p:nvPr/>
        </p:nvSpPr>
        <p:spPr bwMode="auto">
          <a:xfrm>
            <a:off x="369075" y="508420"/>
            <a:ext cx="11453850" cy="618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QUANTITATIVE OUTCOMES</a:t>
            </a:r>
          </a:p>
        </p:txBody>
      </p:sp>
      <p:graphicFrame>
        <p:nvGraphicFramePr>
          <p:cNvPr id="239" name="Chart 238"/>
          <p:cNvGraphicFramePr/>
          <p:nvPr>
            <p:extLst>
              <p:ext uri="{D42A27DB-BD31-4B8C-83A1-F6EECF244321}">
                <p14:modId xmlns:p14="http://schemas.microsoft.com/office/powerpoint/2010/main" val="984388912"/>
              </p:ext>
            </p:extLst>
          </p:nvPr>
        </p:nvGraphicFramePr>
        <p:xfrm>
          <a:off x="287720" y="400831"/>
          <a:ext cx="1239031" cy="1266241"/>
        </p:xfrm>
        <a:graphic>
          <a:graphicData uri="http://schemas.openxmlformats.org/drawingml/2006/chart">
            <c:chart xmlns:c="http://schemas.openxmlformats.org/drawingml/2006/chart" xmlns:r="http://schemas.openxmlformats.org/officeDocument/2006/relationships" r:id="rId2"/>
          </a:graphicData>
        </a:graphic>
      </p:graphicFrame>
      <p:sp>
        <p:nvSpPr>
          <p:cNvPr id="40" name="TextBox 39">
            <a:extLst>
              <a:ext uri="{FF2B5EF4-FFF2-40B4-BE49-F238E27FC236}">
                <a16:creationId xmlns:a16="http://schemas.microsoft.com/office/drawing/2014/main" id="{4000804A-C7D0-6D4D-B5E4-E1158C84FC90}"/>
              </a:ext>
            </a:extLst>
          </p:cNvPr>
          <p:cNvSpPr txBox="1"/>
          <p:nvPr/>
        </p:nvSpPr>
        <p:spPr>
          <a:xfrm>
            <a:off x="3098567" y="4121927"/>
            <a:ext cx="1543050" cy="1508105"/>
          </a:xfrm>
          <a:prstGeom prst="rect">
            <a:avLst/>
          </a:prstGeom>
          <a:noFill/>
        </p:spPr>
        <p:txBody>
          <a:bodyPr wrap="square" lIns="0" tIns="0" rIns="0" bIns="0" rtlCol="0">
            <a:spAutoFit/>
          </a:bodyPr>
          <a:lstStyle/>
          <a:p>
            <a:pPr lvl="0" algn="ctr"/>
            <a:r>
              <a:rPr lang="en-GB" sz="1400" dirty="0">
                <a:solidFill>
                  <a:schemeClr val="accent2"/>
                </a:solidFill>
                <a:latin typeface="Roboto Light" panose="02000000000000000000" pitchFamily="2" charset="0"/>
                <a:ea typeface="Roboto Light" panose="02000000000000000000" pitchFamily="2" charset="0"/>
              </a:rPr>
              <a:t>Have engaged with harm reduction support in relation to substance use and health concerns.</a:t>
            </a:r>
          </a:p>
          <a:p>
            <a:pPr lvl="0" algn="ctr"/>
            <a:endParaRPr lang="en-US" sz="1400" dirty="0">
              <a:solidFill>
                <a:schemeClr val="accent2"/>
              </a:solidFill>
              <a:latin typeface="Roboto Light" panose="02000000000000000000" pitchFamily="2" charset="0"/>
              <a:ea typeface="Roboto Light" panose="02000000000000000000" pitchFamily="2" charset="0"/>
            </a:endParaRPr>
          </a:p>
        </p:txBody>
      </p:sp>
      <p:sp>
        <p:nvSpPr>
          <p:cNvPr id="45" name="TextBox 44">
            <a:extLst>
              <a:ext uri="{FF2B5EF4-FFF2-40B4-BE49-F238E27FC236}">
                <a16:creationId xmlns:a16="http://schemas.microsoft.com/office/drawing/2014/main" id="{06B3420E-A134-C845-9EA7-01BB243F11C9}"/>
              </a:ext>
            </a:extLst>
          </p:cNvPr>
          <p:cNvSpPr txBox="1"/>
          <p:nvPr/>
        </p:nvSpPr>
        <p:spPr>
          <a:xfrm>
            <a:off x="5212723" y="4121927"/>
            <a:ext cx="1440794" cy="1508105"/>
          </a:xfrm>
          <a:prstGeom prst="rect">
            <a:avLst/>
          </a:prstGeom>
          <a:noFill/>
        </p:spPr>
        <p:txBody>
          <a:bodyPr wrap="square" lIns="0" tIns="0" rIns="0" bIns="0" rtlCol="0">
            <a:spAutoFit/>
          </a:bodyPr>
          <a:lstStyle/>
          <a:p>
            <a:pPr algn="ctr"/>
            <a:r>
              <a:rPr lang="en-GB" sz="1400" dirty="0">
                <a:solidFill>
                  <a:schemeClr val="accent2"/>
                </a:solidFill>
                <a:latin typeface="Roboto Light" panose="02000000000000000000" pitchFamily="2" charset="0"/>
                <a:ea typeface="Roboto Light" panose="02000000000000000000" pitchFamily="2" charset="0"/>
              </a:rPr>
              <a:t>Have successfully worked with the project teams to reduce their engagement with criminal and anti-social activity.</a:t>
            </a:r>
            <a:endParaRPr lang="en-US" sz="1400" dirty="0">
              <a:solidFill>
                <a:schemeClr val="accent2"/>
              </a:solidFill>
              <a:latin typeface="Roboto Light" panose="02000000000000000000" pitchFamily="2" charset="0"/>
              <a:ea typeface="Roboto Light" panose="02000000000000000000" pitchFamily="2" charset="0"/>
            </a:endParaRPr>
          </a:p>
        </p:txBody>
      </p:sp>
      <p:sp>
        <p:nvSpPr>
          <p:cNvPr id="2" name="Rectangle 1"/>
          <p:cNvSpPr/>
          <p:nvPr/>
        </p:nvSpPr>
        <p:spPr>
          <a:xfrm>
            <a:off x="9375405" y="2759704"/>
            <a:ext cx="1316101" cy="523220"/>
          </a:xfrm>
          <a:prstGeom prst="rect">
            <a:avLst/>
          </a:prstGeom>
        </p:spPr>
        <p:txBody>
          <a:bodyPr wrap="square">
            <a:spAutoFit/>
          </a:bodyPr>
          <a:lstStyle/>
          <a:p>
            <a:pPr algn="ctr"/>
            <a:endParaRPr lang="id-ID" sz="2800" b="1" dirty="0">
              <a:solidFill>
                <a:schemeClr val="accent3"/>
              </a:solidFill>
              <a:latin typeface="Roboto Regular"/>
              <a:cs typeface="Roboto Regular"/>
            </a:endParaRPr>
          </a:p>
        </p:txBody>
      </p:sp>
      <p:sp>
        <p:nvSpPr>
          <p:cNvPr id="3" name="TextBox 2">
            <a:extLst>
              <a:ext uri="{FF2B5EF4-FFF2-40B4-BE49-F238E27FC236}">
                <a16:creationId xmlns:a16="http://schemas.microsoft.com/office/drawing/2014/main" id="{6D54FD4C-9E9A-4BC5-B967-72A892DDBA84}"/>
              </a:ext>
            </a:extLst>
          </p:cNvPr>
          <p:cNvSpPr txBox="1"/>
          <p:nvPr/>
        </p:nvSpPr>
        <p:spPr>
          <a:xfrm>
            <a:off x="940717" y="4103395"/>
            <a:ext cx="1543050" cy="954107"/>
          </a:xfrm>
          <a:prstGeom prst="rect">
            <a:avLst/>
          </a:prstGeom>
          <a:noFill/>
        </p:spPr>
        <p:txBody>
          <a:bodyPr wrap="square" rtlCol="0">
            <a:spAutoFit/>
          </a:bodyPr>
          <a:lstStyle/>
          <a:p>
            <a:pPr algn="ctr"/>
            <a:r>
              <a:rPr lang="en-GB" sz="1400" dirty="0">
                <a:solidFill>
                  <a:schemeClr val="bg2">
                    <a:lumMod val="50000"/>
                  </a:schemeClr>
                </a:solidFill>
                <a:latin typeface="Roboto Light" panose="02000000000000000000" pitchFamily="2" charset="0"/>
                <a:ea typeface="Roboto Light" panose="02000000000000000000" pitchFamily="2" charset="0"/>
              </a:rPr>
              <a:t>Continue to live positively in the community in their own home.</a:t>
            </a:r>
          </a:p>
        </p:txBody>
      </p:sp>
      <p:sp>
        <p:nvSpPr>
          <p:cNvPr id="20" name="TextBox 19">
            <a:extLst>
              <a:ext uri="{FF2B5EF4-FFF2-40B4-BE49-F238E27FC236}">
                <a16:creationId xmlns:a16="http://schemas.microsoft.com/office/drawing/2014/main" id="{0B01A7F1-7B63-452D-8F59-D3D2BA5275C9}"/>
              </a:ext>
            </a:extLst>
          </p:cNvPr>
          <p:cNvSpPr txBox="1"/>
          <p:nvPr/>
        </p:nvSpPr>
        <p:spPr>
          <a:xfrm>
            <a:off x="7257095" y="4121927"/>
            <a:ext cx="1543050" cy="861774"/>
          </a:xfrm>
          <a:prstGeom prst="rect">
            <a:avLst/>
          </a:prstGeom>
          <a:noFill/>
        </p:spPr>
        <p:txBody>
          <a:bodyPr wrap="square" lIns="0" tIns="0" rIns="0" bIns="0" rtlCol="0">
            <a:spAutoFit/>
          </a:bodyPr>
          <a:lstStyle/>
          <a:p>
            <a:pPr algn="ctr"/>
            <a:r>
              <a:rPr lang="en-GB" sz="1400" dirty="0">
                <a:solidFill>
                  <a:schemeClr val="accent2"/>
                </a:solidFill>
                <a:latin typeface="Roboto Light" panose="02000000000000000000" pitchFamily="2" charset="0"/>
                <a:ea typeface="Roboto Light" panose="02000000000000000000" pitchFamily="2" charset="0"/>
              </a:rPr>
              <a:t>Feel physically more healthy and able since receiving support.</a:t>
            </a:r>
            <a:endParaRPr lang="en-US" sz="1400" dirty="0">
              <a:solidFill>
                <a:schemeClr val="accent2"/>
              </a:solidFill>
              <a:latin typeface="Roboto Light" panose="02000000000000000000" pitchFamily="2" charset="0"/>
              <a:ea typeface="Roboto Light" panose="02000000000000000000" pitchFamily="2" charset="0"/>
            </a:endParaRPr>
          </a:p>
        </p:txBody>
      </p:sp>
      <p:sp>
        <p:nvSpPr>
          <p:cNvPr id="21" name="TextBox 20">
            <a:extLst>
              <a:ext uri="{FF2B5EF4-FFF2-40B4-BE49-F238E27FC236}">
                <a16:creationId xmlns:a16="http://schemas.microsoft.com/office/drawing/2014/main" id="{1B2A2D9E-D0E2-43F0-90F9-728C1A28E494}"/>
              </a:ext>
            </a:extLst>
          </p:cNvPr>
          <p:cNvSpPr txBox="1"/>
          <p:nvPr/>
        </p:nvSpPr>
        <p:spPr>
          <a:xfrm>
            <a:off x="9414945" y="4103395"/>
            <a:ext cx="1543051" cy="861774"/>
          </a:xfrm>
          <a:prstGeom prst="rect">
            <a:avLst/>
          </a:prstGeom>
          <a:noFill/>
        </p:spPr>
        <p:txBody>
          <a:bodyPr wrap="square" lIns="0" tIns="0" rIns="0" bIns="0" rtlCol="0">
            <a:spAutoFit/>
          </a:bodyPr>
          <a:lstStyle/>
          <a:p>
            <a:pPr algn="ctr"/>
            <a:r>
              <a:rPr lang="en-GB" sz="1400" dirty="0">
                <a:solidFill>
                  <a:schemeClr val="accent2"/>
                </a:solidFill>
                <a:latin typeface="Roboto Light" panose="02000000000000000000" pitchFamily="2" charset="0"/>
                <a:ea typeface="Roboto Light" panose="02000000000000000000" pitchFamily="2" charset="0"/>
              </a:rPr>
              <a:t>Feel safer and mentally well, that their emotions are more manageable. </a:t>
            </a:r>
            <a:endParaRPr lang="en-US" sz="1400" dirty="0">
              <a:solidFill>
                <a:schemeClr val="accent2"/>
              </a:solidFill>
              <a:latin typeface="Roboto Light" panose="02000000000000000000" pitchFamily="2" charset="0"/>
              <a:ea typeface="Roboto Light" panose="02000000000000000000" pitchFamily="2" charset="0"/>
            </a:endParaRPr>
          </a:p>
        </p:txBody>
      </p:sp>
      <p:sp>
        <p:nvSpPr>
          <p:cNvPr id="4" name="TextBox 3">
            <a:extLst>
              <a:ext uri="{FF2B5EF4-FFF2-40B4-BE49-F238E27FC236}">
                <a16:creationId xmlns:a16="http://schemas.microsoft.com/office/drawing/2014/main" id="{97EF47A0-8A81-42EF-AE13-BEC6C8C551F6}"/>
              </a:ext>
            </a:extLst>
          </p:cNvPr>
          <p:cNvSpPr txBox="1"/>
          <p:nvPr/>
        </p:nvSpPr>
        <p:spPr>
          <a:xfrm>
            <a:off x="1351056" y="2490675"/>
            <a:ext cx="945741" cy="523220"/>
          </a:xfrm>
          <a:prstGeom prst="rect">
            <a:avLst/>
          </a:prstGeom>
          <a:noFill/>
        </p:spPr>
        <p:txBody>
          <a:bodyPr wrap="square" rtlCol="0">
            <a:spAutoFit/>
          </a:bodyPr>
          <a:lstStyle/>
          <a:p>
            <a:pPr algn="ctr"/>
            <a:r>
              <a:rPr lang="en-GB" sz="2800" b="1" dirty="0">
                <a:solidFill>
                  <a:schemeClr val="tx2">
                    <a:lumMod val="65000"/>
                    <a:lumOff val="35000"/>
                  </a:schemeClr>
                </a:solidFill>
                <a:latin typeface="Roboto" panose="02000000000000000000" pitchFamily="2" charset="0"/>
                <a:ea typeface="Roboto" panose="02000000000000000000" pitchFamily="2" charset="0"/>
              </a:rPr>
              <a:t>83%</a:t>
            </a:r>
          </a:p>
        </p:txBody>
      </p:sp>
      <p:sp>
        <p:nvSpPr>
          <p:cNvPr id="11" name="TextBox 10">
            <a:extLst>
              <a:ext uri="{FF2B5EF4-FFF2-40B4-BE49-F238E27FC236}">
                <a16:creationId xmlns:a16="http://schemas.microsoft.com/office/drawing/2014/main" id="{20F2DBFC-829A-481B-BEEF-C638704A67AB}"/>
              </a:ext>
            </a:extLst>
          </p:cNvPr>
          <p:cNvSpPr txBox="1"/>
          <p:nvPr/>
        </p:nvSpPr>
        <p:spPr>
          <a:xfrm>
            <a:off x="3323648" y="2490675"/>
            <a:ext cx="1092888" cy="523220"/>
          </a:xfrm>
          <a:prstGeom prst="rect">
            <a:avLst/>
          </a:prstGeom>
          <a:noFill/>
        </p:spPr>
        <p:txBody>
          <a:bodyPr wrap="square" rtlCol="0">
            <a:spAutoFit/>
          </a:bodyPr>
          <a:lstStyle/>
          <a:p>
            <a:pPr algn="ctr"/>
            <a:r>
              <a:rPr lang="en-GB" sz="2800" b="1" dirty="0">
                <a:solidFill>
                  <a:schemeClr val="tx2">
                    <a:lumMod val="65000"/>
                    <a:lumOff val="35000"/>
                  </a:schemeClr>
                </a:solidFill>
                <a:latin typeface="Roboto" panose="02000000000000000000" pitchFamily="2" charset="0"/>
                <a:ea typeface="Roboto" panose="02000000000000000000" pitchFamily="2" charset="0"/>
              </a:rPr>
              <a:t>100%</a:t>
            </a:r>
          </a:p>
        </p:txBody>
      </p:sp>
      <p:sp>
        <p:nvSpPr>
          <p:cNvPr id="12" name="TextBox 11">
            <a:extLst>
              <a:ext uri="{FF2B5EF4-FFF2-40B4-BE49-F238E27FC236}">
                <a16:creationId xmlns:a16="http://schemas.microsoft.com/office/drawing/2014/main" id="{C3698138-3EA7-45AB-AEC7-AF57B29E4DCB}"/>
              </a:ext>
            </a:extLst>
          </p:cNvPr>
          <p:cNvSpPr txBox="1"/>
          <p:nvPr/>
        </p:nvSpPr>
        <p:spPr>
          <a:xfrm>
            <a:off x="5378631" y="2484743"/>
            <a:ext cx="1092888" cy="523220"/>
          </a:xfrm>
          <a:prstGeom prst="rect">
            <a:avLst/>
          </a:prstGeom>
          <a:noFill/>
        </p:spPr>
        <p:txBody>
          <a:bodyPr wrap="square" rtlCol="0">
            <a:spAutoFit/>
          </a:bodyPr>
          <a:lstStyle/>
          <a:p>
            <a:pPr algn="ctr"/>
            <a:r>
              <a:rPr lang="en-GB" sz="2800" b="1" dirty="0">
                <a:solidFill>
                  <a:schemeClr val="tx2">
                    <a:lumMod val="65000"/>
                    <a:lumOff val="35000"/>
                  </a:schemeClr>
                </a:solidFill>
                <a:latin typeface="Roboto" panose="02000000000000000000" pitchFamily="2" charset="0"/>
                <a:ea typeface="Roboto" panose="02000000000000000000" pitchFamily="2" charset="0"/>
              </a:rPr>
              <a:t>93%</a:t>
            </a:r>
          </a:p>
        </p:txBody>
      </p:sp>
      <p:sp>
        <p:nvSpPr>
          <p:cNvPr id="13" name="TextBox 12">
            <a:extLst>
              <a:ext uri="{FF2B5EF4-FFF2-40B4-BE49-F238E27FC236}">
                <a16:creationId xmlns:a16="http://schemas.microsoft.com/office/drawing/2014/main" id="{8A46CB41-FAE7-47F9-93F8-7DBEAE5906F7}"/>
              </a:ext>
            </a:extLst>
          </p:cNvPr>
          <p:cNvSpPr txBox="1"/>
          <p:nvPr/>
        </p:nvSpPr>
        <p:spPr>
          <a:xfrm>
            <a:off x="7486604" y="2485479"/>
            <a:ext cx="1092888" cy="523220"/>
          </a:xfrm>
          <a:prstGeom prst="rect">
            <a:avLst/>
          </a:prstGeom>
          <a:noFill/>
        </p:spPr>
        <p:txBody>
          <a:bodyPr wrap="square" rtlCol="0">
            <a:spAutoFit/>
          </a:bodyPr>
          <a:lstStyle/>
          <a:p>
            <a:pPr algn="ctr"/>
            <a:r>
              <a:rPr lang="en-GB" sz="2800" b="1" dirty="0">
                <a:solidFill>
                  <a:schemeClr val="tx2">
                    <a:lumMod val="65000"/>
                    <a:lumOff val="35000"/>
                  </a:schemeClr>
                </a:solidFill>
                <a:latin typeface="Roboto" panose="02000000000000000000" pitchFamily="2" charset="0"/>
                <a:ea typeface="Roboto" panose="02000000000000000000" pitchFamily="2" charset="0"/>
              </a:rPr>
              <a:t>100%</a:t>
            </a:r>
          </a:p>
        </p:txBody>
      </p:sp>
      <p:sp>
        <p:nvSpPr>
          <p:cNvPr id="14" name="TextBox 13">
            <a:extLst>
              <a:ext uri="{FF2B5EF4-FFF2-40B4-BE49-F238E27FC236}">
                <a16:creationId xmlns:a16="http://schemas.microsoft.com/office/drawing/2014/main" id="{FD5181D4-DBE2-4E47-A0E0-428401076054}"/>
              </a:ext>
            </a:extLst>
          </p:cNvPr>
          <p:cNvSpPr txBox="1"/>
          <p:nvPr/>
        </p:nvSpPr>
        <p:spPr>
          <a:xfrm>
            <a:off x="9618266" y="2484743"/>
            <a:ext cx="1092888" cy="523220"/>
          </a:xfrm>
          <a:prstGeom prst="rect">
            <a:avLst/>
          </a:prstGeom>
          <a:noFill/>
        </p:spPr>
        <p:txBody>
          <a:bodyPr wrap="square" rtlCol="0">
            <a:spAutoFit/>
          </a:bodyPr>
          <a:lstStyle/>
          <a:p>
            <a:pPr algn="ctr"/>
            <a:r>
              <a:rPr lang="en-GB" sz="2800" b="1" dirty="0">
                <a:solidFill>
                  <a:schemeClr val="tx2">
                    <a:lumMod val="65000"/>
                    <a:lumOff val="35000"/>
                  </a:schemeClr>
                </a:solidFill>
                <a:latin typeface="Roboto" panose="02000000000000000000" pitchFamily="2" charset="0"/>
                <a:ea typeface="Roboto" panose="02000000000000000000" pitchFamily="2" charset="0"/>
              </a:rPr>
              <a:t>100%</a:t>
            </a:r>
          </a:p>
        </p:txBody>
      </p:sp>
      <p:graphicFrame>
        <p:nvGraphicFramePr>
          <p:cNvPr id="26" name="Chart 25">
            <a:extLst>
              <a:ext uri="{FF2B5EF4-FFF2-40B4-BE49-F238E27FC236}">
                <a16:creationId xmlns:a16="http://schemas.microsoft.com/office/drawing/2014/main" id="{38B8FD62-F250-D349-81D8-47E762224A4A}"/>
              </a:ext>
            </a:extLst>
          </p:cNvPr>
          <p:cNvGraphicFramePr>
            <a:graphicFrameLocks noChangeAspect="1"/>
          </p:cNvGraphicFramePr>
          <p:nvPr>
            <p:extLst>
              <p:ext uri="{D42A27DB-BD31-4B8C-83A1-F6EECF244321}">
                <p14:modId xmlns:p14="http://schemas.microsoft.com/office/powerpoint/2010/main" val="3573761773"/>
              </p:ext>
            </p:extLst>
          </p:nvPr>
        </p:nvGraphicFramePr>
        <p:xfrm>
          <a:off x="746483" y="1787704"/>
          <a:ext cx="2049039" cy="194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5ACEDAB0-9D67-3845-B75F-577F9FD41788}"/>
              </a:ext>
            </a:extLst>
          </p:cNvPr>
          <p:cNvGraphicFramePr>
            <a:graphicFrameLocks noChangeAspect="1"/>
          </p:cNvGraphicFramePr>
          <p:nvPr>
            <p:extLst>
              <p:ext uri="{D42A27DB-BD31-4B8C-83A1-F6EECF244321}">
                <p14:modId xmlns:p14="http://schemas.microsoft.com/office/powerpoint/2010/main" val="3617529503"/>
              </p:ext>
            </p:extLst>
          </p:nvPr>
        </p:nvGraphicFramePr>
        <p:xfrm>
          <a:off x="2808584" y="1787704"/>
          <a:ext cx="2049039" cy="194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84817322-0E51-EF40-82D7-3896E1289E4B}"/>
              </a:ext>
            </a:extLst>
          </p:cNvPr>
          <p:cNvGraphicFramePr>
            <a:graphicFrameLocks noChangeAspect="1"/>
          </p:cNvGraphicFramePr>
          <p:nvPr>
            <p:extLst>
              <p:ext uri="{D42A27DB-BD31-4B8C-83A1-F6EECF244321}">
                <p14:modId xmlns:p14="http://schemas.microsoft.com/office/powerpoint/2010/main" val="3373146958"/>
              </p:ext>
            </p:extLst>
          </p:nvPr>
        </p:nvGraphicFramePr>
        <p:xfrm>
          <a:off x="4886683" y="1787704"/>
          <a:ext cx="2049039" cy="194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a:extLst>
              <a:ext uri="{FF2B5EF4-FFF2-40B4-BE49-F238E27FC236}">
                <a16:creationId xmlns:a16="http://schemas.microsoft.com/office/drawing/2014/main" id="{E9D779C2-007F-4649-926E-EF8330EEECF8}"/>
              </a:ext>
            </a:extLst>
          </p:cNvPr>
          <p:cNvGraphicFramePr>
            <a:graphicFrameLocks noChangeAspect="1"/>
          </p:cNvGraphicFramePr>
          <p:nvPr>
            <p:extLst>
              <p:ext uri="{D42A27DB-BD31-4B8C-83A1-F6EECF244321}">
                <p14:modId xmlns:p14="http://schemas.microsoft.com/office/powerpoint/2010/main" val="3905897483"/>
              </p:ext>
            </p:extLst>
          </p:nvPr>
        </p:nvGraphicFramePr>
        <p:xfrm>
          <a:off x="6974184" y="1787704"/>
          <a:ext cx="2049039" cy="1944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id="{FFA7735A-340D-734D-97DB-DBDA3A9CA651}"/>
              </a:ext>
            </a:extLst>
          </p:cNvPr>
          <p:cNvGraphicFramePr>
            <a:graphicFrameLocks noChangeAspect="1"/>
          </p:cNvGraphicFramePr>
          <p:nvPr>
            <p:extLst>
              <p:ext uri="{D42A27DB-BD31-4B8C-83A1-F6EECF244321}">
                <p14:modId xmlns:p14="http://schemas.microsoft.com/office/powerpoint/2010/main" val="1058041111"/>
              </p:ext>
            </p:extLst>
          </p:nvPr>
        </p:nvGraphicFramePr>
        <p:xfrm>
          <a:off x="9120484" y="1787704"/>
          <a:ext cx="2049039" cy="1944000"/>
        </p:xfrm>
        <a:graphic>
          <a:graphicData uri="http://schemas.openxmlformats.org/drawingml/2006/chart">
            <c:chart xmlns:c="http://schemas.openxmlformats.org/drawingml/2006/chart" xmlns:r="http://schemas.openxmlformats.org/officeDocument/2006/relationships" r:id="rId7"/>
          </a:graphicData>
        </a:graphic>
      </p:graphicFrame>
      <p:cxnSp>
        <p:nvCxnSpPr>
          <p:cNvPr id="38" name="Straight Connector 37">
            <a:extLst>
              <a:ext uri="{FF2B5EF4-FFF2-40B4-BE49-F238E27FC236}">
                <a16:creationId xmlns:a16="http://schemas.microsoft.com/office/drawing/2014/main" id="{1DAEF95B-1AB9-7248-9196-DEFC14D08634}"/>
              </a:ext>
            </a:extLst>
          </p:cNvPr>
          <p:cNvCxnSpPr>
            <a:cxnSpLocks/>
          </p:cNvCxnSpPr>
          <p:nvPr/>
        </p:nvCxnSpPr>
        <p:spPr>
          <a:xfrm>
            <a:off x="7127600" y="3896963"/>
            <a:ext cx="18020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079632B-9AB2-744A-808B-50079A23C5E7}"/>
              </a:ext>
            </a:extLst>
          </p:cNvPr>
          <p:cNvCxnSpPr>
            <a:cxnSpLocks/>
          </p:cNvCxnSpPr>
          <p:nvPr/>
        </p:nvCxnSpPr>
        <p:spPr>
          <a:xfrm>
            <a:off x="5032100" y="3896963"/>
            <a:ext cx="18020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F4EE36C-AF70-3343-A286-DB391A68807C}"/>
              </a:ext>
            </a:extLst>
          </p:cNvPr>
          <p:cNvCxnSpPr>
            <a:cxnSpLocks/>
          </p:cNvCxnSpPr>
          <p:nvPr/>
        </p:nvCxnSpPr>
        <p:spPr>
          <a:xfrm>
            <a:off x="2962000" y="3896963"/>
            <a:ext cx="18020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9AB66D1-6D3C-DB4F-AA51-EA2317D236BA}"/>
              </a:ext>
            </a:extLst>
          </p:cNvPr>
          <p:cNvCxnSpPr>
            <a:cxnSpLocks/>
          </p:cNvCxnSpPr>
          <p:nvPr/>
        </p:nvCxnSpPr>
        <p:spPr>
          <a:xfrm>
            <a:off x="879200" y="3896963"/>
            <a:ext cx="18020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1F0BBE1-ADE5-E841-9CE5-0EA7E2202CE2}"/>
              </a:ext>
            </a:extLst>
          </p:cNvPr>
          <p:cNvCxnSpPr>
            <a:cxnSpLocks/>
          </p:cNvCxnSpPr>
          <p:nvPr/>
        </p:nvCxnSpPr>
        <p:spPr>
          <a:xfrm>
            <a:off x="9286600" y="3896963"/>
            <a:ext cx="18020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459C21F-7F07-B74E-8C97-C1B6B41B9E9D}"/>
              </a:ext>
            </a:extLst>
          </p:cNvPr>
          <p:cNvGrpSpPr/>
          <p:nvPr/>
        </p:nvGrpSpPr>
        <p:grpSpPr>
          <a:xfrm>
            <a:off x="5897615" y="1247170"/>
            <a:ext cx="399946" cy="95250"/>
            <a:chOff x="1942594" y="2781300"/>
            <a:chExt cx="799891" cy="190500"/>
          </a:xfrm>
          <a:solidFill>
            <a:schemeClr val="bg1">
              <a:lumMod val="85000"/>
            </a:schemeClr>
          </a:solidFill>
        </p:grpSpPr>
        <p:sp>
          <p:nvSpPr>
            <p:cNvPr id="46" name="Oval 45">
              <a:extLst>
                <a:ext uri="{FF2B5EF4-FFF2-40B4-BE49-F238E27FC236}">
                  <a16:creationId xmlns:a16="http://schemas.microsoft.com/office/drawing/2014/main" id="{A82FE79B-4A8E-3040-A8AA-973826E6BB80}"/>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47" name="Oval 46">
              <a:extLst>
                <a:ext uri="{FF2B5EF4-FFF2-40B4-BE49-F238E27FC236}">
                  <a16:creationId xmlns:a16="http://schemas.microsoft.com/office/drawing/2014/main" id="{C99EAFC7-CD69-694B-A572-505841E1BDBA}"/>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48" name="Oval 47">
              <a:extLst>
                <a:ext uri="{FF2B5EF4-FFF2-40B4-BE49-F238E27FC236}">
                  <a16:creationId xmlns:a16="http://schemas.microsoft.com/office/drawing/2014/main" id="{A00850F7-5FDF-EF46-9E3A-AE68E03E0719}"/>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spTree>
    <p:extLst>
      <p:ext uri="{BB962C8B-B14F-4D97-AF65-F5344CB8AC3E}">
        <p14:creationId xmlns:p14="http://schemas.microsoft.com/office/powerpoint/2010/main" val="3099961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D27E91B-9AB2-004E-98A8-2ECA1E2CE36D}"/>
              </a:ext>
            </a:extLst>
          </p:cNvPr>
          <p:cNvPicPr>
            <a:picLocks noChangeAspect="1"/>
          </p:cNvPicPr>
          <p:nvPr/>
        </p:nvPicPr>
        <p:blipFill>
          <a:blip r:embed="rId2"/>
          <a:stretch>
            <a:fillRect/>
          </a:stretch>
        </p:blipFill>
        <p:spPr>
          <a:xfrm>
            <a:off x="4545895" y="6180769"/>
            <a:ext cx="3707261" cy="418260"/>
          </a:xfrm>
          <a:prstGeom prst="rect">
            <a:avLst/>
          </a:prstGeom>
        </p:spPr>
      </p:pic>
      <p:pic>
        <p:nvPicPr>
          <p:cNvPr id="11" name="Picture 10">
            <a:extLst>
              <a:ext uri="{FF2B5EF4-FFF2-40B4-BE49-F238E27FC236}">
                <a16:creationId xmlns:a16="http://schemas.microsoft.com/office/drawing/2014/main" id="{7C33AE62-9AC2-FA43-BE94-9E0906D98A1E}"/>
              </a:ext>
            </a:extLst>
          </p:cNvPr>
          <p:cNvPicPr>
            <a:picLocks noChangeAspect="1"/>
          </p:cNvPicPr>
          <p:nvPr/>
        </p:nvPicPr>
        <p:blipFill>
          <a:blip r:embed="rId3"/>
          <a:stretch>
            <a:fillRect/>
          </a:stretch>
        </p:blipFill>
        <p:spPr>
          <a:xfrm>
            <a:off x="7895174" y="3264153"/>
            <a:ext cx="2457704" cy="1974221"/>
          </a:xfrm>
          <a:prstGeom prst="rect">
            <a:avLst/>
          </a:prstGeom>
          <a:effectLst>
            <a:outerShdw blurRad="292100" dist="406400" dir="3240000" sx="86000" sy="86000" algn="ctr" rotWithShape="0">
              <a:schemeClr val="tx1">
                <a:lumMod val="65000"/>
                <a:lumOff val="35000"/>
                <a:alpha val="47000"/>
              </a:schemeClr>
            </a:outerShdw>
          </a:effectLst>
        </p:spPr>
      </p:pic>
      <p:pic>
        <p:nvPicPr>
          <p:cNvPr id="10" name="Picture 9">
            <a:extLst>
              <a:ext uri="{FF2B5EF4-FFF2-40B4-BE49-F238E27FC236}">
                <a16:creationId xmlns:a16="http://schemas.microsoft.com/office/drawing/2014/main" id="{D26F125E-B7BC-3342-99F3-D2D17D6DA460}"/>
              </a:ext>
            </a:extLst>
          </p:cNvPr>
          <p:cNvPicPr>
            <a:picLocks noChangeAspect="1"/>
          </p:cNvPicPr>
          <p:nvPr/>
        </p:nvPicPr>
        <p:blipFill>
          <a:blip r:embed="rId4"/>
          <a:stretch>
            <a:fillRect/>
          </a:stretch>
        </p:blipFill>
        <p:spPr>
          <a:xfrm>
            <a:off x="6638108" y="1609681"/>
            <a:ext cx="2457704" cy="1987849"/>
          </a:xfrm>
          <a:prstGeom prst="rect">
            <a:avLst/>
          </a:prstGeom>
          <a:effectLst>
            <a:outerShdw blurRad="292100" dist="406400" dir="3240000" sx="86000" sy="86000" algn="ctr" rotWithShape="0">
              <a:schemeClr val="tx1">
                <a:lumMod val="65000"/>
                <a:lumOff val="35000"/>
                <a:alpha val="47000"/>
              </a:schemeClr>
            </a:outerShdw>
          </a:effectLst>
        </p:spPr>
      </p:pic>
      <p:pic>
        <p:nvPicPr>
          <p:cNvPr id="7" name="Picture 6">
            <a:extLst>
              <a:ext uri="{FF2B5EF4-FFF2-40B4-BE49-F238E27FC236}">
                <a16:creationId xmlns:a16="http://schemas.microsoft.com/office/drawing/2014/main" id="{464C1C96-7978-A244-A2FF-4707B15E7CDC}"/>
              </a:ext>
            </a:extLst>
          </p:cNvPr>
          <p:cNvPicPr>
            <a:picLocks noChangeAspect="1"/>
          </p:cNvPicPr>
          <p:nvPr/>
        </p:nvPicPr>
        <p:blipFill>
          <a:blip r:embed="rId5"/>
          <a:stretch>
            <a:fillRect/>
          </a:stretch>
        </p:blipFill>
        <p:spPr>
          <a:xfrm>
            <a:off x="4774532" y="3274624"/>
            <a:ext cx="3249989" cy="3074956"/>
          </a:xfrm>
          <a:prstGeom prst="rect">
            <a:avLst/>
          </a:prstGeom>
          <a:effectLst>
            <a:outerShdw blurRad="292100" dist="406400" dir="3240000" sx="86000" sy="86000" algn="ctr" rotWithShape="0">
              <a:schemeClr val="tx1">
                <a:lumMod val="65000"/>
                <a:lumOff val="35000"/>
                <a:alpha val="47000"/>
              </a:schemeClr>
            </a:outerShdw>
          </a:effectLst>
        </p:spPr>
      </p:pic>
      <p:sp>
        <p:nvSpPr>
          <p:cNvPr id="20" name="Rectangle 19">
            <a:extLst>
              <a:ext uri="{FF2B5EF4-FFF2-40B4-BE49-F238E27FC236}">
                <a16:creationId xmlns:a16="http://schemas.microsoft.com/office/drawing/2014/main" id="{A122FDC9-4402-4723-A4B7-6EAA817916A9}"/>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CLIENT QUALITATIVE OUTCOMES</a:t>
            </a:r>
          </a:p>
        </p:txBody>
      </p:sp>
      <p:grpSp>
        <p:nvGrpSpPr>
          <p:cNvPr id="15" name="Group 14">
            <a:extLst>
              <a:ext uri="{FF2B5EF4-FFF2-40B4-BE49-F238E27FC236}">
                <a16:creationId xmlns:a16="http://schemas.microsoft.com/office/drawing/2014/main" id="{3BB088D0-BD0C-2040-9BFF-EFDC42347E44}"/>
              </a:ext>
            </a:extLst>
          </p:cNvPr>
          <p:cNvGrpSpPr/>
          <p:nvPr/>
        </p:nvGrpSpPr>
        <p:grpSpPr>
          <a:xfrm>
            <a:off x="5897615" y="1247170"/>
            <a:ext cx="399946" cy="95250"/>
            <a:chOff x="1942594" y="2781300"/>
            <a:chExt cx="799891" cy="190500"/>
          </a:xfrm>
          <a:solidFill>
            <a:schemeClr val="bg1">
              <a:lumMod val="85000"/>
            </a:schemeClr>
          </a:solidFill>
        </p:grpSpPr>
        <p:sp>
          <p:nvSpPr>
            <p:cNvPr id="17" name="Oval 16">
              <a:extLst>
                <a:ext uri="{FF2B5EF4-FFF2-40B4-BE49-F238E27FC236}">
                  <a16:creationId xmlns:a16="http://schemas.microsoft.com/office/drawing/2014/main" id="{F89732F4-9FAB-9B47-A7FF-D34BE3442713}"/>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19" name="Oval 18">
              <a:extLst>
                <a:ext uri="{FF2B5EF4-FFF2-40B4-BE49-F238E27FC236}">
                  <a16:creationId xmlns:a16="http://schemas.microsoft.com/office/drawing/2014/main" id="{5415A00D-1FFC-FC43-A925-2C44F8D68B18}"/>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21" name="Oval 20">
              <a:extLst>
                <a:ext uri="{FF2B5EF4-FFF2-40B4-BE49-F238E27FC236}">
                  <a16:creationId xmlns:a16="http://schemas.microsoft.com/office/drawing/2014/main" id="{BE0E000F-C0C6-0049-B337-8F0CF72B88D6}"/>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sp>
        <p:nvSpPr>
          <p:cNvPr id="32" name="TextBox 31">
            <a:extLst>
              <a:ext uri="{FF2B5EF4-FFF2-40B4-BE49-F238E27FC236}">
                <a16:creationId xmlns:a16="http://schemas.microsoft.com/office/drawing/2014/main" id="{A5BA6D8B-86D5-B443-9FC1-9ECF7734E766}"/>
              </a:ext>
            </a:extLst>
          </p:cNvPr>
          <p:cNvSpPr txBox="1"/>
          <p:nvPr/>
        </p:nvSpPr>
        <p:spPr>
          <a:xfrm>
            <a:off x="4932094" y="3793460"/>
            <a:ext cx="2934866" cy="1384995"/>
          </a:xfrm>
          <a:prstGeom prst="rect">
            <a:avLst/>
          </a:prstGeom>
          <a:noFill/>
        </p:spPr>
        <p:txBody>
          <a:bodyPr wrap="square">
            <a:spAutoFit/>
          </a:bodyPr>
          <a:lstStyle/>
          <a:p>
            <a:pPr algn="ctr"/>
            <a:r>
              <a:rPr lang="en-GB" sz="1400" b="1" dirty="0">
                <a:solidFill>
                  <a:schemeClr val="bg2"/>
                </a:solidFill>
                <a:latin typeface="Roboto" panose="02000000000000000000" pitchFamily="2" charset="0"/>
                <a:ea typeface="Roboto" panose="02000000000000000000" pitchFamily="2" charset="0"/>
                <a:cs typeface="Roboto" panose="02000000000000000000" pitchFamily="2" charset="0"/>
              </a:rPr>
              <a:t>“I feel like my life is getting back on track, having the flat and being off the Heroin has helped me get my confidence back and also I have been able to be creative again and do the things I love” </a:t>
            </a:r>
          </a:p>
        </p:txBody>
      </p:sp>
      <p:sp>
        <p:nvSpPr>
          <p:cNvPr id="13" name="TextBox 12">
            <a:extLst>
              <a:ext uri="{FF2B5EF4-FFF2-40B4-BE49-F238E27FC236}">
                <a16:creationId xmlns:a16="http://schemas.microsoft.com/office/drawing/2014/main" id="{39BFC225-8131-4EFA-B339-717ECF6402B4}"/>
              </a:ext>
            </a:extLst>
          </p:cNvPr>
          <p:cNvSpPr txBox="1"/>
          <p:nvPr/>
        </p:nvSpPr>
        <p:spPr>
          <a:xfrm>
            <a:off x="8161536" y="3694234"/>
            <a:ext cx="1924979" cy="1138773"/>
          </a:xfrm>
          <a:prstGeom prst="rect">
            <a:avLst/>
          </a:prstGeom>
          <a:noFill/>
        </p:spPr>
        <p:txBody>
          <a:bodyPr wrap="square">
            <a:spAutoFit/>
          </a:bodyPr>
          <a:lstStyle/>
          <a:p>
            <a:pPr algn="ctr"/>
            <a:r>
              <a:rPr lang="en-GB" sz="1700" dirty="0">
                <a:solidFill>
                  <a:schemeClr val="bg2"/>
                </a:solidFill>
                <a:latin typeface="Roboto Light" panose="02000000000000000000" pitchFamily="2" charset="0"/>
                <a:ea typeface="Roboto Light" panose="02000000000000000000" pitchFamily="2" charset="0"/>
                <a:cs typeface="Roboto Light" panose="02000000000000000000" pitchFamily="2" charset="0"/>
              </a:rPr>
              <a:t>“I feel more stable in my life and more confident about myself”</a:t>
            </a:r>
          </a:p>
        </p:txBody>
      </p:sp>
      <p:sp>
        <p:nvSpPr>
          <p:cNvPr id="35" name="TextBox 34">
            <a:extLst>
              <a:ext uri="{FF2B5EF4-FFF2-40B4-BE49-F238E27FC236}">
                <a16:creationId xmlns:a16="http://schemas.microsoft.com/office/drawing/2014/main" id="{C30D7244-27A6-3A4C-9652-2430DC35B122}"/>
              </a:ext>
            </a:extLst>
          </p:cNvPr>
          <p:cNvSpPr txBox="1"/>
          <p:nvPr/>
        </p:nvSpPr>
        <p:spPr>
          <a:xfrm>
            <a:off x="6758374" y="1978251"/>
            <a:ext cx="2152984" cy="1169551"/>
          </a:xfrm>
          <a:prstGeom prst="rect">
            <a:avLst/>
          </a:prstGeom>
          <a:noFill/>
        </p:spPr>
        <p:txBody>
          <a:bodyPr wrap="square" rtlCol="0">
            <a:spAutoFit/>
          </a:bodyPr>
          <a:lstStyle/>
          <a:p>
            <a:pPr algn="ctr"/>
            <a:r>
              <a:rPr lang="en-GB" sz="1400" b="1" dirty="0">
                <a:solidFill>
                  <a:schemeClr val="bg2"/>
                </a:solidFill>
                <a:latin typeface="Roboto" panose="02000000000000000000" pitchFamily="2" charset="0"/>
                <a:ea typeface="Roboto" panose="02000000000000000000" pitchFamily="2" charset="0"/>
                <a:cs typeface="Roboto" panose="02000000000000000000" pitchFamily="2" charset="0"/>
              </a:rPr>
              <a:t>“Having a house has woken me up because I’ve got bills to pay now and so I’m not spending all my money on drink”</a:t>
            </a:r>
          </a:p>
        </p:txBody>
      </p:sp>
      <p:pic>
        <p:nvPicPr>
          <p:cNvPr id="9" name="Picture 8">
            <a:extLst>
              <a:ext uri="{FF2B5EF4-FFF2-40B4-BE49-F238E27FC236}">
                <a16:creationId xmlns:a16="http://schemas.microsoft.com/office/drawing/2014/main" id="{AF4AF4C4-7572-794A-BD17-CA957285AFB9}"/>
              </a:ext>
            </a:extLst>
          </p:cNvPr>
          <p:cNvPicPr>
            <a:picLocks noChangeAspect="1"/>
          </p:cNvPicPr>
          <p:nvPr/>
        </p:nvPicPr>
        <p:blipFill>
          <a:blip r:embed="rId6"/>
          <a:stretch>
            <a:fillRect/>
          </a:stretch>
        </p:blipFill>
        <p:spPr>
          <a:xfrm>
            <a:off x="3766985" y="1497220"/>
            <a:ext cx="2934866" cy="2213992"/>
          </a:xfrm>
          <a:prstGeom prst="rect">
            <a:avLst/>
          </a:prstGeom>
          <a:effectLst>
            <a:outerShdw blurRad="292100" dist="406400" dir="3240000" sx="86000" sy="86000" algn="ctr" rotWithShape="0">
              <a:schemeClr val="tx1">
                <a:lumMod val="65000"/>
                <a:lumOff val="35000"/>
                <a:alpha val="47000"/>
              </a:schemeClr>
            </a:outerShdw>
          </a:effectLst>
        </p:spPr>
      </p:pic>
      <p:sp>
        <p:nvSpPr>
          <p:cNvPr id="37" name="TextBox 36">
            <a:extLst>
              <a:ext uri="{FF2B5EF4-FFF2-40B4-BE49-F238E27FC236}">
                <a16:creationId xmlns:a16="http://schemas.microsoft.com/office/drawing/2014/main" id="{C0ABEA39-F003-604C-8C8A-69F2DD7C61A0}"/>
              </a:ext>
            </a:extLst>
          </p:cNvPr>
          <p:cNvSpPr txBox="1"/>
          <p:nvPr/>
        </p:nvSpPr>
        <p:spPr>
          <a:xfrm>
            <a:off x="3913933" y="1819055"/>
            <a:ext cx="2640969" cy="1815882"/>
          </a:xfrm>
          <a:prstGeom prst="rect">
            <a:avLst/>
          </a:prstGeom>
          <a:noFill/>
        </p:spPr>
        <p:txBody>
          <a:bodyPr wrap="square">
            <a:spAutoFit/>
          </a:bodyPr>
          <a:lstStyle/>
          <a:p>
            <a:pPr algn="ctr"/>
            <a:r>
              <a:rPr lang="en-GB" sz="1400" b="1" dirty="0">
                <a:solidFill>
                  <a:schemeClr val="bg2"/>
                </a:solidFill>
                <a:latin typeface="Roboto" panose="02000000000000000000" pitchFamily="2" charset="0"/>
                <a:ea typeface="Roboto" panose="02000000000000000000" pitchFamily="2" charset="0"/>
                <a:cs typeface="Roboto" panose="02000000000000000000" pitchFamily="2" charset="0"/>
              </a:rPr>
              <a:t>"I have… started </a:t>
            </a:r>
            <a:r>
              <a:rPr lang="en-GB" sz="1400" b="1" dirty="0" err="1">
                <a:solidFill>
                  <a:schemeClr val="bg2"/>
                </a:solidFill>
                <a:latin typeface="Roboto" panose="02000000000000000000" pitchFamily="2" charset="0"/>
                <a:ea typeface="Roboto" panose="02000000000000000000" pitchFamily="2" charset="0"/>
                <a:cs typeface="Roboto" panose="02000000000000000000" pitchFamily="2" charset="0"/>
              </a:rPr>
              <a:t>Buvidal</a:t>
            </a:r>
            <a:r>
              <a:rPr lang="en-GB" sz="1400" b="1" dirty="0">
                <a:solidFill>
                  <a:schemeClr val="bg2"/>
                </a:solidFill>
                <a:latin typeface="Roboto" panose="02000000000000000000" pitchFamily="2" charset="0"/>
                <a:ea typeface="Roboto" panose="02000000000000000000" pitchFamily="2" charset="0"/>
                <a:cs typeface="Roboto" panose="02000000000000000000" pitchFamily="2" charset="0"/>
              </a:rPr>
              <a:t> and no longer crave heroin or any other substances. This has helped me to start thinking clear again and begin enjoying the things I love again like music and writing"</a:t>
            </a:r>
          </a:p>
        </p:txBody>
      </p:sp>
      <p:pic>
        <p:nvPicPr>
          <p:cNvPr id="12" name="Picture 11">
            <a:extLst>
              <a:ext uri="{FF2B5EF4-FFF2-40B4-BE49-F238E27FC236}">
                <a16:creationId xmlns:a16="http://schemas.microsoft.com/office/drawing/2014/main" id="{45E5F85E-A286-FD4D-8D0B-B8BD6A70660E}"/>
              </a:ext>
            </a:extLst>
          </p:cNvPr>
          <p:cNvPicPr>
            <a:picLocks noChangeAspect="1"/>
          </p:cNvPicPr>
          <p:nvPr/>
        </p:nvPicPr>
        <p:blipFill>
          <a:blip r:embed="rId7"/>
          <a:stretch>
            <a:fillRect/>
          </a:stretch>
        </p:blipFill>
        <p:spPr>
          <a:xfrm>
            <a:off x="2481222" y="3403142"/>
            <a:ext cx="2422658" cy="1953756"/>
          </a:xfrm>
          <a:prstGeom prst="rect">
            <a:avLst/>
          </a:prstGeom>
          <a:effectLst>
            <a:outerShdw blurRad="292100" dist="406400" dir="3240000" sx="86000" sy="86000" algn="ctr" rotWithShape="0">
              <a:schemeClr val="tx1">
                <a:lumMod val="65000"/>
                <a:lumOff val="35000"/>
                <a:alpha val="47000"/>
              </a:schemeClr>
            </a:outerShdw>
          </a:effectLst>
        </p:spPr>
      </p:pic>
      <p:sp>
        <p:nvSpPr>
          <p:cNvPr id="38" name="TextBox 37">
            <a:extLst>
              <a:ext uri="{FF2B5EF4-FFF2-40B4-BE49-F238E27FC236}">
                <a16:creationId xmlns:a16="http://schemas.microsoft.com/office/drawing/2014/main" id="{925058B8-6937-E742-945B-778B987D1EF0}"/>
              </a:ext>
            </a:extLst>
          </p:cNvPr>
          <p:cNvSpPr txBox="1"/>
          <p:nvPr/>
        </p:nvSpPr>
        <p:spPr>
          <a:xfrm>
            <a:off x="2554472" y="3842337"/>
            <a:ext cx="2275401" cy="1015663"/>
          </a:xfrm>
          <a:prstGeom prst="rect">
            <a:avLst/>
          </a:prstGeom>
          <a:noFill/>
        </p:spPr>
        <p:txBody>
          <a:bodyPr wrap="square">
            <a:spAutoFit/>
          </a:bodyPr>
          <a:lstStyle/>
          <a:p>
            <a:pPr algn="ctr"/>
            <a:r>
              <a:rPr lang="en-GB" sz="2000" dirty="0">
                <a:solidFill>
                  <a:schemeClr val="bg2"/>
                </a:solidFill>
                <a:latin typeface="Roboto Light" panose="02000000000000000000" pitchFamily="2" charset="0"/>
                <a:ea typeface="Roboto Light" panose="02000000000000000000" pitchFamily="2" charset="0"/>
                <a:cs typeface="Roboto Light" panose="02000000000000000000" pitchFamily="2" charset="0"/>
              </a:rPr>
              <a:t>“If I ever need anything they are always there”</a:t>
            </a:r>
          </a:p>
        </p:txBody>
      </p:sp>
      <p:pic>
        <p:nvPicPr>
          <p:cNvPr id="14" name="Picture 13">
            <a:extLst>
              <a:ext uri="{FF2B5EF4-FFF2-40B4-BE49-F238E27FC236}">
                <a16:creationId xmlns:a16="http://schemas.microsoft.com/office/drawing/2014/main" id="{9EEE6522-D847-0844-8232-897035E970D6}"/>
              </a:ext>
            </a:extLst>
          </p:cNvPr>
          <p:cNvPicPr>
            <a:picLocks noChangeAspect="1"/>
          </p:cNvPicPr>
          <p:nvPr/>
        </p:nvPicPr>
        <p:blipFill>
          <a:blip r:embed="rId8"/>
          <a:stretch>
            <a:fillRect/>
          </a:stretch>
        </p:blipFill>
        <p:spPr>
          <a:xfrm>
            <a:off x="1860551" y="1986971"/>
            <a:ext cx="2063449" cy="1681971"/>
          </a:xfrm>
          <a:prstGeom prst="rect">
            <a:avLst/>
          </a:prstGeom>
          <a:effectLst>
            <a:outerShdw blurRad="292100" dist="406400" dir="3240000" sx="86000" sy="86000" algn="ctr" rotWithShape="0">
              <a:schemeClr val="tx1">
                <a:lumMod val="65000"/>
                <a:lumOff val="35000"/>
                <a:alpha val="47000"/>
              </a:schemeClr>
            </a:outerShdw>
          </a:effectLst>
        </p:spPr>
      </p:pic>
      <p:sp>
        <p:nvSpPr>
          <p:cNvPr id="28" name="TextBox 27">
            <a:extLst>
              <a:ext uri="{FF2B5EF4-FFF2-40B4-BE49-F238E27FC236}">
                <a16:creationId xmlns:a16="http://schemas.microsoft.com/office/drawing/2014/main" id="{E548616A-0388-5147-A1FE-CDC99DEA0DFD}"/>
              </a:ext>
            </a:extLst>
          </p:cNvPr>
          <p:cNvSpPr txBox="1"/>
          <p:nvPr/>
        </p:nvSpPr>
        <p:spPr>
          <a:xfrm>
            <a:off x="1892551" y="2272278"/>
            <a:ext cx="1980373" cy="1169551"/>
          </a:xfrm>
          <a:prstGeom prst="rect">
            <a:avLst/>
          </a:prstGeom>
          <a:noFill/>
        </p:spPr>
        <p:txBody>
          <a:bodyPr wrap="square" rtlCol="0">
            <a:spAutoFit/>
          </a:bodyPr>
          <a:lstStyle/>
          <a:p>
            <a:pPr algn="ctr"/>
            <a:r>
              <a:rPr lang="en-GB" sz="1400" b="1" dirty="0">
                <a:solidFill>
                  <a:schemeClr val="bg2"/>
                </a:solidFill>
                <a:latin typeface="Roboto" panose="02000000000000000000" pitchFamily="2" charset="0"/>
                <a:ea typeface="Roboto" panose="02000000000000000000" pitchFamily="2" charset="0"/>
                <a:cs typeface="Roboto" panose="02000000000000000000" pitchFamily="2" charset="0"/>
              </a:rPr>
              <a:t>‘‘I feel I can achieve more with intensive support and my mental health is improving’’</a:t>
            </a:r>
          </a:p>
        </p:txBody>
      </p:sp>
    </p:spTree>
    <p:extLst>
      <p:ext uri="{BB962C8B-B14F-4D97-AF65-F5344CB8AC3E}">
        <p14:creationId xmlns:p14="http://schemas.microsoft.com/office/powerpoint/2010/main" val="355194780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D27E91B-9AB2-004E-98A8-2ECA1E2CE36D}"/>
              </a:ext>
            </a:extLst>
          </p:cNvPr>
          <p:cNvPicPr>
            <a:picLocks noChangeAspect="1"/>
          </p:cNvPicPr>
          <p:nvPr/>
        </p:nvPicPr>
        <p:blipFill>
          <a:blip r:embed="rId2"/>
          <a:stretch>
            <a:fillRect/>
          </a:stretch>
        </p:blipFill>
        <p:spPr>
          <a:xfrm>
            <a:off x="4545895" y="6180769"/>
            <a:ext cx="3707261" cy="418260"/>
          </a:xfrm>
          <a:prstGeom prst="rect">
            <a:avLst/>
          </a:prstGeom>
        </p:spPr>
      </p:pic>
      <p:pic>
        <p:nvPicPr>
          <p:cNvPr id="11" name="Picture 10">
            <a:extLst>
              <a:ext uri="{FF2B5EF4-FFF2-40B4-BE49-F238E27FC236}">
                <a16:creationId xmlns:a16="http://schemas.microsoft.com/office/drawing/2014/main" id="{7C33AE62-9AC2-FA43-BE94-9E0906D98A1E}"/>
              </a:ext>
            </a:extLst>
          </p:cNvPr>
          <p:cNvPicPr>
            <a:picLocks noChangeAspect="1"/>
          </p:cNvPicPr>
          <p:nvPr/>
        </p:nvPicPr>
        <p:blipFill>
          <a:blip r:embed="rId3"/>
          <a:stretch>
            <a:fillRect/>
          </a:stretch>
        </p:blipFill>
        <p:spPr>
          <a:xfrm>
            <a:off x="7895174" y="3264153"/>
            <a:ext cx="2457704" cy="1974221"/>
          </a:xfrm>
          <a:prstGeom prst="rect">
            <a:avLst/>
          </a:prstGeom>
          <a:effectLst>
            <a:outerShdw blurRad="292100" dist="406400" dir="3240000" sx="86000" sy="86000" algn="ctr" rotWithShape="0">
              <a:schemeClr val="tx1">
                <a:lumMod val="65000"/>
                <a:lumOff val="35000"/>
                <a:alpha val="47000"/>
              </a:schemeClr>
            </a:outerShdw>
          </a:effectLst>
        </p:spPr>
      </p:pic>
      <p:pic>
        <p:nvPicPr>
          <p:cNvPr id="10" name="Picture 9">
            <a:extLst>
              <a:ext uri="{FF2B5EF4-FFF2-40B4-BE49-F238E27FC236}">
                <a16:creationId xmlns:a16="http://schemas.microsoft.com/office/drawing/2014/main" id="{D26F125E-B7BC-3342-99F3-D2D17D6DA460}"/>
              </a:ext>
            </a:extLst>
          </p:cNvPr>
          <p:cNvPicPr>
            <a:picLocks noChangeAspect="1"/>
          </p:cNvPicPr>
          <p:nvPr/>
        </p:nvPicPr>
        <p:blipFill>
          <a:blip r:embed="rId4"/>
          <a:stretch>
            <a:fillRect/>
          </a:stretch>
        </p:blipFill>
        <p:spPr>
          <a:xfrm>
            <a:off x="6638108" y="1609681"/>
            <a:ext cx="2457704" cy="1987849"/>
          </a:xfrm>
          <a:prstGeom prst="rect">
            <a:avLst/>
          </a:prstGeom>
          <a:effectLst>
            <a:outerShdw blurRad="292100" dist="406400" dir="3240000" sx="86000" sy="86000" algn="ctr" rotWithShape="0">
              <a:schemeClr val="tx1">
                <a:lumMod val="65000"/>
                <a:lumOff val="35000"/>
                <a:alpha val="47000"/>
              </a:schemeClr>
            </a:outerShdw>
          </a:effectLst>
        </p:spPr>
      </p:pic>
      <p:pic>
        <p:nvPicPr>
          <p:cNvPr id="7" name="Picture 6">
            <a:extLst>
              <a:ext uri="{FF2B5EF4-FFF2-40B4-BE49-F238E27FC236}">
                <a16:creationId xmlns:a16="http://schemas.microsoft.com/office/drawing/2014/main" id="{464C1C96-7978-A244-A2FF-4707B15E7CDC}"/>
              </a:ext>
            </a:extLst>
          </p:cNvPr>
          <p:cNvPicPr>
            <a:picLocks noChangeAspect="1"/>
          </p:cNvPicPr>
          <p:nvPr/>
        </p:nvPicPr>
        <p:blipFill>
          <a:blip r:embed="rId5"/>
          <a:stretch>
            <a:fillRect/>
          </a:stretch>
        </p:blipFill>
        <p:spPr>
          <a:xfrm>
            <a:off x="4774532" y="3274624"/>
            <a:ext cx="3249989" cy="3074956"/>
          </a:xfrm>
          <a:prstGeom prst="rect">
            <a:avLst/>
          </a:prstGeom>
          <a:effectLst>
            <a:outerShdw blurRad="292100" dist="406400" dir="3240000" sx="86000" sy="86000" algn="ctr" rotWithShape="0">
              <a:schemeClr val="tx1">
                <a:lumMod val="65000"/>
                <a:lumOff val="35000"/>
                <a:alpha val="47000"/>
              </a:schemeClr>
            </a:outerShdw>
          </a:effectLst>
        </p:spPr>
      </p:pic>
      <p:sp>
        <p:nvSpPr>
          <p:cNvPr id="20" name="Rectangle 19">
            <a:extLst>
              <a:ext uri="{FF2B5EF4-FFF2-40B4-BE49-F238E27FC236}">
                <a16:creationId xmlns:a16="http://schemas.microsoft.com/office/drawing/2014/main" id="{A122FDC9-4402-4723-A4B7-6EAA817916A9}"/>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TEAM QUALITATIVE OUTCOMES</a:t>
            </a:r>
          </a:p>
        </p:txBody>
      </p:sp>
      <p:grpSp>
        <p:nvGrpSpPr>
          <p:cNvPr id="15" name="Group 14">
            <a:extLst>
              <a:ext uri="{FF2B5EF4-FFF2-40B4-BE49-F238E27FC236}">
                <a16:creationId xmlns:a16="http://schemas.microsoft.com/office/drawing/2014/main" id="{3BB088D0-BD0C-2040-9BFF-EFDC42347E44}"/>
              </a:ext>
            </a:extLst>
          </p:cNvPr>
          <p:cNvGrpSpPr/>
          <p:nvPr/>
        </p:nvGrpSpPr>
        <p:grpSpPr>
          <a:xfrm>
            <a:off x="5897615" y="1247170"/>
            <a:ext cx="399946" cy="95250"/>
            <a:chOff x="1942594" y="2781300"/>
            <a:chExt cx="799891" cy="190500"/>
          </a:xfrm>
          <a:solidFill>
            <a:schemeClr val="bg1">
              <a:lumMod val="85000"/>
            </a:schemeClr>
          </a:solidFill>
        </p:grpSpPr>
        <p:sp>
          <p:nvSpPr>
            <p:cNvPr id="17" name="Oval 16">
              <a:extLst>
                <a:ext uri="{FF2B5EF4-FFF2-40B4-BE49-F238E27FC236}">
                  <a16:creationId xmlns:a16="http://schemas.microsoft.com/office/drawing/2014/main" id="{F89732F4-9FAB-9B47-A7FF-D34BE3442713}"/>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19" name="Oval 18">
              <a:extLst>
                <a:ext uri="{FF2B5EF4-FFF2-40B4-BE49-F238E27FC236}">
                  <a16:creationId xmlns:a16="http://schemas.microsoft.com/office/drawing/2014/main" id="{5415A00D-1FFC-FC43-A925-2C44F8D68B18}"/>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21" name="Oval 20">
              <a:extLst>
                <a:ext uri="{FF2B5EF4-FFF2-40B4-BE49-F238E27FC236}">
                  <a16:creationId xmlns:a16="http://schemas.microsoft.com/office/drawing/2014/main" id="{BE0E000F-C0C6-0049-B337-8F0CF72B88D6}"/>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sp>
        <p:nvSpPr>
          <p:cNvPr id="32" name="TextBox 31">
            <a:extLst>
              <a:ext uri="{FF2B5EF4-FFF2-40B4-BE49-F238E27FC236}">
                <a16:creationId xmlns:a16="http://schemas.microsoft.com/office/drawing/2014/main" id="{A5BA6D8B-86D5-B443-9FC1-9ECF7734E766}"/>
              </a:ext>
            </a:extLst>
          </p:cNvPr>
          <p:cNvSpPr txBox="1"/>
          <p:nvPr/>
        </p:nvSpPr>
        <p:spPr>
          <a:xfrm>
            <a:off x="4932094" y="3793460"/>
            <a:ext cx="2934866" cy="1600438"/>
          </a:xfrm>
          <a:prstGeom prst="rect">
            <a:avLst/>
          </a:prstGeom>
          <a:noFill/>
        </p:spPr>
        <p:txBody>
          <a:bodyPr wrap="square">
            <a:spAutoFit/>
          </a:bodyPr>
          <a:lstStyle/>
          <a:p>
            <a:pPr algn="ctr"/>
            <a:r>
              <a:rPr lang="en-GB" sz="1400" b="1" dirty="0">
                <a:solidFill>
                  <a:schemeClr val="bg2"/>
                </a:solidFill>
                <a:latin typeface="Roboto" panose="02000000000000000000" pitchFamily="2" charset="0"/>
                <a:ea typeface="Roboto" panose="02000000000000000000" pitchFamily="2" charset="0"/>
                <a:cs typeface="Roboto" panose="02000000000000000000" pitchFamily="2" charset="0"/>
              </a:rPr>
              <a:t>“I have known many of our Housing First clients for many years. Before this project I never believed that I would see people who had lead such challenging lives find such safety and comfort in their home”</a:t>
            </a:r>
          </a:p>
        </p:txBody>
      </p:sp>
      <p:sp>
        <p:nvSpPr>
          <p:cNvPr id="13" name="TextBox 12">
            <a:extLst>
              <a:ext uri="{FF2B5EF4-FFF2-40B4-BE49-F238E27FC236}">
                <a16:creationId xmlns:a16="http://schemas.microsoft.com/office/drawing/2014/main" id="{39BFC225-8131-4EFA-B339-717ECF6402B4}"/>
              </a:ext>
            </a:extLst>
          </p:cNvPr>
          <p:cNvSpPr txBox="1"/>
          <p:nvPr/>
        </p:nvSpPr>
        <p:spPr>
          <a:xfrm>
            <a:off x="8226210" y="3579801"/>
            <a:ext cx="1924979" cy="1600438"/>
          </a:xfrm>
          <a:prstGeom prst="rect">
            <a:avLst/>
          </a:prstGeom>
          <a:noFill/>
        </p:spPr>
        <p:txBody>
          <a:bodyPr wrap="square">
            <a:spAutoFit/>
          </a:bodyPr>
          <a:lstStyle/>
          <a:p>
            <a:pPr algn="ctr"/>
            <a:r>
              <a:rPr lang="en-GB" sz="1400" dirty="0">
                <a:solidFill>
                  <a:schemeClr val="bg2"/>
                </a:solidFill>
                <a:latin typeface="Roboto Light" panose="02000000000000000000" pitchFamily="2" charset="0"/>
                <a:ea typeface="Roboto Light" panose="02000000000000000000" pitchFamily="2" charset="0"/>
                <a:cs typeface="Roboto Light" panose="02000000000000000000" pitchFamily="2" charset="0"/>
              </a:rPr>
              <a:t>“Housing First without a doubt is demonstrating that with unconditional support, our clients are able to make strides for the better“</a:t>
            </a:r>
          </a:p>
        </p:txBody>
      </p:sp>
      <p:sp>
        <p:nvSpPr>
          <p:cNvPr id="35" name="TextBox 34">
            <a:extLst>
              <a:ext uri="{FF2B5EF4-FFF2-40B4-BE49-F238E27FC236}">
                <a16:creationId xmlns:a16="http://schemas.microsoft.com/office/drawing/2014/main" id="{C30D7244-27A6-3A4C-9652-2430DC35B122}"/>
              </a:ext>
            </a:extLst>
          </p:cNvPr>
          <p:cNvSpPr txBox="1"/>
          <p:nvPr/>
        </p:nvSpPr>
        <p:spPr>
          <a:xfrm>
            <a:off x="6818682" y="1722402"/>
            <a:ext cx="2152984" cy="1615827"/>
          </a:xfrm>
          <a:prstGeom prst="rect">
            <a:avLst/>
          </a:prstGeom>
          <a:noFill/>
        </p:spPr>
        <p:txBody>
          <a:bodyPr wrap="square" rtlCol="0">
            <a:spAutoFit/>
          </a:bodyPr>
          <a:lstStyle/>
          <a:p>
            <a:pPr algn="ctr"/>
            <a:r>
              <a:rPr lang="en-GB" sz="1100" b="1" dirty="0">
                <a:solidFill>
                  <a:schemeClr val="bg2"/>
                </a:solidFill>
                <a:latin typeface="Roboto" panose="02000000000000000000" pitchFamily="2" charset="0"/>
                <a:ea typeface="Roboto" panose="02000000000000000000" pitchFamily="2" charset="0"/>
                <a:cs typeface="Roboto" panose="02000000000000000000" pitchFamily="2" charset="0"/>
              </a:rPr>
              <a:t>“We work alongside individuals and empower them to explore what path they would next like to take in life - individuals who previously felt they had no paths left to take. It’s an experience that  is humbling and unique.”</a:t>
            </a:r>
          </a:p>
        </p:txBody>
      </p:sp>
      <p:pic>
        <p:nvPicPr>
          <p:cNvPr id="9" name="Picture 8">
            <a:extLst>
              <a:ext uri="{FF2B5EF4-FFF2-40B4-BE49-F238E27FC236}">
                <a16:creationId xmlns:a16="http://schemas.microsoft.com/office/drawing/2014/main" id="{AF4AF4C4-7572-794A-BD17-CA957285AFB9}"/>
              </a:ext>
            </a:extLst>
          </p:cNvPr>
          <p:cNvPicPr>
            <a:picLocks noChangeAspect="1"/>
          </p:cNvPicPr>
          <p:nvPr/>
        </p:nvPicPr>
        <p:blipFill>
          <a:blip r:embed="rId6"/>
          <a:stretch>
            <a:fillRect/>
          </a:stretch>
        </p:blipFill>
        <p:spPr>
          <a:xfrm>
            <a:off x="3766985" y="1497220"/>
            <a:ext cx="2934866" cy="2213992"/>
          </a:xfrm>
          <a:prstGeom prst="rect">
            <a:avLst/>
          </a:prstGeom>
          <a:effectLst>
            <a:outerShdw blurRad="292100" dist="406400" dir="3240000" sx="86000" sy="86000" algn="ctr" rotWithShape="0">
              <a:schemeClr val="tx1">
                <a:lumMod val="65000"/>
                <a:lumOff val="35000"/>
                <a:alpha val="47000"/>
              </a:schemeClr>
            </a:outerShdw>
          </a:effectLst>
        </p:spPr>
      </p:pic>
      <p:sp>
        <p:nvSpPr>
          <p:cNvPr id="37" name="TextBox 36">
            <a:extLst>
              <a:ext uri="{FF2B5EF4-FFF2-40B4-BE49-F238E27FC236}">
                <a16:creationId xmlns:a16="http://schemas.microsoft.com/office/drawing/2014/main" id="{C0ABEA39-F003-604C-8C8A-69F2DD7C61A0}"/>
              </a:ext>
            </a:extLst>
          </p:cNvPr>
          <p:cNvSpPr txBox="1"/>
          <p:nvPr/>
        </p:nvSpPr>
        <p:spPr>
          <a:xfrm>
            <a:off x="3913933" y="1819055"/>
            <a:ext cx="2640969" cy="1384995"/>
          </a:xfrm>
          <a:prstGeom prst="rect">
            <a:avLst/>
          </a:prstGeom>
          <a:noFill/>
        </p:spPr>
        <p:txBody>
          <a:bodyPr wrap="square">
            <a:spAutoFit/>
          </a:bodyPr>
          <a:lstStyle/>
          <a:p>
            <a:pPr algn="ctr"/>
            <a:r>
              <a:rPr lang="en-GB" sz="1400" dirty="0">
                <a:solidFill>
                  <a:schemeClr val="bg2"/>
                </a:solidFill>
                <a:latin typeface="Roboto" panose="02000000000000000000" pitchFamily="2" charset="0"/>
                <a:ea typeface="Roboto" panose="02000000000000000000" pitchFamily="2" charset="0"/>
                <a:cs typeface="Roboto" panose="02000000000000000000" pitchFamily="2" charset="0"/>
              </a:rPr>
              <a:t>“I’ve found that working in this service compared to other services I’ve worked with in the past, there’s a feeling that person-centredness is at the heart of everything we do”</a:t>
            </a:r>
          </a:p>
        </p:txBody>
      </p:sp>
      <p:pic>
        <p:nvPicPr>
          <p:cNvPr id="12" name="Picture 11">
            <a:extLst>
              <a:ext uri="{FF2B5EF4-FFF2-40B4-BE49-F238E27FC236}">
                <a16:creationId xmlns:a16="http://schemas.microsoft.com/office/drawing/2014/main" id="{45E5F85E-A286-FD4D-8D0B-B8BD6A70660E}"/>
              </a:ext>
            </a:extLst>
          </p:cNvPr>
          <p:cNvPicPr>
            <a:picLocks noChangeAspect="1"/>
          </p:cNvPicPr>
          <p:nvPr/>
        </p:nvPicPr>
        <p:blipFill>
          <a:blip r:embed="rId7"/>
          <a:stretch>
            <a:fillRect/>
          </a:stretch>
        </p:blipFill>
        <p:spPr>
          <a:xfrm>
            <a:off x="2481222" y="3403142"/>
            <a:ext cx="2422658" cy="1953756"/>
          </a:xfrm>
          <a:prstGeom prst="rect">
            <a:avLst/>
          </a:prstGeom>
          <a:effectLst>
            <a:outerShdw blurRad="292100" dist="406400" dir="3240000" sx="86000" sy="86000" algn="ctr" rotWithShape="0">
              <a:schemeClr val="tx1">
                <a:lumMod val="65000"/>
                <a:lumOff val="35000"/>
                <a:alpha val="47000"/>
              </a:schemeClr>
            </a:outerShdw>
          </a:effectLst>
        </p:spPr>
      </p:pic>
      <p:sp>
        <p:nvSpPr>
          <p:cNvPr id="38" name="TextBox 37">
            <a:extLst>
              <a:ext uri="{FF2B5EF4-FFF2-40B4-BE49-F238E27FC236}">
                <a16:creationId xmlns:a16="http://schemas.microsoft.com/office/drawing/2014/main" id="{925058B8-6937-E742-945B-778B987D1EF0}"/>
              </a:ext>
            </a:extLst>
          </p:cNvPr>
          <p:cNvSpPr txBox="1"/>
          <p:nvPr/>
        </p:nvSpPr>
        <p:spPr>
          <a:xfrm>
            <a:off x="2554472" y="3842337"/>
            <a:ext cx="2275401" cy="1015663"/>
          </a:xfrm>
          <a:prstGeom prst="rect">
            <a:avLst/>
          </a:prstGeom>
          <a:noFill/>
        </p:spPr>
        <p:txBody>
          <a:bodyPr wrap="square">
            <a:spAutoFit/>
          </a:bodyPr>
          <a:lstStyle/>
          <a:p>
            <a:pPr algn="ctr"/>
            <a:r>
              <a:rPr lang="en-GB" sz="2000" dirty="0">
                <a:solidFill>
                  <a:schemeClr val="bg2"/>
                </a:solidFill>
                <a:latin typeface="Roboto Light" panose="02000000000000000000" pitchFamily="2" charset="0"/>
                <a:ea typeface="Roboto Light" panose="02000000000000000000" pitchFamily="2" charset="0"/>
                <a:cs typeface="Roboto Light" panose="02000000000000000000" pitchFamily="2" charset="0"/>
              </a:rPr>
              <a:t>“I am so proud to be a part of such an amazing team”</a:t>
            </a:r>
          </a:p>
        </p:txBody>
      </p:sp>
      <p:pic>
        <p:nvPicPr>
          <p:cNvPr id="14" name="Picture 13">
            <a:extLst>
              <a:ext uri="{FF2B5EF4-FFF2-40B4-BE49-F238E27FC236}">
                <a16:creationId xmlns:a16="http://schemas.microsoft.com/office/drawing/2014/main" id="{9EEE6522-D847-0844-8232-897035E970D6}"/>
              </a:ext>
            </a:extLst>
          </p:cNvPr>
          <p:cNvPicPr>
            <a:picLocks noChangeAspect="1"/>
          </p:cNvPicPr>
          <p:nvPr/>
        </p:nvPicPr>
        <p:blipFill>
          <a:blip r:embed="rId8"/>
          <a:stretch>
            <a:fillRect/>
          </a:stretch>
        </p:blipFill>
        <p:spPr>
          <a:xfrm>
            <a:off x="1860551" y="1986971"/>
            <a:ext cx="2063449" cy="1681971"/>
          </a:xfrm>
          <a:prstGeom prst="rect">
            <a:avLst/>
          </a:prstGeom>
          <a:effectLst>
            <a:outerShdw blurRad="292100" dist="406400" dir="3240000" sx="86000" sy="86000" algn="ctr" rotWithShape="0">
              <a:schemeClr val="tx1">
                <a:lumMod val="65000"/>
                <a:lumOff val="35000"/>
                <a:alpha val="47000"/>
              </a:schemeClr>
            </a:outerShdw>
          </a:effectLst>
        </p:spPr>
      </p:pic>
      <p:sp>
        <p:nvSpPr>
          <p:cNvPr id="28" name="TextBox 27">
            <a:extLst>
              <a:ext uri="{FF2B5EF4-FFF2-40B4-BE49-F238E27FC236}">
                <a16:creationId xmlns:a16="http://schemas.microsoft.com/office/drawing/2014/main" id="{E548616A-0388-5147-A1FE-CDC99DEA0DFD}"/>
              </a:ext>
            </a:extLst>
          </p:cNvPr>
          <p:cNvSpPr txBox="1"/>
          <p:nvPr/>
        </p:nvSpPr>
        <p:spPr>
          <a:xfrm>
            <a:off x="1933560" y="2140859"/>
            <a:ext cx="1980373" cy="1446550"/>
          </a:xfrm>
          <a:prstGeom prst="rect">
            <a:avLst/>
          </a:prstGeom>
          <a:noFill/>
        </p:spPr>
        <p:txBody>
          <a:bodyPr wrap="square" rtlCol="0">
            <a:spAutoFit/>
          </a:bodyPr>
          <a:lstStyle/>
          <a:p>
            <a:pPr algn="ctr"/>
            <a:r>
              <a:rPr lang="en-GB" sz="1100" b="1" dirty="0">
                <a:solidFill>
                  <a:schemeClr val="bg2"/>
                </a:solidFill>
                <a:latin typeface="Roboto" panose="02000000000000000000" pitchFamily="2" charset="0"/>
                <a:ea typeface="Roboto" panose="02000000000000000000" pitchFamily="2" charset="0"/>
                <a:cs typeface="Roboto" panose="02000000000000000000" pitchFamily="2" charset="0"/>
              </a:rPr>
              <a:t>“Housing First is a model which is created solely around the client. From the project values to the way in which staff work with clients, our safety, and how the relationship then evolves.”</a:t>
            </a:r>
          </a:p>
        </p:txBody>
      </p:sp>
    </p:spTree>
    <p:extLst>
      <p:ext uri="{BB962C8B-B14F-4D97-AF65-F5344CB8AC3E}">
        <p14:creationId xmlns:p14="http://schemas.microsoft.com/office/powerpoint/2010/main" val="262141558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28D666-A789-47DD-A56B-841F7DF79426}"/>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STORIES</a:t>
            </a:r>
          </a:p>
        </p:txBody>
      </p:sp>
      <p:pic>
        <p:nvPicPr>
          <p:cNvPr id="7" name="Picture 6" descr="Icon&#10;&#10;Description automatically generated">
            <a:extLst>
              <a:ext uri="{FF2B5EF4-FFF2-40B4-BE49-F238E27FC236}">
                <a16:creationId xmlns:a16="http://schemas.microsoft.com/office/drawing/2014/main" id="{AFC1AE3F-66FA-BB43-96F2-90FA73EB6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5" y="1314450"/>
            <a:ext cx="4286250" cy="4286250"/>
          </a:xfrm>
          <a:prstGeom prst="rect">
            <a:avLst/>
          </a:prstGeom>
        </p:spPr>
      </p:pic>
    </p:spTree>
    <p:extLst>
      <p:ext uri="{BB962C8B-B14F-4D97-AF65-F5344CB8AC3E}">
        <p14:creationId xmlns:p14="http://schemas.microsoft.com/office/powerpoint/2010/main" val="2119246659"/>
      </p:ext>
    </p:extLst>
  </p:cSld>
  <p:clrMapOvr>
    <a:masterClrMapping/>
  </p:clrMapOvr>
  <p:transition advTm="996762"/>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C0621B2-DEFF-9348-A3E8-DAAD87C16B7A}"/>
              </a:ext>
            </a:extLst>
          </p:cNvPr>
          <p:cNvSpPr/>
          <p:nvPr/>
        </p:nvSpPr>
        <p:spPr>
          <a:xfrm>
            <a:off x="1395745" y="2510568"/>
            <a:ext cx="1685075" cy="1685513"/>
          </a:xfrm>
          <a:prstGeom prst="ellipse">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23" name="Oval 22">
            <a:extLst>
              <a:ext uri="{FF2B5EF4-FFF2-40B4-BE49-F238E27FC236}">
                <a16:creationId xmlns:a16="http://schemas.microsoft.com/office/drawing/2014/main" id="{CC946E30-3417-EB40-891D-B6F8A4813956}"/>
              </a:ext>
            </a:extLst>
          </p:cNvPr>
          <p:cNvSpPr/>
          <p:nvPr/>
        </p:nvSpPr>
        <p:spPr>
          <a:xfrm>
            <a:off x="2914898" y="2510568"/>
            <a:ext cx="1685075" cy="1685513"/>
          </a:xfrm>
          <a:prstGeom prst="ellipse">
            <a:avLst/>
          </a:prstGeom>
          <a:solidFill>
            <a:schemeClr val="accent6">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latin typeface="Roboto Light" charset="0"/>
            </a:endParaRPr>
          </a:p>
        </p:txBody>
      </p:sp>
      <p:sp>
        <p:nvSpPr>
          <p:cNvPr id="24" name="Oval 23">
            <a:extLst>
              <a:ext uri="{FF2B5EF4-FFF2-40B4-BE49-F238E27FC236}">
                <a16:creationId xmlns:a16="http://schemas.microsoft.com/office/drawing/2014/main" id="{1F964D66-F1B5-4A43-BB69-43B1DDF1F72C}"/>
              </a:ext>
            </a:extLst>
          </p:cNvPr>
          <p:cNvSpPr/>
          <p:nvPr/>
        </p:nvSpPr>
        <p:spPr>
          <a:xfrm>
            <a:off x="6032130" y="2510568"/>
            <a:ext cx="1685075" cy="1685513"/>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latin typeface="Roboto Light" charset="0"/>
            </a:endParaRPr>
          </a:p>
        </p:txBody>
      </p:sp>
      <p:sp>
        <p:nvSpPr>
          <p:cNvPr id="25" name="Oval 24">
            <a:extLst>
              <a:ext uri="{FF2B5EF4-FFF2-40B4-BE49-F238E27FC236}">
                <a16:creationId xmlns:a16="http://schemas.microsoft.com/office/drawing/2014/main" id="{3E114B9D-C77C-414A-8B29-BA674492F5C7}"/>
              </a:ext>
            </a:extLst>
          </p:cNvPr>
          <p:cNvSpPr/>
          <p:nvPr/>
        </p:nvSpPr>
        <p:spPr>
          <a:xfrm>
            <a:off x="4454809" y="2510568"/>
            <a:ext cx="1685075" cy="1685513"/>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26" name="Oval 25">
            <a:extLst>
              <a:ext uri="{FF2B5EF4-FFF2-40B4-BE49-F238E27FC236}">
                <a16:creationId xmlns:a16="http://schemas.microsoft.com/office/drawing/2014/main" id="{52111646-F30E-5A49-95DC-DB040B76DF2A}"/>
              </a:ext>
            </a:extLst>
          </p:cNvPr>
          <p:cNvSpPr/>
          <p:nvPr/>
        </p:nvSpPr>
        <p:spPr>
          <a:xfrm>
            <a:off x="9149361" y="2510567"/>
            <a:ext cx="1685075" cy="1685513"/>
          </a:xfrm>
          <a:prstGeom prst="ellipse">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latin typeface="Roboto Light" charset="0"/>
            </a:endParaRPr>
          </a:p>
        </p:txBody>
      </p:sp>
      <p:sp>
        <p:nvSpPr>
          <p:cNvPr id="27" name="Oval 26">
            <a:extLst>
              <a:ext uri="{FF2B5EF4-FFF2-40B4-BE49-F238E27FC236}">
                <a16:creationId xmlns:a16="http://schemas.microsoft.com/office/drawing/2014/main" id="{CA21F9BD-AC80-F84B-B6C0-7BD8E80462AD}"/>
              </a:ext>
            </a:extLst>
          </p:cNvPr>
          <p:cNvSpPr/>
          <p:nvPr/>
        </p:nvSpPr>
        <p:spPr>
          <a:xfrm>
            <a:off x="1514733" y="2624533"/>
            <a:ext cx="1446603" cy="1446979"/>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29" name="Oval 28">
            <a:extLst>
              <a:ext uri="{FF2B5EF4-FFF2-40B4-BE49-F238E27FC236}">
                <a16:creationId xmlns:a16="http://schemas.microsoft.com/office/drawing/2014/main" id="{F7BCEB17-3280-6747-A51D-5091DB971312}"/>
              </a:ext>
            </a:extLst>
          </p:cNvPr>
          <p:cNvSpPr/>
          <p:nvPr/>
        </p:nvSpPr>
        <p:spPr>
          <a:xfrm>
            <a:off x="4567031" y="2642648"/>
            <a:ext cx="1446603" cy="1446979"/>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30" name="Oval 29">
            <a:extLst>
              <a:ext uri="{FF2B5EF4-FFF2-40B4-BE49-F238E27FC236}">
                <a16:creationId xmlns:a16="http://schemas.microsoft.com/office/drawing/2014/main" id="{0078D007-3E58-5F4D-90DA-973C1B129C99}"/>
              </a:ext>
            </a:extLst>
          </p:cNvPr>
          <p:cNvSpPr/>
          <p:nvPr/>
        </p:nvSpPr>
        <p:spPr>
          <a:xfrm>
            <a:off x="6162847" y="2624532"/>
            <a:ext cx="1446603" cy="1446979"/>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31" name="Oval 30">
            <a:extLst>
              <a:ext uri="{FF2B5EF4-FFF2-40B4-BE49-F238E27FC236}">
                <a16:creationId xmlns:a16="http://schemas.microsoft.com/office/drawing/2014/main" id="{BF0EE080-DD5B-454A-B8FD-447A8F49200C}"/>
              </a:ext>
            </a:extLst>
          </p:cNvPr>
          <p:cNvSpPr/>
          <p:nvPr/>
        </p:nvSpPr>
        <p:spPr>
          <a:xfrm>
            <a:off x="9269745" y="2632488"/>
            <a:ext cx="1446603" cy="1446979"/>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7" name="Content Placeholder 7"/>
          <p:cNvSpPr txBox="1">
            <a:spLocks/>
          </p:cNvSpPr>
          <p:nvPr/>
        </p:nvSpPr>
        <p:spPr>
          <a:xfrm>
            <a:off x="1387110" y="3009443"/>
            <a:ext cx="1672453" cy="57849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400" b="1" dirty="0">
                <a:solidFill>
                  <a:schemeClr val="bg1"/>
                </a:solidFill>
                <a:latin typeface="Trebuchet MS" panose="020B0703020202090204" pitchFamily="34" charset="0"/>
                <a:ea typeface="Roboto Medium" panose="02000000000000000000" pitchFamily="2" charset="0"/>
              </a:rPr>
              <a:t>WHAT?</a:t>
            </a:r>
            <a:endParaRPr lang="en-US" sz="2400" b="1" dirty="0">
              <a:solidFill>
                <a:schemeClr val="bg1"/>
              </a:solidFill>
              <a:latin typeface="Trebuchet MS" panose="020B0703020202090204" pitchFamily="34" charset="0"/>
              <a:ea typeface="Roboto Medium" panose="02000000000000000000" pitchFamily="2" charset="0"/>
            </a:endParaRPr>
          </a:p>
        </p:txBody>
      </p:sp>
      <p:sp>
        <p:nvSpPr>
          <p:cNvPr id="33" name="Oval 32">
            <a:extLst>
              <a:ext uri="{FF2B5EF4-FFF2-40B4-BE49-F238E27FC236}">
                <a16:creationId xmlns:a16="http://schemas.microsoft.com/office/drawing/2014/main" id="{6C165D8D-564D-9942-9B35-882F562C14A0}"/>
              </a:ext>
            </a:extLst>
          </p:cNvPr>
          <p:cNvSpPr/>
          <p:nvPr/>
        </p:nvSpPr>
        <p:spPr>
          <a:xfrm>
            <a:off x="3038733" y="2624533"/>
            <a:ext cx="1446603" cy="1446979"/>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34" name="Content Placeholder 7">
            <a:extLst>
              <a:ext uri="{FF2B5EF4-FFF2-40B4-BE49-F238E27FC236}">
                <a16:creationId xmlns:a16="http://schemas.microsoft.com/office/drawing/2014/main" id="{11F1AA04-1889-1443-8C01-7AF757C091C2}"/>
              </a:ext>
            </a:extLst>
          </p:cNvPr>
          <p:cNvSpPr txBox="1">
            <a:spLocks/>
          </p:cNvSpPr>
          <p:nvPr/>
        </p:nvSpPr>
        <p:spPr>
          <a:xfrm>
            <a:off x="2916154" y="3005789"/>
            <a:ext cx="1672453" cy="57849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400" b="1" dirty="0">
                <a:solidFill>
                  <a:schemeClr val="bg1"/>
                </a:solidFill>
                <a:latin typeface="Trebuchet MS" panose="020B0703020202090204" pitchFamily="34" charset="0"/>
                <a:ea typeface="Roboto Medium" panose="02000000000000000000" pitchFamily="2" charset="0"/>
              </a:rPr>
              <a:t>WHY?</a:t>
            </a:r>
            <a:endParaRPr lang="en-US" sz="2400" b="1" dirty="0">
              <a:solidFill>
                <a:schemeClr val="bg1"/>
              </a:solidFill>
              <a:latin typeface="Trebuchet MS" panose="020B0703020202090204" pitchFamily="34" charset="0"/>
              <a:ea typeface="Roboto Medium" panose="02000000000000000000" pitchFamily="2" charset="0"/>
            </a:endParaRPr>
          </a:p>
        </p:txBody>
      </p:sp>
      <p:sp>
        <p:nvSpPr>
          <p:cNvPr id="35" name="Oval 34">
            <a:extLst>
              <a:ext uri="{FF2B5EF4-FFF2-40B4-BE49-F238E27FC236}">
                <a16:creationId xmlns:a16="http://schemas.microsoft.com/office/drawing/2014/main" id="{041B52A8-5CD0-3E41-A19B-5A5E7286D965}"/>
              </a:ext>
            </a:extLst>
          </p:cNvPr>
          <p:cNvSpPr/>
          <p:nvPr/>
        </p:nvSpPr>
        <p:spPr>
          <a:xfrm>
            <a:off x="7545970" y="2510568"/>
            <a:ext cx="1685075" cy="1685513"/>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a:solidFill>
                <a:schemeClr val="tx1"/>
              </a:solidFill>
              <a:latin typeface="Roboto Light" charset="0"/>
            </a:endParaRPr>
          </a:p>
        </p:txBody>
      </p:sp>
      <p:sp>
        <p:nvSpPr>
          <p:cNvPr id="36" name="Oval 35">
            <a:extLst>
              <a:ext uri="{FF2B5EF4-FFF2-40B4-BE49-F238E27FC236}">
                <a16:creationId xmlns:a16="http://schemas.microsoft.com/office/drawing/2014/main" id="{062E2328-6ED2-BB41-BEF3-8601CADE827E}"/>
              </a:ext>
            </a:extLst>
          </p:cNvPr>
          <p:cNvSpPr/>
          <p:nvPr/>
        </p:nvSpPr>
        <p:spPr>
          <a:xfrm>
            <a:off x="7676687" y="2624532"/>
            <a:ext cx="1446603" cy="1446979"/>
          </a:xfrm>
          <a:prstGeom prst="ellipse">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Roboto Light" charset="0"/>
            </a:endParaRPr>
          </a:p>
        </p:txBody>
      </p:sp>
      <p:sp>
        <p:nvSpPr>
          <p:cNvPr id="37" name="Content Placeholder 7">
            <a:extLst>
              <a:ext uri="{FF2B5EF4-FFF2-40B4-BE49-F238E27FC236}">
                <a16:creationId xmlns:a16="http://schemas.microsoft.com/office/drawing/2014/main" id="{48F3244F-A1E2-DC4A-96A4-CC6C1C1AEF4C}"/>
              </a:ext>
            </a:extLst>
          </p:cNvPr>
          <p:cNvSpPr txBox="1">
            <a:spLocks/>
          </p:cNvSpPr>
          <p:nvPr/>
        </p:nvSpPr>
        <p:spPr>
          <a:xfrm>
            <a:off x="4458442" y="3009443"/>
            <a:ext cx="1672453" cy="57849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400" b="1" dirty="0">
                <a:solidFill>
                  <a:schemeClr val="bg1"/>
                </a:solidFill>
                <a:latin typeface="Trebuchet MS" panose="020B0703020202090204" pitchFamily="34" charset="0"/>
                <a:ea typeface="Roboto Medium" panose="02000000000000000000" pitchFamily="2" charset="0"/>
              </a:rPr>
              <a:t>WHERE?</a:t>
            </a:r>
            <a:endParaRPr lang="en-US" sz="2400" b="1" dirty="0">
              <a:solidFill>
                <a:schemeClr val="bg1"/>
              </a:solidFill>
              <a:latin typeface="Trebuchet MS" panose="020B0703020202090204" pitchFamily="34" charset="0"/>
              <a:ea typeface="Roboto Medium" panose="02000000000000000000" pitchFamily="2" charset="0"/>
            </a:endParaRPr>
          </a:p>
        </p:txBody>
      </p:sp>
      <p:sp>
        <p:nvSpPr>
          <p:cNvPr id="38" name="Content Placeholder 7">
            <a:extLst>
              <a:ext uri="{FF2B5EF4-FFF2-40B4-BE49-F238E27FC236}">
                <a16:creationId xmlns:a16="http://schemas.microsoft.com/office/drawing/2014/main" id="{F91A3227-930C-1741-8E53-057328E115B1}"/>
              </a:ext>
            </a:extLst>
          </p:cNvPr>
          <p:cNvSpPr txBox="1">
            <a:spLocks/>
          </p:cNvSpPr>
          <p:nvPr/>
        </p:nvSpPr>
        <p:spPr>
          <a:xfrm>
            <a:off x="6053562" y="3009443"/>
            <a:ext cx="1672453" cy="57849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400" b="1" dirty="0">
                <a:solidFill>
                  <a:schemeClr val="bg1"/>
                </a:solidFill>
                <a:latin typeface="Trebuchet MS" panose="020B0703020202090204" pitchFamily="34" charset="0"/>
                <a:ea typeface="Roboto Medium" panose="02000000000000000000" pitchFamily="2" charset="0"/>
              </a:rPr>
              <a:t>WHEN?</a:t>
            </a:r>
            <a:endParaRPr lang="en-US" sz="2400" b="1" dirty="0">
              <a:solidFill>
                <a:schemeClr val="bg1"/>
              </a:solidFill>
              <a:latin typeface="Trebuchet MS" panose="020B0703020202090204" pitchFamily="34" charset="0"/>
              <a:ea typeface="Roboto Medium" panose="02000000000000000000" pitchFamily="2" charset="0"/>
            </a:endParaRPr>
          </a:p>
        </p:txBody>
      </p:sp>
      <p:sp>
        <p:nvSpPr>
          <p:cNvPr id="39" name="Content Placeholder 7">
            <a:extLst>
              <a:ext uri="{FF2B5EF4-FFF2-40B4-BE49-F238E27FC236}">
                <a16:creationId xmlns:a16="http://schemas.microsoft.com/office/drawing/2014/main" id="{3D7B46E3-FE68-044E-B9BD-0E4CAB9F5715}"/>
              </a:ext>
            </a:extLst>
          </p:cNvPr>
          <p:cNvSpPr txBox="1">
            <a:spLocks/>
          </p:cNvSpPr>
          <p:nvPr/>
        </p:nvSpPr>
        <p:spPr>
          <a:xfrm>
            <a:off x="7552162" y="3009443"/>
            <a:ext cx="1672453" cy="57849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400" b="1" dirty="0">
                <a:solidFill>
                  <a:schemeClr val="bg1"/>
                </a:solidFill>
                <a:latin typeface="Trebuchet MS" panose="020B0703020202090204" pitchFamily="34" charset="0"/>
                <a:ea typeface="Roboto Medium" panose="02000000000000000000" pitchFamily="2" charset="0"/>
              </a:rPr>
              <a:t>WHO?</a:t>
            </a:r>
            <a:endParaRPr lang="en-US" sz="2400" b="1" dirty="0">
              <a:solidFill>
                <a:schemeClr val="bg1"/>
              </a:solidFill>
              <a:latin typeface="Trebuchet MS" panose="020B0703020202090204" pitchFamily="34" charset="0"/>
              <a:ea typeface="Roboto Medium" panose="02000000000000000000" pitchFamily="2" charset="0"/>
            </a:endParaRPr>
          </a:p>
        </p:txBody>
      </p:sp>
      <p:sp>
        <p:nvSpPr>
          <p:cNvPr id="40" name="Content Placeholder 7">
            <a:extLst>
              <a:ext uri="{FF2B5EF4-FFF2-40B4-BE49-F238E27FC236}">
                <a16:creationId xmlns:a16="http://schemas.microsoft.com/office/drawing/2014/main" id="{099DE6B9-35E2-ED4B-AAFB-998769B8E151}"/>
              </a:ext>
            </a:extLst>
          </p:cNvPr>
          <p:cNvSpPr txBox="1">
            <a:spLocks/>
          </p:cNvSpPr>
          <p:nvPr/>
        </p:nvSpPr>
        <p:spPr>
          <a:xfrm>
            <a:off x="9165570" y="3009443"/>
            <a:ext cx="1672453" cy="57849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400" b="1" dirty="0">
                <a:solidFill>
                  <a:schemeClr val="bg1"/>
                </a:solidFill>
                <a:latin typeface="Trebuchet MS" panose="020B0703020202090204" pitchFamily="34" charset="0"/>
                <a:ea typeface="Roboto Medium" panose="02000000000000000000" pitchFamily="2" charset="0"/>
              </a:rPr>
              <a:t>HOW?</a:t>
            </a:r>
            <a:endParaRPr lang="en-US" sz="2400" b="1" dirty="0">
              <a:solidFill>
                <a:schemeClr val="bg1"/>
              </a:solidFill>
              <a:latin typeface="Trebuchet MS" panose="020B0703020202090204" pitchFamily="34" charset="0"/>
              <a:ea typeface="Roboto Medium" panose="02000000000000000000" pitchFamily="2" charset="0"/>
            </a:endParaRPr>
          </a:p>
        </p:txBody>
      </p:sp>
      <p:sp>
        <p:nvSpPr>
          <p:cNvPr id="41" name="Content Placeholder 2">
            <a:extLst>
              <a:ext uri="{FF2B5EF4-FFF2-40B4-BE49-F238E27FC236}">
                <a16:creationId xmlns:a16="http://schemas.microsoft.com/office/drawing/2014/main" id="{913CCBF9-2C3D-B943-8F39-E040CB52D570}"/>
              </a:ext>
            </a:extLst>
          </p:cNvPr>
          <p:cNvSpPr txBox="1">
            <a:spLocks/>
          </p:cNvSpPr>
          <p:nvPr/>
        </p:nvSpPr>
        <p:spPr>
          <a:xfrm>
            <a:off x="2564029" y="5036721"/>
            <a:ext cx="7197635" cy="43046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hlinkClick r:id="rId2"/>
              </a:rPr>
              <a:t>CARA.FORSEY@SALVATIONARMY.ORG.UK</a:t>
            </a:r>
            <a:endPar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endParaRPr>
          </a:p>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hlinkClick r:id="rId3"/>
              </a:rPr>
              <a:t>CATHERINE.DOCHERTY@SALVATIONARMY.ORG.UK</a:t>
            </a:r>
            <a:endPar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endParaRPr>
          </a:p>
          <a:p>
            <a:pPr algn="ctr"/>
            <a:r>
              <a:rPr lang="en-US" sz="2400" b="1" dirty="0">
                <a:solidFill>
                  <a:schemeClr val="bg1">
                    <a:lumMod val="50000"/>
                  </a:schemeClr>
                </a:solidFill>
                <a:latin typeface="Trebuchet MS" panose="020B0703020202090204" pitchFamily="34" charset="0"/>
                <a:ea typeface="Roboto Medium" panose="02000000000000000000" pitchFamily="2" charset="0"/>
                <a:cs typeface="Lato Semibold" panose="020F0702020204030203" pitchFamily="34" charset="0"/>
              </a:rPr>
              <a:t>THANKS…</a:t>
            </a:r>
          </a:p>
        </p:txBody>
      </p:sp>
      <p:sp>
        <p:nvSpPr>
          <p:cNvPr id="28" name="Rectangle 2">
            <a:extLst>
              <a:ext uri="{FF2B5EF4-FFF2-40B4-BE49-F238E27FC236}">
                <a16:creationId xmlns:a16="http://schemas.microsoft.com/office/drawing/2014/main" id="{9BD7B548-F320-F24C-B536-963362D6BE57}"/>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ANY QUESTIONS?</a:t>
            </a:r>
          </a:p>
        </p:txBody>
      </p:sp>
    </p:spTree>
    <p:extLst>
      <p:ext uri="{BB962C8B-B14F-4D97-AF65-F5344CB8AC3E}">
        <p14:creationId xmlns:p14="http://schemas.microsoft.com/office/powerpoint/2010/main" val="266931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ACAC9D-E815-4466-AB6F-16D150CAE23C}"/>
              </a:ext>
            </a:extLst>
          </p:cNvPr>
          <p:cNvSpPr txBox="1"/>
          <p:nvPr/>
        </p:nvSpPr>
        <p:spPr>
          <a:xfrm>
            <a:off x="413543" y="4547424"/>
            <a:ext cx="2816219" cy="861774"/>
          </a:xfrm>
          <a:prstGeom prst="rect">
            <a:avLst/>
          </a:prstGeom>
          <a:noFill/>
        </p:spPr>
        <p:txBody>
          <a:bodyPr wrap="square" lIns="0" tIns="0" rIns="0" bIns="0" rtlCol="0">
            <a:spAutoFit/>
          </a:bodyPr>
          <a:lstStyle/>
          <a:p>
            <a:pPr algn="ctr"/>
            <a:r>
              <a:rPr lang="en-GB" sz="1400" b="1" dirty="0">
                <a:solidFill>
                  <a:schemeClr val="tx2">
                    <a:lumMod val="65000"/>
                    <a:lumOff val="35000"/>
                  </a:schemeClr>
                </a:solidFill>
                <a:latin typeface="Roboto" panose="02000000000000000000" pitchFamily="2" charset="0"/>
                <a:ea typeface="Roboto" panose="02000000000000000000" pitchFamily="2" charset="0"/>
              </a:rPr>
              <a:t>Floating Support Services</a:t>
            </a:r>
          </a:p>
          <a:p>
            <a:pPr algn="ctr"/>
            <a:r>
              <a:rPr lang="en-GB" sz="1400" dirty="0">
                <a:solidFill>
                  <a:schemeClr val="tx2">
                    <a:lumMod val="65000"/>
                    <a:lumOff val="35000"/>
                  </a:schemeClr>
                </a:solidFill>
                <a:latin typeface="Roboto" panose="02000000000000000000" pitchFamily="2" charset="0"/>
                <a:ea typeface="Roboto" panose="02000000000000000000" pitchFamily="2" charset="0"/>
              </a:rPr>
              <a:t>300 units of support across Cardiff – single people, couples and families  </a:t>
            </a:r>
          </a:p>
        </p:txBody>
      </p:sp>
      <p:sp>
        <p:nvSpPr>
          <p:cNvPr id="5" name="TextBox 4">
            <a:extLst>
              <a:ext uri="{FF2B5EF4-FFF2-40B4-BE49-F238E27FC236}">
                <a16:creationId xmlns:a16="http://schemas.microsoft.com/office/drawing/2014/main" id="{297801A7-AFBC-495C-A834-C315309E9385}"/>
              </a:ext>
            </a:extLst>
          </p:cNvPr>
          <p:cNvSpPr txBox="1"/>
          <p:nvPr/>
        </p:nvSpPr>
        <p:spPr>
          <a:xfrm>
            <a:off x="6355414" y="4552118"/>
            <a:ext cx="2163630" cy="1508105"/>
          </a:xfrm>
          <a:prstGeom prst="rect">
            <a:avLst/>
          </a:prstGeom>
          <a:noFill/>
        </p:spPr>
        <p:txBody>
          <a:bodyPr wrap="square" lIns="0" tIns="0" rIns="0" bIns="0" rtlCol="0">
            <a:spAutoFit/>
          </a:bodyPr>
          <a:lstStyle/>
          <a:p>
            <a:pPr algn="ctr"/>
            <a:r>
              <a:rPr lang="en-GB" sz="1400" b="1" dirty="0">
                <a:solidFill>
                  <a:schemeClr val="tx2">
                    <a:lumMod val="65000"/>
                    <a:lumOff val="35000"/>
                  </a:schemeClr>
                </a:solidFill>
                <a:latin typeface="Roboto" panose="02000000000000000000" pitchFamily="2" charset="0"/>
                <a:ea typeface="Roboto" panose="02000000000000000000" pitchFamily="2" charset="0"/>
              </a:rPr>
              <a:t>Adult Services </a:t>
            </a:r>
          </a:p>
          <a:p>
            <a:pPr algn="ctr"/>
            <a:r>
              <a:rPr lang="en-GB" sz="1400" dirty="0">
                <a:solidFill>
                  <a:schemeClr val="tx2">
                    <a:lumMod val="65000"/>
                    <a:lumOff val="35000"/>
                  </a:schemeClr>
                </a:solidFill>
                <a:latin typeface="Roboto Light" panose="02000000000000000000" pitchFamily="2" charset="0"/>
                <a:ea typeface="Roboto Light" panose="02000000000000000000" pitchFamily="2" charset="0"/>
              </a:rPr>
              <a:t>Ty Gobaith Life House (Compass Project and Bridge Programme), Devonport Life House and Zion House. </a:t>
            </a:r>
          </a:p>
          <a:p>
            <a:pPr algn="ctr"/>
            <a:endParaRPr lang="en-GB" sz="1400" dirty="0">
              <a:solidFill>
                <a:schemeClr val="tx2">
                  <a:lumMod val="65000"/>
                  <a:lumOff val="35000"/>
                </a:schemeClr>
              </a:solidFill>
              <a:latin typeface="Roboto Light" panose="02000000000000000000" pitchFamily="2" charset="0"/>
              <a:ea typeface="Roboto Light" panose="02000000000000000000" pitchFamily="2" charset="0"/>
            </a:endParaRPr>
          </a:p>
        </p:txBody>
      </p:sp>
      <p:sp>
        <p:nvSpPr>
          <p:cNvPr id="15" name="TextBox 14">
            <a:extLst>
              <a:ext uri="{FF2B5EF4-FFF2-40B4-BE49-F238E27FC236}">
                <a16:creationId xmlns:a16="http://schemas.microsoft.com/office/drawing/2014/main" id="{00012C4C-A5F1-45BA-9AD0-3C7BEECEF9C8}"/>
              </a:ext>
            </a:extLst>
          </p:cNvPr>
          <p:cNvSpPr txBox="1"/>
          <p:nvPr/>
        </p:nvSpPr>
        <p:spPr>
          <a:xfrm>
            <a:off x="2471664" y="2895613"/>
            <a:ext cx="7248672" cy="430887"/>
          </a:xfrm>
          <a:prstGeom prst="rect">
            <a:avLst/>
          </a:prstGeom>
          <a:noFill/>
        </p:spPr>
        <p:txBody>
          <a:bodyPr wrap="square">
            <a:spAutoFit/>
          </a:bodyPr>
          <a:lstStyle/>
          <a:p>
            <a:pPr algn="ctr"/>
            <a:r>
              <a:rPr lang="en-GB" sz="2200" dirty="0">
                <a:solidFill>
                  <a:schemeClr val="tx2">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Our Homeless Services Unit portfolio in Wales includes;</a:t>
            </a:r>
          </a:p>
        </p:txBody>
      </p:sp>
      <p:sp>
        <p:nvSpPr>
          <p:cNvPr id="17" name="TextBox 16">
            <a:extLst>
              <a:ext uri="{FF2B5EF4-FFF2-40B4-BE49-F238E27FC236}">
                <a16:creationId xmlns:a16="http://schemas.microsoft.com/office/drawing/2014/main" id="{85CD6916-D89D-47C9-BCC7-8BDF8BC5E148}"/>
              </a:ext>
            </a:extLst>
          </p:cNvPr>
          <p:cNvSpPr txBox="1"/>
          <p:nvPr/>
        </p:nvSpPr>
        <p:spPr>
          <a:xfrm>
            <a:off x="2352488" y="1912059"/>
            <a:ext cx="3402599" cy="430887"/>
          </a:xfrm>
          <a:prstGeom prst="rect">
            <a:avLst/>
          </a:prstGeom>
          <a:noFill/>
        </p:spPr>
        <p:txBody>
          <a:bodyPr wrap="square" lIns="0" tIns="0" rIns="0" bIns="0" rtlCol="0">
            <a:spAutoFit/>
          </a:bodyPr>
          <a:lstStyle/>
          <a:p>
            <a:r>
              <a:rPr lang="en-GB" sz="1400" b="1" dirty="0">
                <a:solidFill>
                  <a:schemeClr val="tx2">
                    <a:lumMod val="65000"/>
                    <a:lumOff val="35000"/>
                  </a:schemeClr>
                </a:solidFill>
                <a:latin typeface="Roboto" panose="02000000000000000000" pitchFamily="2" charset="0"/>
                <a:ea typeface="Roboto" panose="02000000000000000000" pitchFamily="2" charset="0"/>
              </a:rPr>
              <a:t>The Salvation Army </a:t>
            </a:r>
          </a:p>
          <a:p>
            <a:r>
              <a:rPr lang="en-GB" sz="1400" dirty="0">
                <a:solidFill>
                  <a:schemeClr val="tx2">
                    <a:lumMod val="65000"/>
                    <a:lumOff val="35000"/>
                  </a:schemeClr>
                </a:solidFill>
                <a:latin typeface="Roboto Light" panose="02000000000000000000" pitchFamily="2" charset="0"/>
                <a:ea typeface="Roboto Light" panose="02000000000000000000" pitchFamily="2" charset="0"/>
              </a:rPr>
              <a:t>International church and charity</a:t>
            </a:r>
          </a:p>
        </p:txBody>
      </p:sp>
      <p:pic>
        <p:nvPicPr>
          <p:cNvPr id="27" name="Graphic 26">
            <a:extLst>
              <a:ext uri="{FF2B5EF4-FFF2-40B4-BE49-F238E27FC236}">
                <a16:creationId xmlns:a16="http://schemas.microsoft.com/office/drawing/2014/main" id="{4D606925-1A56-4C47-A75E-2B590A7137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72826" y="1716408"/>
            <a:ext cx="642486" cy="753686"/>
          </a:xfrm>
          <a:prstGeom prst="rect">
            <a:avLst/>
          </a:prstGeom>
        </p:spPr>
      </p:pic>
      <p:sp>
        <p:nvSpPr>
          <p:cNvPr id="31" name="TextBox 30">
            <a:extLst>
              <a:ext uri="{FF2B5EF4-FFF2-40B4-BE49-F238E27FC236}">
                <a16:creationId xmlns:a16="http://schemas.microsoft.com/office/drawing/2014/main" id="{268062B0-DB93-4FCF-8500-00755CF15E66}"/>
              </a:ext>
            </a:extLst>
          </p:cNvPr>
          <p:cNvSpPr txBox="1"/>
          <p:nvPr/>
        </p:nvSpPr>
        <p:spPr>
          <a:xfrm>
            <a:off x="3460694" y="4536000"/>
            <a:ext cx="2375894" cy="1292662"/>
          </a:xfrm>
          <a:prstGeom prst="rect">
            <a:avLst/>
          </a:prstGeom>
          <a:noFill/>
        </p:spPr>
        <p:txBody>
          <a:bodyPr wrap="square" lIns="0" tIns="0" rIns="0" bIns="0" rtlCol="0">
            <a:spAutoFit/>
          </a:bodyPr>
          <a:lstStyle/>
          <a:p>
            <a:pPr algn="ctr"/>
            <a:r>
              <a:rPr lang="en-GB" sz="1400" b="1" dirty="0">
                <a:solidFill>
                  <a:schemeClr val="tx2">
                    <a:lumMod val="65000"/>
                    <a:lumOff val="35000"/>
                  </a:schemeClr>
                </a:solidFill>
                <a:latin typeface="Roboto" panose="02000000000000000000" pitchFamily="2" charset="0"/>
                <a:ea typeface="Roboto" panose="02000000000000000000" pitchFamily="2" charset="0"/>
              </a:rPr>
              <a:t>Young People Services </a:t>
            </a:r>
          </a:p>
          <a:p>
            <a:pPr algn="ctr"/>
            <a:r>
              <a:rPr lang="en-GB" sz="1400" dirty="0">
                <a:solidFill>
                  <a:schemeClr val="tx2">
                    <a:lumMod val="65000"/>
                    <a:lumOff val="35000"/>
                  </a:schemeClr>
                </a:solidFill>
                <a:latin typeface="Roboto Light" panose="02000000000000000000" pitchFamily="2" charset="0"/>
                <a:ea typeface="Roboto Light" panose="02000000000000000000" pitchFamily="2" charset="0"/>
              </a:rPr>
              <a:t>Northlands Life House, Supported Housing and Young Persons Floating Support.</a:t>
            </a:r>
          </a:p>
          <a:p>
            <a:pPr algn="ctr"/>
            <a:endParaRPr lang="en-GB" sz="1400" dirty="0">
              <a:solidFill>
                <a:schemeClr val="tx2">
                  <a:lumMod val="65000"/>
                  <a:lumOff val="35000"/>
                </a:schemeClr>
              </a:solidFill>
              <a:latin typeface="Roboto Light" panose="02000000000000000000" pitchFamily="2" charset="0"/>
              <a:ea typeface="Roboto Light" panose="02000000000000000000" pitchFamily="2" charset="0"/>
            </a:endParaRPr>
          </a:p>
        </p:txBody>
      </p:sp>
      <p:sp>
        <p:nvSpPr>
          <p:cNvPr id="35" name="TextBox 34">
            <a:extLst>
              <a:ext uri="{FF2B5EF4-FFF2-40B4-BE49-F238E27FC236}">
                <a16:creationId xmlns:a16="http://schemas.microsoft.com/office/drawing/2014/main" id="{848C1B6B-FCC1-46F5-AC02-105AF9966A3D}"/>
              </a:ext>
            </a:extLst>
          </p:cNvPr>
          <p:cNvSpPr txBox="1"/>
          <p:nvPr/>
        </p:nvSpPr>
        <p:spPr>
          <a:xfrm>
            <a:off x="7218952" y="1912059"/>
            <a:ext cx="4157520" cy="646331"/>
          </a:xfrm>
          <a:prstGeom prst="rect">
            <a:avLst/>
          </a:prstGeom>
          <a:noFill/>
        </p:spPr>
        <p:txBody>
          <a:bodyPr wrap="square" lIns="0" tIns="0" rIns="0" bIns="0" rtlCol="0">
            <a:spAutoFit/>
          </a:bodyPr>
          <a:lstStyle/>
          <a:p>
            <a:r>
              <a:rPr lang="en-GB" sz="1400" b="1" dirty="0">
                <a:solidFill>
                  <a:schemeClr val="tx2">
                    <a:lumMod val="65000"/>
                    <a:lumOff val="35000"/>
                  </a:schemeClr>
                </a:solidFill>
                <a:latin typeface="Roboto" panose="02000000000000000000" pitchFamily="2" charset="0"/>
                <a:ea typeface="Roboto" panose="02000000000000000000" pitchFamily="2" charset="0"/>
              </a:rPr>
              <a:t>Wales and South West Region</a:t>
            </a:r>
          </a:p>
          <a:p>
            <a:r>
              <a:rPr lang="en-GB" sz="1400" dirty="0">
                <a:solidFill>
                  <a:schemeClr val="tx2">
                    <a:lumMod val="65000"/>
                    <a:lumOff val="35000"/>
                  </a:schemeClr>
                </a:solidFill>
                <a:latin typeface="Roboto Light" panose="02000000000000000000" pitchFamily="2" charset="0"/>
                <a:ea typeface="Roboto Light" panose="02000000000000000000" pitchFamily="2" charset="0"/>
              </a:rPr>
              <a:t>Covering the South West of England and Wales</a:t>
            </a:r>
          </a:p>
          <a:p>
            <a:pPr algn="ctr"/>
            <a:endParaRPr lang="en-GB" sz="1400" dirty="0">
              <a:solidFill>
                <a:schemeClr val="tx2">
                  <a:lumMod val="65000"/>
                  <a:lumOff val="35000"/>
                </a:schemeClr>
              </a:solidFill>
              <a:latin typeface="Roboto Light" panose="02000000000000000000" pitchFamily="2" charset="0"/>
              <a:ea typeface="Roboto Light" panose="02000000000000000000" pitchFamily="2" charset="0"/>
            </a:endParaRPr>
          </a:p>
        </p:txBody>
      </p:sp>
      <p:sp>
        <p:nvSpPr>
          <p:cNvPr id="20" name="Rectangle 2">
            <a:extLst>
              <a:ext uri="{FF2B5EF4-FFF2-40B4-BE49-F238E27FC236}">
                <a16:creationId xmlns:a16="http://schemas.microsoft.com/office/drawing/2014/main" id="{07F8FF03-2B4B-4D49-8F21-9BD59BDDA5F3}"/>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SALVATION ARMY REGIONAL PORTFOLIO</a:t>
            </a:r>
          </a:p>
        </p:txBody>
      </p:sp>
      <p:sp>
        <p:nvSpPr>
          <p:cNvPr id="47" name="TextBox 46">
            <a:extLst>
              <a:ext uri="{FF2B5EF4-FFF2-40B4-BE49-F238E27FC236}">
                <a16:creationId xmlns:a16="http://schemas.microsoft.com/office/drawing/2014/main" id="{CA69272E-DDF7-9A45-98C8-C0470C45B03E}"/>
              </a:ext>
            </a:extLst>
          </p:cNvPr>
          <p:cNvSpPr txBox="1"/>
          <p:nvPr/>
        </p:nvSpPr>
        <p:spPr>
          <a:xfrm>
            <a:off x="9137238" y="4552118"/>
            <a:ext cx="1946628" cy="1292662"/>
          </a:xfrm>
          <a:prstGeom prst="rect">
            <a:avLst/>
          </a:prstGeom>
          <a:noFill/>
        </p:spPr>
        <p:txBody>
          <a:bodyPr wrap="square" lIns="0" tIns="0" rIns="0" bIns="0" rtlCol="0">
            <a:spAutoFit/>
          </a:bodyPr>
          <a:lstStyle/>
          <a:p>
            <a:pPr algn="ctr"/>
            <a:r>
              <a:rPr lang="en-GB" sz="1400" b="1" dirty="0">
                <a:solidFill>
                  <a:schemeClr val="tx2">
                    <a:lumMod val="65000"/>
                    <a:lumOff val="35000"/>
                  </a:schemeClr>
                </a:solidFill>
                <a:latin typeface="Roboto" panose="02000000000000000000" pitchFamily="2" charset="0"/>
                <a:ea typeface="Roboto" panose="02000000000000000000" pitchFamily="2" charset="0"/>
              </a:rPr>
              <a:t>Outreach Services </a:t>
            </a:r>
          </a:p>
          <a:p>
            <a:pPr algn="ctr"/>
            <a:r>
              <a:rPr lang="en-GB" sz="1400" dirty="0">
                <a:solidFill>
                  <a:schemeClr val="tx2">
                    <a:lumMod val="65000"/>
                    <a:lumOff val="35000"/>
                  </a:schemeClr>
                </a:solidFill>
                <a:latin typeface="Roboto Light" panose="02000000000000000000" pitchFamily="2" charset="0"/>
                <a:ea typeface="Roboto Light" panose="02000000000000000000" pitchFamily="2" charset="0"/>
              </a:rPr>
              <a:t>Reconnection Service, The Bus Project and Housing First Cardiff and Merthyr Tydfil.</a:t>
            </a:r>
          </a:p>
          <a:p>
            <a:pPr algn="ctr"/>
            <a:endParaRPr lang="en-GB" sz="1400" dirty="0">
              <a:solidFill>
                <a:schemeClr val="tx2">
                  <a:lumMod val="65000"/>
                  <a:lumOff val="35000"/>
                </a:schemeClr>
              </a:solidFill>
              <a:latin typeface="Roboto Light" panose="02000000000000000000" pitchFamily="2" charset="0"/>
              <a:ea typeface="Roboto Light" panose="02000000000000000000" pitchFamily="2" charset="0"/>
            </a:endParaRPr>
          </a:p>
        </p:txBody>
      </p:sp>
      <p:grpSp>
        <p:nvGrpSpPr>
          <p:cNvPr id="4" name="Group 3">
            <a:extLst>
              <a:ext uri="{FF2B5EF4-FFF2-40B4-BE49-F238E27FC236}">
                <a16:creationId xmlns:a16="http://schemas.microsoft.com/office/drawing/2014/main" id="{0EE5D4C1-15FD-B342-98CC-49C378C93537}"/>
              </a:ext>
            </a:extLst>
          </p:cNvPr>
          <p:cNvGrpSpPr/>
          <p:nvPr/>
        </p:nvGrpSpPr>
        <p:grpSpPr>
          <a:xfrm>
            <a:off x="6355414" y="1821317"/>
            <a:ext cx="611558" cy="612370"/>
            <a:chOff x="6254279" y="1881243"/>
            <a:chExt cx="654840" cy="655709"/>
          </a:xfrm>
        </p:grpSpPr>
        <p:sp>
          <p:nvSpPr>
            <p:cNvPr id="26" name="AutoShape 7">
              <a:extLst>
                <a:ext uri="{FF2B5EF4-FFF2-40B4-BE49-F238E27FC236}">
                  <a16:creationId xmlns:a16="http://schemas.microsoft.com/office/drawing/2014/main" id="{9936190E-1302-E145-8D6C-E4B50EA46916}"/>
                </a:ext>
              </a:extLst>
            </p:cNvPr>
            <p:cNvSpPr>
              <a:spLocks noChangeAspect="1"/>
            </p:cNvSpPr>
            <p:nvPr/>
          </p:nvSpPr>
          <p:spPr bwMode="auto">
            <a:xfrm>
              <a:off x="6254279" y="1881243"/>
              <a:ext cx="654840" cy="65570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C00000"/>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dirty="0">
                <a:effectLst>
                  <a:outerShdw blurRad="38100" dist="38100" dir="2700000" algn="tl">
                    <a:srgbClr val="000000"/>
                  </a:outerShdw>
                </a:effectLst>
                <a:latin typeface="Gill Sans" charset="0"/>
                <a:cs typeface="Gill Sans" charset="0"/>
                <a:sym typeface="Gill Sans" charset="0"/>
              </a:endParaRPr>
            </a:p>
          </p:txBody>
        </p:sp>
        <p:sp>
          <p:nvSpPr>
            <p:cNvPr id="48" name="Freeform 2">
              <a:extLst>
                <a:ext uri="{FF2B5EF4-FFF2-40B4-BE49-F238E27FC236}">
                  <a16:creationId xmlns:a16="http://schemas.microsoft.com/office/drawing/2014/main" id="{8034BB7B-755E-8D4A-8A8E-4F253D1BE712}"/>
                </a:ext>
              </a:extLst>
            </p:cNvPr>
            <p:cNvSpPr>
              <a:spLocks noChangeArrowheads="1"/>
            </p:cNvSpPr>
            <p:nvPr/>
          </p:nvSpPr>
          <p:spPr bwMode="auto">
            <a:xfrm>
              <a:off x="6436914" y="1998601"/>
              <a:ext cx="268809" cy="432555"/>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grpSp>
      <p:grpSp>
        <p:nvGrpSpPr>
          <p:cNvPr id="12" name="Group 11">
            <a:extLst>
              <a:ext uri="{FF2B5EF4-FFF2-40B4-BE49-F238E27FC236}">
                <a16:creationId xmlns:a16="http://schemas.microsoft.com/office/drawing/2014/main" id="{C28E4EEB-E0DA-5E4E-996B-A2D7CBB2C71D}"/>
              </a:ext>
            </a:extLst>
          </p:cNvPr>
          <p:cNvGrpSpPr/>
          <p:nvPr/>
        </p:nvGrpSpPr>
        <p:grpSpPr>
          <a:xfrm>
            <a:off x="9811703" y="3722641"/>
            <a:ext cx="567030" cy="567782"/>
            <a:chOff x="6254279" y="5371575"/>
            <a:chExt cx="654840" cy="655709"/>
          </a:xfrm>
        </p:grpSpPr>
        <p:sp>
          <p:nvSpPr>
            <p:cNvPr id="38" name="AutoShape 7">
              <a:extLst>
                <a:ext uri="{FF2B5EF4-FFF2-40B4-BE49-F238E27FC236}">
                  <a16:creationId xmlns:a16="http://schemas.microsoft.com/office/drawing/2014/main" id="{CBFDB5D4-AA38-0245-90A1-61C4FAEE000E}"/>
                </a:ext>
              </a:extLst>
            </p:cNvPr>
            <p:cNvSpPr>
              <a:spLocks noChangeAspect="1"/>
            </p:cNvSpPr>
            <p:nvPr/>
          </p:nvSpPr>
          <p:spPr bwMode="auto">
            <a:xfrm>
              <a:off x="6254279" y="5371575"/>
              <a:ext cx="654840" cy="65570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3366"/>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dirty="0">
                <a:effectLst>
                  <a:outerShdw blurRad="38100" dist="38100" dir="2700000" algn="tl">
                    <a:srgbClr val="000000"/>
                  </a:outerShdw>
                </a:effectLst>
                <a:latin typeface="Gill Sans" charset="0"/>
                <a:cs typeface="Gill Sans" charset="0"/>
                <a:sym typeface="Gill Sans" charset="0"/>
              </a:endParaRPr>
            </a:p>
          </p:txBody>
        </p:sp>
        <p:sp>
          <p:nvSpPr>
            <p:cNvPr id="49" name="Freeform 54">
              <a:extLst>
                <a:ext uri="{FF2B5EF4-FFF2-40B4-BE49-F238E27FC236}">
                  <a16:creationId xmlns:a16="http://schemas.microsoft.com/office/drawing/2014/main" id="{073341B5-1D9B-3D49-AC2C-C0BF599C41F1}"/>
                </a:ext>
              </a:extLst>
            </p:cNvPr>
            <p:cNvSpPr>
              <a:spLocks noChangeArrowheads="1"/>
            </p:cNvSpPr>
            <p:nvPr/>
          </p:nvSpPr>
          <p:spPr bwMode="auto">
            <a:xfrm>
              <a:off x="6360243" y="5522292"/>
              <a:ext cx="472137" cy="399176"/>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grpSp>
      <p:grpSp>
        <p:nvGrpSpPr>
          <p:cNvPr id="6" name="Group 5">
            <a:extLst>
              <a:ext uri="{FF2B5EF4-FFF2-40B4-BE49-F238E27FC236}">
                <a16:creationId xmlns:a16="http://schemas.microsoft.com/office/drawing/2014/main" id="{48C498E9-1538-8D41-80C4-F750548034F1}"/>
              </a:ext>
            </a:extLst>
          </p:cNvPr>
          <p:cNvGrpSpPr/>
          <p:nvPr/>
        </p:nvGrpSpPr>
        <p:grpSpPr>
          <a:xfrm>
            <a:off x="1647685" y="3711098"/>
            <a:ext cx="567030" cy="567782"/>
            <a:chOff x="1548464" y="4100336"/>
            <a:chExt cx="654840" cy="655709"/>
          </a:xfrm>
        </p:grpSpPr>
        <p:sp>
          <p:nvSpPr>
            <p:cNvPr id="41" name="AutoShape 7">
              <a:extLst>
                <a:ext uri="{FF2B5EF4-FFF2-40B4-BE49-F238E27FC236}">
                  <a16:creationId xmlns:a16="http://schemas.microsoft.com/office/drawing/2014/main" id="{63A6D49D-9CA6-2143-8504-0C17D0E12C44}"/>
                </a:ext>
              </a:extLst>
            </p:cNvPr>
            <p:cNvSpPr>
              <a:spLocks noChangeAspect="1"/>
            </p:cNvSpPr>
            <p:nvPr/>
          </p:nvSpPr>
          <p:spPr bwMode="auto">
            <a:xfrm>
              <a:off x="1548464" y="4100336"/>
              <a:ext cx="654840" cy="65570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50" name="Freeform 74">
              <a:extLst>
                <a:ext uri="{FF2B5EF4-FFF2-40B4-BE49-F238E27FC236}">
                  <a16:creationId xmlns:a16="http://schemas.microsoft.com/office/drawing/2014/main" id="{B982F343-0445-2545-99D8-0C403162F695}"/>
                </a:ext>
              </a:extLst>
            </p:cNvPr>
            <p:cNvSpPr>
              <a:spLocks noChangeArrowheads="1"/>
            </p:cNvSpPr>
            <p:nvPr/>
          </p:nvSpPr>
          <p:spPr bwMode="auto">
            <a:xfrm>
              <a:off x="1688658" y="4241361"/>
              <a:ext cx="386424" cy="317939"/>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grpSp>
      <p:grpSp>
        <p:nvGrpSpPr>
          <p:cNvPr id="8" name="Group 7">
            <a:extLst>
              <a:ext uri="{FF2B5EF4-FFF2-40B4-BE49-F238E27FC236}">
                <a16:creationId xmlns:a16="http://schemas.microsoft.com/office/drawing/2014/main" id="{245CDE17-666A-0246-83EC-7C8B0A2CB721}"/>
              </a:ext>
            </a:extLst>
          </p:cNvPr>
          <p:cNvGrpSpPr/>
          <p:nvPr/>
        </p:nvGrpSpPr>
        <p:grpSpPr>
          <a:xfrm>
            <a:off x="7138561" y="3711098"/>
            <a:ext cx="567030" cy="567782"/>
            <a:chOff x="1559616" y="5371575"/>
            <a:chExt cx="654840" cy="655709"/>
          </a:xfrm>
        </p:grpSpPr>
        <p:sp>
          <p:nvSpPr>
            <p:cNvPr id="44" name="AutoShape 7">
              <a:extLst>
                <a:ext uri="{FF2B5EF4-FFF2-40B4-BE49-F238E27FC236}">
                  <a16:creationId xmlns:a16="http://schemas.microsoft.com/office/drawing/2014/main" id="{EDE0DA52-6F9E-A143-A43C-3F96125F8359}"/>
                </a:ext>
              </a:extLst>
            </p:cNvPr>
            <p:cNvSpPr>
              <a:spLocks noChangeAspect="1"/>
            </p:cNvSpPr>
            <p:nvPr/>
          </p:nvSpPr>
          <p:spPr bwMode="auto">
            <a:xfrm>
              <a:off x="1559616" y="5371575"/>
              <a:ext cx="654840" cy="65570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6">
                <a:lumMod val="75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dirty="0">
                <a:effectLst>
                  <a:outerShdw blurRad="38100" dist="38100" dir="2700000" algn="tl">
                    <a:srgbClr val="000000"/>
                  </a:outerShdw>
                </a:effectLst>
                <a:latin typeface="Gill Sans" charset="0"/>
                <a:cs typeface="Gill Sans" charset="0"/>
                <a:sym typeface="Gill Sans" charset="0"/>
              </a:endParaRPr>
            </a:p>
          </p:txBody>
        </p:sp>
        <p:sp>
          <p:nvSpPr>
            <p:cNvPr id="51" name="Freeform 8">
              <a:extLst>
                <a:ext uri="{FF2B5EF4-FFF2-40B4-BE49-F238E27FC236}">
                  <a16:creationId xmlns:a16="http://schemas.microsoft.com/office/drawing/2014/main" id="{B85DF825-632B-4B4B-9CAB-201A77BF1D79}"/>
                </a:ext>
              </a:extLst>
            </p:cNvPr>
            <p:cNvSpPr>
              <a:spLocks noChangeArrowheads="1"/>
            </p:cNvSpPr>
            <p:nvPr/>
          </p:nvSpPr>
          <p:spPr bwMode="auto">
            <a:xfrm>
              <a:off x="1709884" y="5507748"/>
              <a:ext cx="389304" cy="34788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grpSp>
      <p:grpSp>
        <p:nvGrpSpPr>
          <p:cNvPr id="10" name="Group 9">
            <a:extLst>
              <a:ext uri="{FF2B5EF4-FFF2-40B4-BE49-F238E27FC236}">
                <a16:creationId xmlns:a16="http://schemas.microsoft.com/office/drawing/2014/main" id="{11B616A5-BC0D-DC44-B277-F27A3A480A0A}"/>
              </a:ext>
            </a:extLst>
          </p:cNvPr>
          <p:cNvGrpSpPr/>
          <p:nvPr/>
        </p:nvGrpSpPr>
        <p:grpSpPr>
          <a:xfrm>
            <a:off x="4365127" y="3711098"/>
            <a:ext cx="567030" cy="567782"/>
            <a:chOff x="6254279" y="4100336"/>
            <a:chExt cx="654840" cy="655709"/>
          </a:xfrm>
        </p:grpSpPr>
        <p:sp>
          <p:nvSpPr>
            <p:cNvPr id="32" name="AutoShape 7">
              <a:extLst>
                <a:ext uri="{FF2B5EF4-FFF2-40B4-BE49-F238E27FC236}">
                  <a16:creationId xmlns:a16="http://schemas.microsoft.com/office/drawing/2014/main" id="{ED7AC716-9E3B-564F-836D-7AC36DA771EB}"/>
                </a:ext>
              </a:extLst>
            </p:cNvPr>
            <p:cNvSpPr>
              <a:spLocks noChangeAspect="1"/>
            </p:cNvSpPr>
            <p:nvPr/>
          </p:nvSpPr>
          <p:spPr bwMode="auto">
            <a:xfrm>
              <a:off x="6254279" y="4100336"/>
              <a:ext cx="654840" cy="65570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136773"/>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dirty="0">
                <a:effectLst>
                  <a:outerShdw blurRad="38100" dist="38100" dir="2700000" algn="tl">
                    <a:srgbClr val="000000"/>
                  </a:outerShdw>
                </a:effectLst>
                <a:latin typeface="Gill Sans" charset="0"/>
                <a:cs typeface="Gill Sans" charset="0"/>
                <a:sym typeface="Gill Sans" charset="0"/>
              </a:endParaRPr>
            </a:p>
          </p:txBody>
        </p:sp>
        <p:sp>
          <p:nvSpPr>
            <p:cNvPr id="52" name="Freeform 47">
              <a:extLst>
                <a:ext uri="{FF2B5EF4-FFF2-40B4-BE49-F238E27FC236}">
                  <a16:creationId xmlns:a16="http://schemas.microsoft.com/office/drawing/2014/main" id="{0D2E3E7B-F3E9-4440-9E4F-1386CD545482}"/>
                </a:ext>
              </a:extLst>
            </p:cNvPr>
            <p:cNvSpPr>
              <a:spLocks noChangeArrowheads="1"/>
            </p:cNvSpPr>
            <p:nvPr/>
          </p:nvSpPr>
          <p:spPr bwMode="auto">
            <a:xfrm>
              <a:off x="6371697" y="4241361"/>
              <a:ext cx="420003" cy="369332"/>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grpSp>
      <p:grpSp>
        <p:nvGrpSpPr>
          <p:cNvPr id="53" name="Group 52">
            <a:extLst>
              <a:ext uri="{FF2B5EF4-FFF2-40B4-BE49-F238E27FC236}">
                <a16:creationId xmlns:a16="http://schemas.microsoft.com/office/drawing/2014/main" id="{866DA581-CB57-A943-835C-FAF005F16158}"/>
              </a:ext>
            </a:extLst>
          </p:cNvPr>
          <p:cNvGrpSpPr/>
          <p:nvPr/>
        </p:nvGrpSpPr>
        <p:grpSpPr>
          <a:xfrm>
            <a:off x="5897615" y="1247170"/>
            <a:ext cx="399946" cy="95250"/>
            <a:chOff x="1942594" y="2781300"/>
            <a:chExt cx="799891" cy="190500"/>
          </a:xfrm>
          <a:solidFill>
            <a:schemeClr val="bg1">
              <a:lumMod val="85000"/>
            </a:schemeClr>
          </a:solidFill>
        </p:grpSpPr>
        <p:sp>
          <p:nvSpPr>
            <p:cNvPr id="54" name="Oval 53">
              <a:extLst>
                <a:ext uri="{FF2B5EF4-FFF2-40B4-BE49-F238E27FC236}">
                  <a16:creationId xmlns:a16="http://schemas.microsoft.com/office/drawing/2014/main" id="{4511C7A3-A18D-A94F-A0D0-30E6FA2DA0A0}"/>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55" name="Oval 54">
              <a:extLst>
                <a:ext uri="{FF2B5EF4-FFF2-40B4-BE49-F238E27FC236}">
                  <a16:creationId xmlns:a16="http://schemas.microsoft.com/office/drawing/2014/main" id="{F6251DBF-F6BE-1147-830F-430A2CEFC31B}"/>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56" name="Oval 55">
              <a:extLst>
                <a:ext uri="{FF2B5EF4-FFF2-40B4-BE49-F238E27FC236}">
                  <a16:creationId xmlns:a16="http://schemas.microsoft.com/office/drawing/2014/main" id="{2A4E7668-48C3-794C-A299-CE430BD02A61}"/>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cxnSp>
        <p:nvCxnSpPr>
          <p:cNvPr id="33" name="Straight Connector 32">
            <a:extLst>
              <a:ext uri="{FF2B5EF4-FFF2-40B4-BE49-F238E27FC236}">
                <a16:creationId xmlns:a16="http://schemas.microsoft.com/office/drawing/2014/main" id="{21A2F45F-2452-6247-BEE5-EB5DFE0EF45C}"/>
              </a:ext>
            </a:extLst>
          </p:cNvPr>
          <p:cNvCxnSpPr>
            <a:cxnSpLocks/>
          </p:cNvCxnSpPr>
          <p:nvPr/>
        </p:nvCxnSpPr>
        <p:spPr>
          <a:xfrm>
            <a:off x="6124481" y="3771231"/>
            <a:ext cx="0" cy="217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B8F8953-CD43-A540-911D-885198BF9F93}"/>
              </a:ext>
            </a:extLst>
          </p:cNvPr>
          <p:cNvCxnSpPr>
            <a:cxnSpLocks/>
          </p:cNvCxnSpPr>
          <p:nvPr/>
        </p:nvCxnSpPr>
        <p:spPr>
          <a:xfrm>
            <a:off x="3299088" y="3771231"/>
            <a:ext cx="0" cy="217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E565E05-7263-3A49-A21D-E8D22D9F227A}"/>
              </a:ext>
            </a:extLst>
          </p:cNvPr>
          <p:cNvCxnSpPr>
            <a:cxnSpLocks/>
          </p:cNvCxnSpPr>
          <p:nvPr/>
        </p:nvCxnSpPr>
        <p:spPr>
          <a:xfrm>
            <a:off x="8857407" y="3771231"/>
            <a:ext cx="0" cy="217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13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3BFD0F78-192B-F946-8E8F-8BBDC02701D9}"/>
              </a:ext>
            </a:extLst>
          </p:cNvPr>
          <p:cNvGrpSpPr/>
          <p:nvPr/>
        </p:nvGrpSpPr>
        <p:grpSpPr>
          <a:xfrm>
            <a:off x="3828407" y="1540164"/>
            <a:ext cx="4535186" cy="994517"/>
            <a:chOff x="735383" y="1574766"/>
            <a:chExt cx="4535186" cy="994517"/>
          </a:xfrm>
        </p:grpSpPr>
        <p:grpSp>
          <p:nvGrpSpPr>
            <p:cNvPr id="77" name="Group 76">
              <a:extLst>
                <a:ext uri="{FF2B5EF4-FFF2-40B4-BE49-F238E27FC236}">
                  <a16:creationId xmlns:a16="http://schemas.microsoft.com/office/drawing/2014/main" id="{06DD2774-1D7B-E14C-8D5A-37575838F797}"/>
                </a:ext>
              </a:extLst>
            </p:cNvPr>
            <p:cNvGrpSpPr/>
            <p:nvPr/>
          </p:nvGrpSpPr>
          <p:grpSpPr bwMode="black">
            <a:xfrm>
              <a:off x="735383" y="1574766"/>
              <a:ext cx="382286" cy="994517"/>
              <a:chOff x="7858105" y="406909"/>
              <a:chExt cx="211138" cy="549275"/>
            </a:xfrm>
            <a:solidFill>
              <a:srgbClr val="003366"/>
            </a:solidFill>
          </p:grpSpPr>
          <p:sp>
            <p:nvSpPr>
              <p:cNvPr id="105" name="Oval 76">
                <a:extLst>
                  <a:ext uri="{FF2B5EF4-FFF2-40B4-BE49-F238E27FC236}">
                    <a16:creationId xmlns:a16="http://schemas.microsoft.com/office/drawing/2014/main" id="{3766DDEB-6DEF-B04F-8FC0-40A919EF118E}"/>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106" name="Freeform 77">
                <a:extLst>
                  <a:ext uri="{FF2B5EF4-FFF2-40B4-BE49-F238E27FC236}">
                    <a16:creationId xmlns:a16="http://schemas.microsoft.com/office/drawing/2014/main" id="{EC1E4C91-DA6C-E943-A35F-83F76CEF1627}"/>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78" name="Group 77">
              <a:extLst>
                <a:ext uri="{FF2B5EF4-FFF2-40B4-BE49-F238E27FC236}">
                  <a16:creationId xmlns:a16="http://schemas.microsoft.com/office/drawing/2014/main" id="{655B3147-3A14-514C-90C7-9B896F3A04D6}"/>
                </a:ext>
              </a:extLst>
            </p:cNvPr>
            <p:cNvGrpSpPr/>
            <p:nvPr/>
          </p:nvGrpSpPr>
          <p:grpSpPr bwMode="black">
            <a:xfrm>
              <a:off x="1192583" y="1574766"/>
              <a:ext cx="382286" cy="994517"/>
              <a:chOff x="7858105" y="406909"/>
              <a:chExt cx="211138" cy="549275"/>
            </a:xfrm>
            <a:solidFill>
              <a:srgbClr val="136773"/>
            </a:solidFill>
          </p:grpSpPr>
          <p:sp>
            <p:nvSpPr>
              <p:cNvPr id="103" name="Oval 76">
                <a:extLst>
                  <a:ext uri="{FF2B5EF4-FFF2-40B4-BE49-F238E27FC236}">
                    <a16:creationId xmlns:a16="http://schemas.microsoft.com/office/drawing/2014/main" id="{2B9B9E06-D987-CA4B-A4D4-FDBB930A1F45}"/>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104" name="Freeform 77">
                <a:extLst>
                  <a:ext uri="{FF2B5EF4-FFF2-40B4-BE49-F238E27FC236}">
                    <a16:creationId xmlns:a16="http://schemas.microsoft.com/office/drawing/2014/main" id="{1F0DE896-B46B-D441-98B8-4B2F05468499}"/>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79" name="Group 78">
              <a:extLst>
                <a:ext uri="{FF2B5EF4-FFF2-40B4-BE49-F238E27FC236}">
                  <a16:creationId xmlns:a16="http://schemas.microsoft.com/office/drawing/2014/main" id="{E8F4927C-230E-E74D-94A2-2114EDBAFD59}"/>
                </a:ext>
              </a:extLst>
            </p:cNvPr>
            <p:cNvGrpSpPr/>
            <p:nvPr/>
          </p:nvGrpSpPr>
          <p:grpSpPr bwMode="black">
            <a:xfrm>
              <a:off x="1662483" y="1574766"/>
              <a:ext cx="382286" cy="994517"/>
              <a:chOff x="7858105" y="406909"/>
              <a:chExt cx="211138" cy="549275"/>
            </a:xfrm>
            <a:solidFill>
              <a:srgbClr val="25C8B4"/>
            </a:solidFill>
          </p:grpSpPr>
          <p:sp>
            <p:nvSpPr>
              <p:cNvPr id="101" name="Oval 76">
                <a:extLst>
                  <a:ext uri="{FF2B5EF4-FFF2-40B4-BE49-F238E27FC236}">
                    <a16:creationId xmlns:a16="http://schemas.microsoft.com/office/drawing/2014/main" id="{B3269E73-2543-CC4A-892C-35415F65B92B}"/>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102" name="Freeform 77">
                <a:extLst>
                  <a:ext uri="{FF2B5EF4-FFF2-40B4-BE49-F238E27FC236}">
                    <a16:creationId xmlns:a16="http://schemas.microsoft.com/office/drawing/2014/main" id="{89F4E15E-95AC-4443-8215-0D97C470DCC8}"/>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80" name="Group 79">
              <a:extLst>
                <a:ext uri="{FF2B5EF4-FFF2-40B4-BE49-F238E27FC236}">
                  <a16:creationId xmlns:a16="http://schemas.microsoft.com/office/drawing/2014/main" id="{C5EC191D-1979-7E48-9CEC-6C3C8D11813D}"/>
                </a:ext>
              </a:extLst>
            </p:cNvPr>
            <p:cNvGrpSpPr/>
            <p:nvPr/>
          </p:nvGrpSpPr>
          <p:grpSpPr bwMode="black">
            <a:xfrm>
              <a:off x="2119683" y="1574766"/>
              <a:ext cx="382286" cy="994517"/>
              <a:chOff x="7858105" y="406909"/>
              <a:chExt cx="211138" cy="549275"/>
            </a:xfrm>
            <a:solidFill>
              <a:schemeClr val="accent6">
                <a:lumMod val="75000"/>
              </a:schemeClr>
            </a:solidFill>
          </p:grpSpPr>
          <p:sp>
            <p:nvSpPr>
              <p:cNvPr id="99" name="Oval 76">
                <a:extLst>
                  <a:ext uri="{FF2B5EF4-FFF2-40B4-BE49-F238E27FC236}">
                    <a16:creationId xmlns:a16="http://schemas.microsoft.com/office/drawing/2014/main" id="{BDA04DA5-FE96-7849-AFBB-3054567F5853}"/>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100" name="Freeform 77">
                <a:extLst>
                  <a:ext uri="{FF2B5EF4-FFF2-40B4-BE49-F238E27FC236}">
                    <a16:creationId xmlns:a16="http://schemas.microsoft.com/office/drawing/2014/main" id="{A745D687-39AB-1F40-B580-B1D585B7FDB2}"/>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81" name="Group 80">
              <a:extLst>
                <a:ext uri="{FF2B5EF4-FFF2-40B4-BE49-F238E27FC236}">
                  <a16:creationId xmlns:a16="http://schemas.microsoft.com/office/drawing/2014/main" id="{ABBEAEB0-19CB-6D4C-8997-917447B5CFB0}"/>
                </a:ext>
              </a:extLst>
            </p:cNvPr>
            <p:cNvGrpSpPr/>
            <p:nvPr/>
          </p:nvGrpSpPr>
          <p:grpSpPr bwMode="black">
            <a:xfrm>
              <a:off x="2576883" y="1574766"/>
              <a:ext cx="382286" cy="994517"/>
              <a:chOff x="7858105" y="406909"/>
              <a:chExt cx="211138" cy="549275"/>
            </a:xfrm>
            <a:solidFill>
              <a:schemeClr val="accent6">
                <a:lumMod val="75000"/>
              </a:schemeClr>
            </a:solidFill>
          </p:grpSpPr>
          <p:sp>
            <p:nvSpPr>
              <p:cNvPr id="97" name="Oval 76">
                <a:extLst>
                  <a:ext uri="{FF2B5EF4-FFF2-40B4-BE49-F238E27FC236}">
                    <a16:creationId xmlns:a16="http://schemas.microsoft.com/office/drawing/2014/main" id="{812B7D98-01F0-3E45-9ABC-FDF5D3409AAB}"/>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98" name="Freeform 77">
                <a:extLst>
                  <a:ext uri="{FF2B5EF4-FFF2-40B4-BE49-F238E27FC236}">
                    <a16:creationId xmlns:a16="http://schemas.microsoft.com/office/drawing/2014/main" id="{2FE4E44B-6209-E94C-8A83-85DFAC560BEF}"/>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82" name="Group 81">
              <a:extLst>
                <a:ext uri="{FF2B5EF4-FFF2-40B4-BE49-F238E27FC236}">
                  <a16:creationId xmlns:a16="http://schemas.microsoft.com/office/drawing/2014/main" id="{D239C803-3FD8-0A49-A30A-A72134E3F0EB}"/>
                </a:ext>
              </a:extLst>
            </p:cNvPr>
            <p:cNvGrpSpPr/>
            <p:nvPr/>
          </p:nvGrpSpPr>
          <p:grpSpPr bwMode="black">
            <a:xfrm>
              <a:off x="3046783" y="1574766"/>
              <a:ext cx="382286" cy="994517"/>
              <a:chOff x="7858105" y="406909"/>
              <a:chExt cx="211138" cy="549275"/>
            </a:xfrm>
            <a:solidFill>
              <a:schemeClr val="accent6">
                <a:lumMod val="75000"/>
              </a:schemeClr>
            </a:solidFill>
          </p:grpSpPr>
          <p:sp>
            <p:nvSpPr>
              <p:cNvPr id="95" name="Oval 76">
                <a:extLst>
                  <a:ext uri="{FF2B5EF4-FFF2-40B4-BE49-F238E27FC236}">
                    <a16:creationId xmlns:a16="http://schemas.microsoft.com/office/drawing/2014/main" id="{E7399629-E628-CD4E-AAF5-6EF972BAF47C}"/>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96" name="Freeform 77">
                <a:extLst>
                  <a:ext uri="{FF2B5EF4-FFF2-40B4-BE49-F238E27FC236}">
                    <a16:creationId xmlns:a16="http://schemas.microsoft.com/office/drawing/2014/main" id="{18D89616-A169-964E-B839-0E8610C0A9F4}"/>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83" name="Group 82">
              <a:extLst>
                <a:ext uri="{FF2B5EF4-FFF2-40B4-BE49-F238E27FC236}">
                  <a16:creationId xmlns:a16="http://schemas.microsoft.com/office/drawing/2014/main" id="{A2972241-230E-B945-81D1-F3225E761A9F}"/>
                </a:ext>
              </a:extLst>
            </p:cNvPr>
            <p:cNvGrpSpPr/>
            <p:nvPr/>
          </p:nvGrpSpPr>
          <p:grpSpPr bwMode="black">
            <a:xfrm>
              <a:off x="3503983" y="1574766"/>
              <a:ext cx="382286" cy="994517"/>
              <a:chOff x="7858105" y="406909"/>
              <a:chExt cx="211138" cy="549275"/>
            </a:xfrm>
            <a:solidFill>
              <a:schemeClr val="accent6">
                <a:lumMod val="75000"/>
              </a:schemeClr>
            </a:solidFill>
          </p:grpSpPr>
          <p:sp>
            <p:nvSpPr>
              <p:cNvPr id="93" name="Oval 76">
                <a:extLst>
                  <a:ext uri="{FF2B5EF4-FFF2-40B4-BE49-F238E27FC236}">
                    <a16:creationId xmlns:a16="http://schemas.microsoft.com/office/drawing/2014/main" id="{31BEF6BA-8500-F741-9DFB-CA6BFD8150C9}"/>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94" name="Freeform 77">
                <a:extLst>
                  <a:ext uri="{FF2B5EF4-FFF2-40B4-BE49-F238E27FC236}">
                    <a16:creationId xmlns:a16="http://schemas.microsoft.com/office/drawing/2014/main" id="{6A989227-8957-2841-AAD6-E49965E4CD60}"/>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84" name="Group 83">
              <a:extLst>
                <a:ext uri="{FF2B5EF4-FFF2-40B4-BE49-F238E27FC236}">
                  <a16:creationId xmlns:a16="http://schemas.microsoft.com/office/drawing/2014/main" id="{E4715E00-F954-254F-8E50-2B610D8A202C}"/>
                </a:ext>
              </a:extLst>
            </p:cNvPr>
            <p:cNvGrpSpPr/>
            <p:nvPr/>
          </p:nvGrpSpPr>
          <p:grpSpPr bwMode="black">
            <a:xfrm>
              <a:off x="3973883" y="1574766"/>
              <a:ext cx="382286" cy="994517"/>
              <a:chOff x="7858105" y="406909"/>
              <a:chExt cx="211138" cy="549275"/>
            </a:xfrm>
            <a:solidFill>
              <a:schemeClr val="accent6">
                <a:lumMod val="75000"/>
              </a:schemeClr>
            </a:solidFill>
          </p:grpSpPr>
          <p:sp>
            <p:nvSpPr>
              <p:cNvPr id="91" name="Oval 76">
                <a:extLst>
                  <a:ext uri="{FF2B5EF4-FFF2-40B4-BE49-F238E27FC236}">
                    <a16:creationId xmlns:a16="http://schemas.microsoft.com/office/drawing/2014/main" id="{624C69C7-2A96-B741-977D-9CD527A5A9D1}"/>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92" name="Freeform 77">
                <a:extLst>
                  <a:ext uri="{FF2B5EF4-FFF2-40B4-BE49-F238E27FC236}">
                    <a16:creationId xmlns:a16="http://schemas.microsoft.com/office/drawing/2014/main" id="{EAD39553-FF5E-B04F-BFDE-D8BFE519664E}"/>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85" name="Group 84">
              <a:extLst>
                <a:ext uri="{FF2B5EF4-FFF2-40B4-BE49-F238E27FC236}">
                  <a16:creationId xmlns:a16="http://schemas.microsoft.com/office/drawing/2014/main" id="{EA59711A-AAFA-5E44-95E6-529D358BB1B9}"/>
                </a:ext>
              </a:extLst>
            </p:cNvPr>
            <p:cNvGrpSpPr/>
            <p:nvPr/>
          </p:nvGrpSpPr>
          <p:grpSpPr bwMode="black">
            <a:xfrm>
              <a:off x="4431083" y="1574766"/>
              <a:ext cx="382286" cy="994517"/>
              <a:chOff x="7858105" y="406909"/>
              <a:chExt cx="211138" cy="549275"/>
            </a:xfrm>
            <a:solidFill>
              <a:schemeClr val="accent5">
                <a:lumMod val="75000"/>
                <a:lumOff val="25000"/>
              </a:schemeClr>
            </a:solidFill>
          </p:grpSpPr>
          <p:sp>
            <p:nvSpPr>
              <p:cNvPr id="89" name="Oval 76">
                <a:extLst>
                  <a:ext uri="{FF2B5EF4-FFF2-40B4-BE49-F238E27FC236}">
                    <a16:creationId xmlns:a16="http://schemas.microsoft.com/office/drawing/2014/main" id="{530E2D37-E7F2-D74A-A2CF-D510DFBF6C31}"/>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90" name="Freeform 77">
                <a:extLst>
                  <a:ext uri="{FF2B5EF4-FFF2-40B4-BE49-F238E27FC236}">
                    <a16:creationId xmlns:a16="http://schemas.microsoft.com/office/drawing/2014/main" id="{F043DA58-9306-3147-BF60-CFD8EF590FAF}"/>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86" name="Group 85">
              <a:extLst>
                <a:ext uri="{FF2B5EF4-FFF2-40B4-BE49-F238E27FC236}">
                  <a16:creationId xmlns:a16="http://schemas.microsoft.com/office/drawing/2014/main" id="{B80F5E77-A821-284C-8277-3D19856EED8D}"/>
                </a:ext>
              </a:extLst>
            </p:cNvPr>
            <p:cNvGrpSpPr/>
            <p:nvPr/>
          </p:nvGrpSpPr>
          <p:grpSpPr bwMode="black">
            <a:xfrm>
              <a:off x="4888283" y="1574766"/>
              <a:ext cx="382286" cy="994517"/>
              <a:chOff x="7858105" y="406909"/>
              <a:chExt cx="211138" cy="549275"/>
            </a:xfrm>
            <a:solidFill>
              <a:schemeClr val="accent5">
                <a:lumMod val="75000"/>
                <a:lumOff val="25000"/>
              </a:schemeClr>
            </a:solidFill>
          </p:grpSpPr>
          <p:sp>
            <p:nvSpPr>
              <p:cNvPr id="87" name="Oval 76">
                <a:extLst>
                  <a:ext uri="{FF2B5EF4-FFF2-40B4-BE49-F238E27FC236}">
                    <a16:creationId xmlns:a16="http://schemas.microsoft.com/office/drawing/2014/main" id="{0583F379-2F6E-3C47-9FE7-77F96D1B71B4}"/>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88" name="Freeform 77">
                <a:extLst>
                  <a:ext uri="{FF2B5EF4-FFF2-40B4-BE49-F238E27FC236}">
                    <a16:creationId xmlns:a16="http://schemas.microsoft.com/office/drawing/2014/main" id="{60D252E1-2D2C-5D47-A98C-04066CA8F2C6}"/>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sp>
        <p:nvSpPr>
          <p:cNvPr id="4" name="Rectangle 3">
            <a:extLst>
              <a:ext uri="{FF2B5EF4-FFF2-40B4-BE49-F238E27FC236}">
                <a16:creationId xmlns:a16="http://schemas.microsoft.com/office/drawing/2014/main" id="{8803F364-9BD8-4FFC-9E19-EA6EABF595F2}"/>
              </a:ext>
            </a:extLst>
          </p:cNvPr>
          <p:cNvSpPr/>
          <p:nvPr/>
        </p:nvSpPr>
        <p:spPr>
          <a:xfrm>
            <a:off x="1949967" y="3429000"/>
            <a:ext cx="8318500" cy="3888244"/>
          </a:xfrm>
          <a:prstGeom prst="rect">
            <a:avLst/>
          </a:prstGeom>
        </p:spPr>
        <p:txBody>
          <a:bodyPr wrap="square" numCol="2" spcCol="720000">
            <a:spAutoFit/>
          </a:bodyPr>
          <a:lstStyle/>
          <a:p>
            <a:pPr marL="285750" indent="-285750">
              <a:spcAft>
                <a:spcPts val="16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Original funding grant – June 2017</a:t>
            </a:r>
          </a:p>
          <a:p>
            <a:pPr marL="285750" indent="-285750">
              <a:spcAft>
                <a:spcPts val="16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Currently funded until – March 2021</a:t>
            </a:r>
          </a:p>
          <a:p>
            <a:pPr marL="285750" indent="-285750">
              <a:spcAft>
                <a:spcPts val="16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Funded directly by Welsh Government with partner project Cardiff Council</a:t>
            </a:r>
          </a:p>
          <a:p>
            <a:pPr marL="285750" indent="-285750">
              <a:spcAft>
                <a:spcPts val="16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Funded to deliver 25 units of support</a:t>
            </a:r>
          </a:p>
          <a:p>
            <a:pPr marL="285750" indent="-285750">
              <a:spcAft>
                <a:spcPts val="16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Since the start of the project we have created 23 tenancies</a:t>
            </a:r>
          </a:p>
          <a:p>
            <a:pPr marL="285750" indent="-285750">
              <a:spcAft>
                <a:spcPts val="1600"/>
              </a:spcAft>
              <a:buFont typeface="Arial" panose="020B0604020202020204" pitchFamily="34" charset="0"/>
              <a:buChar char="•"/>
            </a:pPr>
            <a:endParaRPr lang="en-GB" sz="1500" dirty="0">
              <a:solidFill>
                <a:schemeClr val="tx2">
                  <a:lumMod val="65000"/>
                  <a:lumOff val="35000"/>
                </a:schemeClr>
              </a:solidFill>
              <a:latin typeface="Roboto Light" panose="02000000000000000000" pitchFamily="2" charset="0"/>
              <a:ea typeface="Roboto Light" panose="02000000000000000000" pitchFamily="2" charset="0"/>
            </a:endParaRPr>
          </a:p>
          <a:p>
            <a:pPr marL="285750" indent="-285750">
              <a:spcAft>
                <a:spcPts val="1600"/>
              </a:spcAft>
              <a:buFont typeface="Arial" panose="020B0604020202020204" pitchFamily="34" charset="0"/>
              <a:buChar char="•"/>
            </a:pPr>
            <a:endParaRPr lang="en-GB" sz="1500" dirty="0">
              <a:solidFill>
                <a:schemeClr val="tx2">
                  <a:lumMod val="65000"/>
                  <a:lumOff val="35000"/>
                </a:schemeClr>
              </a:solidFill>
              <a:latin typeface="Roboto Light" panose="02000000000000000000" pitchFamily="2" charset="0"/>
              <a:ea typeface="Roboto Light" panose="02000000000000000000" pitchFamily="2" charset="0"/>
            </a:endParaRPr>
          </a:p>
          <a:p>
            <a:pPr>
              <a:spcAft>
                <a:spcPts val="1600"/>
              </a:spcAft>
            </a:pPr>
            <a:endParaRPr lang="en-GB" sz="1500" dirty="0">
              <a:solidFill>
                <a:schemeClr val="tx2">
                  <a:lumMod val="65000"/>
                  <a:lumOff val="35000"/>
                </a:schemeClr>
              </a:solidFill>
              <a:latin typeface="Roboto Light" panose="02000000000000000000" pitchFamily="2" charset="0"/>
              <a:ea typeface="Roboto Light" panose="02000000000000000000" pitchFamily="2" charset="0"/>
            </a:endParaRPr>
          </a:p>
          <a:p>
            <a:pPr marL="285750" indent="-285750">
              <a:spcAft>
                <a:spcPts val="16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20 tenancies still currently active. </a:t>
            </a:r>
          </a:p>
          <a:p>
            <a:pPr marL="285750" indent="-285750">
              <a:spcAft>
                <a:spcPts val="14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Support is flexible hours Monday to Friday, flexible weekend appointments to meet need with additional on call.</a:t>
            </a:r>
          </a:p>
          <a:p>
            <a:pPr marL="285750" indent="-285750">
              <a:spcAft>
                <a:spcPts val="16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9 individuals taking part in ‘Assertive Outreach’ support, awaiting a property and the 3 previous tenants we continue to work with to help them to gain a new home.</a:t>
            </a:r>
          </a:p>
        </p:txBody>
      </p:sp>
      <p:sp>
        <p:nvSpPr>
          <p:cNvPr id="40" name="Rectangle 2">
            <a:extLst>
              <a:ext uri="{FF2B5EF4-FFF2-40B4-BE49-F238E27FC236}">
                <a16:creationId xmlns:a16="http://schemas.microsoft.com/office/drawing/2014/main" id="{8CDAA41D-4B8E-0D4A-A6B8-894848A67A4E}"/>
              </a:ext>
            </a:extLst>
          </p:cNvPr>
          <p:cNvSpPr>
            <a:spLocks/>
          </p:cNvSpPr>
          <p:nvPr/>
        </p:nvSpPr>
        <p:spPr bwMode="auto">
          <a:xfrm>
            <a:off x="369075" y="508420"/>
            <a:ext cx="11453850" cy="618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HOUSING FIRST CARDIFF TEAM</a:t>
            </a:r>
          </a:p>
        </p:txBody>
      </p:sp>
      <p:sp>
        <p:nvSpPr>
          <p:cNvPr id="71" name="Rectangle 70">
            <a:extLst>
              <a:ext uri="{FF2B5EF4-FFF2-40B4-BE49-F238E27FC236}">
                <a16:creationId xmlns:a16="http://schemas.microsoft.com/office/drawing/2014/main" id="{689F7BEF-393B-6C44-B48C-738BEEC45075}"/>
              </a:ext>
            </a:extLst>
          </p:cNvPr>
          <p:cNvSpPr/>
          <p:nvPr/>
        </p:nvSpPr>
        <p:spPr>
          <a:xfrm>
            <a:off x="282067" y="2707596"/>
            <a:ext cx="11715480" cy="307777"/>
          </a:xfrm>
          <a:prstGeom prst="rect">
            <a:avLst/>
          </a:prstGeom>
        </p:spPr>
        <p:txBody>
          <a:bodyPr wrap="square">
            <a:spAutoFit/>
          </a:bodyPr>
          <a:lstStyle/>
          <a:p>
            <a:pPr>
              <a:spcAft>
                <a:spcPts val="1000"/>
              </a:spcAft>
            </a:pPr>
            <a:r>
              <a:rPr lang="en-GB" sz="1400" b="1" dirty="0">
                <a:solidFill>
                  <a:srgbClr val="003366"/>
                </a:solidFill>
                <a:latin typeface="Roboto Light" panose="02000000000000000000" pitchFamily="2" charset="0"/>
                <a:ea typeface="Roboto Light" panose="02000000000000000000" pitchFamily="2" charset="0"/>
              </a:rPr>
              <a:t>Project Manager (FT), </a:t>
            </a:r>
            <a:r>
              <a:rPr lang="en-GB" sz="1400" b="1" dirty="0">
                <a:solidFill>
                  <a:srgbClr val="136773"/>
                </a:solidFill>
                <a:latin typeface="Roboto Light" panose="02000000000000000000" pitchFamily="2" charset="0"/>
                <a:ea typeface="Roboto Light" panose="02000000000000000000" pitchFamily="2" charset="0"/>
              </a:rPr>
              <a:t>Administrative Assistant (PT), </a:t>
            </a:r>
            <a:r>
              <a:rPr lang="en-GB" sz="1400" b="1" dirty="0">
                <a:solidFill>
                  <a:srgbClr val="4F9D92"/>
                </a:solidFill>
                <a:latin typeface="Roboto Light" panose="02000000000000000000" pitchFamily="2" charset="0"/>
                <a:ea typeface="Roboto Light" panose="02000000000000000000" pitchFamily="2" charset="0"/>
              </a:rPr>
              <a:t>Programme Coordinator (PT), </a:t>
            </a:r>
            <a:r>
              <a:rPr lang="en-GB" sz="1400" b="1" dirty="0">
                <a:solidFill>
                  <a:schemeClr val="accent6">
                    <a:lumMod val="75000"/>
                  </a:schemeClr>
                </a:solidFill>
                <a:latin typeface="Roboto Light" panose="02000000000000000000" pitchFamily="2" charset="0"/>
                <a:ea typeface="Roboto Light" panose="02000000000000000000" pitchFamily="2" charset="0"/>
              </a:rPr>
              <a:t>Specialist Support Workers (FT), </a:t>
            </a:r>
            <a:r>
              <a:rPr lang="en-GB" sz="1400" b="1" dirty="0">
                <a:solidFill>
                  <a:schemeClr val="tx2">
                    <a:lumMod val="65000"/>
                    <a:lumOff val="35000"/>
                  </a:schemeClr>
                </a:solidFill>
                <a:latin typeface="Roboto Light" panose="02000000000000000000" pitchFamily="2" charset="0"/>
                <a:ea typeface="Roboto Light" panose="02000000000000000000" pitchFamily="2" charset="0"/>
              </a:rPr>
              <a:t>Assistant Support Workers (FT)</a:t>
            </a:r>
          </a:p>
        </p:txBody>
      </p:sp>
      <p:grpSp>
        <p:nvGrpSpPr>
          <p:cNvPr id="107" name="Group 106">
            <a:extLst>
              <a:ext uri="{FF2B5EF4-FFF2-40B4-BE49-F238E27FC236}">
                <a16:creationId xmlns:a16="http://schemas.microsoft.com/office/drawing/2014/main" id="{8D7EAA29-2CE8-5C4B-9DB9-57D740A4431E}"/>
              </a:ext>
            </a:extLst>
          </p:cNvPr>
          <p:cNvGrpSpPr/>
          <p:nvPr/>
        </p:nvGrpSpPr>
        <p:grpSpPr>
          <a:xfrm>
            <a:off x="5897615" y="1247170"/>
            <a:ext cx="399946" cy="95250"/>
            <a:chOff x="1942594" y="2781300"/>
            <a:chExt cx="799891" cy="190500"/>
          </a:xfrm>
          <a:solidFill>
            <a:schemeClr val="bg1">
              <a:lumMod val="85000"/>
            </a:schemeClr>
          </a:solidFill>
        </p:grpSpPr>
        <p:sp>
          <p:nvSpPr>
            <p:cNvPr id="108" name="Oval 107">
              <a:extLst>
                <a:ext uri="{FF2B5EF4-FFF2-40B4-BE49-F238E27FC236}">
                  <a16:creationId xmlns:a16="http://schemas.microsoft.com/office/drawing/2014/main" id="{5BC6062E-1A8E-1C4F-A998-088296C12F77}"/>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109" name="Oval 108">
              <a:extLst>
                <a:ext uri="{FF2B5EF4-FFF2-40B4-BE49-F238E27FC236}">
                  <a16:creationId xmlns:a16="http://schemas.microsoft.com/office/drawing/2014/main" id="{41FCBF62-F1DC-2E49-8A99-8964ACFF5A09}"/>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110" name="Oval 109">
              <a:extLst>
                <a:ext uri="{FF2B5EF4-FFF2-40B4-BE49-F238E27FC236}">
                  <a16:creationId xmlns:a16="http://schemas.microsoft.com/office/drawing/2014/main" id="{07952658-ED56-4746-AFE4-74761D861552}"/>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cxnSp>
        <p:nvCxnSpPr>
          <p:cNvPr id="41" name="Straight Connector 40">
            <a:extLst>
              <a:ext uri="{FF2B5EF4-FFF2-40B4-BE49-F238E27FC236}">
                <a16:creationId xmlns:a16="http://schemas.microsoft.com/office/drawing/2014/main" id="{324C4EC9-1F00-944E-B552-CADB8282895F}"/>
              </a:ext>
            </a:extLst>
          </p:cNvPr>
          <p:cNvCxnSpPr>
            <a:cxnSpLocks/>
          </p:cNvCxnSpPr>
          <p:nvPr/>
        </p:nvCxnSpPr>
        <p:spPr>
          <a:xfrm>
            <a:off x="2017085" y="3215811"/>
            <a:ext cx="79488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CB33568-ABED-CA44-8D86-48CA49606404}"/>
              </a:ext>
            </a:extLst>
          </p:cNvPr>
          <p:cNvCxnSpPr>
            <a:cxnSpLocks/>
          </p:cNvCxnSpPr>
          <p:nvPr/>
        </p:nvCxnSpPr>
        <p:spPr>
          <a:xfrm>
            <a:off x="6061334" y="3429000"/>
            <a:ext cx="0" cy="20368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07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03F364-9BD8-4FFC-9E19-EA6EABF595F2}"/>
              </a:ext>
            </a:extLst>
          </p:cNvPr>
          <p:cNvSpPr/>
          <p:nvPr/>
        </p:nvSpPr>
        <p:spPr>
          <a:xfrm>
            <a:off x="1865580" y="3418726"/>
            <a:ext cx="8673512" cy="3888244"/>
          </a:xfrm>
          <a:prstGeom prst="rect">
            <a:avLst/>
          </a:prstGeom>
        </p:spPr>
        <p:txBody>
          <a:bodyPr wrap="square" numCol="2" spcCol="720000">
            <a:spAutoFit/>
          </a:bodyPr>
          <a:lstStyle/>
          <a:p>
            <a:pPr marL="285750" indent="-285750">
              <a:spcAft>
                <a:spcPts val="14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Original funding grant – November 2018</a:t>
            </a:r>
          </a:p>
          <a:p>
            <a:pPr marL="285750" indent="-285750">
              <a:spcAft>
                <a:spcPts val="14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Currently funded until – March 2021</a:t>
            </a:r>
          </a:p>
          <a:p>
            <a:pPr marL="285750" indent="-285750">
              <a:spcAft>
                <a:spcPts val="14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Funded directly by Welsh Government </a:t>
            </a:r>
            <a:br>
              <a:rPr lang="en-GB" sz="1500" dirty="0">
                <a:solidFill>
                  <a:schemeClr val="tx2">
                    <a:lumMod val="65000"/>
                    <a:lumOff val="35000"/>
                  </a:schemeClr>
                </a:solidFill>
                <a:latin typeface="Roboto Light" panose="02000000000000000000" pitchFamily="2" charset="0"/>
                <a:ea typeface="Roboto Light" panose="02000000000000000000" pitchFamily="2" charset="0"/>
              </a:rPr>
            </a:br>
            <a:r>
              <a:rPr lang="en-GB" sz="1500" dirty="0">
                <a:solidFill>
                  <a:schemeClr val="tx2">
                    <a:lumMod val="65000"/>
                    <a:lumOff val="35000"/>
                  </a:schemeClr>
                </a:solidFill>
                <a:latin typeface="Roboto Light" panose="02000000000000000000" pitchFamily="2" charset="0"/>
                <a:ea typeface="Roboto Light" panose="02000000000000000000" pitchFamily="2" charset="0"/>
              </a:rPr>
              <a:t>via partner Merthyr Tydfil Local Authority</a:t>
            </a:r>
          </a:p>
          <a:p>
            <a:pPr marL="285750" indent="-285750">
              <a:spcAft>
                <a:spcPts val="14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Funded to deliver 8 units of support</a:t>
            </a:r>
          </a:p>
          <a:p>
            <a:pPr marL="285750" indent="-285750">
              <a:spcAft>
                <a:spcPts val="14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Since the start of the project we have created 5 tenancies</a:t>
            </a:r>
          </a:p>
          <a:p>
            <a:pPr marL="285750" indent="-285750">
              <a:spcAft>
                <a:spcPts val="14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4 tenancies still currently active.</a:t>
            </a:r>
          </a:p>
          <a:p>
            <a:pPr marL="285750" indent="-285750">
              <a:spcAft>
                <a:spcPts val="1400"/>
              </a:spcAft>
              <a:buFont typeface="Arial" panose="020B0604020202020204" pitchFamily="34" charset="0"/>
              <a:buChar char="•"/>
            </a:pPr>
            <a:endParaRPr lang="en-GB" sz="1500" dirty="0">
              <a:solidFill>
                <a:schemeClr val="tx2">
                  <a:lumMod val="65000"/>
                  <a:lumOff val="35000"/>
                </a:schemeClr>
              </a:solidFill>
              <a:latin typeface="Roboto Light" panose="02000000000000000000" pitchFamily="2" charset="0"/>
              <a:ea typeface="Roboto Light" panose="02000000000000000000" pitchFamily="2" charset="0"/>
            </a:endParaRPr>
          </a:p>
          <a:p>
            <a:pPr marL="285750" indent="-285750">
              <a:spcAft>
                <a:spcPts val="1400"/>
              </a:spcAft>
              <a:buFont typeface="Arial" panose="020B0604020202020204" pitchFamily="34" charset="0"/>
              <a:buChar char="•"/>
            </a:pPr>
            <a:endParaRPr lang="en-GB" sz="1500" dirty="0">
              <a:solidFill>
                <a:schemeClr val="tx2">
                  <a:lumMod val="65000"/>
                  <a:lumOff val="35000"/>
                </a:schemeClr>
              </a:solidFill>
              <a:latin typeface="Roboto Light" panose="02000000000000000000" pitchFamily="2" charset="0"/>
              <a:ea typeface="Roboto Light" panose="02000000000000000000" pitchFamily="2" charset="0"/>
            </a:endParaRPr>
          </a:p>
          <a:p>
            <a:pPr marL="285750" indent="-285750">
              <a:spcAft>
                <a:spcPts val="14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4 individuals taking part in ‘Assertive Outreach’ support awaiting a property.</a:t>
            </a:r>
          </a:p>
          <a:p>
            <a:pPr marL="285750" indent="-285750">
              <a:spcAft>
                <a:spcPts val="14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Support is flexible hours Monday to Friday, flexible weekend appointments to meet need with additional on call.</a:t>
            </a:r>
          </a:p>
          <a:p>
            <a:pPr marL="285750" indent="-285750">
              <a:spcAft>
                <a:spcPts val="1400"/>
              </a:spcAft>
              <a:buFont typeface="Arial" panose="020B0604020202020204" pitchFamily="34" charset="0"/>
              <a:buChar char="•"/>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Additional commission in September 2020 to create post ‘Intensive Homeless Prevention Worker’ to support complex individuals already in the community, who would otherwise become homeless if not for specialist intervention until March 2021.</a:t>
            </a:r>
          </a:p>
        </p:txBody>
      </p:sp>
      <p:sp>
        <p:nvSpPr>
          <p:cNvPr id="40" name="Rectangle 2">
            <a:extLst>
              <a:ext uri="{FF2B5EF4-FFF2-40B4-BE49-F238E27FC236}">
                <a16:creationId xmlns:a16="http://schemas.microsoft.com/office/drawing/2014/main" id="{8CDAA41D-4B8E-0D4A-A6B8-894848A67A4E}"/>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HOUSING FIRST MERTHYR TYDFIL TEAM</a:t>
            </a:r>
          </a:p>
        </p:txBody>
      </p:sp>
      <p:grpSp>
        <p:nvGrpSpPr>
          <p:cNvPr id="3" name="Group 2">
            <a:extLst>
              <a:ext uri="{FF2B5EF4-FFF2-40B4-BE49-F238E27FC236}">
                <a16:creationId xmlns:a16="http://schemas.microsoft.com/office/drawing/2014/main" id="{2A6F084E-74D9-A049-83E1-D25485BEAD9C}"/>
              </a:ext>
            </a:extLst>
          </p:cNvPr>
          <p:cNvGrpSpPr/>
          <p:nvPr/>
        </p:nvGrpSpPr>
        <p:grpSpPr>
          <a:xfrm>
            <a:off x="4755507" y="1496960"/>
            <a:ext cx="2693686" cy="994517"/>
            <a:chOff x="4755507" y="1385998"/>
            <a:chExt cx="2693686" cy="994517"/>
          </a:xfrm>
        </p:grpSpPr>
        <p:grpSp>
          <p:nvGrpSpPr>
            <p:cNvPr id="47" name="Group 46">
              <a:extLst>
                <a:ext uri="{FF2B5EF4-FFF2-40B4-BE49-F238E27FC236}">
                  <a16:creationId xmlns:a16="http://schemas.microsoft.com/office/drawing/2014/main" id="{5C6A8647-7E0C-9044-9F3A-820805905826}"/>
                </a:ext>
              </a:extLst>
            </p:cNvPr>
            <p:cNvGrpSpPr/>
            <p:nvPr/>
          </p:nvGrpSpPr>
          <p:grpSpPr bwMode="black">
            <a:xfrm>
              <a:off x="4755507" y="1385998"/>
              <a:ext cx="382286" cy="994517"/>
              <a:chOff x="7858105" y="406909"/>
              <a:chExt cx="211138" cy="549275"/>
            </a:xfrm>
            <a:solidFill>
              <a:srgbClr val="003366"/>
            </a:solidFill>
          </p:grpSpPr>
          <p:sp>
            <p:nvSpPr>
              <p:cNvPr id="48" name="Oval 76">
                <a:extLst>
                  <a:ext uri="{FF2B5EF4-FFF2-40B4-BE49-F238E27FC236}">
                    <a16:creationId xmlns:a16="http://schemas.microsoft.com/office/drawing/2014/main" id="{128D3E98-6839-E24C-AAB6-C141956665B4}"/>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49" name="Freeform 77">
                <a:extLst>
                  <a:ext uri="{FF2B5EF4-FFF2-40B4-BE49-F238E27FC236}">
                    <a16:creationId xmlns:a16="http://schemas.microsoft.com/office/drawing/2014/main" id="{6E0885CB-0FE9-244F-81CF-9367BC534D85}"/>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50" name="Group 49">
              <a:extLst>
                <a:ext uri="{FF2B5EF4-FFF2-40B4-BE49-F238E27FC236}">
                  <a16:creationId xmlns:a16="http://schemas.microsoft.com/office/drawing/2014/main" id="{2AF60D0B-CA7E-0A4F-A7F8-D3DA2AF4954B}"/>
                </a:ext>
              </a:extLst>
            </p:cNvPr>
            <p:cNvGrpSpPr/>
            <p:nvPr/>
          </p:nvGrpSpPr>
          <p:grpSpPr bwMode="black">
            <a:xfrm>
              <a:off x="5212707" y="1385998"/>
              <a:ext cx="382286" cy="994517"/>
              <a:chOff x="7858105" y="406909"/>
              <a:chExt cx="211138" cy="549275"/>
            </a:xfrm>
            <a:solidFill>
              <a:srgbClr val="136773"/>
            </a:solidFill>
          </p:grpSpPr>
          <p:sp>
            <p:nvSpPr>
              <p:cNvPr id="51" name="Oval 76">
                <a:extLst>
                  <a:ext uri="{FF2B5EF4-FFF2-40B4-BE49-F238E27FC236}">
                    <a16:creationId xmlns:a16="http://schemas.microsoft.com/office/drawing/2014/main" id="{7EE1D936-6343-E149-9C82-328CED3141E1}"/>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52" name="Freeform 77">
                <a:extLst>
                  <a:ext uri="{FF2B5EF4-FFF2-40B4-BE49-F238E27FC236}">
                    <a16:creationId xmlns:a16="http://schemas.microsoft.com/office/drawing/2014/main" id="{59E8F7D1-E426-B547-8ADF-949785634C29}"/>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53" name="Group 52">
              <a:extLst>
                <a:ext uri="{FF2B5EF4-FFF2-40B4-BE49-F238E27FC236}">
                  <a16:creationId xmlns:a16="http://schemas.microsoft.com/office/drawing/2014/main" id="{C83BC69B-DE27-594F-9836-CD32AD388725}"/>
                </a:ext>
              </a:extLst>
            </p:cNvPr>
            <p:cNvGrpSpPr/>
            <p:nvPr/>
          </p:nvGrpSpPr>
          <p:grpSpPr bwMode="black">
            <a:xfrm>
              <a:off x="5669907" y="1385998"/>
              <a:ext cx="382286" cy="994517"/>
              <a:chOff x="7858105" y="406909"/>
              <a:chExt cx="211138" cy="549275"/>
            </a:xfrm>
            <a:solidFill>
              <a:schemeClr val="accent6">
                <a:lumMod val="75000"/>
              </a:schemeClr>
            </a:solidFill>
          </p:grpSpPr>
          <p:sp>
            <p:nvSpPr>
              <p:cNvPr id="54" name="Oval 76">
                <a:extLst>
                  <a:ext uri="{FF2B5EF4-FFF2-40B4-BE49-F238E27FC236}">
                    <a16:creationId xmlns:a16="http://schemas.microsoft.com/office/drawing/2014/main" id="{C8CFCFB2-13E0-E442-A707-E17F4D1E77C2}"/>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55" name="Freeform 77">
                <a:extLst>
                  <a:ext uri="{FF2B5EF4-FFF2-40B4-BE49-F238E27FC236}">
                    <a16:creationId xmlns:a16="http://schemas.microsoft.com/office/drawing/2014/main" id="{83F65A8F-975D-2F4D-ABC1-4BFC8F1DB8E6}"/>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56" name="Group 55">
              <a:extLst>
                <a:ext uri="{FF2B5EF4-FFF2-40B4-BE49-F238E27FC236}">
                  <a16:creationId xmlns:a16="http://schemas.microsoft.com/office/drawing/2014/main" id="{F7EBAA5A-E47A-BC4B-8136-72DD21477F86}"/>
                </a:ext>
              </a:extLst>
            </p:cNvPr>
            <p:cNvGrpSpPr/>
            <p:nvPr/>
          </p:nvGrpSpPr>
          <p:grpSpPr bwMode="black">
            <a:xfrm>
              <a:off x="6139807" y="1385998"/>
              <a:ext cx="382286" cy="994517"/>
              <a:chOff x="7858105" y="406909"/>
              <a:chExt cx="211138" cy="549275"/>
            </a:xfrm>
            <a:solidFill>
              <a:schemeClr val="accent6">
                <a:lumMod val="75000"/>
              </a:schemeClr>
            </a:solidFill>
          </p:grpSpPr>
          <p:sp>
            <p:nvSpPr>
              <p:cNvPr id="57" name="Oval 76">
                <a:extLst>
                  <a:ext uri="{FF2B5EF4-FFF2-40B4-BE49-F238E27FC236}">
                    <a16:creationId xmlns:a16="http://schemas.microsoft.com/office/drawing/2014/main" id="{C5C47E7C-AF03-494B-9065-0AF8EBA9D54E}"/>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58" name="Freeform 77">
                <a:extLst>
                  <a:ext uri="{FF2B5EF4-FFF2-40B4-BE49-F238E27FC236}">
                    <a16:creationId xmlns:a16="http://schemas.microsoft.com/office/drawing/2014/main" id="{E527B5D7-5C84-7D43-8A5A-A051B3D582D9}"/>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59" name="Group 58">
              <a:extLst>
                <a:ext uri="{FF2B5EF4-FFF2-40B4-BE49-F238E27FC236}">
                  <a16:creationId xmlns:a16="http://schemas.microsoft.com/office/drawing/2014/main" id="{4992F083-2495-4D48-BAC4-69D627D2B99C}"/>
                </a:ext>
              </a:extLst>
            </p:cNvPr>
            <p:cNvGrpSpPr/>
            <p:nvPr/>
          </p:nvGrpSpPr>
          <p:grpSpPr bwMode="black">
            <a:xfrm>
              <a:off x="6597007" y="1385998"/>
              <a:ext cx="382286" cy="994517"/>
              <a:chOff x="7858105" y="406909"/>
              <a:chExt cx="211138" cy="549275"/>
            </a:xfrm>
            <a:solidFill>
              <a:schemeClr val="accent6">
                <a:lumMod val="75000"/>
              </a:schemeClr>
            </a:solidFill>
          </p:grpSpPr>
          <p:sp>
            <p:nvSpPr>
              <p:cNvPr id="60" name="Oval 76">
                <a:extLst>
                  <a:ext uri="{FF2B5EF4-FFF2-40B4-BE49-F238E27FC236}">
                    <a16:creationId xmlns:a16="http://schemas.microsoft.com/office/drawing/2014/main" id="{97F8CB66-5119-0E45-B559-ABC16EA9C1EC}"/>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61" name="Freeform 77">
                <a:extLst>
                  <a:ext uri="{FF2B5EF4-FFF2-40B4-BE49-F238E27FC236}">
                    <a16:creationId xmlns:a16="http://schemas.microsoft.com/office/drawing/2014/main" id="{2E7E3750-D2A4-CD46-B681-C47F2FC2833C}"/>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nvGrpSpPr>
            <p:cNvPr id="62" name="Group 61">
              <a:extLst>
                <a:ext uri="{FF2B5EF4-FFF2-40B4-BE49-F238E27FC236}">
                  <a16:creationId xmlns:a16="http://schemas.microsoft.com/office/drawing/2014/main" id="{87796683-84DF-204A-BF13-A34549CBCCB4}"/>
                </a:ext>
              </a:extLst>
            </p:cNvPr>
            <p:cNvGrpSpPr/>
            <p:nvPr/>
          </p:nvGrpSpPr>
          <p:grpSpPr bwMode="black">
            <a:xfrm>
              <a:off x="7066907" y="1385998"/>
              <a:ext cx="382286" cy="994517"/>
              <a:chOff x="7858105" y="406909"/>
              <a:chExt cx="211138" cy="549275"/>
            </a:xfrm>
            <a:solidFill>
              <a:schemeClr val="accent3"/>
            </a:solidFill>
          </p:grpSpPr>
          <p:sp>
            <p:nvSpPr>
              <p:cNvPr id="63" name="Oval 76">
                <a:extLst>
                  <a:ext uri="{FF2B5EF4-FFF2-40B4-BE49-F238E27FC236}">
                    <a16:creationId xmlns:a16="http://schemas.microsoft.com/office/drawing/2014/main" id="{B3AC0CBD-1783-C743-BE39-4CD35EE45E55}"/>
                  </a:ext>
                </a:extLst>
              </p:cNvPr>
              <p:cNvSpPr>
                <a:spLocks noChangeArrowheads="1"/>
              </p:cNvSpPr>
              <p:nvPr/>
            </p:nvSpPr>
            <p:spPr bwMode="black">
              <a:xfrm>
                <a:off x="7918430" y="406909"/>
                <a:ext cx="92075" cy="92075"/>
              </a:xfrm>
              <a:prstGeom prst="ellipse">
                <a:avLst/>
              </a:pr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sp>
            <p:nvSpPr>
              <p:cNvPr id="64" name="Freeform 77">
                <a:extLst>
                  <a:ext uri="{FF2B5EF4-FFF2-40B4-BE49-F238E27FC236}">
                    <a16:creationId xmlns:a16="http://schemas.microsoft.com/office/drawing/2014/main" id="{23D063BA-3DFB-6F43-805C-2E0E1A6749C9}"/>
                  </a:ext>
                </a:extLst>
              </p:cNvPr>
              <p:cNvSpPr>
                <a:spLocks/>
              </p:cNvSpPr>
              <p:nvPr/>
            </p:nvSpPr>
            <p:spPr bwMode="black">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Gotham Light" pitchFamily="50" charset="0"/>
                  <a:cs typeface="Gotham Light" pitchFamily="50" charset="0"/>
                </a:endParaRPr>
              </a:p>
            </p:txBody>
          </p:sp>
        </p:grpSp>
      </p:grpSp>
      <p:sp>
        <p:nvSpPr>
          <p:cNvPr id="71" name="Rectangle 70">
            <a:extLst>
              <a:ext uri="{FF2B5EF4-FFF2-40B4-BE49-F238E27FC236}">
                <a16:creationId xmlns:a16="http://schemas.microsoft.com/office/drawing/2014/main" id="{689F7BEF-393B-6C44-B48C-738BEEC45075}"/>
              </a:ext>
            </a:extLst>
          </p:cNvPr>
          <p:cNvSpPr/>
          <p:nvPr/>
        </p:nvSpPr>
        <p:spPr>
          <a:xfrm>
            <a:off x="282067" y="2664392"/>
            <a:ext cx="11715480" cy="307777"/>
          </a:xfrm>
          <a:prstGeom prst="rect">
            <a:avLst/>
          </a:prstGeom>
        </p:spPr>
        <p:txBody>
          <a:bodyPr wrap="square">
            <a:spAutoFit/>
          </a:bodyPr>
          <a:lstStyle/>
          <a:p>
            <a:pPr algn="ctr">
              <a:spcAft>
                <a:spcPts val="1000"/>
              </a:spcAft>
            </a:pPr>
            <a:r>
              <a:rPr lang="en-GB" sz="1400" b="1" dirty="0">
                <a:solidFill>
                  <a:srgbClr val="003366"/>
                </a:solidFill>
                <a:latin typeface="Roboto Light" panose="02000000000000000000" pitchFamily="2" charset="0"/>
                <a:ea typeface="Roboto Light" panose="02000000000000000000" pitchFamily="2" charset="0"/>
              </a:rPr>
              <a:t>Project Manager (FT), </a:t>
            </a:r>
            <a:r>
              <a:rPr lang="en-GB" sz="1400" b="1" dirty="0">
                <a:solidFill>
                  <a:srgbClr val="136773"/>
                </a:solidFill>
                <a:latin typeface="Roboto Light" panose="02000000000000000000" pitchFamily="2" charset="0"/>
                <a:ea typeface="Roboto Light" panose="02000000000000000000" pitchFamily="2" charset="0"/>
              </a:rPr>
              <a:t>Prevention Worker (FT), </a:t>
            </a:r>
            <a:r>
              <a:rPr lang="en-GB" sz="1400" b="1" dirty="0">
                <a:solidFill>
                  <a:schemeClr val="accent6">
                    <a:lumMod val="75000"/>
                  </a:schemeClr>
                </a:solidFill>
                <a:latin typeface="Roboto Light" panose="02000000000000000000" pitchFamily="2" charset="0"/>
                <a:ea typeface="Roboto Light" panose="02000000000000000000" pitchFamily="2" charset="0"/>
              </a:rPr>
              <a:t>Specialist Support Workers (FT), </a:t>
            </a:r>
            <a:r>
              <a:rPr lang="en-GB" sz="1400" b="1" dirty="0">
                <a:solidFill>
                  <a:schemeClr val="tx2">
                    <a:lumMod val="65000"/>
                    <a:lumOff val="35000"/>
                  </a:schemeClr>
                </a:solidFill>
                <a:latin typeface="Roboto Light" panose="02000000000000000000" pitchFamily="2" charset="0"/>
                <a:ea typeface="Roboto Light" panose="02000000000000000000" pitchFamily="2" charset="0"/>
              </a:rPr>
              <a:t>Assistant Support Worker (FT)</a:t>
            </a:r>
          </a:p>
        </p:txBody>
      </p:sp>
      <p:grpSp>
        <p:nvGrpSpPr>
          <p:cNvPr id="36" name="Group 35">
            <a:extLst>
              <a:ext uri="{FF2B5EF4-FFF2-40B4-BE49-F238E27FC236}">
                <a16:creationId xmlns:a16="http://schemas.microsoft.com/office/drawing/2014/main" id="{2FCDCB38-0344-7144-9117-85F2B4CCB718}"/>
              </a:ext>
            </a:extLst>
          </p:cNvPr>
          <p:cNvGrpSpPr/>
          <p:nvPr/>
        </p:nvGrpSpPr>
        <p:grpSpPr>
          <a:xfrm>
            <a:off x="5897615" y="1247170"/>
            <a:ext cx="399946" cy="95250"/>
            <a:chOff x="1942594" y="2781300"/>
            <a:chExt cx="799891" cy="190500"/>
          </a:xfrm>
          <a:solidFill>
            <a:schemeClr val="bg1">
              <a:lumMod val="85000"/>
            </a:schemeClr>
          </a:solidFill>
        </p:grpSpPr>
        <p:sp>
          <p:nvSpPr>
            <p:cNvPr id="37" name="Oval 36">
              <a:extLst>
                <a:ext uri="{FF2B5EF4-FFF2-40B4-BE49-F238E27FC236}">
                  <a16:creationId xmlns:a16="http://schemas.microsoft.com/office/drawing/2014/main" id="{851FEA85-32CE-6A46-9BB4-4BAA6F1F80F4}"/>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38" name="Oval 37">
              <a:extLst>
                <a:ext uri="{FF2B5EF4-FFF2-40B4-BE49-F238E27FC236}">
                  <a16:creationId xmlns:a16="http://schemas.microsoft.com/office/drawing/2014/main" id="{5F69DE33-9BF8-1846-A246-9F1CA6A03E92}"/>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39" name="Oval 38">
              <a:extLst>
                <a:ext uri="{FF2B5EF4-FFF2-40B4-BE49-F238E27FC236}">
                  <a16:creationId xmlns:a16="http://schemas.microsoft.com/office/drawing/2014/main" id="{52B58046-593F-644E-8518-1E92B5CD20B8}"/>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cxnSp>
        <p:nvCxnSpPr>
          <p:cNvPr id="28" name="Straight Connector 27">
            <a:extLst>
              <a:ext uri="{FF2B5EF4-FFF2-40B4-BE49-F238E27FC236}">
                <a16:creationId xmlns:a16="http://schemas.microsoft.com/office/drawing/2014/main" id="{90064D82-248B-6D48-8DE9-99D02941F97B}"/>
              </a:ext>
            </a:extLst>
          </p:cNvPr>
          <p:cNvCxnSpPr>
            <a:cxnSpLocks/>
          </p:cNvCxnSpPr>
          <p:nvPr/>
        </p:nvCxnSpPr>
        <p:spPr>
          <a:xfrm>
            <a:off x="1865580" y="3215811"/>
            <a:ext cx="8439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A839FB0-5F32-4745-B655-C87D4DCAB3B5}"/>
              </a:ext>
            </a:extLst>
          </p:cNvPr>
          <p:cNvCxnSpPr>
            <a:cxnSpLocks/>
          </p:cNvCxnSpPr>
          <p:nvPr/>
        </p:nvCxnSpPr>
        <p:spPr>
          <a:xfrm flipH="1">
            <a:off x="6049976" y="3429000"/>
            <a:ext cx="11358" cy="28896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39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50F654-E6A9-4803-8891-266B262F61C8}"/>
              </a:ext>
            </a:extLst>
          </p:cNvPr>
          <p:cNvSpPr txBox="1"/>
          <p:nvPr/>
        </p:nvSpPr>
        <p:spPr>
          <a:xfrm>
            <a:off x="1581658" y="1756568"/>
            <a:ext cx="9028684" cy="4433459"/>
          </a:xfrm>
          <a:prstGeom prst="rect">
            <a:avLst/>
          </a:prstGeom>
          <a:noFill/>
        </p:spPr>
        <p:txBody>
          <a:bodyPr wrap="square" numCol="2" spcCol="1080000" rtlCol="0">
            <a:noAutofit/>
          </a:bodyPr>
          <a:lstStyle/>
          <a:p>
            <a:pPr marL="342900" indent="-342900">
              <a:spcAft>
                <a:spcPts val="1400"/>
              </a:spcAft>
              <a:buFont typeface="+mj-lt"/>
              <a:buAutoNum type="arabicPeriod"/>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People have a right to a home that is affordable, secure, habitable, adequate both physically and culturally, and with availability of services </a:t>
            </a:r>
            <a:r>
              <a:rPr lang="en-GB" sz="1500" b="1" dirty="0">
                <a:solidFill>
                  <a:schemeClr val="tx2">
                    <a:lumMod val="65000"/>
                    <a:lumOff val="35000"/>
                  </a:schemeClr>
                </a:solidFill>
                <a:latin typeface="Roboto Light" panose="02000000000000000000" pitchFamily="2" charset="0"/>
                <a:ea typeface="Roboto Light" panose="02000000000000000000" pitchFamily="2" charset="0"/>
              </a:rPr>
              <a:t>. </a:t>
            </a:r>
            <a:r>
              <a:rPr lang="en-GB" sz="1500" dirty="0">
                <a:solidFill>
                  <a:schemeClr val="tx2">
                    <a:lumMod val="65000"/>
                    <a:lumOff val="35000"/>
                  </a:schemeClr>
                </a:solidFill>
                <a:latin typeface="Roboto Light" panose="02000000000000000000" pitchFamily="2" charset="0"/>
                <a:ea typeface="Roboto Light" panose="02000000000000000000" pitchFamily="2" charset="0"/>
              </a:rPr>
              <a:t>It should also be dispersed in the community and not as part of an institution.</a:t>
            </a:r>
          </a:p>
          <a:p>
            <a:pPr marL="342900" indent="-342900">
              <a:spcAft>
                <a:spcPts val="1400"/>
              </a:spcAft>
              <a:buFont typeface="+mj-lt"/>
              <a:buAutoNum type="arabicPeriod"/>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Flexible support is provided for as long </a:t>
            </a:r>
            <a:br>
              <a:rPr lang="en-GB" sz="1500" dirty="0">
                <a:solidFill>
                  <a:schemeClr val="tx2">
                    <a:lumMod val="65000"/>
                    <a:lumOff val="35000"/>
                  </a:schemeClr>
                </a:solidFill>
                <a:latin typeface="Roboto Light" panose="02000000000000000000" pitchFamily="2" charset="0"/>
                <a:ea typeface="Roboto Light" panose="02000000000000000000" pitchFamily="2" charset="0"/>
              </a:rPr>
            </a:br>
            <a:r>
              <a:rPr lang="en-GB" sz="1500" dirty="0">
                <a:solidFill>
                  <a:schemeClr val="tx2">
                    <a:lumMod val="65000"/>
                    <a:lumOff val="35000"/>
                  </a:schemeClr>
                </a:solidFill>
                <a:latin typeface="Roboto Light" panose="02000000000000000000" pitchFamily="2" charset="0"/>
                <a:ea typeface="Roboto Light" panose="02000000000000000000" pitchFamily="2" charset="0"/>
              </a:rPr>
              <a:t>as it is needed.</a:t>
            </a:r>
          </a:p>
          <a:p>
            <a:pPr marL="342900" indent="-342900">
              <a:spcAft>
                <a:spcPts val="1400"/>
              </a:spcAft>
              <a:buFont typeface="+mj-lt"/>
              <a:buAutoNum type="arabicPeriod"/>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Housing and support are separated</a:t>
            </a:r>
          </a:p>
          <a:p>
            <a:pPr marL="342900" indent="-342900">
              <a:spcAft>
                <a:spcPts val="1400"/>
              </a:spcAft>
              <a:buFont typeface="+mj-lt"/>
              <a:buAutoNum type="arabicPeriod"/>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The service is targeted at individuals </a:t>
            </a:r>
            <a:br>
              <a:rPr lang="en-GB" sz="1500" dirty="0">
                <a:solidFill>
                  <a:schemeClr val="tx2">
                    <a:lumMod val="65000"/>
                    <a:lumOff val="35000"/>
                  </a:schemeClr>
                </a:solidFill>
                <a:latin typeface="Roboto Light" panose="02000000000000000000" pitchFamily="2" charset="0"/>
                <a:ea typeface="Roboto Light" panose="02000000000000000000" pitchFamily="2" charset="0"/>
              </a:rPr>
            </a:br>
            <a:r>
              <a:rPr lang="en-GB" sz="1500" dirty="0">
                <a:solidFill>
                  <a:schemeClr val="tx2">
                    <a:lumMod val="65000"/>
                    <a:lumOff val="35000"/>
                  </a:schemeClr>
                </a:solidFill>
                <a:latin typeface="Roboto Light" panose="02000000000000000000" pitchFamily="2" charset="0"/>
                <a:ea typeface="Roboto Light" panose="02000000000000000000" pitchFamily="2" charset="0"/>
              </a:rPr>
              <a:t>who demonstrate a repeat pattern of disengagement with hostel accommodation and</a:t>
            </a:r>
            <a:r>
              <a:rPr lang="en-GB" sz="1500" b="1" dirty="0">
                <a:solidFill>
                  <a:schemeClr val="tx2">
                    <a:lumMod val="65000"/>
                    <a:lumOff val="35000"/>
                  </a:schemeClr>
                </a:solidFill>
                <a:latin typeface="Roboto Light" panose="02000000000000000000" pitchFamily="2" charset="0"/>
                <a:ea typeface="Roboto Light" panose="02000000000000000000" pitchFamily="2" charset="0"/>
              </a:rPr>
              <a:t>/</a:t>
            </a:r>
            <a:r>
              <a:rPr lang="en-GB" sz="1500" dirty="0">
                <a:solidFill>
                  <a:schemeClr val="tx2">
                    <a:lumMod val="65000"/>
                    <a:lumOff val="35000"/>
                  </a:schemeClr>
                </a:solidFill>
                <a:latin typeface="Roboto Light" panose="02000000000000000000" pitchFamily="2" charset="0"/>
                <a:ea typeface="Roboto Light" panose="02000000000000000000" pitchFamily="2" charset="0"/>
              </a:rPr>
              <a:t>or, individuals accessing rough sleeping or accessing EOS </a:t>
            </a:r>
            <a:r>
              <a:rPr lang="en-GB" sz="1500" b="1" dirty="0">
                <a:solidFill>
                  <a:schemeClr val="tx2">
                    <a:lumMod val="65000"/>
                    <a:lumOff val="35000"/>
                  </a:schemeClr>
                </a:solidFill>
                <a:latin typeface="Roboto Light" panose="02000000000000000000" pitchFamily="2" charset="0"/>
                <a:ea typeface="Roboto Light" panose="02000000000000000000" pitchFamily="2" charset="0"/>
              </a:rPr>
              <a:t>(</a:t>
            </a:r>
            <a:r>
              <a:rPr lang="en-GB" sz="1500" dirty="0">
                <a:solidFill>
                  <a:schemeClr val="tx2">
                    <a:lumMod val="65000"/>
                    <a:lumOff val="35000"/>
                  </a:schemeClr>
                </a:solidFill>
                <a:latin typeface="Roboto Light" panose="02000000000000000000" pitchFamily="2" charset="0"/>
                <a:ea typeface="Roboto Light" panose="02000000000000000000" pitchFamily="2" charset="0"/>
              </a:rPr>
              <a:t>Emergency Overnight Stay</a:t>
            </a:r>
            <a:r>
              <a:rPr lang="en-GB" sz="1500" b="1" dirty="0">
                <a:solidFill>
                  <a:schemeClr val="tx2">
                    <a:lumMod val="65000"/>
                    <a:lumOff val="35000"/>
                  </a:schemeClr>
                </a:solidFill>
                <a:latin typeface="Roboto Light" panose="02000000000000000000" pitchFamily="2" charset="0"/>
                <a:ea typeface="Roboto Light" panose="02000000000000000000" pitchFamily="2" charset="0"/>
              </a:rPr>
              <a:t>) </a:t>
            </a:r>
            <a:r>
              <a:rPr lang="en-GB" sz="1500" dirty="0">
                <a:solidFill>
                  <a:schemeClr val="tx2">
                    <a:lumMod val="65000"/>
                    <a:lumOff val="35000"/>
                  </a:schemeClr>
                </a:solidFill>
                <a:latin typeface="Roboto Light" panose="02000000000000000000" pitchFamily="2" charset="0"/>
                <a:ea typeface="Roboto Light" panose="02000000000000000000" pitchFamily="2" charset="0"/>
              </a:rPr>
              <a:t>at the point when the referral is made.</a:t>
            </a:r>
          </a:p>
          <a:p>
            <a:pPr marL="342900" indent="-342900">
              <a:spcAft>
                <a:spcPts val="1400"/>
              </a:spcAft>
              <a:buFont typeface="+mj-lt"/>
              <a:buAutoNum type="arabicPeriod"/>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Individuals  have choice and control </a:t>
            </a:r>
          </a:p>
          <a:p>
            <a:pPr marL="342900" indent="-342900">
              <a:spcAft>
                <a:spcPts val="1400"/>
              </a:spcAft>
              <a:buFont typeface="+mj-lt"/>
              <a:buAutoNum type="arabicPeriod"/>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A harm reduction approach to substance misuse is used.</a:t>
            </a:r>
          </a:p>
          <a:p>
            <a:pPr marL="342900" indent="-342900">
              <a:spcAft>
                <a:spcPts val="1400"/>
              </a:spcAft>
              <a:buFont typeface="+mj-lt"/>
              <a:buAutoNum type="arabicPeriod"/>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The service is delivered in a psychologically</a:t>
            </a:r>
            <a:r>
              <a:rPr lang="en-GB" sz="1500" b="1" dirty="0">
                <a:solidFill>
                  <a:schemeClr val="tx2">
                    <a:lumMod val="65000"/>
                    <a:lumOff val="35000"/>
                  </a:schemeClr>
                </a:solidFill>
                <a:latin typeface="Roboto Light" panose="02000000000000000000" pitchFamily="2" charset="0"/>
                <a:ea typeface="Roboto Light" panose="02000000000000000000" pitchFamily="2" charset="0"/>
              </a:rPr>
              <a:t>-</a:t>
            </a:r>
            <a:r>
              <a:rPr lang="en-GB" sz="1500" dirty="0">
                <a:solidFill>
                  <a:schemeClr val="tx2">
                    <a:lumMod val="65000"/>
                    <a:lumOff val="35000"/>
                  </a:schemeClr>
                </a:solidFill>
                <a:latin typeface="Roboto Light" panose="02000000000000000000" pitchFamily="2" charset="0"/>
                <a:ea typeface="Roboto Light" panose="02000000000000000000" pitchFamily="2" charset="0"/>
              </a:rPr>
              <a:t>informed, trauma informed way that is sensitive and aware of protected characteristics.</a:t>
            </a:r>
          </a:p>
          <a:p>
            <a:pPr marL="342900" indent="-342900">
              <a:spcAft>
                <a:spcPts val="1400"/>
              </a:spcAft>
              <a:buFont typeface="+mj-lt"/>
              <a:buAutoNum type="arabicPeriod"/>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An active engagement approach is used.</a:t>
            </a:r>
          </a:p>
          <a:p>
            <a:pPr marL="342900" indent="-342900">
              <a:spcAft>
                <a:spcPts val="1400"/>
              </a:spcAft>
              <a:buFont typeface="+mj-lt"/>
              <a:buAutoNum type="arabicPeriod"/>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The service is based on people</a:t>
            </a:r>
            <a:r>
              <a:rPr lang="en-GB" sz="1500" b="1" dirty="0">
                <a:solidFill>
                  <a:schemeClr val="tx2">
                    <a:lumMod val="65000"/>
                    <a:lumOff val="35000"/>
                  </a:schemeClr>
                </a:solidFill>
                <a:latin typeface="Roboto Light" panose="02000000000000000000" pitchFamily="2" charset="0"/>
                <a:ea typeface="Roboto Light" panose="02000000000000000000" pitchFamily="2" charset="0"/>
              </a:rPr>
              <a:t>’</a:t>
            </a:r>
            <a:r>
              <a:rPr lang="en-GB" sz="1500" dirty="0">
                <a:solidFill>
                  <a:schemeClr val="tx2">
                    <a:lumMod val="65000"/>
                    <a:lumOff val="35000"/>
                  </a:schemeClr>
                </a:solidFill>
                <a:latin typeface="Roboto Light" panose="02000000000000000000" pitchFamily="2" charset="0"/>
                <a:ea typeface="Roboto Light" panose="02000000000000000000" pitchFamily="2" charset="0"/>
              </a:rPr>
              <a:t>s strengths, goals and aspirations, and as such has an explicit commitment to a small caseload.</a:t>
            </a:r>
          </a:p>
          <a:p>
            <a:pPr>
              <a:spcAft>
                <a:spcPts val="1400"/>
              </a:spcAft>
            </a:pPr>
            <a:endParaRPr lang="en-GB" sz="1500" dirty="0">
              <a:solidFill>
                <a:schemeClr val="tx1">
                  <a:lumMod val="65000"/>
                  <a:lumOff val="35000"/>
                </a:schemeClr>
              </a:solidFill>
            </a:endParaRPr>
          </a:p>
        </p:txBody>
      </p:sp>
      <p:sp>
        <p:nvSpPr>
          <p:cNvPr id="4" name="Rectangle 2">
            <a:extLst>
              <a:ext uri="{FF2B5EF4-FFF2-40B4-BE49-F238E27FC236}">
                <a16:creationId xmlns:a16="http://schemas.microsoft.com/office/drawing/2014/main" id="{E08076FA-CF98-4548-A829-05ED7F611757}"/>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WELSH PRINCIPLES</a:t>
            </a:r>
          </a:p>
        </p:txBody>
      </p:sp>
      <p:grpSp>
        <p:nvGrpSpPr>
          <p:cNvPr id="5" name="Group 4">
            <a:extLst>
              <a:ext uri="{FF2B5EF4-FFF2-40B4-BE49-F238E27FC236}">
                <a16:creationId xmlns:a16="http://schemas.microsoft.com/office/drawing/2014/main" id="{58D9E294-E5B3-A344-A86B-57F79474BB02}"/>
              </a:ext>
            </a:extLst>
          </p:cNvPr>
          <p:cNvGrpSpPr/>
          <p:nvPr/>
        </p:nvGrpSpPr>
        <p:grpSpPr>
          <a:xfrm>
            <a:off x="5897615" y="1247170"/>
            <a:ext cx="399946" cy="95250"/>
            <a:chOff x="1942594" y="2781300"/>
            <a:chExt cx="799891" cy="190500"/>
          </a:xfrm>
          <a:solidFill>
            <a:schemeClr val="bg1">
              <a:lumMod val="85000"/>
            </a:schemeClr>
          </a:solidFill>
        </p:grpSpPr>
        <p:sp>
          <p:nvSpPr>
            <p:cNvPr id="6" name="Oval 5">
              <a:extLst>
                <a:ext uri="{FF2B5EF4-FFF2-40B4-BE49-F238E27FC236}">
                  <a16:creationId xmlns:a16="http://schemas.microsoft.com/office/drawing/2014/main" id="{B5DAE66C-F9E8-0A43-A545-7B443864C684}"/>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7" name="Oval 6">
              <a:extLst>
                <a:ext uri="{FF2B5EF4-FFF2-40B4-BE49-F238E27FC236}">
                  <a16:creationId xmlns:a16="http://schemas.microsoft.com/office/drawing/2014/main" id="{E2714692-7FD1-6843-B982-C8CF0837E7A1}"/>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8" name="Oval 7">
              <a:extLst>
                <a:ext uri="{FF2B5EF4-FFF2-40B4-BE49-F238E27FC236}">
                  <a16:creationId xmlns:a16="http://schemas.microsoft.com/office/drawing/2014/main" id="{3E0E6B2F-3526-194C-A377-4DDCB108263E}"/>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cxnSp>
        <p:nvCxnSpPr>
          <p:cNvPr id="9" name="Straight Connector 8">
            <a:extLst>
              <a:ext uri="{FF2B5EF4-FFF2-40B4-BE49-F238E27FC236}">
                <a16:creationId xmlns:a16="http://schemas.microsoft.com/office/drawing/2014/main" id="{B5A54910-D667-2C48-AD1B-17BDA59EDC47}"/>
              </a:ext>
            </a:extLst>
          </p:cNvPr>
          <p:cNvCxnSpPr>
            <a:cxnSpLocks/>
          </p:cNvCxnSpPr>
          <p:nvPr/>
        </p:nvCxnSpPr>
        <p:spPr>
          <a:xfrm flipH="1">
            <a:off x="6049976" y="1756568"/>
            <a:ext cx="46024" cy="42601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90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74334-DF79-4CCD-AA38-CA5E6CDC8870}"/>
              </a:ext>
            </a:extLst>
          </p:cNvPr>
          <p:cNvSpPr txBox="1"/>
          <p:nvPr/>
        </p:nvSpPr>
        <p:spPr>
          <a:xfrm>
            <a:off x="1018369" y="4364105"/>
            <a:ext cx="2142796" cy="784830"/>
          </a:xfrm>
          <a:prstGeom prst="rect">
            <a:avLst/>
          </a:prstGeom>
          <a:noFill/>
        </p:spPr>
        <p:txBody>
          <a:bodyPr wrap="square" rtlCol="0">
            <a:spAutoFit/>
          </a:bodyPr>
          <a:lstStyle/>
          <a:p>
            <a:pPr marL="38250" algn="ctr">
              <a:spcAft>
                <a:spcPts val="1600"/>
              </a:spcAft>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Practical, social and spiritual interventions focused on wellbeing</a:t>
            </a:r>
          </a:p>
        </p:txBody>
      </p:sp>
      <p:sp>
        <p:nvSpPr>
          <p:cNvPr id="4" name="Rectangle 2">
            <a:extLst>
              <a:ext uri="{FF2B5EF4-FFF2-40B4-BE49-F238E27FC236}">
                <a16:creationId xmlns:a16="http://schemas.microsoft.com/office/drawing/2014/main" id="{9CC26E35-2278-414F-B149-DF64550858C1}"/>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THE SALVATION ARMY AND HARM REDUCTION</a:t>
            </a:r>
          </a:p>
        </p:txBody>
      </p:sp>
      <p:sp>
        <p:nvSpPr>
          <p:cNvPr id="5" name="Rectangle 4">
            <a:extLst>
              <a:ext uri="{FF2B5EF4-FFF2-40B4-BE49-F238E27FC236}">
                <a16:creationId xmlns:a16="http://schemas.microsoft.com/office/drawing/2014/main" id="{EE1FD659-7A96-594A-B741-B0720B960AFA}"/>
              </a:ext>
            </a:extLst>
          </p:cNvPr>
          <p:cNvSpPr/>
          <p:nvPr/>
        </p:nvSpPr>
        <p:spPr>
          <a:xfrm>
            <a:off x="2175272" y="1811635"/>
            <a:ext cx="7841456" cy="1107996"/>
          </a:xfrm>
          <a:prstGeom prst="rect">
            <a:avLst/>
          </a:prstGeom>
        </p:spPr>
        <p:txBody>
          <a:bodyPr wrap="square">
            <a:spAutoFit/>
          </a:bodyPr>
          <a:lstStyle/>
          <a:p>
            <a:pPr algn="ctr">
              <a:spcAft>
                <a:spcPts val="1600"/>
              </a:spcAft>
            </a:pPr>
            <a:r>
              <a:rPr lang="en-GB" sz="2200" dirty="0">
                <a:solidFill>
                  <a:schemeClr val="accent2"/>
                </a:solidFill>
                <a:latin typeface="Roboto Light" panose="02000000000000000000" pitchFamily="2" charset="0"/>
                <a:ea typeface="Roboto Light" panose="02000000000000000000" pitchFamily="2" charset="0"/>
              </a:rPr>
              <a:t>Over the past decade The Salvation Army have been on a transformative journey, moving from services that promote abstinence to services that promote choice.</a:t>
            </a:r>
          </a:p>
        </p:txBody>
      </p:sp>
      <p:sp>
        <p:nvSpPr>
          <p:cNvPr id="16" name="AutoShape 7">
            <a:extLst>
              <a:ext uri="{FF2B5EF4-FFF2-40B4-BE49-F238E27FC236}">
                <a16:creationId xmlns:a16="http://schemas.microsoft.com/office/drawing/2014/main" id="{94746C18-8D89-124D-A2FC-B8CC49475AEE}"/>
              </a:ext>
            </a:extLst>
          </p:cNvPr>
          <p:cNvSpPr>
            <a:spLocks noChangeAspect="1"/>
          </p:cNvSpPr>
          <p:nvPr/>
        </p:nvSpPr>
        <p:spPr bwMode="auto">
          <a:xfrm>
            <a:off x="4431761" y="3449511"/>
            <a:ext cx="654840" cy="65570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136773"/>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dirty="0">
              <a:effectLst>
                <a:outerShdw blurRad="38100" dist="38100" dir="2700000" algn="tl">
                  <a:srgbClr val="000000"/>
                </a:outerShdw>
              </a:effectLst>
              <a:latin typeface="Gill Sans" charset="0"/>
              <a:cs typeface="Gill Sans" charset="0"/>
              <a:sym typeface="Gill Sans" charset="0"/>
            </a:endParaRPr>
          </a:p>
        </p:txBody>
      </p:sp>
      <p:sp>
        <p:nvSpPr>
          <p:cNvPr id="18" name="TextBox 17">
            <a:extLst>
              <a:ext uri="{FF2B5EF4-FFF2-40B4-BE49-F238E27FC236}">
                <a16:creationId xmlns:a16="http://schemas.microsoft.com/office/drawing/2014/main" id="{7DA752FD-BE2A-5E49-8B9D-7F1BD5021062}"/>
              </a:ext>
            </a:extLst>
          </p:cNvPr>
          <p:cNvSpPr txBox="1"/>
          <p:nvPr/>
        </p:nvSpPr>
        <p:spPr>
          <a:xfrm>
            <a:off x="6097513" y="4364105"/>
            <a:ext cx="2697164" cy="1477328"/>
          </a:xfrm>
          <a:prstGeom prst="rect">
            <a:avLst/>
          </a:prstGeom>
          <a:noFill/>
        </p:spPr>
        <p:txBody>
          <a:bodyPr wrap="square" rtlCol="0">
            <a:spAutoFit/>
          </a:bodyPr>
          <a:lstStyle/>
          <a:p>
            <a:pPr marL="38250" algn="ctr">
              <a:spcAft>
                <a:spcPts val="1600"/>
              </a:spcAft>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Seeking to understand the profound and enduring nature of trauma and understand that substance use is an action taken to relieve pain and discomfort.  </a:t>
            </a:r>
          </a:p>
        </p:txBody>
      </p:sp>
      <p:sp>
        <p:nvSpPr>
          <p:cNvPr id="19" name="TextBox 18">
            <a:extLst>
              <a:ext uri="{FF2B5EF4-FFF2-40B4-BE49-F238E27FC236}">
                <a16:creationId xmlns:a16="http://schemas.microsoft.com/office/drawing/2014/main" id="{39668F86-096A-1543-BB84-EC57E09074F6}"/>
              </a:ext>
            </a:extLst>
          </p:cNvPr>
          <p:cNvSpPr txBox="1"/>
          <p:nvPr/>
        </p:nvSpPr>
        <p:spPr>
          <a:xfrm>
            <a:off x="3547821" y="4364105"/>
            <a:ext cx="2339908" cy="1015663"/>
          </a:xfrm>
          <a:prstGeom prst="rect">
            <a:avLst/>
          </a:prstGeom>
          <a:noFill/>
        </p:spPr>
        <p:txBody>
          <a:bodyPr wrap="square" rtlCol="0">
            <a:spAutoFit/>
          </a:bodyPr>
          <a:lstStyle/>
          <a:p>
            <a:pPr marL="38250" algn="ctr">
              <a:spcAft>
                <a:spcPts val="1600"/>
              </a:spcAft>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Focus on strengthening resilience and addressing specific causes and consequences</a:t>
            </a:r>
          </a:p>
        </p:txBody>
      </p:sp>
      <p:sp>
        <p:nvSpPr>
          <p:cNvPr id="20" name="TextBox 19">
            <a:extLst>
              <a:ext uri="{FF2B5EF4-FFF2-40B4-BE49-F238E27FC236}">
                <a16:creationId xmlns:a16="http://schemas.microsoft.com/office/drawing/2014/main" id="{F55251BB-F83F-884A-A4F1-AA4050C8AACE}"/>
              </a:ext>
            </a:extLst>
          </p:cNvPr>
          <p:cNvSpPr txBox="1"/>
          <p:nvPr/>
        </p:nvSpPr>
        <p:spPr>
          <a:xfrm>
            <a:off x="9214246" y="4364105"/>
            <a:ext cx="1796750" cy="784830"/>
          </a:xfrm>
          <a:prstGeom prst="rect">
            <a:avLst/>
          </a:prstGeom>
          <a:noFill/>
        </p:spPr>
        <p:txBody>
          <a:bodyPr wrap="square" rtlCol="0">
            <a:spAutoFit/>
          </a:bodyPr>
          <a:lstStyle/>
          <a:p>
            <a:pPr marL="38250" algn="ctr">
              <a:spcAft>
                <a:spcPts val="1600"/>
              </a:spcAft>
            </a:pPr>
            <a:r>
              <a:rPr lang="en-GB" sz="1500" dirty="0">
                <a:solidFill>
                  <a:schemeClr val="tx2">
                    <a:lumMod val="65000"/>
                    <a:lumOff val="35000"/>
                  </a:schemeClr>
                </a:solidFill>
                <a:latin typeface="Roboto Light" panose="02000000000000000000" pitchFamily="2" charset="0"/>
                <a:ea typeface="Roboto Light" panose="02000000000000000000" pitchFamily="2" charset="0"/>
              </a:rPr>
              <a:t>Environment, culture and social relationships</a:t>
            </a:r>
          </a:p>
        </p:txBody>
      </p:sp>
      <p:sp>
        <p:nvSpPr>
          <p:cNvPr id="21" name="Freeform 170">
            <a:extLst>
              <a:ext uri="{FF2B5EF4-FFF2-40B4-BE49-F238E27FC236}">
                <a16:creationId xmlns:a16="http://schemas.microsoft.com/office/drawing/2014/main" id="{7F127EDD-3DAC-9640-A616-E199CA28AB64}"/>
              </a:ext>
            </a:extLst>
          </p:cNvPr>
          <p:cNvSpPr>
            <a:spLocks noChangeArrowheads="1"/>
          </p:cNvSpPr>
          <p:nvPr/>
        </p:nvSpPr>
        <p:spPr bwMode="auto">
          <a:xfrm>
            <a:off x="4606871" y="3568697"/>
            <a:ext cx="304620" cy="358775"/>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grpSp>
        <p:nvGrpSpPr>
          <p:cNvPr id="28" name="Group 27">
            <a:extLst>
              <a:ext uri="{FF2B5EF4-FFF2-40B4-BE49-F238E27FC236}">
                <a16:creationId xmlns:a16="http://schemas.microsoft.com/office/drawing/2014/main" id="{12464C40-13CD-8540-BC3D-3091A9D7ABAB}"/>
              </a:ext>
            </a:extLst>
          </p:cNvPr>
          <p:cNvGrpSpPr/>
          <p:nvPr/>
        </p:nvGrpSpPr>
        <p:grpSpPr>
          <a:xfrm>
            <a:off x="1762347" y="3437968"/>
            <a:ext cx="654840" cy="655709"/>
            <a:chOff x="1681067" y="3437968"/>
            <a:chExt cx="654840" cy="655709"/>
          </a:xfrm>
        </p:grpSpPr>
        <p:sp>
          <p:nvSpPr>
            <p:cNvPr id="10" name="AutoShape 7">
              <a:extLst>
                <a:ext uri="{FF2B5EF4-FFF2-40B4-BE49-F238E27FC236}">
                  <a16:creationId xmlns:a16="http://schemas.microsoft.com/office/drawing/2014/main" id="{8DCA1960-00D3-1940-82B9-7E3F27FB32EC}"/>
                </a:ext>
              </a:extLst>
            </p:cNvPr>
            <p:cNvSpPr>
              <a:spLocks noChangeAspect="1"/>
            </p:cNvSpPr>
            <p:nvPr/>
          </p:nvSpPr>
          <p:spPr bwMode="auto">
            <a:xfrm>
              <a:off x="1681067" y="3437968"/>
              <a:ext cx="654840" cy="65570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25C8B4"/>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23" name="Freeform 1">
              <a:extLst>
                <a:ext uri="{FF2B5EF4-FFF2-40B4-BE49-F238E27FC236}">
                  <a16:creationId xmlns:a16="http://schemas.microsoft.com/office/drawing/2014/main" id="{07FABC07-8997-E447-8934-D5B6C0965633}"/>
                </a:ext>
              </a:extLst>
            </p:cNvPr>
            <p:cNvSpPr>
              <a:spLocks noChangeArrowheads="1"/>
            </p:cNvSpPr>
            <p:nvPr/>
          </p:nvSpPr>
          <p:spPr bwMode="auto">
            <a:xfrm>
              <a:off x="1806186" y="3632899"/>
              <a:ext cx="388204" cy="311950"/>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grpSp>
      <p:grpSp>
        <p:nvGrpSpPr>
          <p:cNvPr id="27" name="Group 26">
            <a:extLst>
              <a:ext uri="{FF2B5EF4-FFF2-40B4-BE49-F238E27FC236}">
                <a16:creationId xmlns:a16="http://schemas.microsoft.com/office/drawing/2014/main" id="{8ECA9265-DC8A-024D-B720-1F0C4399A0E7}"/>
              </a:ext>
            </a:extLst>
          </p:cNvPr>
          <p:cNvGrpSpPr/>
          <p:nvPr/>
        </p:nvGrpSpPr>
        <p:grpSpPr>
          <a:xfrm>
            <a:off x="7101175" y="3437968"/>
            <a:ext cx="654840" cy="655709"/>
            <a:chOff x="7019895" y="3437968"/>
            <a:chExt cx="654840" cy="655709"/>
          </a:xfrm>
        </p:grpSpPr>
        <p:sp>
          <p:nvSpPr>
            <p:cNvPr id="13" name="AutoShape 7">
              <a:extLst>
                <a:ext uri="{FF2B5EF4-FFF2-40B4-BE49-F238E27FC236}">
                  <a16:creationId xmlns:a16="http://schemas.microsoft.com/office/drawing/2014/main" id="{15A677A5-61DA-A446-97D0-6E7F77225123}"/>
                </a:ext>
              </a:extLst>
            </p:cNvPr>
            <p:cNvSpPr>
              <a:spLocks noChangeAspect="1"/>
            </p:cNvSpPr>
            <p:nvPr/>
          </p:nvSpPr>
          <p:spPr bwMode="auto">
            <a:xfrm>
              <a:off x="7019895" y="3437968"/>
              <a:ext cx="654840" cy="65570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6">
                <a:lumMod val="75000"/>
              </a:schemeClr>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24" name="Freeform 22">
              <a:extLst>
                <a:ext uri="{FF2B5EF4-FFF2-40B4-BE49-F238E27FC236}">
                  <a16:creationId xmlns:a16="http://schemas.microsoft.com/office/drawing/2014/main" id="{CAB4BC12-17FB-2945-9E29-AF33D65452CB}"/>
                </a:ext>
              </a:extLst>
            </p:cNvPr>
            <p:cNvSpPr>
              <a:spLocks noChangeArrowheads="1"/>
            </p:cNvSpPr>
            <p:nvPr/>
          </p:nvSpPr>
          <p:spPr bwMode="auto">
            <a:xfrm>
              <a:off x="7146496" y="3568697"/>
              <a:ext cx="401637" cy="401638"/>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grpSp>
      <p:grpSp>
        <p:nvGrpSpPr>
          <p:cNvPr id="26" name="Group 25">
            <a:extLst>
              <a:ext uri="{FF2B5EF4-FFF2-40B4-BE49-F238E27FC236}">
                <a16:creationId xmlns:a16="http://schemas.microsoft.com/office/drawing/2014/main" id="{8CAD6081-0289-D848-8EE7-C574749D77EA}"/>
              </a:ext>
            </a:extLst>
          </p:cNvPr>
          <p:cNvGrpSpPr/>
          <p:nvPr/>
        </p:nvGrpSpPr>
        <p:grpSpPr>
          <a:xfrm>
            <a:off x="9770589" y="3460222"/>
            <a:ext cx="654840" cy="655709"/>
            <a:chOff x="9689309" y="3460222"/>
            <a:chExt cx="654840" cy="655709"/>
          </a:xfrm>
        </p:grpSpPr>
        <p:sp>
          <p:nvSpPr>
            <p:cNvPr id="7" name="AutoShape 7">
              <a:extLst>
                <a:ext uri="{FF2B5EF4-FFF2-40B4-BE49-F238E27FC236}">
                  <a16:creationId xmlns:a16="http://schemas.microsoft.com/office/drawing/2014/main" id="{1A5C2A16-2A24-214D-8B06-290AF1123A41}"/>
                </a:ext>
              </a:extLst>
            </p:cNvPr>
            <p:cNvSpPr>
              <a:spLocks noChangeAspect="1"/>
            </p:cNvSpPr>
            <p:nvPr/>
          </p:nvSpPr>
          <p:spPr bwMode="auto">
            <a:xfrm>
              <a:off x="9689309" y="3460222"/>
              <a:ext cx="654840" cy="65570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03366"/>
            </a:solidFill>
            <a:ln w="25400" cap="flat" cmpd="sng">
              <a:solidFill>
                <a:srgbClr val="000000">
                  <a:alpha val="0"/>
                </a:srgbClr>
              </a:solidFill>
              <a:prstDash val="solid"/>
              <a:miter lim="0"/>
              <a:headEnd/>
              <a:tailEnd/>
            </a:ln>
            <a:effec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25" name="Freeform 108">
              <a:extLst>
                <a:ext uri="{FF2B5EF4-FFF2-40B4-BE49-F238E27FC236}">
                  <a16:creationId xmlns:a16="http://schemas.microsoft.com/office/drawing/2014/main" id="{B8D90A86-D71E-C74B-BAA8-D3F0E8C21B8D}"/>
                </a:ext>
              </a:extLst>
            </p:cNvPr>
            <p:cNvSpPr>
              <a:spLocks noChangeArrowheads="1"/>
            </p:cNvSpPr>
            <p:nvPr/>
          </p:nvSpPr>
          <p:spPr bwMode="auto">
            <a:xfrm>
              <a:off x="9818295" y="3591226"/>
              <a:ext cx="396867" cy="393700"/>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bg1"/>
            </a:solidFill>
            <a:ln>
              <a:noFill/>
            </a:ln>
            <a:effectLst/>
          </p:spPr>
          <p:txBody>
            <a:bodyPr wrap="none" lIns="91424" tIns="45712" rIns="91424" bIns="45712" anchor="ctr"/>
            <a:lstStyle/>
            <a:p>
              <a:pPr defTabSz="1218987" eaLnBrk="1" fontAlgn="auto" hangingPunct="1">
                <a:spcBef>
                  <a:spcPts val="0"/>
                </a:spcBef>
                <a:spcAft>
                  <a:spcPts val="0"/>
                </a:spcAft>
                <a:defRPr/>
              </a:pPr>
              <a:endParaRPr lang="en-US" dirty="0">
                <a:latin typeface="+mn-lt"/>
                <a:ea typeface="+mn-ea"/>
              </a:endParaRPr>
            </a:p>
          </p:txBody>
        </p:sp>
      </p:grpSp>
      <p:grpSp>
        <p:nvGrpSpPr>
          <p:cNvPr id="29" name="Group 28">
            <a:extLst>
              <a:ext uri="{FF2B5EF4-FFF2-40B4-BE49-F238E27FC236}">
                <a16:creationId xmlns:a16="http://schemas.microsoft.com/office/drawing/2014/main" id="{FDFFE2F7-94B7-9741-8547-A1B6DDF8B372}"/>
              </a:ext>
            </a:extLst>
          </p:cNvPr>
          <p:cNvGrpSpPr/>
          <p:nvPr/>
        </p:nvGrpSpPr>
        <p:grpSpPr>
          <a:xfrm>
            <a:off x="5897615" y="1247170"/>
            <a:ext cx="399946" cy="95250"/>
            <a:chOff x="1942594" y="2781300"/>
            <a:chExt cx="799891" cy="190500"/>
          </a:xfrm>
          <a:solidFill>
            <a:schemeClr val="bg1">
              <a:lumMod val="85000"/>
            </a:schemeClr>
          </a:solidFill>
        </p:grpSpPr>
        <p:sp>
          <p:nvSpPr>
            <p:cNvPr id="30" name="Oval 29">
              <a:extLst>
                <a:ext uri="{FF2B5EF4-FFF2-40B4-BE49-F238E27FC236}">
                  <a16:creationId xmlns:a16="http://schemas.microsoft.com/office/drawing/2014/main" id="{BC57E23B-C566-8741-9A1A-A072DADA003F}"/>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31" name="Oval 30">
              <a:extLst>
                <a:ext uri="{FF2B5EF4-FFF2-40B4-BE49-F238E27FC236}">
                  <a16:creationId xmlns:a16="http://schemas.microsoft.com/office/drawing/2014/main" id="{979C8E1C-6ADE-1A4B-9FCB-9F1371537753}"/>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32" name="Oval 31">
              <a:extLst>
                <a:ext uri="{FF2B5EF4-FFF2-40B4-BE49-F238E27FC236}">
                  <a16:creationId xmlns:a16="http://schemas.microsoft.com/office/drawing/2014/main" id="{BC6F9D30-A6EC-C440-9849-4021F3FB23AA}"/>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cxnSp>
        <p:nvCxnSpPr>
          <p:cNvPr id="33" name="Straight Connector 32">
            <a:extLst>
              <a:ext uri="{FF2B5EF4-FFF2-40B4-BE49-F238E27FC236}">
                <a16:creationId xmlns:a16="http://schemas.microsoft.com/office/drawing/2014/main" id="{58D7CB7E-5C57-A440-953F-08E6E158EC9A}"/>
              </a:ext>
            </a:extLst>
          </p:cNvPr>
          <p:cNvCxnSpPr>
            <a:cxnSpLocks/>
          </p:cNvCxnSpPr>
          <p:nvPr/>
        </p:nvCxnSpPr>
        <p:spPr>
          <a:xfrm>
            <a:off x="1265398" y="3164441"/>
            <a:ext cx="964575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F70C0A-E681-3F4F-9B4E-5C8C22360D9D}"/>
              </a:ext>
            </a:extLst>
          </p:cNvPr>
          <p:cNvCxnSpPr>
            <a:cxnSpLocks/>
          </p:cNvCxnSpPr>
          <p:nvPr/>
        </p:nvCxnSpPr>
        <p:spPr>
          <a:xfrm flipH="1">
            <a:off x="6049976" y="3429000"/>
            <a:ext cx="11358" cy="2412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3DFFAE9-2FAB-294B-A7EF-FAFBDE2DA251}"/>
              </a:ext>
            </a:extLst>
          </p:cNvPr>
          <p:cNvCxnSpPr>
            <a:cxnSpLocks/>
          </p:cNvCxnSpPr>
          <p:nvPr/>
        </p:nvCxnSpPr>
        <p:spPr>
          <a:xfrm flipH="1">
            <a:off x="3286227" y="3429000"/>
            <a:ext cx="11358" cy="2412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B310147-02B3-2348-86BD-D654F69781E5}"/>
              </a:ext>
            </a:extLst>
          </p:cNvPr>
          <p:cNvCxnSpPr>
            <a:cxnSpLocks/>
          </p:cNvCxnSpPr>
          <p:nvPr/>
        </p:nvCxnSpPr>
        <p:spPr>
          <a:xfrm flipH="1">
            <a:off x="9029481" y="3429000"/>
            <a:ext cx="11358" cy="24124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66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53C04F35-E387-4543-9B69-F3865D9459A7}"/>
              </a:ext>
            </a:extLst>
          </p:cNvPr>
          <p:cNvSpPr txBox="1"/>
          <p:nvPr/>
        </p:nvSpPr>
        <p:spPr>
          <a:xfrm>
            <a:off x="7384767" y="1249685"/>
            <a:ext cx="1714468" cy="1862048"/>
          </a:xfrm>
          <a:prstGeom prst="rect">
            <a:avLst/>
          </a:prstGeom>
          <a:noFill/>
          <a:ln>
            <a:noFill/>
          </a:ln>
          <a:effectLst>
            <a:outerShdw blurRad="50800" dist="38100" dir="5400000" algn="t" rotWithShape="0">
              <a:prstClr val="black">
                <a:alpha val="40000"/>
              </a:prstClr>
            </a:outerShdw>
          </a:effectLst>
        </p:spPr>
        <p:txBody>
          <a:bodyPr>
            <a:spAutoFit/>
          </a:bodyPr>
          <a:lstStyle/>
          <a:p>
            <a:pPr algn="ctr">
              <a:defRPr/>
            </a:pPr>
            <a:r>
              <a:rPr lang="id-ID" sz="11500" b="1" spc="-300" dirty="0">
                <a:ln w="19050">
                  <a:solidFill>
                    <a:srgbClr val="4F9D92"/>
                  </a:solidFill>
                  <a:prstDash val="solid"/>
                </a:ln>
                <a:solidFill>
                  <a:srgbClr val="25C8B4"/>
                </a:solidFill>
                <a:ea typeface="Roboto" panose="02000000000000000000" pitchFamily="2" charset="0"/>
              </a:rPr>
              <a:t>04</a:t>
            </a:r>
            <a:endParaRPr lang="id-ID" sz="11500" b="1" spc="-300" dirty="0">
              <a:ln w="19050">
                <a:solidFill>
                  <a:srgbClr val="4F9D92"/>
                </a:solidFill>
                <a:prstDash val="solid"/>
              </a:ln>
              <a:solidFill>
                <a:srgbClr val="25C8B4"/>
              </a:solidFill>
            </a:endParaRPr>
          </a:p>
        </p:txBody>
      </p:sp>
      <p:sp>
        <p:nvSpPr>
          <p:cNvPr id="11" name="Content Placeholder 2">
            <a:extLst>
              <a:ext uri="{FF2B5EF4-FFF2-40B4-BE49-F238E27FC236}">
                <a16:creationId xmlns:a16="http://schemas.microsoft.com/office/drawing/2014/main" id="{FCC53978-9FE3-4E23-99E9-74096AF98CBD}"/>
              </a:ext>
            </a:extLst>
          </p:cNvPr>
          <p:cNvSpPr txBox="1">
            <a:spLocks/>
          </p:cNvSpPr>
          <p:nvPr/>
        </p:nvSpPr>
        <p:spPr>
          <a:xfrm>
            <a:off x="600471" y="3299103"/>
            <a:ext cx="1913334" cy="2260600"/>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fontAlgn="auto">
              <a:defRPr/>
            </a:pPr>
            <a:r>
              <a:rPr lang="en-GB" sz="1300" dirty="0">
                <a:solidFill>
                  <a:schemeClr val="tx2">
                    <a:lumMod val="65000"/>
                    <a:lumOff val="35000"/>
                  </a:schemeClr>
                </a:solidFill>
                <a:latin typeface="Roboto Light" panose="02000000000000000000" pitchFamily="2" charset="0"/>
                <a:ea typeface="Roboto Light" panose="02000000000000000000" pitchFamily="2" charset="0"/>
              </a:rPr>
              <a:t>A set of practical strategies and ideas to meet service users where they’re at to reduce negative consequences associated with substance use and any other harmful behaviours.</a:t>
            </a:r>
            <a:endParaRPr lang="en-US" sz="1300" i="1" dirty="0">
              <a:solidFill>
                <a:schemeClr val="tx2">
                  <a:lumMod val="65000"/>
                  <a:lumOff val="35000"/>
                </a:schemeClr>
              </a:solidFill>
              <a:latin typeface="Roboto Light" panose="02000000000000000000" pitchFamily="2" charset="0"/>
              <a:ea typeface="Roboto Light" panose="02000000000000000000" pitchFamily="2" charset="0"/>
            </a:endParaRPr>
          </a:p>
        </p:txBody>
      </p:sp>
      <p:sp>
        <p:nvSpPr>
          <p:cNvPr id="13" name="Content Placeholder 2">
            <a:extLst>
              <a:ext uri="{FF2B5EF4-FFF2-40B4-BE49-F238E27FC236}">
                <a16:creationId xmlns:a16="http://schemas.microsoft.com/office/drawing/2014/main" id="{F45E889A-D3BD-4F2B-B991-DE5DA389D05F}"/>
              </a:ext>
            </a:extLst>
          </p:cNvPr>
          <p:cNvSpPr txBox="1">
            <a:spLocks/>
          </p:cNvSpPr>
          <p:nvPr/>
        </p:nvSpPr>
        <p:spPr>
          <a:xfrm>
            <a:off x="2839350" y="3309851"/>
            <a:ext cx="1923341" cy="269734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fontAlgn="auto">
              <a:defRPr/>
            </a:pPr>
            <a:r>
              <a:rPr lang="en-GB" sz="1300" dirty="0">
                <a:solidFill>
                  <a:schemeClr val="tx2">
                    <a:lumMod val="65000"/>
                    <a:lumOff val="35000"/>
                  </a:schemeClr>
                </a:solidFill>
                <a:latin typeface="Roboto Light" panose="02000000000000000000" pitchFamily="2" charset="0"/>
                <a:ea typeface="Roboto Light" panose="02000000000000000000" pitchFamily="2" charset="0"/>
              </a:rPr>
              <a:t>Approaches are inclusive rather than enforced and aim to reinforce positive change in person’s life, no matter how small or incremental that change may be, giving service users a real voice in the creation of programs and policies designed to serve them.</a:t>
            </a:r>
            <a:endParaRPr lang="en-US" sz="1300" i="1" dirty="0">
              <a:solidFill>
                <a:schemeClr val="tx2">
                  <a:lumMod val="65000"/>
                  <a:lumOff val="35000"/>
                </a:schemeClr>
              </a:solidFill>
              <a:latin typeface="Roboto Light" panose="02000000000000000000" pitchFamily="2" charset="0"/>
              <a:ea typeface="Roboto Light" panose="02000000000000000000" pitchFamily="2" charset="0"/>
            </a:endParaRPr>
          </a:p>
        </p:txBody>
      </p:sp>
      <p:sp>
        <p:nvSpPr>
          <p:cNvPr id="15" name="Content Placeholder 2">
            <a:extLst>
              <a:ext uri="{FF2B5EF4-FFF2-40B4-BE49-F238E27FC236}">
                <a16:creationId xmlns:a16="http://schemas.microsoft.com/office/drawing/2014/main" id="{18543F98-9A1B-49F6-BDFE-F111BE9BBBE0}"/>
              </a:ext>
            </a:extLst>
          </p:cNvPr>
          <p:cNvSpPr txBox="1">
            <a:spLocks/>
          </p:cNvSpPr>
          <p:nvPr/>
        </p:nvSpPr>
        <p:spPr>
          <a:xfrm>
            <a:off x="5131593" y="3309850"/>
            <a:ext cx="1855788" cy="2697349"/>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fontAlgn="auto">
              <a:defRPr/>
            </a:pPr>
            <a:r>
              <a:rPr lang="en-US" sz="1300" dirty="0">
                <a:solidFill>
                  <a:schemeClr val="tx2">
                    <a:lumMod val="65000"/>
                    <a:lumOff val="35000"/>
                  </a:schemeClr>
                </a:solidFill>
                <a:latin typeface="Roboto Light" panose="02000000000000000000" pitchFamily="2" charset="0"/>
                <a:ea typeface="Roboto Light" panose="02000000000000000000" pitchFamily="2" charset="0"/>
              </a:rPr>
              <a:t>Recognises that the realities of poverty, class, racism, social isolation, past trauma, sex-based discrimination and other social inequalities affect both people’s vulnerability and capacity for effectively dealing with harmful behaviours.</a:t>
            </a:r>
          </a:p>
        </p:txBody>
      </p:sp>
      <p:sp>
        <p:nvSpPr>
          <p:cNvPr id="17" name="Content Placeholder 2">
            <a:extLst>
              <a:ext uri="{FF2B5EF4-FFF2-40B4-BE49-F238E27FC236}">
                <a16:creationId xmlns:a16="http://schemas.microsoft.com/office/drawing/2014/main" id="{B889B8EC-9C13-4F1B-9BAC-94347B6DBAE6}"/>
              </a:ext>
            </a:extLst>
          </p:cNvPr>
          <p:cNvSpPr txBox="1">
            <a:spLocks/>
          </p:cNvSpPr>
          <p:nvPr/>
        </p:nvSpPr>
        <p:spPr>
          <a:xfrm>
            <a:off x="7288132" y="3317789"/>
            <a:ext cx="2015663" cy="3351213"/>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fontAlgn="auto">
              <a:defRPr/>
            </a:pPr>
            <a:r>
              <a:rPr lang="en-US" sz="1300" dirty="0">
                <a:solidFill>
                  <a:schemeClr val="tx2">
                    <a:lumMod val="65000"/>
                    <a:lumOff val="35000"/>
                  </a:schemeClr>
                </a:solidFill>
                <a:latin typeface="Roboto Light" panose="02000000000000000000" pitchFamily="2" charset="0"/>
                <a:ea typeface="Roboto Light" panose="02000000000000000000" pitchFamily="2" charset="0"/>
              </a:rPr>
              <a:t>Understands substance use/coping strategies as complex, encompassing a continuum of behaviours from severe use to abstinence, and acknowledges that some ways of using drugs are safer than others. This approach works to minimize its harmful effects rather than simply ignore or condemn them.</a:t>
            </a:r>
          </a:p>
        </p:txBody>
      </p:sp>
      <p:sp>
        <p:nvSpPr>
          <p:cNvPr id="19" name="Content Placeholder 2">
            <a:extLst>
              <a:ext uri="{FF2B5EF4-FFF2-40B4-BE49-F238E27FC236}">
                <a16:creationId xmlns:a16="http://schemas.microsoft.com/office/drawing/2014/main" id="{E961252D-5140-47A5-AB10-2330616C5602}"/>
              </a:ext>
            </a:extLst>
          </p:cNvPr>
          <p:cNvSpPr txBox="1">
            <a:spLocks/>
          </p:cNvSpPr>
          <p:nvPr/>
        </p:nvSpPr>
        <p:spPr>
          <a:xfrm>
            <a:off x="9497076" y="3317789"/>
            <a:ext cx="2120895" cy="2516083"/>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fontAlgn="auto">
              <a:defRPr/>
            </a:pPr>
            <a:r>
              <a:rPr lang="en-US" sz="1300" dirty="0">
                <a:solidFill>
                  <a:schemeClr val="tx2">
                    <a:lumMod val="65000"/>
                    <a:lumOff val="35000"/>
                  </a:schemeClr>
                </a:solidFill>
                <a:latin typeface="Roboto Light" panose="02000000000000000000" pitchFamily="2" charset="0"/>
                <a:ea typeface="Roboto Light" panose="02000000000000000000" pitchFamily="2" charset="0"/>
              </a:rPr>
              <a:t>Calls for the non-judgmental, non-coercive provision of services to people who use drugs and the communities in which they live in order to assist them in reducing harm.</a:t>
            </a:r>
          </a:p>
        </p:txBody>
      </p:sp>
      <p:sp>
        <p:nvSpPr>
          <p:cNvPr id="31" name="TextBox 30">
            <a:extLst>
              <a:ext uri="{FF2B5EF4-FFF2-40B4-BE49-F238E27FC236}">
                <a16:creationId xmlns:a16="http://schemas.microsoft.com/office/drawing/2014/main" id="{51404086-45D9-4018-9B50-5043588FC54E}"/>
              </a:ext>
            </a:extLst>
          </p:cNvPr>
          <p:cNvSpPr txBox="1"/>
          <p:nvPr/>
        </p:nvSpPr>
        <p:spPr>
          <a:xfrm>
            <a:off x="658018" y="1265530"/>
            <a:ext cx="1714468" cy="1862048"/>
          </a:xfrm>
          <a:prstGeom prst="rect">
            <a:avLst/>
          </a:prstGeom>
          <a:noFill/>
          <a:ln>
            <a:noFill/>
          </a:ln>
          <a:effectLst>
            <a:outerShdw dist="38100" sx="1000" sy="1000" algn="t" rotWithShape="0">
              <a:schemeClr val="accent6">
                <a:lumMod val="75000"/>
              </a:schemeClr>
            </a:outerShdw>
          </a:effectLst>
        </p:spPr>
        <p:txBody>
          <a:bodyPr>
            <a:spAutoFit/>
          </a:bodyPr>
          <a:lstStyle/>
          <a:p>
            <a:pPr algn="ctr" eaLnBrk="1" fontAlgn="auto" hangingPunct="1">
              <a:spcBef>
                <a:spcPts val="0"/>
              </a:spcBef>
              <a:spcAft>
                <a:spcPts val="0"/>
              </a:spcAft>
              <a:defRPr/>
            </a:pPr>
            <a:r>
              <a:rPr lang="id-ID" sz="11500" b="1" spc="-300" dirty="0">
                <a:ln w="19050">
                  <a:solidFill>
                    <a:schemeClr val="accent6">
                      <a:lumMod val="75000"/>
                    </a:schemeClr>
                  </a:solidFill>
                  <a:prstDash val="solid"/>
                </a:ln>
                <a:solidFill>
                  <a:srgbClr val="FFC000"/>
                </a:solidFill>
                <a:latin typeface="+mn-lt"/>
                <a:ea typeface="Roboto" panose="02000000000000000000" pitchFamily="2" charset="0"/>
              </a:rPr>
              <a:t>01</a:t>
            </a:r>
            <a:endParaRPr lang="id-ID" sz="11500" b="1" spc="-300" dirty="0">
              <a:ln w="19050">
                <a:solidFill>
                  <a:schemeClr val="accent6">
                    <a:lumMod val="75000"/>
                  </a:schemeClr>
                </a:solidFill>
                <a:prstDash val="solid"/>
              </a:ln>
              <a:solidFill>
                <a:srgbClr val="FFC000"/>
              </a:solidFill>
              <a:latin typeface="+mn-lt"/>
            </a:endParaRPr>
          </a:p>
        </p:txBody>
      </p:sp>
      <p:sp>
        <p:nvSpPr>
          <p:cNvPr id="33" name="TextBox 32">
            <a:extLst>
              <a:ext uri="{FF2B5EF4-FFF2-40B4-BE49-F238E27FC236}">
                <a16:creationId xmlns:a16="http://schemas.microsoft.com/office/drawing/2014/main" id="{D90CA2A8-B19D-4860-9F72-52A8DFA78DF4}"/>
              </a:ext>
            </a:extLst>
          </p:cNvPr>
          <p:cNvSpPr txBox="1"/>
          <p:nvPr/>
        </p:nvSpPr>
        <p:spPr>
          <a:xfrm>
            <a:off x="2940312" y="1257622"/>
            <a:ext cx="1714468" cy="1862048"/>
          </a:xfrm>
          <a:prstGeom prst="rect">
            <a:avLst/>
          </a:prstGeom>
          <a:noFill/>
          <a:ln>
            <a:noFill/>
          </a:ln>
          <a:effectLst>
            <a:outerShdw blurRad="50800" dist="38100" dir="5400000" algn="t" rotWithShape="0">
              <a:prstClr val="black">
                <a:alpha val="40000"/>
              </a:prstClr>
            </a:outerShdw>
          </a:effectLst>
        </p:spPr>
        <p:txBody>
          <a:bodyPr>
            <a:spAutoFit/>
          </a:bodyPr>
          <a:lstStyle/>
          <a:p>
            <a:pPr algn="ctr">
              <a:defRPr/>
            </a:pPr>
            <a:r>
              <a:rPr lang="id-ID" sz="11500" b="1" spc="-300" dirty="0">
                <a:ln w="19050">
                  <a:solidFill>
                    <a:srgbClr val="136773"/>
                  </a:solidFill>
                  <a:prstDash val="solid"/>
                </a:ln>
                <a:solidFill>
                  <a:srgbClr val="4F9D92"/>
                </a:solidFill>
                <a:ea typeface="Roboto" panose="02000000000000000000" pitchFamily="2" charset="0"/>
              </a:rPr>
              <a:t>02</a:t>
            </a:r>
            <a:endParaRPr lang="id-ID" sz="11500" b="1" spc="-300" dirty="0">
              <a:ln w="19050">
                <a:solidFill>
                  <a:srgbClr val="136773"/>
                </a:solidFill>
                <a:prstDash val="solid"/>
              </a:ln>
              <a:solidFill>
                <a:srgbClr val="4F9D92"/>
              </a:solidFill>
            </a:endParaRPr>
          </a:p>
        </p:txBody>
      </p:sp>
      <p:sp>
        <p:nvSpPr>
          <p:cNvPr id="35" name="TextBox 34">
            <a:extLst>
              <a:ext uri="{FF2B5EF4-FFF2-40B4-BE49-F238E27FC236}">
                <a16:creationId xmlns:a16="http://schemas.microsoft.com/office/drawing/2014/main" id="{E15A4458-79E8-4C60-86DA-3C3BDC7494D2}"/>
              </a:ext>
            </a:extLst>
          </p:cNvPr>
          <p:cNvSpPr txBox="1"/>
          <p:nvPr/>
        </p:nvSpPr>
        <p:spPr>
          <a:xfrm>
            <a:off x="5131593" y="1249685"/>
            <a:ext cx="1714468" cy="1862048"/>
          </a:xfrm>
          <a:prstGeom prst="rect">
            <a:avLst/>
          </a:prstGeom>
          <a:noFill/>
          <a:ln>
            <a:noFill/>
          </a:ln>
          <a:effectLst>
            <a:outerShdw blurRad="50800" dist="38100" dir="5400000" algn="t" rotWithShape="0">
              <a:prstClr val="black">
                <a:alpha val="40000"/>
              </a:prstClr>
            </a:outerShdw>
          </a:effectLst>
        </p:spPr>
        <p:txBody>
          <a:bodyPr>
            <a:spAutoFit/>
          </a:bodyPr>
          <a:lstStyle/>
          <a:p>
            <a:pPr algn="ctr">
              <a:defRPr/>
            </a:pPr>
            <a:r>
              <a:rPr lang="id-ID" sz="11500" b="1" spc="-300" dirty="0">
                <a:ln w="19050">
                  <a:solidFill>
                    <a:srgbClr val="003366"/>
                  </a:solidFill>
                  <a:prstDash val="solid"/>
                </a:ln>
                <a:solidFill>
                  <a:srgbClr val="0C507C"/>
                </a:solidFill>
                <a:ea typeface="Roboto" panose="02000000000000000000" pitchFamily="2" charset="0"/>
              </a:rPr>
              <a:t>03</a:t>
            </a:r>
            <a:endParaRPr lang="id-ID" sz="11500" b="1" spc="-300" dirty="0">
              <a:ln w="19050">
                <a:solidFill>
                  <a:srgbClr val="003366"/>
                </a:solidFill>
                <a:prstDash val="solid"/>
              </a:ln>
              <a:solidFill>
                <a:srgbClr val="0C507C"/>
              </a:solidFill>
            </a:endParaRPr>
          </a:p>
        </p:txBody>
      </p:sp>
      <p:sp>
        <p:nvSpPr>
          <p:cNvPr id="39" name="TextBox 38">
            <a:extLst>
              <a:ext uri="{FF2B5EF4-FFF2-40B4-BE49-F238E27FC236}">
                <a16:creationId xmlns:a16="http://schemas.microsoft.com/office/drawing/2014/main" id="{225011F0-E40E-4AC1-83B8-70DFB65043C3}"/>
              </a:ext>
            </a:extLst>
          </p:cNvPr>
          <p:cNvSpPr txBox="1"/>
          <p:nvPr/>
        </p:nvSpPr>
        <p:spPr>
          <a:xfrm>
            <a:off x="9637941" y="1247170"/>
            <a:ext cx="1714468" cy="1862048"/>
          </a:xfrm>
          <a:prstGeom prst="rect">
            <a:avLst/>
          </a:prstGeom>
          <a:noFill/>
          <a:ln>
            <a:noFill/>
          </a:ln>
          <a:effectLst>
            <a:outerShdw blurRad="50800" dist="38100" dir="5400000" algn="t" rotWithShape="0">
              <a:prstClr val="black">
                <a:alpha val="40000"/>
              </a:prstClr>
            </a:outerShdw>
          </a:effectLst>
        </p:spPr>
        <p:txBody>
          <a:bodyPr>
            <a:spAutoFit/>
          </a:bodyPr>
          <a:lstStyle/>
          <a:p>
            <a:pPr algn="ctr">
              <a:defRPr/>
            </a:pPr>
            <a:r>
              <a:rPr lang="id-ID" sz="11500" b="1" spc="-300" dirty="0">
                <a:ln w="19050">
                  <a:solidFill>
                    <a:srgbClr val="C00000"/>
                  </a:solidFill>
                  <a:prstDash val="solid"/>
                </a:ln>
                <a:solidFill>
                  <a:srgbClr val="F4361D"/>
                </a:solidFill>
                <a:ea typeface="Roboto" panose="02000000000000000000" pitchFamily="2" charset="0"/>
              </a:rPr>
              <a:t>05</a:t>
            </a:r>
            <a:endParaRPr lang="id-ID" sz="11500" b="1" spc="-300" dirty="0">
              <a:ln w="19050">
                <a:solidFill>
                  <a:srgbClr val="C00000"/>
                </a:solidFill>
                <a:prstDash val="solid"/>
              </a:ln>
              <a:solidFill>
                <a:srgbClr val="F4361D"/>
              </a:solidFill>
            </a:endParaRPr>
          </a:p>
        </p:txBody>
      </p:sp>
      <p:sp>
        <p:nvSpPr>
          <p:cNvPr id="18" name="Rectangle 2">
            <a:extLst>
              <a:ext uri="{FF2B5EF4-FFF2-40B4-BE49-F238E27FC236}">
                <a16:creationId xmlns:a16="http://schemas.microsoft.com/office/drawing/2014/main" id="{565F2F31-3668-D147-AFF4-27EED53ABC6D}"/>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THE SALVATION ARMY – HARM REDUCTION PRINCIPLES</a:t>
            </a:r>
          </a:p>
        </p:txBody>
      </p:sp>
      <p:grpSp>
        <p:nvGrpSpPr>
          <p:cNvPr id="20" name="Group 19">
            <a:extLst>
              <a:ext uri="{FF2B5EF4-FFF2-40B4-BE49-F238E27FC236}">
                <a16:creationId xmlns:a16="http://schemas.microsoft.com/office/drawing/2014/main" id="{3AA44B8E-4C9E-DE49-BECB-333324AC04EB}"/>
              </a:ext>
            </a:extLst>
          </p:cNvPr>
          <p:cNvGrpSpPr/>
          <p:nvPr/>
        </p:nvGrpSpPr>
        <p:grpSpPr>
          <a:xfrm>
            <a:off x="5897615" y="1247170"/>
            <a:ext cx="399946" cy="95250"/>
            <a:chOff x="1942594" y="2781300"/>
            <a:chExt cx="799891" cy="190500"/>
          </a:xfrm>
          <a:solidFill>
            <a:schemeClr val="bg1">
              <a:lumMod val="85000"/>
            </a:schemeClr>
          </a:solidFill>
        </p:grpSpPr>
        <p:sp>
          <p:nvSpPr>
            <p:cNvPr id="22" name="Oval 21">
              <a:extLst>
                <a:ext uri="{FF2B5EF4-FFF2-40B4-BE49-F238E27FC236}">
                  <a16:creationId xmlns:a16="http://schemas.microsoft.com/office/drawing/2014/main" id="{D77BC08B-9297-6146-BB17-BF1EE450B763}"/>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24" name="Oval 23">
              <a:extLst>
                <a:ext uri="{FF2B5EF4-FFF2-40B4-BE49-F238E27FC236}">
                  <a16:creationId xmlns:a16="http://schemas.microsoft.com/office/drawing/2014/main" id="{884F8C5A-E7AB-734C-BEC5-AEB676777DFC}"/>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26" name="Oval 25">
              <a:extLst>
                <a:ext uri="{FF2B5EF4-FFF2-40B4-BE49-F238E27FC236}">
                  <a16:creationId xmlns:a16="http://schemas.microsoft.com/office/drawing/2014/main" id="{B9D3FA65-C4A2-8B45-9B0C-4A8D126554C0}"/>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cxnSp>
        <p:nvCxnSpPr>
          <p:cNvPr id="28" name="Straight Connector 27">
            <a:extLst>
              <a:ext uri="{FF2B5EF4-FFF2-40B4-BE49-F238E27FC236}">
                <a16:creationId xmlns:a16="http://schemas.microsoft.com/office/drawing/2014/main" id="{B4AB3813-C7EB-3548-936F-32609FBC2608}"/>
              </a:ext>
            </a:extLst>
          </p:cNvPr>
          <p:cNvCxnSpPr>
            <a:cxnSpLocks/>
          </p:cNvCxnSpPr>
          <p:nvPr/>
        </p:nvCxnSpPr>
        <p:spPr>
          <a:xfrm>
            <a:off x="928273" y="3088669"/>
            <a:ext cx="1049659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F3EBAE7-B6EE-134B-8271-1493398A8DD8}"/>
              </a:ext>
            </a:extLst>
          </p:cNvPr>
          <p:cNvCxnSpPr>
            <a:cxnSpLocks/>
          </p:cNvCxnSpPr>
          <p:nvPr/>
        </p:nvCxnSpPr>
        <p:spPr>
          <a:xfrm>
            <a:off x="2691411" y="1602769"/>
            <a:ext cx="0" cy="45206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01B800F-6AA6-5C45-97EC-9D60811D0548}"/>
              </a:ext>
            </a:extLst>
          </p:cNvPr>
          <p:cNvCxnSpPr>
            <a:cxnSpLocks/>
          </p:cNvCxnSpPr>
          <p:nvPr/>
        </p:nvCxnSpPr>
        <p:spPr>
          <a:xfrm>
            <a:off x="4931177" y="1602769"/>
            <a:ext cx="0" cy="45206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34213FC-F2DB-F646-AF71-AC79DC1B8025}"/>
              </a:ext>
            </a:extLst>
          </p:cNvPr>
          <p:cNvCxnSpPr>
            <a:cxnSpLocks/>
          </p:cNvCxnSpPr>
          <p:nvPr/>
        </p:nvCxnSpPr>
        <p:spPr>
          <a:xfrm>
            <a:off x="7191491" y="1602769"/>
            <a:ext cx="0" cy="45206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330D252-3484-1541-AB1A-4CC244FF1F84}"/>
              </a:ext>
            </a:extLst>
          </p:cNvPr>
          <p:cNvCxnSpPr>
            <a:cxnSpLocks/>
          </p:cNvCxnSpPr>
          <p:nvPr/>
        </p:nvCxnSpPr>
        <p:spPr>
          <a:xfrm>
            <a:off x="9400435" y="1602769"/>
            <a:ext cx="0" cy="45206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14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DE879B-4BB4-4BE3-A545-391CD7AE4639}"/>
              </a:ext>
            </a:extLst>
          </p:cNvPr>
          <p:cNvSpPr txBox="1"/>
          <p:nvPr/>
        </p:nvSpPr>
        <p:spPr>
          <a:xfrm>
            <a:off x="2251327" y="1964035"/>
            <a:ext cx="7787747" cy="3785652"/>
          </a:xfrm>
          <a:prstGeom prst="rect">
            <a:avLst/>
          </a:prstGeom>
          <a:noFill/>
        </p:spPr>
        <p:txBody>
          <a:bodyPr wrap="square" rtlCol="0">
            <a:spAutoFit/>
          </a:bodyPr>
          <a:lstStyle/>
          <a:p>
            <a:pPr algn="ctr">
              <a:spcAft>
                <a:spcPts val="0"/>
              </a:spcAft>
            </a:pPr>
            <a:r>
              <a:rPr lang="en-GB" sz="2000" dirty="0">
                <a:solidFill>
                  <a:schemeClr val="accent2"/>
                </a:solidFill>
                <a:latin typeface="Roboto Light" panose="02000000000000000000" pitchFamily="2" charset="0"/>
                <a:ea typeface="Roboto Light" panose="02000000000000000000" pitchFamily="2" charset="0"/>
                <a:cs typeface="Arial" panose="020B0604020202020204" pitchFamily="34" charset="0"/>
              </a:rPr>
              <a:t>The majority of supported housing in the UK is a transitional staircase model where rough sleepers move through levels of support towards independent living.  In the Salvation Army our large hostels move on around 75% of individuals positively. Transitional spaces work really well for a lot of people.</a:t>
            </a:r>
          </a:p>
          <a:p>
            <a:pPr algn="ctr">
              <a:spcAft>
                <a:spcPts val="0"/>
              </a:spcAft>
            </a:pPr>
            <a:endParaRPr lang="en-GB" sz="2000" dirty="0">
              <a:solidFill>
                <a:schemeClr val="accent2"/>
              </a:solidFill>
              <a:latin typeface="Roboto Light" panose="02000000000000000000" pitchFamily="2" charset="0"/>
              <a:ea typeface="Roboto Light" panose="02000000000000000000" pitchFamily="2" charset="0"/>
              <a:cs typeface="Arial" panose="020B0604020202020204" pitchFamily="34" charset="0"/>
            </a:endParaRPr>
          </a:p>
          <a:p>
            <a:pPr algn="ctr">
              <a:spcAft>
                <a:spcPts val="0"/>
              </a:spcAft>
            </a:pPr>
            <a:r>
              <a:rPr lang="en-GB" sz="2000" dirty="0">
                <a:solidFill>
                  <a:schemeClr val="accent2"/>
                </a:solidFill>
                <a:latin typeface="Roboto Light" panose="02000000000000000000" pitchFamily="2" charset="0"/>
                <a:ea typeface="Roboto Light" panose="02000000000000000000" pitchFamily="2" charset="0"/>
                <a:cs typeface="Arial" panose="020B0604020202020204" pitchFamily="34" charset="0"/>
              </a:rPr>
              <a:t>However, among the 25% who are not successful, there are a growing proportion of rough sleepers who have attempted multiple times to navigate this journey without success. Each time they experience eviction or abandonment and the barriers to re-entering services become greater and more complex.</a:t>
            </a:r>
          </a:p>
          <a:p>
            <a:pPr algn="ctr"/>
            <a:endParaRPr lang="en-GB" sz="2000" u="sng" dirty="0">
              <a:solidFill>
                <a:schemeClr val="accent2"/>
              </a:solidFill>
            </a:endParaRPr>
          </a:p>
        </p:txBody>
      </p:sp>
      <p:sp>
        <p:nvSpPr>
          <p:cNvPr id="4" name="Rectangle 2">
            <a:extLst>
              <a:ext uri="{FF2B5EF4-FFF2-40B4-BE49-F238E27FC236}">
                <a16:creationId xmlns:a16="http://schemas.microsoft.com/office/drawing/2014/main" id="{AD5B48FA-3D40-A041-AD99-FDD2681979BE}"/>
              </a:ext>
            </a:extLst>
          </p:cNvPr>
          <p:cNvSpPr>
            <a:spLocks/>
          </p:cNvSpPr>
          <p:nvPr/>
        </p:nvSpPr>
        <p:spPr bwMode="auto">
          <a:xfrm>
            <a:off x="369075" y="508420"/>
            <a:ext cx="11453850"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spcAft>
                <a:spcPts val="500"/>
              </a:spcAft>
            </a:pPr>
            <a:r>
              <a:rPr lang="en-US" sz="1600" b="1" dirty="0">
                <a:solidFill>
                  <a:schemeClr val="accent6">
                    <a:lumMod val="75000"/>
                  </a:schemeClr>
                </a:solidFill>
                <a:latin typeface="Roboto Regular"/>
                <a:ea typeface="ＭＳ Ｐゴシック" charset="0"/>
                <a:cs typeface="Roboto Regular"/>
                <a:sym typeface="Montserrat-Regular" charset="0"/>
              </a:rPr>
              <a:t>HOUSING FIRST AND HARM REDUCTION</a:t>
            </a:r>
          </a:p>
          <a:p>
            <a:pPr algn="ctr"/>
            <a:r>
              <a:rPr lang="en-US" sz="2000" b="1" dirty="0">
                <a:solidFill>
                  <a:schemeClr val="tx2">
                    <a:lumMod val="65000"/>
                    <a:lumOff val="35000"/>
                  </a:schemeClr>
                </a:solidFill>
                <a:latin typeface="Roboto" panose="02000000000000000000" pitchFamily="2" charset="0"/>
                <a:ea typeface="Roboto" panose="02000000000000000000" pitchFamily="2" charset="0"/>
                <a:cs typeface="ＭＳ Ｐゴシック" charset="0"/>
                <a:sym typeface="Bebas Neue" charset="0"/>
              </a:rPr>
              <a:t>THE HARM IN TRANSITIONAL SYSTEMS</a:t>
            </a:r>
          </a:p>
        </p:txBody>
      </p:sp>
      <p:grpSp>
        <p:nvGrpSpPr>
          <p:cNvPr id="6" name="Group 5">
            <a:extLst>
              <a:ext uri="{FF2B5EF4-FFF2-40B4-BE49-F238E27FC236}">
                <a16:creationId xmlns:a16="http://schemas.microsoft.com/office/drawing/2014/main" id="{4C0F1BEA-558A-7D47-86A8-9BA19CA274A1}"/>
              </a:ext>
            </a:extLst>
          </p:cNvPr>
          <p:cNvGrpSpPr/>
          <p:nvPr/>
        </p:nvGrpSpPr>
        <p:grpSpPr>
          <a:xfrm>
            <a:off x="5897615" y="1247170"/>
            <a:ext cx="399946" cy="95250"/>
            <a:chOff x="1942594" y="2781300"/>
            <a:chExt cx="799891" cy="190500"/>
          </a:xfrm>
          <a:solidFill>
            <a:schemeClr val="bg1">
              <a:lumMod val="85000"/>
            </a:schemeClr>
          </a:solidFill>
        </p:grpSpPr>
        <p:sp>
          <p:nvSpPr>
            <p:cNvPr id="7" name="Oval 6">
              <a:extLst>
                <a:ext uri="{FF2B5EF4-FFF2-40B4-BE49-F238E27FC236}">
                  <a16:creationId xmlns:a16="http://schemas.microsoft.com/office/drawing/2014/main" id="{0447CD2D-1E1D-5B4B-875D-008291F60B2A}"/>
                </a:ext>
              </a:extLst>
            </p:cNvPr>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8" name="Oval 7">
              <a:extLst>
                <a:ext uri="{FF2B5EF4-FFF2-40B4-BE49-F238E27FC236}">
                  <a16:creationId xmlns:a16="http://schemas.microsoft.com/office/drawing/2014/main" id="{38EE17FB-F9B7-F74E-8620-C38935E5481B}"/>
                </a:ext>
              </a:extLst>
            </p:cNvPr>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sp>
          <p:nvSpPr>
            <p:cNvPr id="9" name="Oval 8">
              <a:extLst>
                <a:ext uri="{FF2B5EF4-FFF2-40B4-BE49-F238E27FC236}">
                  <a16:creationId xmlns:a16="http://schemas.microsoft.com/office/drawing/2014/main" id="{E5FE33EA-3969-9740-A80F-1B04EE02E486}"/>
                </a:ext>
              </a:extLst>
            </p:cNvPr>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sz="900">
                <a:latin typeface="Roboto Light"/>
              </a:endParaRPr>
            </a:p>
          </p:txBody>
        </p:sp>
      </p:grpSp>
    </p:spTree>
    <p:extLst>
      <p:ext uri="{BB962C8B-B14F-4D97-AF65-F5344CB8AC3E}">
        <p14:creationId xmlns:p14="http://schemas.microsoft.com/office/powerpoint/2010/main" val="905401028"/>
      </p:ext>
    </p:extLst>
  </p:cSld>
  <p:clrMapOvr>
    <a:masterClrMapping/>
  </p:clrMapOvr>
  <p:transition/>
</p:sld>
</file>

<file path=ppt/theme/theme1.xml><?xml version="1.0" encoding="utf-8"?>
<a:theme xmlns:a="http://schemas.openxmlformats.org/drawingml/2006/main" name="Housing First Powerpoint">
  <a:themeElements>
    <a:clrScheme name="Custom Yellow">
      <a:dk1>
        <a:sysClr val="windowText" lastClr="000000"/>
      </a:dk1>
      <a:lt1>
        <a:sysClr val="window" lastClr="FFFFFF"/>
      </a:lt1>
      <a:dk2>
        <a:srgbClr val="000000"/>
      </a:dk2>
      <a:lt2>
        <a:srgbClr val="F8F8F8"/>
      </a:lt2>
      <a:accent1>
        <a:srgbClr val="969696"/>
      </a:accent1>
      <a:accent2>
        <a:srgbClr val="808080"/>
      </a:accent2>
      <a:accent3>
        <a:srgbClr val="5F5F5F"/>
      </a:accent3>
      <a:accent4>
        <a:srgbClr val="4D4D4D"/>
      </a:accent4>
      <a:accent5>
        <a:srgbClr val="181818"/>
      </a:accent5>
      <a:accent6>
        <a:srgbClr val="FFC000"/>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ing First Powerpoint" id="{DF3FDFC8-5D39-834F-AC88-D49CB45F4CEC}" vid="{66B09744-9BE5-E342-A26A-0479B53FD3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BDD193A2D305499E707058B149DD6A" ma:contentTypeVersion="12" ma:contentTypeDescription="Create a new document." ma:contentTypeScope="" ma:versionID="b712a7f457c3c714e6d14e5fd0f20e47">
  <xsd:schema xmlns:xsd="http://www.w3.org/2001/XMLSchema" xmlns:xs="http://www.w3.org/2001/XMLSchema" xmlns:p="http://schemas.microsoft.com/office/2006/metadata/properties" xmlns:ns2="3b557957-13a2-406a-9353-9d69d3c57766" xmlns:ns3="bca9822e-211d-4723-85f2-b3c70f22749b" targetNamespace="http://schemas.microsoft.com/office/2006/metadata/properties" ma:root="true" ma:fieldsID="59c23e85dfce4b82b71ae36339d9281b" ns2:_="" ns3:_="">
    <xsd:import namespace="3b557957-13a2-406a-9353-9d69d3c57766"/>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57957-13a2-406a-9353-9d69d3c577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005350-4EB3-4A7E-82DC-D0DF00E62611}">
  <ds:schemaRefs>
    <ds:schemaRef ds:uri="http://schemas.microsoft.com/sharepoint/v3/contenttype/forms"/>
  </ds:schemaRefs>
</ds:datastoreItem>
</file>

<file path=customXml/itemProps2.xml><?xml version="1.0" encoding="utf-8"?>
<ds:datastoreItem xmlns:ds="http://schemas.openxmlformats.org/officeDocument/2006/customXml" ds:itemID="{AEF9CD86-C041-4837-99E0-DFBD74A31010}"/>
</file>

<file path=customXml/itemProps3.xml><?xml version="1.0" encoding="utf-8"?>
<ds:datastoreItem xmlns:ds="http://schemas.openxmlformats.org/officeDocument/2006/customXml" ds:itemID="{6A7CC2EA-EF9C-48EB-B48E-9EC08E15596B}">
  <ds:schemaRefs>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7f2d0e5e-7046-488e-b9e7-50e7a5a56543"/>
  </ds:schemaRefs>
</ds:datastoreItem>
</file>

<file path=docProps/app.xml><?xml version="1.0" encoding="utf-8"?>
<Properties xmlns="http://schemas.openxmlformats.org/officeDocument/2006/extended-properties" xmlns:vt="http://schemas.openxmlformats.org/officeDocument/2006/docPropsVTypes">
  <Template>Housing First Powerpoint</Template>
  <TotalTime>6219</TotalTime>
  <Words>2324</Words>
  <Application>Microsoft Macintosh PowerPoint</Application>
  <PresentationFormat>Widescreen</PresentationFormat>
  <Paragraphs>250</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Gill Sans</vt:lpstr>
      <vt:lpstr>Gotham Light</vt:lpstr>
      <vt:lpstr>Roboto</vt:lpstr>
      <vt:lpstr>Roboto Light</vt:lpstr>
      <vt:lpstr>Roboto Regular</vt:lpstr>
      <vt:lpstr>Trebuchet MS</vt:lpstr>
      <vt:lpstr>Housing First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Salvation Army</dc:creator>
  <cp:lastModifiedBy>Catherine Docherty</cp:lastModifiedBy>
  <cp:revision>258</cp:revision>
  <cp:lastPrinted>2018-10-29T09:35:15Z</cp:lastPrinted>
  <dcterms:created xsi:type="dcterms:W3CDTF">2018-11-06T12:03:00Z</dcterms:created>
  <dcterms:modified xsi:type="dcterms:W3CDTF">2020-11-17T13:11:04Z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0x01010001BDD193A2D305499E707058B149DD6A</vt:lpwstr>
  </property>
</Properties>
</file>