
<file path=[Content_Types].xml><?xml version="1.0" encoding="utf-8"?>
<Types xmlns="http://schemas.openxmlformats.org/package/2006/content-types">
  <Default Extension="png" ContentType="image/png"/>
  <Default Extension="svg" ContentType="image/svg+xml"/>
  <Default Extension="jpeg" ContentType="image/jpeg"/>
  <Default Extension="mov" ContentType="video/quicktime"/>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diagrams/layout1.xml" ContentType="application/vnd.openxmlformats-officedocument.drawingml.diagramLayout+xml"/>
  <Override PartName="/ppt/charts/colors1.xml" ContentType="application/vnd.ms-office.chartcolorstyle+xml"/>
  <Override PartName="/ppt/charts/style1.xml" ContentType="application/vnd.ms-office.chartstyle+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ppt/revisionInfo.xml" ContentType="application/vnd.ms-powerpoint.revisioninfo+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0" r:id="rId4"/>
  </p:sldMasterIdLst>
  <p:sldIdLst>
    <p:sldId id="258" r:id="rId5"/>
    <p:sldId id="257" r:id="rId6"/>
    <p:sldId id="260" r:id="rId7"/>
    <p:sldId id="261" r:id="rId8"/>
    <p:sldId id="262" r:id="rId9"/>
    <p:sldId id="263" r:id="rId10"/>
    <p:sldId id="264" r:id="rId11"/>
    <p:sldId id="259" r:id="rId12"/>
    <p:sldId id="284" r:id="rId13"/>
    <p:sldId id="279" r:id="rId14"/>
    <p:sldId id="286" r:id="rId15"/>
    <p:sldId id="287" r:id="rId16"/>
    <p:sldId id="285" r:id="rId17"/>
    <p:sldId id="290" r:id="rId18"/>
    <p:sldId id="265" r:id="rId19"/>
    <p:sldId id="274" r:id="rId20"/>
    <p:sldId id="267" r:id="rId21"/>
    <p:sldId id="268" r:id="rId22"/>
    <p:sldId id="269" r:id="rId23"/>
    <p:sldId id="270" r:id="rId24"/>
    <p:sldId id="283" r:id="rId25"/>
    <p:sldId id="272" r:id="rId26"/>
    <p:sldId id="271" r:id="rId27"/>
    <p:sldId id="289" r:id="rId28"/>
    <p:sldId id="27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7D9DED-C68F-465D-B42A-F10CB48A8FF4}" v="265" dt="2020-11-16T12:05:12.4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5" d="100"/>
          <a:sy n="55" d="100"/>
        </p:scale>
        <p:origin x="758"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1 hour</c:v>
                </c:pt>
              </c:strCache>
            </c:strRef>
          </c:tx>
          <c:dPt>
            <c:idx val="0"/>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1-BB5C-4093-B46D-919A825C3634}"/>
              </c:ext>
            </c:extLst>
          </c:dPt>
          <c:dPt>
            <c:idx val="1"/>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3-BB5C-4093-B46D-919A825C3634}"/>
              </c:ext>
            </c:extLst>
          </c:dPt>
          <c:dPt>
            <c:idx val="2"/>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5-BB5C-4093-B46D-919A825C3634}"/>
              </c:ext>
            </c:extLst>
          </c:dPt>
          <c:dPt>
            <c:idx val="3"/>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7-BB5C-4093-B46D-919A825C363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Intro and go round</c:v>
                </c:pt>
                <c:pt idx="1">
                  <c:v>Case Dilemma</c:v>
                </c:pt>
                <c:pt idx="2">
                  <c:v>Reflective activity</c:v>
                </c:pt>
                <c:pt idx="3">
                  <c:v>Tidy up and feedback</c:v>
                </c:pt>
              </c:strCache>
            </c:strRef>
          </c:cat>
          <c:val>
            <c:numRef>
              <c:f>Sheet1!$B$2:$B$5</c:f>
              <c:numCache>
                <c:formatCode>General</c:formatCode>
                <c:ptCount val="4"/>
                <c:pt idx="0">
                  <c:v>15</c:v>
                </c:pt>
                <c:pt idx="1">
                  <c:v>20</c:v>
                </c:pt>
                <c:pt idx="2">
                  <c:v>20</c:v>
                </c:pt>
                <c:pt idx="3">
                  <c:v>5</c:v>
                </c:pt>
              </c:numCache>
            </c:numRef>
          </c:val>
          <c:extLst>
            <c:ext xmlns:c16="http://schemas.microsoft.com/office/drawing/2014/chart" uri="{C3380CC4-5D6E-409C-BE32-E72D297353CC}">
              <c16:uniqueId val="{00000008-BB5C-4093-B46D-919A825C3634}"/>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22766893061703097"/>
          <c:y val="0.77176427859172914"/>
          <c:w val="0.61652499408138428"/>
          <c:h val="0.2104493372821284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0DBC90-9134-430F-823E-17A7B2A78AB5}"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6A84573-F0A1-47B9-B51C-A83E37A56557}">
      <dgm:prSet/>
      <dgm:spPr/>
      <dgm:t>
        <a:bodyPr/>
        <a:lstStyle/>
        <a:p>
          <a:pPr>
            <a:defRPr cap="all"/>
          </a:pPr>
          <a:r>
            <a:rPr lang="en-GB" dirty="0"/>
            <a:t>Co-design</a:t>
          </a:r>
          <a:endParaRPr lang="en-US" dirty="0"/>
        </a:p>
      </dgm:t>
    </dgm:pt>
    <dgm:pt modelId="{E9066064-AAFB-435C-9E53-5AAD1C00BF33}" type="parTrans" cxnId="{F800E7C0-0F27-44A7-8FE2-927793423124}">
      <dgm:prSet/>
      <dgm:spPr/>
      <dgm:t>
        <a:bodyPr/>
        <a:lstStyle/>
        <a:p>
          <a:endParaRPr lang="en-US"/>
        </a:p>
      </dgm:t>
    </dgm:pt>
    <dgm:pt modelId="{94C15A1A-0800-4DE1-9A76-D4D0910EACBB}" type="sibTrans" cxnId="{F800E7C0-0F27-44A7-8FE2-927793423124}">
      <dgm:prSet/>
      <dgm:spPr/>
      <dgm:t>
        <a:bodyPr/>
        <a:lstStyle/>
        <a:p>
          <a:endParaRPr lang="en-US"/>
        </a:p>
      </dgm:t>
    </dgm:pt>
    <dgm:pt modelId="{58D5FBCB-E817-4572-AFC9-3321D535AE19}">
      <dgm:prSet/>
      <dgm:spPr/>
      <dgm:t>
        <a:bodyPr/>
        <a:lstStyle/>
        <a:p>
          <a:pPr>
            <a:defRPr cap="all"/>
          </a:pPr>
          <a:r>
            <a:rPr lang="en-GB"/>
            <a:t>Healing</a:t>
          </a:r>
          <a:endParaRPr lang="en-US"/>
        </a:p>
      </dgm:t>
    </dgm:pt>
    <dgm:pt modelId="{ADAA7D76-3EB1-4970-B626-510A5E040325}" type="parTrans" cxnId="{4396C513-A88B-4F1C-8A0D-9709BD0AE2DB}">
      <dgm:prSet/>
      <dgm:spPr/>
      <dgm:t>
        <a:bodyPr/>
        <a:lstStyle/>
        <a:p>
          <a:endParaRPr lang="en-US"/>
        </a:p>
      </dgm:t>
    </dgm:pt>
    <dgm:pt modelId="{07B3A95D-9092-4D11-BCBD-9C6A39DF48EB}" type="sibTrans" cxnId="{4396C513-A88B-4F1C-8A0D-9709BD0AE2DB}">
      <dgm:prSet/>
      <dgm:spPr/>
      <dgm:t>
        <a:bodyPr/>
        <a:lstStyle/>
        <a:p>
          <a:endParaRPr lang="en-US"/>
        </a:p>
      </dgm:t>
    </dgm:pt>
    <dgm:pt modelId="{78FF0AB1-4600-4552-8713-1A9921FF6264}">
      <dgm:prSet/>
      <dgm:spPr/>
      <dgm:t>
        <a:bodyPr/>
        <a:lstStyle/>
        <a:p>
          <a:pPr>
            <a:defRPr cap="all"/>
          </a:pPr>
          <a:r>
            <a:rPr lang="en-GB"/>
            <a:t>Systemic change</a:t>
          </a:r>
          <a:endParaRPr lang="en-US"/>
        </a:p>
      </dgm:t>
    </dgm:pt>
    <dgm:pt modelId="{998B497A-C27D-4EC3-802F-5473A1A9BD5F}" type="parTrans" cxnId="{5FB1A243-FBC9-494E-9C09-89FDC6E124A1}">
      <dgm:prSet/>
      <dgm:spPr/>
      <dgm:t>
        <a:bodyPr/>
        <a:lstStyle/>
        <a:p>
          <a:endParaRPr lang="en-US"/>
        </a:p>
      </dgm:t>
    </dgm:pt>
    <dgm:pt modelId="{AAD4336A-F02D-43D3-A3FB-29B4CB0E3699}" type="sibTrans" cxnId="{5FB1A243-FBC9-494E-9C09-89FDC6E124A1}">
      <dgm:prSet/>
      <dgm:spPr/>
      <dgm:t>
        <a:bodyPr/>
        <a:lstStyle/>
        <a:p>
          <a:endParaRPr lang="en-US"/>
        </a:p>
      </dgm:t>
    </dgm:pt>
    <dgm:pt modelId="{227575B5-4F43-4C93-8333-6E201711E2C1}" type="pres">
      <dgm:prSet presAssocID="{F10DBC90-9134-430F-823E-17A7B2A78AB5}" presName="root" presStyleCnt="0">
        <dgm:presLayoutVars>
          <dgm:dir/>
          <dgm:resizeHandles val="exact"/>
        </dgm:presLayoutVars>
      </dgm:prSet>
      <dgm:spPr/>
    </dgm:pt>
    <dgm:pt modelId="{1F0A6E61-02DD-481A-99FB-825AB6CC1120}" type="pres">
      <dgm:prSet presAssocID="{96A84573-F0A1-47B9-B51C-A83E37A56557}" presName="compNode" presStyleCnt="0"/>
      <dgm:spPr/>
    </dgm:pt>
    <dgm:pt modelId="{76B411BA-B9E6-4B52-94F2-649FB2313E4E}" type="pres">
      <dgm:prSet presAssocID="{96A84573-F0A1-47B9-B51C-A83E37A56557}" presName="iconBgRect" presStyleLbl="bgShp" presStyleIdx="0" presStyleCnt="3"/>
      <dgm:spPr>
        <a:prstGeom prst="round2DiagRect">
          <a:avLst>
            <a:gd name="adj1" fmla="val 29727"/>
            <a:gd name="adj2" fmla="val 0"/>
          </a:avLst>
        </a:prstGeom>
      </dgm:spPr>
    </dgm:pt>
    <dgm:pt modelId="{87280402-5F7C-4D14-952F-C03B5E39693F}" type="pres">
      <dgm:prSet presAssocID="{96A84573-F0A1-47B9-B51C-A83E37A5655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ears"/>
        </a:ext>
      </dgm:extLst>
    </dgm:pt>
    <dgm:pt modelId="{0D720D14-5A2A-4102-9F34-B0644D30629F}" type="pres">
      <dgm:prSet presAssocID="{96A84573-F0A1-47B9-B51C-A83E37A56557}" presName="spaceRect" presStyleCnt="0"/>
      <dgm:spPr/>
    </dgm:pt>
    <dgm:pt modelId="{E9763DD5-D2ED-482A-8C58-5B103817FEB5}" type="pres">
      <dgm:prSet presAssocID="{96A84573-F0A1-47B9-B51C-A83E37A56557}" presName="textRect" presStyleLbl="revTx" presStyleIdx="0" presStyleCnt="3">
        <dgm:presLayoutVars>
          <dgm:chMax val="1"/>
          <dgm:chPref val="1"/>
        </dgm:presLayoutVars>
      </dgm:prSet>
      <dgm:spPr/>
    </dgm:pt>
    <dgm:pt modelId="{1021CCB1-F637-429D-AF6F-178AF511A410}" type="pres">
      <dgm:prSet presAssocID="{94C15A1A-0800-4DE1-9A76-D4D0910EACBB}" presName="sibTrans" presStyleCnt="0"/>
      <dgm:spPr/>
    </dgm:pt>
    <dgm:pt modelId="{6DCA6E6A-010A-4DF8-9831-7A783BCEA440}" type="pres">
      <dgm:prSet presAssocID="{58D5FBCB-E817-4572-AFC9-3321D535AE19}" presName="compNode" presStyleCnt="0"/>
      <dgm:spPr/>
    </dgm:pt>
    <dgm:pt modelId="{7519F9D1-4BAA-4463-9FB2-870E710ADC95}" type="pres">
      <dgm:prSet presAssocID="{58D5FBCB-E817-4572-AFC9-3321D535AE19}" presName="iconBgRect" presStyleLbl="bgShp" presStyleIdx="1" presStyleCnt="3"/>
      <dgm:spPr>
        <a:prstGeom prst="round2DiagRect">
          <a:avLst>
            <a:gd name="adj1" fmla="val 29727"/>
            <a:gd name="adj2" fmla="val 0"/>
          </a:avLst>
        </a:prstGeom>
      </dgm:spPr>
    </dgm:pt>
    <dgm:pt modelId="{8AAD7E7F-71E0-4C1D-A62B-54492F9C35DB}" type="pres">
      <dgm:prSet presAssocID="{58D5FBCB-E817-4572-AFC9-3321D535AE1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lant"/>
        </a:ext>
      </dgm:extLst>
    </dgm:pt>
    <dgm:pt modelId="{95428436-D294-44BF-B311-5891BEC4927F}" type="pres">
      <dgm:prSet presAssocID="{58D5FBCB-E817-4572-AFC9-3321D535AE19}" presName="spaceRect" presStyleCnt="0"/>
      <dgm:spPr/>
    </dgm:pt>
    <dgm:pt modelId="{5744D543-5560-44C5-B90B-5C8B479A226D}" type="pres">
      <dgm:prSet presAssocID="{58D5FBCB-E817-4572-AFC9-3321D535AE19}" presName="textRect" presStyleLbl="revTx" presStyleIdx="1" presStyleCnt="3">
        <dgm:presLayoutVars>
          <dgm:chMax val="1"/>
          <dgm:chPref val="1"/>
        </dgm:presLayoutVars>
      </dgm:prSet>
      <dgm:spPr/>
    </dgm:pt>
    <dgm:pt modelId="{7B0E623A-CCB3-42C0-BFA9-F80CD1D70EBF}" type="pres">
      <dgm:prSet presAssocID="{07B3A95D-9092-4D11-BCBD-9C6A39DF48EB}" presName="sibTrans" presStyleCnt="0"/>
      <dgm:spPr/>
    </dgm:pt>
    <dgm:pt modelId="{D16F099A-3394-40DD-8B6D-F04581FB96C2}" type="pres">
      <dgm:prSet presAssocID="{78FF0AB1-4600-4552-8713-1A9921FF6264}" presName="compNode" presStyleCnt="0"/>
      <dgm:spPr/>
    </dgm:pt>
    <dgm:pt modelId="{EBF45D42-D5F7-4C17-9AE3-F83817D55F24}" type="pres">
      <dgm:prSet presAssocID="{78FF0AB1-4600-4552-8713-1A9921FF6264}" presName="iconBgRect" presStyleLbl="bgShp" presStyleIdx="2" presStyleCnt="3"/>
      <dgm:spPr>
        <a:prstGeom prst="round2DiagRect">
          <a:avLst>
            <a:gd name="adj1" fmla="val 29727"/>
            <a:gd name="adj2" fmla="val 0"/>
          </a:avLst>
        </a:prstGeom>
      </dgm:spPr>
    </dgm:pt>
    <dgm:pt modelId="{E347220C-D125-43A8-9D3B-C5B2F22C4C3A}" type="pres">
      <dgm:prSet presAssocID="{78FF0AB1-4600-4552-8713-1A9921FF626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1D35C971-18C3-459D-A26E-DF45820AC082}" type="pres">
      <dgm:prSet presAssocID="{78FF0AB1-4600-4552-8713-1A9921FF6264}" presName="spaceRect" presStyleCnt="0"/>
      <dgm:spPr/>
    </dgm:pt>
    <dgm:pt modelId="{E26C1E5A-8108-4D41-9A0D-25B22B634796}" type="pres">
      <dgm:prSet presAssocID="{78FF0AB1-4600-4552-8713-1A9921FF6264}" presName="textRect" presStyleLbl="revTx" presStyleIdx="2" presStyleCnt="3">
        <dgm:presLayoutVars>
          <dgm:chMax val="1"/>
          <dgm:chPref val="1"/>
        </dgm:presLayoutVars>
      </dgm:prSet>
      <dgm:spPr/>
    </dgm:pt>
  </dgm:ptLst>
  <dgm:cxnLst>
    <dgm:cxn modelId="{4396C513-A88B-4F1C-8A0D-9709BD0AE2DB}" srcId="{F10DBC90-9134-430F-823E-17A7B2A78AB5}" destId="{58D5FBCB-E817-4572-AFC9-3321D535AE19}" srcOrd="1" destOrd="0" parTransId="{ADAA7D76-3EB1-4970-B626-510A5E040325}" sibTransId="{07B3A95D-9092-4D11-BCBD-9C6A39DF48EB}"/>
    <dgm:cxn modelId="{091A792E-BE97-4817-96DF-910671DDD003}" type="presOf" srcId="{58D5FBCB-E817-4572-AFC9-3321D535AE19}" destId="{5744D543-5560-44C5-B90B-5C8B479A226D}" srcOrd="0" destOrd="0" presId="urn:microsoft.com/office/officeart/2018/5/layout/IconLeafLabelList"/>
    <dgm:cxn modelId="{5FB1A243-FBC9-494E-9C09-89FDC6E124A1}" srcId="{F10DBC90-9134-430F-823E-17A7B2A78AB5}" destId="{78FF0AB1-4600-4552-8713-1A9921FF6264}" srcOrd="2" destOrd="0" parTransId="{998B497A-C27D-4EC3-802F-5473A1A9BD5F}" sibTransId="{AAD4336A-F02D-43D3-A3FB-29B4CB0E3699}"/>
    <dgm:cxn modelId="{77ED569B-D8E9-48C5-9EBA-45A07E54EEC5}" type="presOf" srcId="{78FF0AB1-4600-4552-8713-1A9921FF6264}" destId="{E26C1E5A-8108-4D41-9A0D-25B22B634796}" srcOrd="0" destOrd="0" presId="urn:microsoft.com/office/officeart/2018/5/layout/IconLeafLabelList"/>
    <dgm:cxn modelId="{3185E0A3-0476-4B70-8C8E-6569C1F7F3D8}" type="presOf" srcId="{F10DBC90-9134-430F-823E-17A7B2A78AB5}" destId="{227575B5-4F43-4C93-8333-6E201711E2C1}" srcOrd="0" destOrd="0" presId="urn:microsoft.com/office/officeart/2018/5/layout/IconLeafLabelList"/>
    <dgm:cxn modelId="{CCAEC5AB-E8DB-4673-8612-46D9F056235D}" type="presOf" srcId="{96A84573-F0A1-47B9-B51C-A83E37A56557}" destId="{E9763DD5-D2ED-482A-8C58-5B103817FEB5}" srcOrd="0" destOrd="0" presId="urn:microsoft.com/office/officeart/2018/5/layout/IconLeafLabelList"/>
    <dgm:cxn modelId="{F800E7C0-0F27-44A7-8FE2-927793423124}" srcId="{F10DBC90-9134-430F-823E-17A7B2A78AB5}" destId="{96A84573-F0A1-47B9-B51C-A83E37A56557}" srcOrd="0" destOrd="0" parTransId="{E9066064-AAFB-435C-9E53-5AAD1C00BF33}" sibTransId="{94C15A1A-0800-4DE1-9A76-D4D0910EACBB}"/>
    <dgm:cxn modelId="{8B3B871F-F2A5-4268-B4F0-C57ED075EF80}" type="presParOf" srcId="{227575B5-4F43-4C93-8333-6E201711E2C1}" destId="{1F0A6E61-02DD-481A-99FB-825AB6CC1120}" srcOrd="0" destOrd="0" presId="urn:microsoft.com/office/officeart/2018/5/layout/IconLeafLabelList"/>
    <dgm:cxn modelId="{C625FE83-576B-4ED3-945A-B39B2BC38094}" type="presParOf" srcId="{1F0A6E61-02DD-481A-99FB-825AB6CC1120}" destId="{76B411BA-B9E6-4B52-94F2-649FB2313E4E}" srcOrd="0" destOrd="0" presId="urn:microsoft.com/office/officeart/2018/5/layout/IconLeafLabelList"/>
    <dgm:cxn modelId="{5D2DF7C2-B4D6-4FF0-91EA-E4D9464D0059}" type="presParOf" srcId="{1F0A6E61-02DD-481A-99FB-825AB6CC1120}" destId="{87280402-5F7C-4D14-952F-C03B5E39693F}" srcOrd="1" destOrd="0" presId="urn:microsoft.com/office/officeart/2018/5/layout/IconLeafLabelList"/>
    <dgm:cxn modelId="{574E0FFA-46BD-4F35-9FC4-33C2C628259B}" type="presParOf" srcId="{1F0A6E61-02DD-481A-99FB-825AB6CC1120}" destId="{0D720D14-5A2A-4102-9F34-B0644D30629F}" srcOrd="2" destOrd="0" presId="urn:microsoft.com/office/officeart/2018/5/layout/IconLeafLabelList"/>
    <dgm:cxn modelId="{50D0CDDE-6548-4088-A464-0A6B16C95AFF}" type="presParOf" srcId="{1F0A6E61-02DD-481A-99FB-825AB6CC1120}" destId="{E9763DD5-D2ED-482A-8C58-5B103817FEB5}" srcOrd="3" destOrd="0" presId="urn:microsoft.com/office/officeart/2018/5/layout/IconLeafLabelList"/>
    <dgm:cxn modelId="{2C8C2E72-319E-4BEB-B9A1-AD0E1E3B09B7}" type="presParOf" srcId="{227575B5-4F43-4C93-8333-6E201711E2C1}" destId="{1021CCB1-F637-429D-AF6F-178AF511A410}" srcOrd="1" destOrd="0" presId="urn:microsoft.com/office/officeart/2018/5/layout/IconLeafLabelList"/>
    <dgm:cxn modelId="{E01C5A73-F278-4A3C-8F92-562A7E6ABB45}" type="presParOf" srcId="{227575B5-4F43-4C93-8333-6E201711E2C1}" destId="{6DCA6E6A-010A-4DF8-9831-7A783BCEA440}" srcOrd="2" destOrd="0" presId="urn:microsoft.com/office/officeart/2018/5/layout/IconLeafLabelList"/>
    <dgm:cxn modelId="{B0737E0B-213D-4097-9CEF-58416E059D49}" type="presParOf" srcId="{6DCA6E6A-010A-4DF8-9831-7A783BCEA440}" destId="{7519F9D1-4BAA-4463-9FB2-870E710ADC95}" srcOrd="0" destOrd="0" presId="urn:microsoft.com/office/officeart/2018/5/layout/IconLeafLabelList"/>
    <dgm:cxn modelId="{0ACF82CE-C925-4250-B4AA-B3F16C66A432}" type="presParOf" srcId="{6DCA6E6A-010A-4DF8-9831-7A783BCEA440}" destId="{8AAD7E7F-71E0-4C1D-A62B-54492F9C35DB}" srcOrd="1" destOrd="0" presId="urn:microsoft.com/office/officeart/2018/5/layout/IconLeafLabelList"/>
    <dgm:cxn modelId="{46C6BBC0-6610-4BC9-A9C1-8B5C6945B524}" type="presParOf" srcId="{6DCA6E6A-010A-4DF8-9831-7A783BCEA440}" destId="{95428436-D294-44BF-B311-5891BEC4927F}" srcOrd="2" destOrd="0" presId="urn:microsoft.com/office/officeart/2018/5/layout/IconLeafLabelList"/>
    <dgm:cxn modelId="{5195AFFF-6687-49BA-988A-37E06B29F40C}" type="presParOf" srcId="{6DCA6E6A-010A-4DF8-9831-7A783BCEA440}" destId="{5744D543-5560-44C5-B90B-5C8B479A226D}" srcOrd="3" destOrd="0" presId="urn:microsoft.com/office/officeart/2018/5/layout/IconLeafLabelList"/>
    <dgm:cxn modelId="{A7AB30CA-8D18-4FAA-A7A7-0B1DBD9E13EA}" type="presParOf" srcId="{227575B5-4F43-4C93-8333-6E201711E2C1}" destId="{7B0E623A-CCB3-42C0-BFA9-F80CD1D70EBF}" srcOrd="3" destOrd="0" presId="urn:microsoft.com/office/officeart/2018/5/layout/IconLeafLabelList"/>
    <dgm:cxn modelId="{26C5C326-BBC6-445D-9B4B-30D323A12C8D}" type="presParOf" srcId="{227575B5-4F43-4C93-8333-6E201711E2C1}" destId="{D16F099A-3394-40DD-8B6D-F04581FB96C2}" srcOrd="4" destOrd="0" presId="urn:microsoft.com/office/officeart/2018/5/layout/IconLeafLabelList"/>
    <dgm:cxn modelId="{ADB11075-2EE6-4D16-B8F5-C27B6C1567C5}" type="presParOf" srcId="{D16F099A-3394-40DD-8B6D-F04581FB96C2}" destId="{EBF45D42-D5F7-4C17-9AE3-F83817D55F24}" srcOrd="0" destOrd="0" presId="urn:microsoft.com/office/officeart/2018/5/layout/IconLeafLabelList"/>
    <dgm:cxn modelId="{2694EB9D-688D-43A9-8C79-49A7D55FA51B}" type="presParOf" srcId="{D16F099A-3394-40DD-8B6D-F04581FB96C2}" destId="{E347220C-D125-43A8-9D3B-C5B2F22C4C3A}" srcOrd="1" destOrd="0" presId="urn:microsoft.com/office/officeart/2018/5/layout/IconLeafLabelList"/>
    <dgm:cxn modelId="{C22117DA-7002-4E63-B81C-01FC942CB0BD}" type="presParOf" srcId="{D16F099A-3394-40DD-8B6D-F04581FB96C2}" destId="{1D35C971-18C3-459D-A26E-DF45820AC082}" srcOrd="2" destOrd="0" presId="urn:microsoft.com/office/officeart/2018/5/layout/IconLeafLabelList"/>
    <dgm:cxn modelId="{29ED3305-389F-416A-B052-0F69D00D4235}" type="presParOf" srcId="{D16F099A-3394-40DD-8B6D-F04581FB96C2}" destId="{E26C1E5A-8108-4D41-9A0D-25B22B634796}"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FE3D56-88D4-4288-A4F5-C53ED77A3B2B}" type="doc">
      <dgm:prSet loTypeId="urn:microsoft.com/office/officeart/2005/8/layout/vProcess5" loCatId="process" qsTypeId="urn:microsoft.com/office/officeart/2005/8/quickstyle/simple1" qsCatId="simple" csTypeId="urn:microsoft.com/office/officeart/2005/8/colors/accent6_3" csCatId="accent6" phldr="1"/>
      <dgm:spPr/>
      <dgm:t>
        <a:bodyPr/>
        <a:lstStyle/>
        <a:p>
          <a:endParaRPr lang="en-GB"/>
        </a:p>
      </dgm:t>
    </dgm:pt>
    <dgm:pt modelId="{5579B62E-B7E4-40A2-91F6-673EB895B5A5}">
      <dgm:prSet phldrT="[Text]" custT="1"/>
      <dgm:spPr/>
      <dgm:t>
        <a:bodyPr/>
        <a:lstStyle/>
        <a:p>
          <a:pPr algn="l"/>
          <a:r>
            <a:rPr lang="en-GB" sz="4400" dirty="0"/>
            <a:t>Regulate</a:t>
          </a:r>
        </a:p>
        <a:p>
          <a:pPr algn="l"/>
          <a:endParaRPr lang="en-GB" sz="3200" dirty="0"/>
        </a:p>
      </dgm:t>
    </dgm:pt>
    <dgm:pt modelId="{16F8D67E-6032-4E04-9A03-137B136DCD76}" type="parTrans" cxnId="{CB56E5B1-A1E0-4401-9ED4-4EC60F9177F0}">
      <dgm:prSet/>
      <dgm:spPr/>
      <dgm:t>
        <a:bodyPr/>
        <a:lstStyle/>
        <a:p>
          <a:endParaRPr lang="en-GB"/>
        </a:p>
      </dgm:t>
    </dgm:pt>
    <dgm:pt modelId="{9C1752C3-46C8-4364-8D4F-DEBFC0B3611D}" type="sibTrans" cxnId="{CB56E5B1-A1E0-4401-9ED4-4EC60F9177F0}">
      <dgm:prSet/>
      <dgm:spPr/>
      <dgm:t>
        <a:bodyPr/>
        <a:lstStyle/>
        <a:p>
          <a:endParaRPr lang="en-GB"/>
        </a:p>
      </dgm:t>
    </dgm:pt>
    <dgm:pt modelId="{3F54EF25-6666-4B3D-B445-9F4B33ACA677}">
      <dgm:prSet phldrT="[Text]"/>
      <dgm:spPr/>
      <dgm:t>
        <a:bodyPr/>
        <a:lstStyle/>
        <a:p>
          <a:r>
            <a:rPr lang="en-GB" dirty="0"/>
            <a:t>Relate</a:t>
          </a:r>
        </a:p>
      </dgm:t>
    </dgm:pt>
    <dgm:pt modelId="{6E7AF1F3-A2B6-4B12-97DF-899A8D1E5952}" type="parTrans" cxnId="{963C0343-EC76-400A-8A6F-F2D0C52F614E}">
      <dgm:prSet/>
      <dgm:spPr/>
      <dgm:t>
        <a:bodyPr/>
        <a:lstStyle/>
        <a:p>
          <a:endParaRPr lang="en-GB"/>
        </a:p>
      </dgm:t>
    </dgm:pt>
    <dgm:pt modelId="{50929F2E-5BB2-4EFE-B6EC-D79047CB50B1}" type="sibTrans" cxnId="{963C0343-EC76-400A-8A6F-F2D0C52F614E}">
      <dgm:prSet/>
      <dgm:spPr/>
      <dgm:t>
        <a:bodyPr/>
        <a:lstStyle/>
        <a:p>
          <a:endParaRPr lang="en-GB"/>
        </a:p>
      </dgm:t>
    </dgm:pt>
    <dgm:pt modelId="{96FA4FFE-AADD-4185-9FA9-FF6D08ADCEC9}">
      <dgm:prSet phldrT="[Text]"/>
      <dgm:spPr/>
      <dgm:t>
        <a:bodyPr/>
        <a:lstStyle/>
        <a:p>
          <a:r>
            <a:rPr lang="en-GB" dirty="0"/>
            <a:t>Reason/Reflect</a:t>
          </a:r>
        </a:p>
      </dgm:t>
    </dgm:pt>
    <dgm:pt modelId="{5022AE62-54E4-4CD9-A22F-0411C4B867EB}" type="parTrans" cxnId="{7C7AD0DD-580C-49A7-B882-4E5ABB81F1A5}">
      <dgm:prSet/>
      <dgm:spPr/>
      <dgm:t>
        <a:bodyPr/>
        <a:lstStyle/>
        <a:p>
          <a:endParaRPr lang="en-GB"/>
        </a:p>
      </dgm:t>
    </dgm:pt>
    <dgm:pt modelId="{7755926E-3878-4421-B571-0A0F785666C8}" type="sibTrans" cxnId="{7C7AD0DD-580C-49A7-B882-4E5ABB81F1A5}">
      <dgm:prSet/>
      <dgm:spPr/>
      <dgm:t>
        <a:bodyPr/>
        <a:lstStyle/>
        <a:p>
          <a:endParaRPr lang="en-GB"/>
        </a:p>
      </dgm:t>
    </dgm:pt>
    <dgm:pt modelId="{953D0CAF-97DA-4499-B457-1B9ACBED4E0F}" type="pres">
      <dgm:prSet presAssocID="{7CFE3D56-88D4-4288-A4F5-C53ED77A3B2B}" presName="outerComposite" presStyleCnt="0">
        <dgm:presLayoutVars>
          <dgm:chMax val="5"/>
          <dgm:dir/>
          <dgm:resizeHandles val="exact"/>
        </dgm:presLayoutVars>
      </dgm:prSet>
      <dgm:spPr/>
    </dgm:pt>
    <dgm:pt modelId="{A1D5C6F1-74FB-46DC-986F-EEDDAA5D6C13}" type="pres">
      <dgm:prSet presAssocID="{7CFE3D56-88D4-4288-A4F5-C53ED77A3B2B}" presName="dummyMaxCanvas" presStyleCnt="0">
        <dgm:presLayoutVars/>
      </dgm:prSet>
      <dgm:spPr/>
    </dgm:pt>
    <dgm:pt modelId="{34467C08-B231-424E-8DD3-B46E51370D70}" type="pres">
      <dgm:prSet presAssocID="{7CFE3D56-88D4-4288-A4F5-C53ED77A3B2B}" presName="ThreeNodes_1" presStyleLbl="node1" presStyleIdx="0" presStyleCnt="3" custLinFactNeighborX="-614" custLinFactNeighborY="2179">
        <dgm:presLayoutVars>
          <dgm:bulletEnabled val="1"/>
        </dgm:presLayoutVars>
      </dgm:prSet>
      <dgm:spPr/>
    </dgm:pt>
    <dgm:pt modelId="{89BCC174-3090-4105-A39B-12859517C0EA}" type="pres">
      <dgm:prSet presAssocID="{7CFE3D56-88D4-4288-A4F5-C53ED77A3B2B}" presName="ThreeNodes_2" presStyleLbl="node1" presStyleIdx="1" presStyleCnt="3">
        <dgm:presLayoutVars>
          <dgm:bulletEnabled val="1"/>
        </dgm:presLayoutVars>
      </dgm:prSet>
      <dgm:spPr/>
    </dgm:pt>
    <dgm:pt modelId="{BE1872BE-7AD4-422A-9E1E-298F1BA7260B}" type="pres">
      <dgm:prSet presAssocID="{7CFE3D56-88D4-4288-A4F5-C53ED77A3B2B}" presName="ThreeNodes_3" presStyleLbl="node1" presStyleIdx="2" presStyleCnt="3">
        <dgm:presLayoutVars>
          <dgm:bulletEnabled val="1"/>
        </dgm:presLayoutVars>
      </dgm:prSet>
      <dgm:spPr/>
    </dgm:pt>
    <dgm:pt modelId="{9DA4AD60-4F23-4108-8C94-9189F8A498F4}" type="pres">
      <dgm:prSet presAssocID="{7CFE3D56-88D4-4288-A4F5-C53ED77A3B2B}" presName="ThreeConn_1-2" presStyleLbl="fgAccFollowNode1" presStyleIdx="0" presStyleCnt="2">
        <dgm:presLayoutVars>
          <dgm:bulletEnabled val="1"/>
        </dgm:presLayoutVars>
      </dgm:prSet>
      <dgm:spPr/>
    </dgm:pt>
    <dgm:pt modelId="{519D7A2F-41B0-4726-8927-C651D21CB69C}" type="pres">
      <dgm:prSet presAssocID="{7CFE3D56-88D4-4288-A4F5-C53ED77A3B2B}" presName="ThreeConn_2-3" presStyleLbl="fgAccFollowNode1" presStyleIdx="1" presStyleCnt="2">
        <dgm:presLayoutVars>
          <dgm:bulletEnabled val="1"/>
        </dgm:presLayoutVars>
      </dgm:prSet>
      <dgm:spPr/>
    </dgm:pt>
    <dgm:pt modelId="{F68E89DA-CBE4-4C68-ACBA-E93001F136AB}" type="pres">
      <dgm:prSet presAssocID="{7CFE3D56-88D4-4288-A4F5-C53ED77A3B2B}" presName="ThreeNodes_1_text" presStyleLbl="node1" presStyleIdx="2" presStyleCnt="3">
        <dgm:presLayoutVars>
          <dgm:bulletEnabled val="1"/>
        </dgm:presLayoutVars>
      </dgm:prSet>
      <dgm:spPr/>
    </dgm:pt>
    <dgm:pt modelId="{64E6FA4E-472C-4C4A-8009-604D2967521D}" type="pres">
      <dgm:prSet presAssocID="{7CFE3D56-88D4-4288-A4F5-C53ED77A3B2B}" presName="ThreeNodes_2_text" presStyleLbl="node1" presStyleIdx="2" presStyleCnt="3">
        <dgm:presLayoutVars>
          <dgm:bulletEnabled val="1"/>
        </dgm:presLayoutVars>
      </dgm:prSet>
      <dgm:spPr/>
    </dgm:pt>
    <dgm:pt modelId="{E49F9D48-4BD0-41B0-BF3C-471C7DA757DA}" type="pres">
      <dgm:prSet presAssocID="{7CFE3D56-88D4-4288-A4F5-C53ED77A3B2B}" presName="ThreeNodes_3_text" presStyleLbl="node1" presStyleIdx="2" presStyleCnt="3">
        <dgm:presLayoutVars>
          <dgm:bulletEnabled val="1"/>
        </dgm:presLayoutVars>
      </dgm:prSet>
      <dgm:spPr/>
    </dgm:pt>
  </dgm:ptLst>
  <dgm:cxnLst>
    <dgm:cxn modelId="{CE312402-821A-41A8-B7E9-DE1E1CE85528}" type="presOf" srcId="{5579B62E-B7E4-40A2-91F6-673EB895B5A5}" destId="{34467C08-B231-424E-8DD3-B46E51370D70}" srcOrd="0" destOrd="0" presId="urn:microsoft.com/office/officeart/2005/8/layout/vProcess5"/>
    <dgm:cxn modelId="{9DB32B09-7BDD-4678-AD43-1B79EA2F0087}" type="presOf" srcId="{5579B62E-B7E4-40A2-91F6-673EB895B5A5}" destId="{F68E89DA-CBE4-4C68-ACBA-E93001F136AB}" srcOrd="1" destOrd="0" presId="urn:microsoft.com/office/officeart/2005/8/layout/vProcess5"/>
    <dgm:cxn modelId="{DD87FC2A-8CCB-4041-85B8-96A9A8272D36}" type="presOf" srcId="{96FA4FFE-AADD-4185-9FA9-FF6D08ADCEC9}" destId="{E49F9D48-4BD0-41B0-BF3C-471C7DA757DA}" srcOrd="1" destOrd="0" presId="urn:microsoft.com/office/officeart/2005/8/layout/vProcess5"/>
    <dgm:cxn modelId="{963C0343-EC76-400A-8A6F-F2D0C52F614E}" srcId="{7CFE3D56-88D4-4288-A4F5-C53ED77A3B2B}" destId="{3F54EF25-6666-4B3D-B445-9F4B33ACA677}" srcOrd="1" destOrd="0" parTransId="{6E7AF1F3-A2B6-4B12-97DF-899A8D1E5952}" sibTransId="{50929F2E-5BB2-4EFE-B6EC-D79047CB50B1}"/>
    <dgm:cxn modelId="{EC3AB98D-5772-4E1C-883C-5F364B0B039F}" type="presOf" srcId="{9C1752C3-46C8-4364-8D4F-DEBFC0B3611D}" destId="{9DA4AD60-4F23-4108-8C94-9189F8A498F4}" srcOrd="0" destOrd="0" presId="urn:microsoft.com/office/officeart/2005/8/layout/vProcess5"/>
    <dgm:cxn modelId="{C6918D93-10F6-4033-B979-586899178C04}" type="presOf" srcId="{3F54EF25-6666-4B3D-B445-9F4B33ACA677}" destId="{64E6FA4E-472C-4C4A-8009-604D2967521D}" srcOrd="1" destOrd="0" presId="urn:microsoft.com/office/officeart/2005/8/layout/vProcess5"/>
    <dgm:cxn modelId="{AF5914B1-B462-40CE-80B3-CDC90F464906}" type="presOf" srcId="{50929F2E-5BB2-4EFE-B6EC-D79047CB50B1}" destId="{519D7A2F-41B0-4726-8927-C651D21CB69C}" srcOrd="0" destOrd="0" presId="urn:microsoft.com/office/officeart/2005/8/layout/vProcess5"/>
    <dgm:cxn modelId="{CB56E5B1-A1E0-4401-9ED4-4EC60F9177F0}" srcId="{7CFE3D56-88D4-4288-A4F5-C53ED77A3B2B}" destId="{5579B62E-B7E4-40A2-91F6-673EB895B5A5}" srcOrd="0" destOrd="0" parTransId="{16F8D67E-6032-4E04-9A03-137B136DCD76}" sibTransId="{9C1752C3-46C8-4364-8D4F-DEBFC0B3611D}"/>
    <dgm:cxn modelId="{C6F40DCA-2D8E-4850-BA84-B26CAC61BF3A}" type="presOf" srcId="{7CFE3D56-88D4-4288-A4F5-C53ED77A3B2B}" destId="{953D0CAF-97DA-4499-B457-1B9ACBED4E0F}" srcOrd="0" destOrd="0" presId="urn:microsoft.com/office/officeart/2005/8/layout/vProcess5"/>
    <dgm:cxn modelId="{5402A9D2-EDE1-430E-9A74-B1EC1CA2A87A}" type="presOf" srcId="{3F54EF25-6666-4B3D-B445-9F4B33ACA677}" destId="{89BCC174-3090-4105-A39B-12859517C0EA}" srcOrd="0" destOrd="0" presId="urn:microsoft.com/office/officeart/2005/8/layout/vProcess5"/>
    <dgm:cxn modelId="{7C7AD0DD-580C-49A7-B882-4E5ABB81F1A5}" srcId="{7CFE3D56-88D4-4288-A4F5-C53ED77A3B2B}" destId="{96FA4FFE-AADD-4185-9FA9-FF6D08ADCEC9}" srcOrd="2" destOrd="0" parTransId="{5022AE62-54E4-4CD9-A22F-0411C4B867EB}" sibTransId="{7755926E-3878-4421-B571-0A0F785666C8}"/>
    <dgm:cxn modelId="{F7C279E1-F970-4171-B8B6-02FF828BA298}" type="presOf" srcId="{96FA4FFE-AADD-4185-9FA9-FF6D08ADCEC9}" destId="{BE1872BE-7AD4-422A-9E1E-298F1BA7260B}" srcOrd="0" destOrd="0" presId="urn:microsoft.com/office/officeart/2005/8/layout/vProcess5"/>
    <dgm:cxn modelId="{E6355469-2BA5-40FA-BB4A-4B3E0039D7D4}" type="presParOf" srcId="{953D0CAF-97DA-4499-B457-1B9ACBED4E0F}" destId="{A1D5C6F1-74FB-46DC-986F-EEDDAA5D6C13}" srcOrd="0" destOrd="0" presId="urn:microsoft.com/office/officeart/2005/8/layout/vProcess5"/>
    <dgm:cxn modelId="{F1026A1A-B497-4D9A-A295-319345A06636}" type="presParOf" srcId="{953D0CAF-97DA-4499-B457-1B9ACBED4E0F}" destId="{34467C08-B231-424E-8DD3-B46E51370D70}" srcOrd="1" destOrd="0" presId="urn:microsoft.com/office/officeart/2005/8/layout/vProcess5"/>
    <dgm:cxn modelId="{C13DED91-14D2-416F-B6CE-290768D37DA5}" type="presParOf" srcId="{953D0CAF-97DA-4499-B457-1B9ACBED4E0F}" destId="{89BCC174-3090-4105-A39B-12859517C0EA}" srcOrd="2" destOrd="0" presId="urn:microsoft.com/office/officeart/2005/8/layout/vProcess5"/>
    <dgm:cxn modelId="{75E0CD0A-7285-4A0D-A9EA-54A8CB07750F}" type="presParOf" srcId="{953D0CAF-97DA-4499-B457-1B9ACBED4E0F}" destId="{BE1872BE-7AD4-422A-9E1E-298F1BA7260B}" srcOrd="3" destOrd="0" presId="urn:microsoft.com/office/officeart/2005/8/layout/vProcess5"/>
    <dgm:cxn modelId="{1E452C2A-61D5-4E2E-A540-6858BD9C0710}" type="presParOf" srcId="{953D0CAF-97DA-4499-B457-1B9ACBED4E0F}" destId="{9DA4AD60-4F23-4108-8C94-9189F8A498F4}" srcOrd="4" destOrd="0" presId="urn:microsoft.com/office/officeart/2005/8/layout/vProcess5"/>
    <dgm:cxn modelId="{42BBB7B8-003A-4803-987D-CFBD210F9280}" type="presParOf" srcId="{953D0CAF-97DA-4499-B457-1B9ACBED4E0F}" destId="{519D7A2F-41B0-4726-8927-C651D21CB69C}" srcOrd="5" destOrd="0" presId="urn:microsoft.com/office/officeart/2005/8/layout/vProcess5"/>
    <dgm:cxn modelId="{BE971592-3BDD-4AC1-9360-53D76768DC9B}" type="presParOf" srcId="{953D0CAF-97DA-4499-B457-1B9ACBED4E0F}" destId="{F68E89DA-CBE4-4C68-ACBA-E93001F136AB}" srcOrd="6" destOrd="0" presId="urn:microsoft.com/office/officeart/2005/8/layout/vProcess5"/>
    <dgm:cxn modelId="{3F39119A-66EB-4F87-9E13-4EE26E842DD9}" type="presParOf" srcId="{953D0CAF-97DA-4499-B457-1B9ACBED4E0F}" destId="{64E6FA4E-472C-4C4A-8009-604D2967521D}" srcOrd="7" destOrd="0" presId="urn:microsoft.com/office/officeart/2005/8/layout/vProcess5"/>
    <dgm:cxn modelId="{1BB4D2E2-38DA-4142-87AF-77CCD037CC93}" type="presParOf" srcId="{953D0CAF-97DA-4499-B457-1B9ACBED4E0F}" destId="{E49F9D48-4BD0-41B0-BF3C-471C7DA757DA}"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411BA-B9E6-4B52-94F2-649FB2313E4E}">
      <dsp:nvSpPr>
        <dsp:cNvPr id="0" name=""/>
        <dsp:cNvSpPr/>
      </dsp:nvSpPr>
      <dsp:spPr>
        <a:xfrm>
          <a:off x="639687" y="177247"/>
          <a:ext cx="1715625" cy="171562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280402-5F7C-4D14-952F-C03B5E39693F}">
      <dsp:nvSpPr>
        <dsp:cNvPr id="0" name=""/>
        <dsp:cNvSpPr/>
      </dsp:nvSpPr>
      <dsp:spPr>
        <a:xfrm>
          <a:off x="1005312" y="542872"/>
          <a:ext cx="984375" cy="9843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763DD5-D2ED-482A-8C58-5B103817FEB5}">
      <dsp:nvSpPr>
        <dsp:cNvPr id="0" name=""/>
        <dsp:cNvSpPr/>
      </dsp:nvSpPr>
      <dsp:spPr>
        <a:xfrm>
          <a:off x="91250" y="2427247"/>
          <a:ext cx="281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cap="all"/>
          </a:pPr>
          <a:r>
            <a:rPr lang="en-GB" sz="2700" kern="1200" dirty="0"/>
            <a:t>Co-design</a:t>
          </a:r>
          <a:endParaRPr lang="en-US" sz="2700" kern="1200" dirty="0"/>
        </a:p>
      </dsp:txBody>
      <dsp:txXfrm>
        <a:off x="91250" y="2427247"/>
        <a:ext cx="2812500" cy="720000"/>
      </dsp:txXfrm>
    </dsp:sp>
    <dsp:sp modelId="{7519F9D1-4BAA-4463-9FB2-870E710ADC95}">
      <dsp:nvSpPr>
        <dsp:cNvPr id="0" name=""/>
        <dsp:cNvSpPr/>
      </dsp:nvSpPr>
      <dsp:spPr>
        <a:xfrm>
          <a:off x="3944375" y="177247"/>
          <a:ext cx="1715625" cy="171562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AD7E7F-71E0-4C1D-A62B-54492F9C35DB}">
      <dsp:nvSpPr>
        <dsp:cNvPr id="0" name=""/>
        <dsp:cNvSpPr/>
      </dsp:nvSpPr>
      <dsp:spPr>
        <a:xfrm>
          <a:off x="4310000" y="542872"/>
          <a:ext cx="984375" cy="9843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44D543-5560-44C5-B90B-5C8B479A226D}">
      <dsp:nvSpPr>
        <dsp:cNvPr id="0" name=""/>
        <dsp:cNvSpPr/>
      </dsp:nvSpPr>
      <dsp:spPr>
        <a:xfrm>
          <a:off x="3395937" y="2427247"/>
          <a:ext cx="281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cap="all"/>
          </a:pPr>
          <a:r>
            <a:rPr lang="en-GB" sz="2700" kern="1200"/>
            <a:t>Healing</a:t>
          </a:r>
          <a:endParaRPr lang="en-US" sz="2700" kern="1200"/>
        </a:p>
      </dsp:txBody>
      <dsp:txXfrm>
        <a:off x="3395937" y="2427247"/>
        <a:ext cx="2812500" cy="720000"/>
      </dsp:txXfrm>
    </dsp:sp>
    <dsp:sp modelId="{EBF45D42-D5F7-4C17-9AE3-F83817D55F24}">
      <dsp:nvSpPr>
        <dsp:cNvPr id="0" name=""/>
        <dsp:cNvSpPr/>
      </dsp:nvSpPr>
      <dsp:spPr>
        <a:xfrm>
          <a:off x="7249062" y="177247"/>
          <a:ext cx="1715625" cy="1715625"/>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47220C-D125-43A8-9D3B-C5B2F22C4C3A}">
      <dsp:nvSpPr>
        <dsp:cNvPr id="0" name=""/>
        <dsp:cNvSpPr/>
      </dsp:nvSpPr>
      <dsp:spPr>
        <a:xfrm>
          <a:off x="7614687" y="542872"/>
          <a:ext cx="984375" cy="9843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26C1E5A-8108-4D41-9A0D-25B22B634796}">
      <dsp:nvSpPr>
        <dsp:cNvPr id="0" name=""/>
        <dsp:cNvSpPr/>
      </dsp:nvSpPr>
      <dsp:spPr>
        <a:xfrm>
          <a:off x="6700625" y="2427247"/>
          <a:ext cx="281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cap="all"/>
          </a:pPr>
          <a:r>
            <a:rPr lang="en-GB" sz="2700" kern="1200"/>
            <a:t>Systemic change</a:t>
          </a:r>
          <a:endParaRPr lang="en-US" sz="2700" kern="1200"/>
        </a:p>
      </dsp:txBody>
      <dsp:txXfrm>
        <a:off x="6700625" y="2427247"/>
        <a:ext cx="28125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67C08-B231-424E-8DD3-B46E51370D70}">
      <dsp:nvSpPr>
        <dsp:cNvPr id="0" name=""/>
        <dsp:cNvSpPr/>
      </dsp:nvSpPr>
      <dsp:spPr>
        <a:xfrm>
          <a:off x="0" y="29961"/>
          <a:ext cx="5312759" cy="1374999"/>
        </a:xfrm>
        <a:prstGeom prst="roundRect">
          <a:avLst>
            <a:gd name="adj" fmla="val 10000"/>
          </a:avLst>
        </a:prstGeom>
        <a:solidFill>
          <a:schemeClr val="accent6">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dirty="0"/>
            <a:t>Regulate</a:t>
          </a:r>
        </a:p>
        <a:p>
          <a:pPr marL="0" lvl="0" indent="0" algn="l" defTabSz="1955800">
            <a:lnSpc>
              <a:spcPct val="90000"/>
            </a:lnSpc>
            <a:spcBef>
              <a:spcPct val="0"/>
            </a:spcBef>
            <a:spcAft>
              <a:spcPct val="35000"/>
            </a:spcAft>
            <a:buNone/>
          </a:pPr>
          <a:endParaRPr lang="en-GB" sz="3200" kern="1200" dirty="0"/>
        </a:p>
      </dsp:txBody>
      <dsp:txXfrm>
        <a:off x="40272" y="70233"/>
        <a:ext cx="3829028" cy="1294455"/>
      </dsp:txXfrm>
    </dsp:sp>
    <dsp:sp modelId="{89BCC174-3090-4105-A39B-12859517C0EA}">
      <dsp:nvSpPr>
        <dsp:cNvPr id="0" name=""/>
        <dsp:cNvSpPr/>
      </dsp:nvSpPr>
      <dsp:spPr>
        <a:xfrm>
          <a:off x="468772" y="1604165"/>
          <a:ext cx="5312759" cy="1374999"/>
        </a:xfrm>
        <a:prstGeom prst="roundRect">
          <a:avLst>
            <a:gd name="adj" fmla="val 10000"/>
          </a:avLst>
        </a:prstGeom>
        <a:solidFill>
          <a:schemeClr val="accent6">
            <a:shade val="80000"/>
            <a:hueOff val="57377"/>
            <a:satOff val="-1799"/>
            <a:lumOff val="1235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Relate</a:t>
          </a:r>
        </a:p>
      </dsp:txBody>
      <dsp:txXfrm>
        <a:off x="509044" y="1644437"/>
        <a:ext cx="3869692" cy="1294455"/>
      </dsp:txXfrm>
    </dsp:sp>
    <dsp:sp modelId="{BE1872BE-7AD4-422A-9E1E-298F1BA7260B}">
      <dsp:nvSpPr>
        <dsp:cNvPr id="0" name=""/>
        <dsp:cNvSpPr/>
      </dsp:nvSpPr>
      <dsp:spPr>
        <a:xfrm>
          <a:off x="937545" y="3208331"/>
          <a:ext cx="5312759" cy="1374999"/>
        </a:xfrm>
        <a:prstGeom prst="roundRect">
          <a:avLst>
            <a:gd name="adj" fmla="val 10000"/>
          </a:avLst>
        </a:prstGeom>
        <a:solidFill>
          <a:schemeClr val="accent6">
            <a:shade val="80000"/>
            <a:hueOff val="114755"/>
            <a:satOff val="-3598"/>
            <a:lumOff val="2470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GB" sz="4500" kern="1200" dirty="0"/>
            <a:t>Reason/Reflect</a:t>
          </a:r>
        </a:p>
      </dsp:txBody>
      <dsp:txXfrm>
        <a:off x="977817" y="3248603"/>
        <a:ext cx="3869692" cy="1294455"/>
      </dsp:txXfrm>
    </dsp:sp>
    <dsp:sp modelId="{9DA4AD60-4F23-4108-8C94-9189F8A498F4}">
      <dsp:nvSpPr>
        <dsp:cNvPr id="0" name=""/>
        <dsp:cNvSpPr/>
      </dsp:nvSpPr>
      <dsp:spPr>
        <a:xfrm>
          <a:off x="4419009" y="1042707"/>
          <a:ext cx="893749" cy="893749"/>
        </a:xfrm>
        <a:prstGeom prst="downArrow">
          <a:avLst>
            <a:gd name="adj1" fmla="val 55000"/>
            <a:gd name="adj2" fmla="val 45000"/>
          </a:avLst>
        </a:prstGeom>
        <a:solidFill>
          <a:schemeClr val="accent6">
            <a:alpha val="90000"/>
            <a:tint val="40000"/>
            <a:hueOff val="0"/>
            <a:satOff val="0"/>
            <a:lumOff val="0"/>
            <a:alphaOff val="0"/>
          </a:schemeClr>
        </a:solidFill>
        <a:ln w="15875"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4620103" y="1042707"/>
        <a:ext cx="491561" cy="672546"/>
      </dsp:txXfrm>
    </dsp:sp>
    <dsp:sp modelId="{519D7A2F-41B0-4726-8927-C651D21CB69C}">
      <dsp:nvSpPr>
        <dsp:cNvPr id="0" name=""/>
        <dsp:cNvSpPr/>
      </dsp:nvSpPr>
      <dsp:spPr>
        <a:xfrm>
          <a:off x="4887782" y="2637706"/>
          <a:ext cx="893749" cy="893749"/>
        </a:xfrm>
        <a:prstGeom prst="downArrow">
          <a:avLst>
            <a:gd name="adj1" fmla="val 55000"/>
            <a:gd name="adj2" fmla="val 45000"/>
          </a:avLst>
        </a:prstGeom>
        <a:solidFill>
          <a:schemeClr val="accent6">
            <a:alpha val="90000"/>
            <a:tint val="40000"/>
            <a:hueOff val="0"/>
            <a:satOff val="0"/>
            <a:lumOff val="0"/>
            <a:alphaOff val="0"/>
          </a:schemeClr>
        </a:solidFill>
        <a:ln w="15875"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5088876" y="2637706"/>
        <a:ext cx="491561" cy="672546"/>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A1690D-7381-42D6-AF37-B05F1CBF5094}" type="datetimeFigureOut">
              <a:rPr lang="en-GB" smtClean="0"/>
              <a:t>16/11/2020</a:t>
            </a:fld>
            <a:endParaRPr lang="en-GB"/>
          </a:p>
        </p:txBody>
      </p:sp>
      <p:sp>
        <p:nvSpPr>
          <p:cNvPr id="5" name="Footer Placeholder 4"/>
          <p:cNvSpPr>
            <a:spLocks noGrp="1"/>
          </p:cNvSpPr>
          <p:nvPr>
            <p:ph type="ftr" sz="quarter" idx="11"/>
          </p:nvPr>
        </p:nvSpPr>
        <p:spPr>
          <a:xfrm>
            <a:off x="2416500" y="329307"/>
            <a:ext cx="4973915" cy="309201"/>
          </a:xfrm>
        </p:spPr>
        <p:txBody>
          <a:bodyPr/>
          <a:lstStyle/>
          <a:p>
            <a:endParaRPr lang="en-GB"/>
          </a:p>
        </p:txBody>
      </p:sp>
      <p:sp>
        <p:nvSpPr>
          <p:cNvPr id="6" name="Slide Number Placeholder 5"/>
          <p:cNvSpPr>
            <a:spLocks noGrp="1"/>
          </p:cNvSpPr>
          <p:nvPr>
            <p:ph type="sldNum" sz="quarter" idx="12"/>
          </p:nvPr>
        </p:nvSpPr>
        <p:spPr>
          <a:xfrm>
            <a:off x="1437664" y="798973"/>
            <a:ext cx="811019" cy="503578"/>
          </a:xfrm>
        </p:spPr>
        <p:txBody>
          <a:bodyPr/>
          <a:lstStyle/>
          <a:p>
            <a:fld id="{B17DA6C3-27D2-49E0-9558-F03501705EA3}" type="slidenum">
              <a:rPr lang="en-GB" smtClean="0"/>
              <a:t>‹#›</a:t>
            </a:fld>
            <a:endParaRPr lang="en-GB"/>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0918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1690D-7381-42D6-AF37-B05F1CBF5094}" type="datetimeFigureOut">
              <a:rPr lang="en-GB" smtClean="0"/>
              <a:t>16/11/2020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7DA6C3-27D2-49E0-9558-F03501705EA3}" type="slidenum">
              <a:rPr lang="en-GB" smtClean="0"/>
              <a:t>‹#›</a:t>
            </a:fld>
            <a:endParaRPr lang="en-GB"/>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78620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1690D-7381-42D6-AF37-B05F1CBF5094}" type="datetimeFigureOut">
              <a:rPr lang="en-GB" smtClean="0"/>
              <a:t>16/11/2020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7DA6C3-27D2-49E0-9558-F03501705EA3}" type="slidenum">
              <a:rPr lang="en-GB" smtClean="0"/>
              <a:t>‹#›</a:t>
            </a:fld>
            <a:endParaRPr lang="en-GB"/>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5877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22168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A1690D-7381-42D6-AF37-B05F1CBF5094}" type="datetimeFigureOut">
              <a:rPr lang="en-GB" smtClean="0"/>
              <a:t>16/11/2020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7DA6C3-27D2-49E0-9558-F03501705EA3}" type="slidenum">
              <a:rPr lang="en-GB" smtClean="0"/>
              <a:t>‹#›</a:t>
            </a:fld>
            <a:endParaRPr lang="en-GB"/>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497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A1690D-7381-42D6-AF37-B05F1CBF5094}" type="datetimeFigureOut">
              <a:rPr lang="en-GB" smtClean="0"/>
              <a:t>16/11/2020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7DA6C3-27D2-49E0-9558-F03501705EA3}" type="slidenum">
              <a:rPr lang="en-GB" smtClean="0"/>
              <a:t>‹#›</a:t>
            </a:fld>
            <a:endParaRPr lang="en-GB"/>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84878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A1690D-7381-42D6-AF37-B05F1CBF5094}" type="datetimeFigureOut">
              <a:rPr lang="en-GB" smtClean="0"/>
              <a:t>16/11/2020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17DA6C3-27D2-49E0-9558-F03501705EA3}" type="slidenum">
              <a:rPr lang="en-GB" smtClean="0"/>
              <a:t>‹#›</a:t>
            </a:fld>
            <a:endParaRPr lang="en-GB"/>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61588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A1690D-7381-42D6-AF37-B05F1CBF5094}" type="datetimeFigureOut">
              <a:rPr lang="en-GB" smtClean="0"/>
              <a:t>16/11/2020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17DA6C3-27D2-49E0-9558-F03501705EA3}" type="slidenum">
              <a:rPr lang="en-GB" smtClean="0"/>
              <a:t>‹#›</a:t>
            </a:fld>
            <a:endParaRPr lang="en-GB"/>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75076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A1690D-7381-42D6-AF37-B05F1CBF5094}" type="datetimeFigureOut">
              <a:rPr lang="en-GB" smtClean="0"/>
              <a:t>16/11/2020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17DA6C3-27D2-49E0-9558-F03501705EA3}" type="slidenum">
              <a:rPr lang="en-GB" smtClean="0"/>
              <a:t>‹#›</a:t>
            </a:fld>
            <a:endParaRPr lang="en-GB"/>
          </a:p>
        </p:txBody>
      </p:sp>
    </p:spTree>
    <p:extLst>
      <p:ext uri="{BB962C8B-B14F-4D97-AF65-F5344CB8AC3E}">
        <p14:creationId xmlns:p14="http://schemas.microsoft.com/office/powerpoint/2010/main" val="641874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A1690D-7381-42D6-AF37-B05F1CBF5094}" type="datetimeFigureOut">
              <a:rPr lang="en-GB" smtClean="0"/>
              <a:t>16/11/2020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7DA6C3-27D2-49E0-9558-F03501705EA3}" type="slidenum">
              <a:rPr lang="en-GB" smtClean="0"/>
              <a:t>‹#›</a:t>
            </a:fld>
            <a:endParaRPr lang="en-GB"/>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24963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CDA1690D-7381-42D6-AF37-B05F1CBF5094}" type="datetimeFigureOut">
              <a:rPr lang="en-GB" smtClean="0"/>
              <a:t>16/11/2020</a:t>
            </a:fld>
            <a:endParaRPr lang="en-GB"/>
          </a:p>
        </p:txBody>
      </p:sp>
      <p:sp>
        <p:nvSpPr>
          <p:cNvPr id="6" name="Footer Placeholder 5"/>
          <p:cNvSpPr>
            <a:spLocks noGrp="1"/>
          </p:cNvSpPr>
          <p:nvPr>
            <p:ph type="ftr" sz="quarter" idx="11"/>
          </p:nvPr>
        </p:nvSpPr>
        <p:spPr>
          <a:xfrm>
            <a:off x="1447382" y="318640"/>
            <a:ext cx="5541004" cy="320931"/>
          </a:xfrm>
        </p:spPr>
        <p:txBody>
          <a:bodyPr/>
          <a:lstStyle/>
          <a:p>
            <a:endParaRPr lang="en-GB"/>
          </a:p>
        </p:txBody>
      </p:sp>
      <p:sp>
        <p:nvSpPr>
          <p:cNvPr id="7" name="Slide Number Placeholder 6"/>
          <p:cNvSpPr>
            <a:spLocks noGrp="1"/>
          </p:cNvSpPr>
          <p:nvPr>
            <p:ph type="sldNum" sz="quarter" idx="12"/>
          </p:nvPr>
        </p:nvSpPr>
        <p:spPr/>
        <p:txBody>
          <a:bodyPr/>
          <a:lstStyle/>
          <a:p>
            <a:fld id="{B17DA6C3-27D2-49E0-9558-F03501705EA3}" type="slidenum">
              <a:rPr lang="en-GB" smtClean="0"/>
              <a:t>‹#›</a:t>
            </a:fld>
            <a:endParaRPr lang="en-GB"/>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8785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FC0775F6-2C2F-4376-88DC-FA50DE8D0FE3}" type="datetimeFigureOut">
              <a:rPr lang="en-GB" smtClean="0"/>
              <a:t>16/11/2020</a:t>
            </a:fld>
            <a:endParaRPr lang="en-GB"/>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E9E45574-A60A-4EFD-9223-F2CA2DA26F47}" type="slidenum">
              <a:rPr lang="en-GB" smtClean="0"/>
              <a:t>‹#›</a:t>
            </a:fld>
            <a:endParaRPr lang="en-GB"/>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730900"/>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31.sv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hyperlink" Target="https://www.google.com/url?sa=i&amp;url=https%3A%2F%2Fwww.hope-education.co.uk%2Fproduct%2Fart-and-design%2Fmodelling-and-pottery%2Fclay%2Fwhite-st-thomas-clay%2Fhe1829050&amp;psig=AOvVaw16imXY9LfyLqz70-KTpQjT&amp;ust=1605276338624000&amp;source=images&amp;cd=vfe&amp;ved=0CAIQjRxqFwoTCOimwcOW_ewCFQAAAAAdAAAAABAD" TargetMode="External"/><Relationship Id="rId3" Type="http://schemas.openxmlformats.org/officeDocument/2006/relationships/image" Target="../media/image33.png"/><Relationship Id="rId7" Type="http://schemas.openxmlformats.org/officeDocument/2006/relationships/image" Target="../media/image37.jpg"/><Relationship Id="rId2" Type="http://schemas.openxmlformats.org/officeDocument/2006/relationships/image" Target="../media/image32.jpg"/><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4.png"/><Relationship Id="rId9"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google.com/url?sa=i&amp;url=https%3A%2F%2Fnikhelbig.at%2Fpsychological-trauma-types-and-symptoms%2F&amp;psig=AOvVaw3vnes8vxd5gGjnEqt8A48T&amp;ust=1592059702613000&amp;source=images&amp;cd=vfe&amp;ved=0CAIQjRxqFwoTCMCqjNrC_OkCFQAAAAAdAAAAABAP"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pixabay.com/en/window-view-tree-landscape-season-2994497/" TargetMode="External"/><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pixabay.com/en/window-view-tree-landscape-season-2994497/" TargetMode="External"/><Relationship Id="rId2" Type="http://schemas.openxmlformats.org/officeDocument/2006/relationships/image" Target="../media/image45.jp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52.png"/><Relationship Id="rId4" Type="http://schemas.openxmlformats.org/officeDocument/2006/relationships/image" Target="../media/image1.jpg"/></Relationships>
</file>

<file path=ppt/slides/_rels/slide2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9.xml"/><Relationship Id="rId5" Type="http://schemas.openxmlformats.org/officeDocument/2006/relationships/image" Target="../media/image41.sv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g"/><Relationship Id="rId1" Type="http://schemas.openxmlformats.org/officeDocument/2006/relationships/slideLayout" Target="../slideLayouts/slideLayout6.xml"/><Relationship Id="rId5" Type="http://schemas.openxmlformats.org/officeDocument/2006/relationships/image" Target="../media/image26.jp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699BB6C-666B-47BF-AF52-334EA2CE7B10}"/>
              </a:ext>
            </a:extLst>
          </p:cNvPr>
          <p:cNvSpPr>
            <a:spLocks noGrp="1"/>
          </p:cNvSpPr>
          <p:nvPr>
            <p:ph type="subTitle" idx="1"/>
          </p:nvPr>
        </p:nvSpPr>
        <p:spPr>
          <a:xfrm>
            <a:off x="5151120" y="3646234"/>
            <a:ext cx="4364492" cy="1027366"/>
          </a:xfrm>
        </p:spPr>
        <p:txBody>
          <a:bodyPr>
            <a:normAutofit fontScale="92500"/>
          </a:bodyPr>
          <a:lstStyle/>
          <a:p>
            <a:endParaRPr lang="en-GB" dirty="0"/>
          </a:p>
          <a:p>
            <a:r>
              <a:rPr lang="en-GB" sz="2600" dirty="0"/>
              <a:t>Housing First Rotherham</a:t>
            </a:r>
          </a:p>
        </p:txBody>
      </p:sp>
      <p:pic>
        <p:nvPicPr>
          <p:cNvPr id="5" name="Picture 4" descr="A close up of a logo&#10;&#10;Description automatically generated">
            <a:extLst>
              <a:ext uri="{FF2B5EF4-FFF2-40B4-BE49-F238E27FC236}">
                <a16:creationId xmlns:a16="http://schemas.microsoft.com/office/drawing/2014/main" id="{95D75E8D-ED6B-4C31-B331-1A2823C43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043" y="3646234"/>
            <a:ext cx="3333123" cy="133324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55336F89-4707-453E-A4BB-A8534102F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0018" y="3646234"/>
            <a:ext cx="1334834" cy="1334834"/>
          </a:xfrm>
          <a:prstGeom prst="rect">
            <a:avLst/>
          </a:prstGeom>
        </p:spPr>
      </p:pic>
      <p:sp>
        <p:nvSpPr>
          <p:cNvPr id="31" name="TextBox 30">
            <a:extLst>
              <a:ext uri="{FF2B5EF4-FFF2-40B4-BE49-F238E27FC236}">
                <a16:creationId xmlns:a16="http://schemas.microsoft.com/office/drawing/2014/main" id="{7573BC6D-5610-41D8-A641-0E1946BED400}"/>
              </a:ext>
            </a:extLst>
          </p:cNvPr>
          <p:cNvSpPr txBox="1"/>
          <p:nvPr/>
        </p:nvSpPr>
        <p:spPr>
          <a:xfrm>
            <a:off x="1152525" y="447040"/>
            <a:ext cx="10419715" cy="1938992"/>
          </a:xfrm>
          <a:prstGeom prst="rect">
            <a:avLst/>
          </a:prstGeom>
          <a:noFill/>
        </p:spPr>
        <p:txBody>
          <a:bodyPr wrap="square" rtlCol="0">
            <a:spAutoFit/>
          </a:bodyPr>
          <a:lstStyle/>
          <a:p>
            <a:pPr algn="ctr"/>
            <a:r>
              <a:rPr lang="en-GB" sz="6000" dirty="0">
                <a:latin typeface="Arial Nova" panose="020B0504020202020204" pitchFamily="34" charset="0"/>
              </a:rPr>
              <a:t>Trauma Informed Counselling and Housing First</a:t>
            </a:r>
            <a:endParaRPr lang="en-GB" sz="6000" dirty="0"/>
          </a:p>
        </p:txBody>
      </p:sp>
    </p:spTree>
    <p:extLst>
      <p:ext uri="{BB962C8B-B14F-4D97-AF65-F5344CB8AC3E}">
        <p14:creationId xmlns:p14="http://schemas.microsoft.com/office/powerpoint/2010/main" val="3895336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5">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7">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7" name="Straight Connector 19">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21">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1" name="Rectangle 23">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unset over a body of water&#10;&#10;Description automatically generated">
            <a:extLst>
              <a:ext uri="{FF2B5EF4-FFF2-40B4-BE49-F238E27FC236}">
                <a16:creationId xmlns:a16="http://schemas.microsoft.com/office/drawing/2014/main" id="{8E256B26-7CF8-4989-B4B9-133F2F03A45B}"/>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4002"/>
          <a:stretch/>
        </p:blipFill>
        <p:spPr>
          <a:xfrm>
            <a:off x="20" y="10"/>
            <a:ext cx="12191675" cy="6857990"/>
          </a:xfrm>
          <a:prstGeom prst="rect">
            <a:avLst/>
          </a:prstGeom>
        </p:spPr>
      </p:pic>
      <p:sp>
        <p:nvSpPr>
          <p:cNvPr id="8" name="Rectangle 7">
            <a:extLst>
              <a:ext uri="{FF2B5EF4-FFF2-40B4-BE49-F238E27FC236}">
                <a16:creationId xmlns:a16="http://schemas.microsoft.com/office/drawing/2014/main" id="{04A4BDB6-8992-4CF9-856E-E0857E61BC5E}"/>
              </a:ext>
            </a:extLst>
          </p:cNvPr>
          <p:cNvSpPr/>
          <p:nvPr/>
        </p:nvSpPr>
        <p:spPr>
          <a:xfrm>
            <a:off x="4976636" y="992221"/>
            <a:ext cx="6247308" cy="4873558"/>
          </a:xfrm>
          <a:prstGeom prst="rect">
            <a:avLst/>
          </a:prstGeom>
        </p:spPr>
        <p:txBody>
          <a:bodyPr vert="horz" lIns="91440" tIns="45720" rIns="91440" bIns="0" rtlCol="0" anchor="ctr">
            <a:normAutofit/>
          </a:bodyPr>
          <a:lstStyle/>
          <a:p>
            <a:pPr>
              <a:lnSpc>
                <a:spcPct val="90000"/>
              </a:lnSpc>
              <a:spcBef>
                <a:spcPct val="0"/>
              </a:spcBef>
              <a:spcAft>
                <a:spcPts val="600"/>
              </a:spcAft>
            </a:pPr>
            <a:r>
              <a:rPr lang="en-US" sz="4800" cap="all" spc="0">
                <a:ln w="0"/>
                <a:latin typeface="+mj-lt"/>
                <a:ea typeface="+mj-ea"/>
                <a:cs typeface="+mj-cs"/>
              </a:rPr>
              <a:t>Reflective practice</a:t>
            </a:r>
          </a:p>
        </p:txBody>
      </p:sp>
      <p:cxnSp>
        <p:nvCxnSpPr>
          <p:cNvPr id="23" name="Straight Connector 25">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FEF2947-C1EE-4B3A-A1AB-B3D67FF5FB77}"/>
              </a:ext>
            </a:extLst>
          </p:cNvPr>
          <p:cNvSpPr txBox="1"/>
          <p:nvPr/>
        </p:nvSpPr>
        <p:spPr>
          <a:xfrm>
            <a:off x="589280" y="548640"/>
            <a:ext cx="6482080" cy="1200329"/>
          </a:xfrm>
          <a:prstGeom prst="rect">
            <a:avLst/>
          </a:prstGeom>
          <a:noFill/>
        </p:spPr>
        <p:txBody>
          <a:bodyPr wrap="square" rtlCol="0">
            <a:spAutoFit/>
          </a:bodyPr>
          <a:lstStyle/>
          <a:p>
            <a:r>
              <a:rPr lang="en-GB" i="1" dirty="0"/>
              <a:t>“Reflective practice is not clinical supervision: it is a space within which the staff team can develop their thinking around what happens in the service.” Peter </a:t>
            </a:r>
            <a:r>
              <a:rPr lang="en-GB" i="1" dirty="0" err="1"/>
              <a:t>Cocksersell</a:t>
            </a:r>
            <a:r>
              <a:rPr lang="en-GB" i="1" dirty="0"/>
              <a:t> 2018</a:t>
            </a:r>
            <a:endParaRPr lang="en-GB" dirty="0"/>
          </a:p>
          <a:p>
            <a:endParaRPr lang="en-GB" dirty="0"/>
          </a:p>
        </p:txBody>
      </p:sp>
      <p:graphicFrame>
        <p:nvGraphicFramePr>
          <p:cNvPr id="38" name="Chart 37">
            <a:extLst>
              <a:ext uri="{FF2B5EF4-FFF2-40B4-BE49-F238E27FC236}">
                <a16:creationId xmlns:a16="http://schemas.microsoft.com/office/drawing/2014/main" id="{547E9BB8-0A8F-4197-BEAE-EFD261880F52}"/>
              </a:ext>
            </a:extLst>
          </p:cNvPr>
          <p:cNvGraphicFramePr/>
          <p:nvPr>
            <p:extLst>
              <p:ext uri="{D42A27DB-BD31-4B8C-83A1-F6EECF244321}">
                <p14:modId xmlns:p14="http://schemas.microsoft.com/office/powerpoint/2010/main" val="2905418620"/>
              </p:ext>
            </p:extLst>
          </p:nvPr>
        </p:nvGraphicFramePr>
        <p:xfrm>
          <a:off x="7501516" y="1101288"/>
          <a:ext cx="5478477" cy="42841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919432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heel(1)">
                                      <p:cBhvr>
                                        <p:cTn id="12"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Graphic spid="38"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5DC95-17D1-415F-B88B-1201531A7B19}"/>
              </a:ext>
            </a:extLst>
          </p:cNvPr>
          <p:cNvSpPr>
            <a:spLocks noGrp="1"/>
          </p:cNvSpPr>
          <p:nvPr>
            <p:ph type="title"/>
          </p:nvPr>
        </p:nvSpPr>
        <p:spPr/>
        <p:txBody>
          <a:bodyPr/>
          <a:lstStyle/>
          <a:p>
            <a:r>
              <a:rPr lang="en-GB" dirty="0"/>
              <a:t>Case dilemma</a:t>
            </a:r>
          </a:p>
        </p:txBody>
      </p:sp>
      <p:sp>
        <p:nvSpPr>
          <p:cNvPr id="3" name="Thought Bubble: Cloud 2">
            <a:extLst>
              <a:ext uri="{FF2B5EF4-FFF2-40B4-BE49-F238E27FC236}">
                <a16:creationId xmlns:a16="http://schemas.microsoft.com/office/drawing/2014/main" id="{00DF6ADF-9CEA-44D9-8F11-EB99946776EC}"/>
              </a:ext>
            </a:extLst>
          </p:cNvPr>
          <p:cNvSpPr/>
          <p:nvPr/>
        </p:nvSpPr>
        <p:spPr>
          <a:xfrm>
            <a:off x="2266950" y="2411310"/>
            <a:ext cx="2552700" cy="1809750"/>
          </a:xfrm>
          <a:prstGeom prst="cloudCallout">
            <a:avLst>
              <a:gd name="adj1" fmla="val -32400"/>
              <a:gd name="adj2" fmla="val 661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am I stuck with?</a:t>
            </a:r>
          </a:p>
        </p:txBody>
      </p:sp>
      <p:sp>
        <p:nvSpPr>
          <p:cNvPr id="4" name="Speech Bubble: Oval 3">
            <a:extLst>
              <a:ext uri="{FF2B5EF4-FFF2-40B4-BE49-F238E27FC236}">
                <a16:creationId xmlns:a16="http://schemas.microsoft.com/office/drawing/2014/main" id="{9F78D3C9-9AD6-4F48-B0B4-79F3ABF96011}"/>
              </a:ext>
            </a:extLst>
          </p:cNvPr>
          <p:cNvSpPr/>
          <p:nvPr/>
        </p:nvSpPr>
        <p:spPr>
          <a:xfrm>
            <a:off x="6915150" y="2495550"/>
            <a:ext cx="2743200" cy="1581150"/>
          </a:xfrm>
          <a:prstGeom prst="wedgeEllipseCallout">
            <a:avLst>
              <a:gd name="adj1" fmla="val 49306"/>
              <a:gd name="adj2" fmla="val 462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happens when you…</a:t>
            </a:r>
          </a:p>
        </p:txBody>
      </p:sp>
      <p:sp>
        <p:nvSpPr>
          <p:cNvPr id="5" name="Speech Bubble: Oval 4">
            <a:extLst>
              <a:ext uri="{FF2B5EF4-FFF2-40B4-BE49-F238E27FC236}">
                <a16:creationId xmlns:a16="http://schemas.microsoft.com/office/drawing/2014/main" id="{621976D9-B0E2-4806-AF4C-21BF58C8D4FF}"/>
              </a:ext>
            </a:extLst>
          </p:cNvPr>
          <p:cNvSpPr/>
          <p:nvPr/>
        </p:nvSpPr>
        <p:spPr>
          <a:xfrm>
            <a:off x="8658225" y="4381500"/>
            <a:ext cx="2743200" cy="1581150"/>
          </a:xfrm>
          <a:prstGeom prst="wedgeEllipseCallout">
            <a:avLst>
              <a:gd name="adj1" fmla="val 49306"/>
              <a:gd name="adj2" fmla="val 462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How do you feel about…</a:t>
            </a:r>
          </a:p>
        </p:txBody>
      </p:sp>
      <p:sp>
        <p:nvSpPr>
          <p:cNvPr id="6" name="Speech Bubble: Oval 5">
            <a:extLst>
              <a:ext uri="{FF2B5EF4-FFF2-40B4-BE49-F238E27FC236}">
                <a16:creationId xmlns:a16="http://schemas.microsoft.com/office/drawing/2014/main" id="{436CEE7D-0184-4F33-A03C-2766C4399C6D}"/>
              </a:ext>
            </a:extLst>
          </p:cNvPr>
          <p:cNvSpPr/>
          <p:nvPr/>
        </p:nvSpPr>
        <p:spPr>
          <a:xfrm>
            <a:off x="8953500" y="857250"/>
            <a:ext cx="2743200" cy="1581150"/>
          </a:xfrm>
          <a:prstGeom prst="wedgeEllipseCallout">
            <a:avLst>
              <a:gd name="adj1" fmla="val -51388"/>
              <a:gd name="adj2" fmla="val 396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do you want to happen?</a:t>
            </a:r>
          </a:p>
        </p:txBody>
      </p:sp>
      <p:pic>
        <p:nvPicPr>
          <p:cNvPr id="14" name="Graphic 13" descr="Confused person">
            <a:extLst>
              <a:ext uri="{FF2B5EF4-FFF2-40B4-BE49-F238E27FC236}">
                <a16:creationId xmlns:a16="http://schemas.microsoft.com/office/drawing/2014/main" id="{3DACEF34-271F-453F-B47B-A883186F00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51579" y="4624070"/>
            <a:ext cx="1595120" cy="1595120"/>
          </a:xfrm>
          <a:prstGeom prst="rect">
            <a:avLst/>
          </a:prstGeom>
        </p:spPr>
      </p:pic>
      <p:pic>
        <p:nvPicPr>
          <p:cNvPr id="16" name="Graphic 15" descr="Children">
            <a:extLst>
              <a:ext uri="{FF2B5EF4-FFF2-40B4-BE49-F238E27FC236}">
                <a16:creationId xmlns:a16="http://schemas.microsoft.com/office/drawing/2014/main" id="{52DD9A96-2817-487D-8004-AD3A75460E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41303" y="2411310"/>
            <a:ext cx="2230987" cy="2230987"/>
          </a:xfrm>
          <a:prstGeom prst="rect">
            <a:avLst/>
          </a:prstGeom>
        </p:spPr>
      </p:pic>
    </p:spTree>
    <p:extLst>
      <p:ext uri="{BB962C8B-B14F-4D97-AF65-F5344CB8AC3E}">
        <p14:creationId xmlns:p14="http://schemas.microsoft.com/office/powerpoint/2010/main" val="2874323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6C4EE-F99B-4043-BBB8-4D3397EDD3A4}"/>
              </a:ext>
            </a:extLst>
          </p:cNvPr>
          <p:cNvSpPr>
            <a:spLocks noGrp="1"/>
          </p:cNvSpPr>
          <p:nvPr>
            <p:ph type="title"/>
          </p:nvPr>
        </p:nvSpPr>
        <p:spPr/>
        <p:txBody>
          <a:bodyPr/>
          <a:lstStyle/>
          <a:p>
            <a:r>
              <a:rPr lang="en-GB"/>
              <a:t>Reflective activity</a:t>
            </a:r>
            <a:endParaRPr lang="en-GB" dirty="0"/>
          </a:p>
        </p:txBody>
      </p:sp>
      <p:pic>
        <p:nvPicPr>
          <p:cNvPr id="4" name="Picture 3" descr="A picture containing table&#10;&#10;Description automatically generated">
            <a:extLst>
              <a:ext uri="{FF2B5EF4-FFF2-40B4-BE49-F238E27FC236}">
                <a16:creationId xmlns:a16="http://schemas.microsoft.com/office/drawing/2014/main" id="{949833A9-3B71-473F-8078-FE63BA199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745216" y="1312519"/>
            <a:ext cx="4064000" cy="3048000"/>
          </a:xfrm>
          <a:prstGeom prst="rect">
            <a:avLst/>
          </a:prstGeom>
        </p:spPr>
      </p:pic>
      <p:pic>
        <p:nvPicPr>
          <p:cNvPr id="6" name="Content Placeholder 8">
            <a:extLst>
              <a:ext uri="{FF2B5EF4-FFF2-40B4-BE49-F238E27FC236}">
                <a16:creationId xmlns:a16="http://schemas.microsoft.com/office/drawing/2014/main" id="{90069AF2-0648-49C3-AD15-04DA90C209C0}"/>
              </a:ext>
            </a:extLst>
          </p:cNvPr>
          <p:cNvPicPr>
            <a:picLocks noChangeAspect="1"/>
          </p:cNvPicPr>
          <p:nvPr/>
        </p:nvPicPr>
        <p:blipFill rotWithShape="1">
          <a:blip r:embed="rId3"/>
          <a:srcRect r="3" b="5232"/>
          <a:stretch/>
        </p:blipFill>
        <p:spPr>
          <a:xfrm>
            <a:off x="9124439" y="3027679"/>
            <a:ext cx="2833472" cy="3580437"/>
          </a:xfrm>
          <a:prstGeom prst="rect">
            <a:avLst/>
          </a:prstGeom>
        </p:spPr>
      </p:pic>
      <p:pic>
        <p:nvPicPr>
          <p:cNvPr id="21" name="Content Placeholder 3">
            <a:extLst>
              <a:ext uri="{FF2B5EF4-FFF2-40B4-BE49-F238E27FC236}">
                <a16:creationId xmlns:a16="http://schemas.microsoft.com/office/drawing/2014/main" id="{DFE42A42-325A-4EAA-9728-6D1FE1433E7E}"/>
              </a:ext>
            </a:extLst>
          </p:cNvPr>
          <p:cNvPicPr>
            <a:picLocks noChangeAspect="1"/>
          </p:cNvPicPr>
          <p:nvPr/>
        </p:nvPicPr>
        <p:blipFill>
          <a:blip r:embed="rId4"/>
          <a:stretch>
            <a:fillRect/>
          </a:stretch>
        </p:blipFill>
        <p:spPr>
          <a:xfrm>
            <a:off x="1237805" y="1937898"/>
            <a:ext cx="4421107" cy="3195981"/>
          </a:xfrm>
          <a:prstGeom prst="rect">
            <a:avLst/>
          </a:prstGeom>
        </p:spPr>
      </p:pic>
      <p:pic>
        <p:nvPicPr>
          <p:cNvPr id="11" name="Picture 10" descr="A picture containing indoor, table, sitting, filled&#10;&#10;Description automatically generated">
            <a:extLst>
              <a:ext uri="{FF2B5EF4-FFF2-40B4-BE49-F238E27FC236}">
                <a16:creationId xmlns:a16="http://schemas.microsoft.com/office/drawing/2014/main" id="{BCF3336A-1F19-44BD-9CF4-B5F40F2017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072" y="1298998"/>
            <a:ext cx="4064000" cy="3048000"/>
          </a:xfrm>
          <a:prstGeom prst="rect">
            <a:avLst/>
          </a:prstGeom>
        </p:spPr>
      </p:pic>
      <p:pic>
        <p:nvPicPr>
          <p:cNvPr id="7" name="Picture 6" descr="Anxiety Grounding Techniques… – Unite Mental Health">
            <a:extLst>
              <a:ext uri="{FF2B5EF4-FFF2-40B4-BE49-F238E27FC236}">
                <a16:creationId xmlns:a16="http://schemas.microsoft.com/office/drawing/2014/main" id="{0AF36540-E9CB-43D1-9F81-1DEF6D5D8A66}"/>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96521" y="3216826"/>
            <a:ext cx="3328347" cy="33033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etter&#10;&#10;Description automatically generated">
            <a:extLst>
              <a:ext uri="{FF2B5EF4-FFF2-40B4-BE49-F238E27FC236}">
                <a16:creationId xmlns:a16="http://schemas.microsoft.com/office/drawing/2014/main" id="{C8CEE0C7-38D3-4927-841B-BE01F00DD4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0125" y="178529"/>
            <a:ext cx="6032500" cy="4524375"/>
          </a:xfrm>
          <a:prstGeom prst="rect">
            <a:avLst/>
          </a:prstGeom>
        </p:spPr>
      </p:pic>
      <p:pic>
        <p:nvPicPr>
          <p:cNvPr id="1026" name="Picture 2" descr="White St Thomas Clay - HE1829050 | Hope Education">
            <a:hlinkClick r:id="rId8"/>
            <a:extLst>
              <a:ext uri="{FF2B5EF4-FFF2-40B4-BE49-F238E27FC236}">
                <a16:creationId xmlns:a16="http://schemas.microsoft.com/office/drawing/2014/main" id="{DB643C28-1C89-41EF-8E0B-6E36280277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299" y="3588691"/>
            <a:ext cx="3019425" cy="301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01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C0B47-B364-4D00-B2B4-1E12E8D51A71}"/>
              </a:ext>
            </a:extLst>
          </p:cNvPr>
          <p:cNvSpPr>
            <a:spLocks noGrp="1"/>
          </p:cNvSpPr>
          <p:nvPr>
            <p:ph type="title"/>
          </p:nvPr>
        </p:nvSpPr>
        <p:spPr/>
        <p:txBody>
          <a:bodyPr/>
          <a:lstStyle/>
          <a:p>
            <a:r>
              <a:rPr lang="en-GB" dirty="0"/>
              <a:t>Wider organisation</a:t>
            </a:r>
          </a:p>
        </p:txBody>
      </p:sp>
      <p:sp>
        <p:nvSpPr>
          <p:cNvPr id="3" name="Content Placeholder 2">
            <a:extLst>
              <a:ext uri="{FF2B5EF4-FFF2-40B4-BE49-F238E27FC236}">
                <a16:creationId xmlns:a16="http://schemas.microsoft.com/office/drawing/2014/main" id="{29C04670-014F-4D3B-AC6A-AE8E05D6D4CA}"/>
              </a:ext>
            </a:extLst>
          </p:cNvPr>
          <p:cNvSpPr>
            <a:spLocks noGrp="1"/>
          </p:cNvSpPr>
          <p:nvPr>
            <p:ph idx="1"/>
          </p:nvPr>
        </p:nvSpPr>
        <p:spPr>
          <a:xfrm>
            <a:off x="1451579" y="2015732"/>
            <a:ext cx="4453921" cy="2032393"/>
          </a:xfrm>
        </p:spPr>
        <p:txBody>
          <a:bodyPr>
            <a:normAutofit fontScale="85000" lnSpcReduction="10000"/>
          </a:bodyPr>
          <a:lstStyle/>
          <a:p>
            <a:r>
              <a:rPr lang="en-GB" dirty="0"/>
              <a:t>Training</a:t>
            </a:r>
          </a:p>
          <a:p>
            <a:r>
              <a:rPr lang="en-GB" dirty="0"/>
              <a:t>Peer support groups</a:t>
            </a:r>
          </a:p>
          <a:p>
            <a:r>
              <a:rPr lang="en-GB" dirty="0"/>
              <a:t>Listening ear during lockdown</a:t>
            </a:r>
          </a:p>
          <a:p>
            <a:r>
              <a:rPr lang="en-GB" dirty="0"/>
              <a:t>Developing BLM workshops</a:t>
            </a:r>
          </a:p>
          <a:p>
            <a:r>
              <a:rPr lang="en-GB" dirty="0"/>
              <a:t>Co-Creating a Mental Health First Aid Kit</a:t>
            </a:r>
          </a:p>
        </p:txBody>
      </p:sp>
      <p:pic>
        <p:nvPicPr>
          <p:cNvPr id="4" name="Picture 3" descr="A close up of a logo&#10;&#10;Description automatically generated">
            <a:extLst>
              <a:ext uri="{FF2B5EF4-FFF2-40B4-BE49-F238E27FC236}">
                <a16:creationId xmlns:a16="http://schemas.microsoft.com/office/drawing/2014/main" id="{784B4292-9276-4AB3-B1AB-7FEB146134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5483" y="354394"/>
            <a:ext cx="3333123" cy="1333249"/>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94DFCCB1-FCAC-4777-8C99-EA5CDED60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3004" y="354394"/>
            <a:ext cx="1334834" cy="1334834"/>
          </a:xfrm>
          <a:prstGeom prst="rect">
            <a:avLst/>
          </a:prstGeom>
        </p:spPr>
      </p:pic>
    </p:spTree>
    <p:extLst>
      <p:ext uri="{BB962C8B-B14F-4D97-AF65-F5344CB8AC3E}">
        <p14:creationId xmlns:p14="http://schemas.microsoft.com/office/powerpoint/2010/main" val="2976130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y Movie - Small">
            <a:hlinkClick r:id="" action="ppaction://media"/>
            <a:extLst>
              <a:ext uri="{FF2B5EF4-FFF2-40B4-BE49-F238E27FC236}">
                <a16:creationId xmlns:a16="http://schemas.microsoft.com/office/drawing/2014/main" id="{FF661C42-3A49-496A-B0AB-953DFAE8C0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95430" y="269048"/>
            <a:ext cx="10315572" cy="5784433"/>
          </a:xfrm>
          <a:prstGeom prst="rect">
            <a:avLst/>
          </a:prstGeom>
        </p:spPr>
      </p:pic>
    </p:spTree>
    <p:extLst>
      <p:ext uri="{BB962C8B-B14F-4D97-AF65-F5344CB8AC3E}">
        <p14:creationId xmlns:p14="http://schemas.microsoft.com/office/powerpoint/2010/main" val="174819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19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Questions">
            <a:extLst>
              <a:ext uri="{FF2B5EF4-FFF2-40B4-BE49-F238E27FC236}">
                <a16:creationId xmlns:a16="http://schemas.microsoft.com/office/drawing/2014/main" id="{270D9DFB-87B0-4E01-A9E7-A8495FB3B7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80622" y="4050836"/>
            <a:ext cx="2186762" cy="2186762"/>
          </a:xfrm>
          <a:prstGeom prst="rect">
            <a:avLst/>
          </a:prstGeom>
        </p:spPr>
      </p:pic>
      <p:sp>
        <p:nvSpPr>
          <p:cNvPr id="5" name="Speech Bubble: Oval 4">
            <a:extLst>
              <a:ext uri="{FF2B5EF4-FFF2-40B4-BE49-F238E27FC236}">
                <a16:creationId xmlns:a16="http://schemas.microsoft.com/office/drawing/2014/main" id="{3237B7EE-C4A2-4387-A6EF-E4AAA6FC3F7E}"/>
              </a:ext>
            </a:extLst>
          </p:cNvPr>
          <p:cNvSpPr/>
          <p:nvPr/>
        </p:nvSpPr>
        <p:spPr>
          <a:xfrm>
            <a:off x="2877105" y="570503"/>
            <a:ext cx="4561920" cy="2544172"/>
          </a:xfrm>
          <a:prstGeom prst="wedgeEllipseCallou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How does a Trauma Informed Approach help</a:t>
            </a:r>
            <a:r>
              <a:rPr lang="en-GB" dirty="0">
                <a:solidFill>
                  <a:schemeClr val="tx1"/>
                </a:solidFill>
              </a:rPr>
              <a:t>?</a:t>
            </a:r>
          </a:p>
        </p:txBody>
      </p:sp>
      <p:sp>
        <p:nvSpPr>
          <p:cNvPr id="8" name="TextBox 7">
            <a:extLst>
              <a:ext uri="{FF2B5EF4-FFF2-40B4-BE49-F238E27FC236}">
                <a16:creationId xmlns:a16="http://schemas.microsoft.com/office/drawing/2014/main" id="{981D31E0-2FD1-41E1-93C7-A9C6FFE48138}"/>
              </a:ext>
            </a:extLst>
          </p:cNvPr>
          <p:cNvSpPr txBox="1"/>
          <p:nvPr/>
        </p:nvSpPr>
        <p:spPr>
          <a:xfrm>
            <a:off x="1012371" y="3973286"/>
            <a:ext cx="6324600" cy="1384995"/>
          </a:xfrm>
          <a:prstGeom prst="rect">
            <a:avLst/>
          </a:prstGeom>
          <a:noFill/>
        </p:spPr>
        <p:txBody>
          <a:bodyPr wrap="square" rtlCol="0">
            <a:spAutoFit/>
          </a:bodyPr>
          <a:lstStyle/>
          <a:p>
            <a:r>
              <a:rPr lang="en-GB" sz="2800" dirty="0"/>
              <a:t>Understanding the impact of trauma helps us </a:t>
            </a:r>
            <a:r>
              <a:rPr lang="en-GB" sz="2800" i="1" dirty="0"/>
              <a:t>recognise</a:t>
            </a:r>
            <a:r>
              <a:rPr lang="en-GB" sz="2800" dirty="0"/>
              <a:t> and </a:t>
            </a:r>
            <a:r>
              <a:rPr lang="en-GB" sz="2800" i="1" dirty="0"/>
              <a:t>respond</a:t>
            </a:r>
            <a:r>
              <a:rPr lang="en-GB" sz="2800" dirty="0"/>
              <a:t> to what our clients </a:t>
            </a:r>
            <a:r>
              <a:rPr lang="en-GB" sz="2800" b="1" dirty="0"/>
              <a:t>need</a:t>
            </a:r>
            <a:r>
              <a:rPr lang="en-GB" sz="2800" dirty="0"/>
              <a:t>.</a:t>
            </a:r>
          </a:p>
        </p:txBody>
      </p:sp>
    </p:spTree>
    <p:extLst>
      <p:ext uri="{BB962C8B-B14F-4D97-AF65-F5344CB8AC3E}">
        <p14:creationId xmlns:p14="http://schemas.microsoft.com/office/powerpoint/2010/main" val="345302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DF37C-1338-4FCD-B965-1089613DA9C0}"/>
              </a:ext>
            </a:extLst>
          </p:cNvPr>
          <p:cNvSpPr>
            <a:spLocks noGrp="1"/>
          </p:cNvSpPr>
          <p:nvPr>
            <p:ph type="title"/>
          </p:nvPr>
        </p:nvSpPr>
        <p:spPr>
          <a:xfrm>
            <a:off x="5188042" y="1420205"/>
            <a:ext cx="6058660" cy="1105281"/>
          </a:xfrm>
        </p:spPr>
        <p:txBody>
          <a:bodyPr vert="horz" lIns="91440" tIns="45720" rIns="91440" bIns="45720" rtlCol="0" anchor="t">
            <a:normAutofit fontScale="90000"/>
          </a:bodyPr>
          <a:lstStyle/>
          <a:p>
            <a:r>
              <a:rPr lang="en-US" sz="3200" dirty="0" err="1"/>
              <a:t>Recognising</a:t>
            </a:r>
            <a:r>
              <a:rPr lang="en-US" sz="3200" dirty="0"/>
              <a:t> the signs and symptoms helps us to respond</a:t>
            </a:r>
          </a:p>
        </p:txBody>
      </p:sp>
      <p:pic>
        <p:nvPicPr>
          <p:cNvPr id="7" name="Content Placeholder 6" descr="Psychological Trauma: Types and Symptoms | The Psychotherapist">
            <a:hlinkClick r:id="rId2" tgtFrame="&quot;_blank&quot;"/>
            <a:extLst>
              <a:ext uri="{FF2B5EF4-FFF2-40B4-BE49-F238E27FC236}">
                <a16:creationId xmlns:a16="http://schemas.microsoft.com/office/drawing/2014/main" id="{BDE21978-B757-4B1C-AFFB-995CE76D507C}"/>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1285438" y="1183362"/>
            <a:ext cx="2799103" cy="3732137"/>
          </a:xfrm>
          <a:prstGeom prst="rect">
            <a:avLst/>
          </a:prstGeom>
          <a:noFill/>
        </p:spPr>
      </p:pic>
      <p:sp>
        <p:nvSpPr>
          <p:cNvPr id="17" name="TextBox 16">
            <a:extLst>
              <a:ext uri="{FF2B5EF4-FFF2-40B4-BE49-F238E27FC236}">
                <a16:creationId xmlns:a16="http://schemas.microsoft.com/office/drawing/2014/main" id="{3D164EE4-173A-4380-A9AF-1DC85B824B7A}"/>
              </a:ext>
            </a:extLst>
          </p:cNvPr>
          <p:cNvSpPr txBox="1"/>
          <p:nvPr/>
        </p:nvSpPr>
        <p:spPr>
          <a:xfrm>
            <a:off x="5188042" y="2847191"/>
            <a:ext cx="5550355" cy="3450613"/>
          </a:xfrm>
          <a:prstGeom prst="rect">
            <a:avLst/>
          </a:prstGeom>
        </p:spPr>
        <p:txBody>
          <a:bodyPr vert="horz" lIns="91440" tIns="45720" rIns="91440" bIns="45720" rtlCol="0" anchor="t">
            <a:normAutofit/>
          </a:bodyPr>
          <a:lstStyle/>
          <a:p>
            <a:pPr indent="-228600">
              <a:lnSpc>
                <a:spcPct val="120000"/>
              </a:lnSpc>
              <a:spcAft>
                <a:spcPts val="600"/>
              </a:spcAft>
              <a:buClr>
                <a:schemeClr val="accent1"/>
              </a:buClr>
              <a:buSzPct val="100000"/>
              <a:buFont typeface="Arial" panose="020B0604020202020204" pitchFamily="34" charset="0"/>
              <a:buChar char="•"/>
            </a:pPr>
            <a:r>
              <a:rPr lang="en-US" dirty="0" err="1"/>
              <a:t>Behaviours</a:t>
            </a:r>
            <a:r>
              <a:rPr lang="en-US" dirty="0"/>
              <a:t> may not make any sense, to you or the person. But they will be, in some way, about safety.  About coping with what feels too much to deal with.</a:t>
            </a:r>
          </a:p>
          <a:p>
            <a:pPr indent="-228600">
              <a:lnSpc>
                <a:spcPct val="120000"/>
              </a:lnSpc>
              <a:spcAft>
                <a:spcPts val="600"/>
              </a:spcAft>
              <a:buClr>
                <a:schemeClr val="accent1"/>
              </a:buClr>
              <a:buSzPct val="100000"/>
              <a:buFont typeface="Arial" panose="020B0604020202020204" pitchFamily="34" charset="0"/>
              <a:buChar char="•"/>
            </a:pPr>
            <a:endParaRPr lang="en-US" dirty="0"/>
          </a:p>
          <a:p>
            <a:pPr indent="-228600">
              <a:lnSpc>
                <a:spcPct val="120000"/>
              </a:lnSpc>
              <a:spcAft>
                <a:spcPts val="600"/>
              </a:spcAft>
              <a:buClr>
                <a:schemeClr val="accent1"/>
              </a:buClr>
              <a:buSzPct val="100000"/>
              <a:buFont typeface="Arial" panose="020B0604020202020204" pitchFamily="34" charset="0"/>
              <a:buChar char="•"/>
            </a:pPr>
            <a:r>
              <a:rPr lang="en-US" dirty="0"/>
              <a:t>We are all trying our best. </a:t>
            </a:r>
            <a:r>
              <a:rPr lang="en-US" dirty="0" err="1"/>
              <a:t>Behaviour</a:t>
            </a:r>
            <a:r>
              <a:rPr lang="en-US" dirty="0"/>
              <a:t> is about trying to meet needs.</a:t>
            </a:r>
          </a:p>
          <a:p>
            <a:pPr indent="-228600">
              <a:lnSpc>
                <a:spcPct val="120000"/>
              </a:lnSpc>
              <a:spcAft>
                <a:spcPts val="600"/>
              </a:spcAft>
              <a:buClr>
                <a:schemeClr val="accent1"/>
              </a:buClr>
              <a:buSzPct val="100000"/>
              <a:buFont typeface="Arial" panose="020B0604020202020204" pitchFamily="34" charset="0"/>
              <a:buChar char="•"/>
            </a:pPr>
            <a:endParaRPr lang="en-US" dirty="0"/>
          </a:p>
        </p:txBody>
      </p:sp>
    </p:spTree>
    <p:extLst>
      <p:ext uri="{BB962C8B-B14F-4D97-AF65-F5344CB8AC3E}">
        <p14:creationId xmlns:p14="http://schemas.microsoft.com/office/powerpoint/2010/main" val="421619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54D11-7864-4129-9921-23B8AFEBAA97}"/>
              </a:ext>
            </a:extLst>
          </p:cNvPr>
          <p:cNvSpPr>
            <a:spLocks noGrp="1"/>
          </p:cNvSpPr>
          <p:nvPr>
            <p:ph type="title"/>
          </p:nvPr>
        </p:nvSpPr>
        <p:spPr/>
        <p:txBody>
          <a:bodyPr/>
          <a:lstStyle/>
          <a:p>
            <a:r>
              <a:rPr lang="en-GB" dirty="0"/>
              <a:t>Realise the impact of trauma</a:t>
            </a:r>
          </a:p>
        </p:txBody>
      </p:sp>
      <p:sp>
        <p:nvSpPr>
          <p:cNvPr id="3" name="Content Placeholder 2">
            <a:extLst>
              <a:ext uri="{FF2B5EF4-FFF2-40B4-BE49-F238E27FC236}">
                <a16:creationId xmlns:a16="http://schemas.microsoft.com/office/drawing/2014/main" id="{226B1792-7520-4FAF-89F3-A4C80606F329}"/>
              </a:ext>
            </a:extLst>
          </p:cNvPr>
          <p:cNvSpPr>
            <a:spLocks noGrp="1"/>
          </p:cNvSpPr>
          <p:nvPr>
            <p:ph idx="1"/>
          </p:nvPr>
        </p:nvSpPr>
        <p:spPr/>
        <p:txBody>
          <a:bodyPr/>
          <a:lstStyle/>
          <a:p>
            <a:pPr marL="0" indent="0">
              <a:buNone/>
            </a:pPr>
            <a:endParaRPr lang="en-GB" dirty="0"/>
          </a:p>
          <a:p>
            <a:pPr marL="0" indent="0">
              <a:buNone/>
            </a:pPr>
            <a:endParaRPr lang="en-GB" dirty="0"/>
          </a:p>
          <a:p>
            <a:pPr marL="0" indent="0">
              <a:buNone/>
            </a:pPr>
            <a:r>
              <a:rPr lang="en-GB" dirty="0"/>
              <a:t> </a:t>
            </a:r>
          </a:p>
        </p:txBody>
      </p:sp>
      <p:grpSp>
        <p:nvGrpSpPr>
          <p:cNvPr id="4" name="Group 3">
            <a:extLst>
              <a:ext uri="{FF2B5EF4-FFF2-40B4-BE49-F238E27FC236}">
                <a16:creationId xmlns:a16="http://schemas.microsoft.com/office/drawing/2014/main" id="{38DED3AC-6B71-4EEF-993A-A00B408C770E}"/>
              </a:ext>
            </a:extLst>
          </p:cNvPr>
          <p:cNvGrpSpPr/>
          <p:nvPr/>
        </p:nvGrpSpPr>
        <p:grpSpPr>
          <a:xfrm>
            <a:off x="3886200" y="1748834"/>
            <a:ext cx="4076714" cy="3360331"/>
            <a:chOff x="3320975" y="2206256"/>
            <a:chExt cx="4284921" cy="3763925"/>
          </a:xfrm>
        </p:grpSpPr>
        <p:sp>
          <p:nvSpPr>
            <p:cNvPr id="5" name="Heart 4">
              <a:extLst>
                <a:ext uri="{FF2B5EF4-FFF2-40B4-BE49-F238E27FC236}">
                  <a16:creationId xmlns:a16="http://schemas.microsoft.com/office/drawing/2014/main" id="{901A822C-8418-4F19-8671-46ADED23598D}"/>
                </a:ext>
              </a:extLst>
            </p:cNvPr>
            <p:cNvSpPr/>
            <p:nvPr/>
          </p:nvSpPr>
          <p:spPr>
            <a:xfrm>
              <a:off x="3320975" y="2206256"/>
              <a:ext cx="4284921" cy="3763925"/>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7C52EA4-6249-427F-85DE-805121F92B31}"/>
                </a:ext>
              </a:extLst>
            </p:cNvPr>
            <p:cNvSpPr txBox="1"/>
            <p:nvPr/>
          </p:nvSpPr>
          <p:spPr>
            <a:xfrm>
              <a:off x="4390274" y="3429000"/>
              <a:ext cx="2418503" cy="707886"/>
            </a:xfrm>
            <a:prstGeom prst="rect">
              <a:avLst/>
            </a:prstGeom>
            <a:noFill/>
          </p:spPr>
          <p:txBody>
            <a:bodyPr wrap="square" rtlCol="0">
              <a:spAutoFit/>
            </a:bodyPr>
            <a:lstStyle/>
            <a:p>
              <a:r>
                <a:rPr lang="en-GB" sz="4000" dirty="0">
                  <a:solidFill>
                    <a:srgbClr val="FF0000"/>
                  </a:solidFill>
                </a:rPr>
                <a:t>TRAUMA</a:t>
              </a:r>
            </a:p>
          </p:txBody>
        </p:sp>
      </p:grpSp>
      <p:pic>
        <p:nvPicPr>
          <p:cNvPr id="7" name="Picture 6">
            <a:extLst>
              <a:ext uri="{FF2B5EF4-FFF2-40B4-BE49-F238E27FC236}">
                <a16:creationId xmlns:a16="http://schemas.microsoft.com/office/drawing/2014/main" id="{CEC732B4-146E-4CED-B8A0-093484114C0C}"/>
              </a:ext>
            </a:extLst>
          </p:cNvPr>
          <p:cNvPicPr>
            <a:picLocks noChangeAspect="1"/>
          </p:cNvPicPr>
          <p:nvPr/>
        </p:nvPicPr>
        <p:blipFill>
          <a:blip r:embed="rId2"/>
          <a:stretch>
            <a:fillRect/>
          </a:stretch>
        </p:blipFill>
        <p:spPr>
          <a:xfrm>
            <a:off x="6781800" y="2129834"/>
            <a:ext cx="5064780" cy="2289766"/>
          </a:xfrm>
          <a:prstGeom prst="rect">
            <a:avLst/>
          </a:prstGeom>
        </p:spPr>
      </p:pic>
      <p:pic>
        <p:nvPicPr>
          <p:cNvPr id="8" name="Picture 7">
            <a:extLst>
              <a:ext uri="{FF2B5EF4-FFF2-40B4-BE49-F238E27FC236}">
                <a16:creationId xmlns:a16="http://schemas.microsoft.com/office/drawing/2014/main" id="{476487F2-7A0B-4D25-ACE8-F8500CF2E263}"/>
              </a:ext>
            </a:extLst>
          </p:cNvPr>
          <p:cNvPicPr>
            <a:picLocks noChangeAspect="1"/>
          </p:cNvPicPr>
          <p:nvPr/>
        </p:nvPicPr>
        <p:blipFill>
          <a:blip r:embed="rId3"/>
          <a:stretch>
            <a:fillRect/>
          </a:stretch>
        </p:blipFill>
        <p:spPr>
          <a:xfrm>
            <a:off x="885826" y="2002259"/>
            <a:ext cx="4524375" cy="2940379"/>
          </a:xfrm>
          <a:prstGeom prst="rect">
            <a:avLst/>
          </a:prstGeom>
        </p:spPr>
      </p:pic>
      <p:sp>
        <p:nvSpPr>
          <p:cNvPr id="9" name="TextBox 8">
            <a:extLst>
              <a:ext uri="{FF2B5EF4-FFF2-40B4-BE49-F238E27FC236}">
                <a16:creationId xmlns:a16="http://schemas.microsoft.com/office/drawing/2014/main" id="{B0979442-DB6B-4BED-B63D-1643801C9D89}"/>
              </a:ext>
            </a:extLst>
          </p:cNvPr>
          <p:cNvSpPr txBox="1"/>
          <p:nvPr/>
        </p:nvSpPr>
        <p:spPr>
          <a:xfrm>
            <a:off x="4114800" y="5491917"/>
            <a:ext cx="4829175" cy="369332"/>
          </a:xfrm>
          <a:prstGeom prst="rect">
            <a:avLst/>
          </a:prstGeom>
          <a:noFill/>
        </p:spPr>
        <p:txBody>
          <a:bodyPr wrap="square" rtlCol="0">
            <a:spAutoFit/>
          </a:bodyPr>
          <a:lstStyle/>
          <a:p>
            <a:r>
              <a:rPr lang="en-GB" dirty="0"/>
              <a:t>So how does trauma affect our brain?</a:t>
            </a:r>
          </a:p>
        </p:txBody>
      </p:sp>
    </p:spTree>
    <p:extLst>
      <p:ext uri="{BB962C8B-B14F-4D97-AF65-F5344CB8AC3E}">
        <p14:creationId xmlns:p14="http://schemas.microsoft.com/office/powerpoint/2010/main" val="384953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9" name="Content Placeholder 8" descr="A house with a large window&#10;&#10;Description automatically generated">
            <a:extLst>
              <a:ext uri="{FF2B5EF4-FFF2-40B4-BE49-F238E27FC236}">
                <a16:creationId xmlns:a16="http://schemas.microsoft.com/office/drawing/2014/main" id="{6E5EF0FB-6BD7-4CE9-90AF-7B04F3170FF3}"/>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4411" y="984372"/>
            <a:ext cx="4960442" cy="4303183"/>
          </a:xfrm>
          <a:prstGeom prst="rect">
            <a:avLst/>
          </a:prstGeom>
        </p:spPr>
      </p:pic>
      <p:sp>
        <p:nvSpPr>
          <p:cNvPr id="19" name="Speech Bubble: Oval 18">
            <a:extLst>
              <a:ext uri="{FF2B5EF4-FFF2-40B4-BE49-F238E27FC236}">
                <a16:creationId xmlns:a16="http://schemas.microsoft.com/office/drawing/2014/main" id="{D55C45A6-FB45-4F98-98E3-0E134719F017}"/>
              </a:ext>
            </a:extLst>
          </p:cNvPr>
          <p:cNvSpPr/>
          <p:nvPr/>
        </p:nvSpPr>
        <p:spPr>
          <a:xfrm>
            <a:off x="1497808" y="931669"/>
            <a:ext cx="3346336" cy="1855858"/>
          </a:xfrm>
          <a:prstGeom prst="wedgeEllipseCallou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How big is your window of tolerance?</a:t>
            </a:r>
          </a:p>
        </p:txBody>
      </p:sp>
      <p:pic>
        <p:nvPicPr>
          <p:cNvPr id="21" name="Content Placeholder 8" descr="A house with a large window&#10;&#10;Description automatically generated">
            <a:extLst>
              <a:ext uri="{FF2B5EF4-FFF2-40B4-BE49-F238E27FC236}">
                <a16:creationId xmlns:a16="http://schemas.microsoft.com/office/drawing/2014/main" id="{82D97F63-5780-4B78-B057-B7894D7F3DC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71095" y="1876833"/>
            <a:ext cx="2901453" cy="2517010"/>
          </a:xfrm>
          <a:prstGeom prst="rect">
            <a:avLst/>
          </a:prstGeom>
        </p:spPr>
      </p:pic>
      <p:sp>
        <p:nvSpPr>
          <p:cNvPr id="11" name="TextBox 10">
            <a:extLst>
              <a:ext uri="{FF2B5EF4-FFF2-40B4-BE49-F238E27FC236}">
                <a16:creationId xmlns:a16="http://schemas.microsoft.com/office/drawing/2014/main" id="{ABC7D4B9-0A25-4D1E-9221-BEA45120E1CA}"/>
              </a:ext>
            </a:extLst>
          </p:cNvPr>
          <p:cNvSpPr txBox="1"/>
          <p:nvPr/>
        </p:nvSpPr>
        <p:spPr>
          <a:xfrm>
            <a:off x="7905750" y="294355"/>
            <a:ext cx="3409950" cy="369332"/>
          </a:xfrm>
          <a:prstGeom prst="rect">
            <a:avLst/>
          </a:prstGeom>
          <a:noFill/>
        </p:spPr>
        <p:txBody>
          <a:bodyPr wrap="square" rtlCol="0">
            <a:spAutoFit/>
          </a:bodyPr>
          <a:lstStyle/>
          <a:p>
            <a:r>
              <a:rPr lang="en-GB" b="1" dirty="0"/>
              <a:t>Hyper arousal</a:t>
            </a:r>
          </a:p>
        </p:txBody>
      </p:sp>
      <p:sp>
        <p:nvSpPr>
          <p:cNvPr id="12" name="TextBox 11">
            <a:extLst>
              <a:ext uri="{FF2B5EF4-FFF2-40B4-BE49-F238E27FC236}">
                <a16:creationId xmlns:a16="http://schemas.microsoft.com/office/drawing/2014/main" id="{E30EF913-CB33-4422-B6D1-3198D6A82247}"/>
              </a:ext>
            </a:extLst>
          </p:cNvPr>
          <p:cNvSpPr txBox="1"/>
          <p:nvPr/>
        </p:nvSpPr>
        <p:spPr>
          <a:xfrm>
            <a:off x="8010372" y="5580131"/>
            <a:ext cx="3044480" cy="369332"/>
          </a:xfrm>
          <a:prstGeom prst="rect">
            <a:avLst/>
          </a:prstGeom>
          <a:noFill/>
        </p:spPr>
        <p:txBody>
          <a:bodyPr wrap="square" rtlCol="0">
            <a:spAutoFit/>
          </a:bodyPr>
          <a:lstStyle/>
          <a:p>
            <a:r>
              <a:rPr lang="en-GB" b="1" dirty="0"/>
              <a:t>Hypo arousal</a:t>
            </a:r>
          </a:p>
        </p:txBody>
      </p:sp>
      <p:grpSp>
        <p:nvGrpSpPr>
          <p:cNvPr id="1025" name="Group 1024">
            <a:extLst>
              <a:ext uri="{FF2B5EF4-FFF2-40B4-BE49-F238E27FC236}">
                <a16:creationId xmlns:a16="http://schemas.microsoft.com/office/drawing/2014/main" id="{1330E4E3-6D3A-493C-9258-6B79F9D22828}"/>
              </a:ext>
            </a:extLst>
          </p:cNvPr>
          <p:cNvGrpSpPr/>
          <p:nvPr/>
        </p:nvGrpSpPr>
        <p:grpSpPr>
          <a:xfrm>
            <a:off x="8457434" y="679878"/>
            <a:ext cx="2424825" cy="4910920"/>
            <a:chOff x="8457434" y="679878"/>
            <a:chExt cx="2424825" cy="4910920"/>
          </a:xfrm>
        </p:grpSpPr>
        <p:sp>
          <p:nvSpPr>
            <p:cNvPr id="10" name="Arrow: Up 9">
              <a:extLst>
                <a:ext uri="{FF2B5EF4-FFF2-40B4-BE49-F238E27FC236}">
                  <a16:creationId xmlns:a16="http://schemas.microsoft.com/office/drawing/2014/main" id="{BA7A8A7D-6048-457C-A18C-AC31AEB25EA7}"/>
                </a:ext>
              </a:extLst>
            </p:cNvPr>
            <p:cNvSpPr/>
            <p:nvPr/>
          </p:nvSpPr>
          <p:spPr>
            <a:xfrm>
              <a:off x="8466959" y="679878"/>
              <a:ext cx="438150" cy="11525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A6DAC140-12A3-461D-80BA-02FC244C5077}"/>
                </a:ext>
              </a:extLst>
            </p:cNvPr>
            <p:cNvSpPr txBox="1"/>
            <p:nvPr/>
          </p:nvSpPr>
          <p:spPr>
            <a:xfrm>
              <a:off x="8881243" y="1181614"/>
              <a:ext cx="2001016" cy="369332"/>
            </a:xfrm>
            <a:prstGeom prst="rect">
              <a:avLst/>
            </a:prstGeom>
            <a:noFill/>
          </p:spPr>
          <p:txBody>
            <a:bodyPr wrap="square" rtlCol="0">
              <a:spAutoFit/>
            </a:bodyPr>
            <a:lstStyle/>
            <a:p>
              <a:r>
                <a:rPr lang="en-GB" i="1" dirty="0"/>
                <a:t>dysregulation</a:t>
              </a:r>
            </a:p>
          </p:txBody>
        </p:sp>
        <p:sp>
          <p:nvSpPr>
            <p:cNvPr id="23" name="Arrow: Up 22">
              <a:extLst>
                <a:ext uri="{FF2B5EF4-FFF2-40B4-BE49-F238E27FC236}">
                  <a16:creationId xmlns:a16="http://schemas.microsoft.com/office/drawing/2014/main" id="{5BAEA4D0-E6F4-4118-9F63-73821E90CF8B}"/>
                </a:ext>
              </a:extLst>
            </p:cNvPr>
            <p:cNvSpPr/>
            <p:nvPr/>
          </p:nvSpPr>
          <p:spPr>
            <a:xfrm rot="10800000">
              <a:off x="8457434" y="4438273"/>
              <a:ext cx="438150" cy="11525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B3B72A3B-7775-49E5-973C-44865D843BA9}"/>
                </a:ext>
              </a:extLst>
            </p:cNvPr>
            <p:cNvSpPr txBox="1"/>
            <p:nvPr/>
          </p:nvSpPr>
          <p:spPr>
            <a:xfrm>
              <a:off x="8881243" y="4649378"/>
              <a:ext cx="2001016" cy="369332"/>
            </a:xfrm>
            <a:prstGeom prst="rect">
              <a:avLst/>
            </a:prstGeom>
            <a:noFill/>
          </p:spPr>
          <p:txBody>
            <a:bodyPr wrap="square" rtlCol="0">
              <a:spAutoFit/>
            </a:bodyPr>
            <a:lstStyle/>
            <a:p>
              <a:r>
                <a:rPr lang="en-GB" i="1" dirty="0"/>
                <a:t>dysregulation</a:t>
              </a:r>
            </a:p>
          </p:txBody>
        </p:sp>
      </p:grpSp>
    </p:spTree>
    <p:extLst>
      <p:ext uri="{BB962C8B-B14F-4D97-AF65-F5344CB8AC3E}">
        <p14:creationId xmlns:p14="http://schemas.microsoft.com/office/powerpoint/2010/main" val="275906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9"/>
                                        </p:tgtEl>
                                        <p:attrNameLst>
                                          <p:attrName>ppt_x</p:attrName>
                                        </p:attrNameLst>
                                      </p:cBhvr>
                                      <p:tavLst>
                                        <p:tav tm="0">
                                          <p:val>
                                            <p:strVal val="ppt_x"/>
                                          </p:val>
                                        </p:tav>
                                        <p:tav tm="100000">
                                          <p:val>
                                            <p:strVal val="ppt_x"/>
                                          </p:val>
                                        </p:tav>
                                      </p:tavLst>
                                    </p:anim>
                                    <p:anim calcmode="lin" valueType="num">
                                      <p:cBhvr additive="base">
                                        <p:cTn id="13" dur="500"/>
                                        <p:tgtEl>
                                          <p:spTgt spid="9"/>
                                        </p:tgtEl>
                                        <p:attrNameLst>
                                          <p:attrName>ppt_y</p:attrName>
                                        </p:attrNameLst>
                                      </p:cBhvr>
                                      <p:tavLst>
                                        <p:tav tm="0">
                                          <p:val>
                                            <p:strVal val="ppt_y"/>
                                          </p:val>
                                        </p:tav>
                                        <p:tav tm="100000">
                                          <p:val>
                                            <p:strVal val="1+ppt_h/2"/>
                                          </p:val>
                                        </p:tav>
                                      </p:tavLst>
                                    </p:anim>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1" nodeType="clickEffect">
                                  <p:stCondLst>
                                    <p:cond delay="0"/>
                                  </p:stCondLst>
                                  <p:childTnLst>
                                    <p:animEffect transition="out" filter="randombar(horizontal)">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25"/>
                                        </p:tgtEl>
                                        <p:attrNameLst>
                                          <p:attrName>style.visibility</p:attrName>
                                        </p:attrNameLst>
                                      </p:cBhvr>
                                      <p:to>
                                        <p:strVal val="visible"/>
                                      </p:to>
                                    </p:set>
                                    <p:animEffect transition="in" filter="wipe(down)">
                                      <p:cBhvr>
                                        <p:cTn id="30" dur="500"/>
                                        <p:tgtEl>
                                          <p:spTgt spid="10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1" name="Content Placeholder 8" descr="A house with a large window&#10;&#10;Description automatically generated">
            <a:extLst>
              <a:ext uri="{FF2B5EF4-FFF2-40B4-BE49-F238E27FC236}">
                <a16:creationId xmlns:a16="http://schemas.microsoft.com/office/drawing/2014/main" id="{82D97F63-5780-4B78-B057-B7894D7F3DC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71095" y="1876833"/>
            <a:ext cx="2901453" cy="2517010"/>
          </a:xfrm>
          <a:prstGeom prst="rect">
            <a:avLst/>
          </a:prstGeom>
        </p:spPr>
      </p:pic>
      <p:grpSp>
        <p:nvGrpSpPr>
          <p:cNvPr id="29" name="Group 28">
            <a:extLst>
              <a:ext uri="{FF2B5EF4-FFF2-40B4-BE49-F238E27FC236}">
                <a16:creationId xmlns:a16="http://schemas.microsoft.com/office/drawing/2014/main" id="{088785A7-D112-4573-969B-4B71F6BE26AB}"/>
              </a:ext>
            </a:extLst>
          </p:cNvPr>
          <p:cNvGrpSpPr/>
          <p:nvPr/>
        </p:nvGrpSpPr>
        <p:grpSpPr>
          <a:xfrm>
            <a:off x="7905750" y="294355"/>
            <a:ext cx="3409950" cy="1538048"/>
            <a:chOff x="7896225" y="267463"/>
            <a:chExt cx="3409950" cy="1538048"/>
          </a:xfrm>
        </p:grpSpPr>
        <p:sp>
          <p:nvSpPr>
            <p:cNvPr id="10" name="Arrow: Up 9">
              <a:extLst>
                <a:ext uri="{FF2B5EF4-FFF2-40B4-BE49-F238E27FC236}">
                  <a16:creationId xmlns:a16="http://schemas.microsoft.com/office/drawing/2014/main" id="{BA7A8A7D-6048-457C-A18C-AC31AEB25EA7}"/>
                </a:ext>
              </a:extLst>
            </p:cNvPr>
            <p:cNvSpPr/>
            <p:nvPr/>
          </p:nvSpPr>
          <p:spPr>
            <a:xfrm>
              <a:off x="8457434" y="652986"/>
              <a:ext cx="438150" cy="11525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ABC7D4B9-0A25-4D1E-9221-BEA45120E1CA}"/>
                </a:ext>
              </a:extLst>
            </p:cNvPr>
            <p:cNvSpPr txBox="1"/>
            <p:nvPr/>
          </p:nvSpPr>
          <p:spPr>
            <a:xfrm>
              <a:off x="7896225" y="267463"/>
              <a:ext cx="3409950" cy="369332"/>
            </a:xfrm>
            <a:prstGeom prst="rect">
              <a:avLst/>
            </a:prstGeom>
            <a:noFill/>
          </p:spPr>
          <p:txBody>
            <a:bodyPr wrap="square" rtlCol="0">
              <a:spAutoFit/>
            </a:bodyPr>
            <a:lstStyle/>
            <a:p>
              <a:r>
                <a:rPr lang="en-GB" b="1" dirty="0"/>
                <a:t>Hyper arousal</a:t>
              </a:r>
            </a:p>
          </p:txBody>
        </p:sp>
        <p:sp>
          <p:nvSpPr>
            <p:cNvPr id="13" name="TextBox 12">
              <a:extLst>
                <a:ext uri="{FF2B5EF4-FFF2-40B4-BE49-F238E27FC236}">
                  <a16:creationId xmlns:a16="http://schemas.microsoft.com/office/drawing/2014/main" id="{A6DAC140-12A3-461D-80BA-02FC244C5077}"/>
                </a:ext>
              </a:extLst>
            </p:cNvPr>
            <p:cNvSpPr txBox="1"/>
            <p:nvPr/>
          </p:nvSpPr>
          <p:spPr>
            <a:xfrm>
              <a:off x="8871718" y="1154722"/>
              <a:ext cx="2001016" cy="369332"/>
            </a:xfrm>
            <a:prstGeom prst="rect">
              <a:avLst/>
            </a:prstGeom>
            <a:noFill/>
          </p:spPr>
          <p:txBody>
            <a:bodyPr wrap="square" rtlCol="0">
              <a:spAutoFit/>
            </a:bodyPr>
            <a:lstStyle/>
            <a:p>
              <a:r>
                <a:rPr lang="en-GB" i="1" dirty="0"/>
                <a:t>dysregulation</a:t>
              </a:r>
            </a:p>
          </p:txBody>
        </p:sp>
      </p:grpSp>
      <p:grpSp>
        <p:nvGrpSpPr>
          <p:cNvPr id="31" name="Group 30">
            <a:extLst>
              <a:ext uri="{FF2B5EF4-FFF2-40B4-BE49-F238E27FC236}">
                <a16:creationId xmlns:a16="http://schemas.microsoft.com/office/drawing/2014/main" id="{D6391EAB-9559-4585-A5D7-BDFB9878A408}"/>
              </a:ext>
            </a:extLst>
          </p:cNvPr>
          <p:cNvGrpSpPr/>
          <p:nvPr/>
        </p:nvGrpSpPr>
        <p:grpSpPr>
          <a:xfrm>
            <a:off x="8010372" y="4438273"/>
            <a:ext cx="3044480" cy="1511190"/>
            <a:chOff x="8010372" y="4438273"/>
            <a:chExt cx="3044480" cy="1511190"/>
          </a:xfrm>
        </p:grpSpPr>
        <p:sp>
          <p:nvSpPr>
            <p:cNvPr id="23" name="Arrow: Up 22">
              <a:extLst>
                <a:ext uri="{FF2B5EF4-FFF2-40B4-BE49-F238E27FC236}">
                  <a16:creationId xmlns:a16="http://schemas.microsoft.com/office/drawing/2014/main" id="{5BAEA4D0-E6F4-4118-9F63-73821E90CF8B}"/>
                </a:ext>
              </a:extLst>
            </p:cNvPr>
            <p:cNvSpPr/>
            <p:nvPr/>
          </p:nvSpPr>
          <p:spPr>
            <a:xfrm rot="10800000">
              <a:off x="8457434" y="4438273"/>
              <a:ext cx="438150" cy="11525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E30EF913-CB33-4422-B6D1-3198D6A82247}"/>
                </a:ext>
              </a:extLst>
            </p:cNvPr>
            <p:cNvSpPr txBox="1"/>
            <p:nvPr/>
          </p:nvSpPr>
          <p:spPr>
            <a:xfrm>
              <a:off x="8010372" y="5580131"/>
              <a:ext cx="3044480" cy="369332"/>
            </a:xfrm>
            <a:prstGeom prst="rect">
              <a:avLst/>
            </a:prstGeom>
            <a:noFill/>
          </p:spPr>
          <p:txBody>
            <a:bodyPr wrap="square" rtlCol="0">
              <a:spAutoFit/>
            </a:bodyPr>
            <a:lstStyle/>
            <a:p>
              <a:r>
                <a:rPr lang="en-GB" b="1" dirty="0"/>
                <a:t>Hypo arousal</a:t>
              </a:r>
            </a:p>
          </p:txBody>
        </p:sp>
        <p:sp>
          <p:nvSpPr>
            <p:cNvPr id="27" name="TextBox 26">
              <a:extLst>
                <a:ext uri="{FF2B5EF4-FFF2-40B4-BE49-F238E27FC236}">
                  <a16:creationId xmlns:a16="http://schemas.microsoft.com/office/drawing/2014/main" id="{B3B72A3B-7775-49E5-973C-44865D843BA9}"/>
                </a:ext>
              </a:extLst>
            </p:cNvPr>
            <p:cNvSpPr txBox="1"/>
            <p:nvPr/>
          </p:nvSpPr>
          <p:spPr>
            <a:xfrm>
              <a:off x="8881243" y="4649378"/>
              <a:ext cx="2001016" cy="369332"/>
            </a:xfrm>
            <a:prstGeom prst="rect">
              <a:avLst/>
            </a:prstGeom>
            <a:noFill/>
          </p:spPr>
          <p:txBody>
            <a:bodyPr wrap="square" rtlCol="0">
              <a:spAutoFit/>
            </a:bodyPr>
            <a:lstStyle/>
            <a:p>
              <a:r>
                <a:rPr lang="en-GB" i="1" dirty="0"/>
                <a:t>dysregulation</a:t>
              </a:r>
            </a:p>
          </p:txBody>
        </p:sp>
      </p:grpSp>
      <p:pic>
        <p:nvPicPr>
          <p:cNvPr id="7" name="Picture 6">
            <a:extLst>
              <a:ext uri="{FF2B5EF4-FFF2-40B4-BE49-F238E27FC236}">
                <a16:creationId xmlns:a16="http://schemas.microsoft.com/office/drawing/2014/main" id="{DBE7B413-05F5-4D3A-8167-FAA06BDA75F2}"/>
              </a:ext>
            </a:extLst>
          </p:cNvPr>
          <p:cNvPicPr>
            <a:picLocks noChangeAspect="1"/>
          </p:cNvPicPr>
          <p:nvPr/>
        </p:nvPicPr>
        <p:blipFill>
          <a:blip r:embed="rId4"/>
          <a:stretch>
            <a:fillRect/>
          </a:stretch>
        </p:blipFill>
        <p:spPr>
          <a:xfrm>
            <a:off x="904261" y="294355"/>
            <a:ext cx="5334000" cy="2800350"/>
          </a:xfrm>
          <a:prstGeom prst="rect">
            <a:avLst/>
          </a:prstGeom>
        </p:spPr>
      </p:pic>
      <p:pic>
        <p:nvPicPr>
          <p:cNvPr id="8" name="Picture 7">
            <a:extLst>
              <a:ext uri="{FF2B5EF4-FFF2-40B4-BE49-F238E27FC236}">
                <a16:creationId xmlns:a16="http://schemas.microsoft.com/office/drawing/2014/main" id="{62E9502E-3514-46B2-B4D6-E485BAB68707}"/>
              </a:ext>
            </a:extLst>
          </p:cNvPr>
          <p:cNvPicPr>
            <a:picLocks noChangeAspect="1"/>
          </p:cNvPicPr>
          <p:nvPr/>
        </p:nvPicPr>
        <p:blipFill>
          <a:blip r:embed="rId5"/>
          <a:stretch>
            <a:fillRect/>
          </a:stretch>
        </p:blipFill>
        <p:spPr>
          <a:xfrm>
            <a:off x="2510604" y="3791126"/>
            <a:ext cx="2447925" cy="2057400"/>
          </a:xfrm>
          <a:prstGeom prst="rect">
            <a:avLst/>
          </a:prstGeom>
        </p:spPr>
      </p:pic>
      <p:sp>
        <p:nvSpPr>
          <p:cNvPr id="15" name="Rectangle 14">
            <a:extLst>
              <a:ext uri="{FF2B5EF4-FFF2-40B4-BE49-F238E27FC236}">
                <a16:creationId xmlns:a16="http://schemas.microsoft.com/office/drawing/2014/main" id="{5D73418D-510F-410A-B7DF-79BABCEEBA31}"/>
              </a:ext>
            </a:extLst>
          </p:cNvPr>
          <p:cNvSpPr/>
          <p:nvPr/>
        </p:nvSpPr>
        <p:spPr>
          <a:xfrm>
            <a:off x="904261" y="4603771"/>
            <a:ext cx="2377702" cy="923330"/>
          </a:xfrm>
          <a:prstGeom prst="rect">
            <a:avLst/>
          </a:prstGeom>
          <a:noFill/>
        </p:spPr>
        <p:txBody>
          <a:bodyPr wrap="none" lIns="91440" tIns="45720" rIns="91440" bIns="45720">
            <a:spAutoFit/>
          </a:bodyPr>
          <a:lstStyle/>
          <a:p>
            <a:pPr algn="ctr"/>
            <a:r>
              <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rPr>
              <a:t>Freeze</a:t>
            </a:r>
          </a:p>
        </p:txBody>
      </p:sp>
    </p:spTree>
    <p:extLst>
      <p:ext uri="{BB962C8B-B14F-4D97-AF65-F5344CB8AC3E}">
        <p14:creationId xmlns:p14="http://schemas.microsoft.com/office/powerpoint/2010/main" val="312365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 name="Picture 2" descr="A picture containing outdoor, grass, road, person&#10;&#10;Description automatically generated">
            <a:extLst>
              <a:ext uri="{FF2B5EF4-FFF2-40B4-BE49-F238E27FC236}">
                <a16:creationId xmlns:a16="http://schemas.microsoft.com/office/drawing/2014/main" id="{A59C7389-75B9-4C1B-91CE-5A9A0EEC19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3697" y="1247835"/>
            <a:ext cx="4864608" cy="3648456"/>
          </a:xfrm>
          <a:prstGeom prst="rect">
            <a:avLst/>
          </a:prstGeom>
        </p:spPr>
      </p:pic>
      <p:sp>
        <p:nvSpPr>
          <p:cNvPr id="4" name="Speech Bubble: Oval 3">
            <a:extLst>
              <a:ext uri="{FF2B5EF4-FFF2-40B4-BE49-F238E27FC236}">
                <a16:creationId xmlns:a16="http://schemas.microsoft.com/office/drawing/2014/main" id="{1C1689D0-C11B-4486-8176-843F0B48CF24}"/>
              </a:ext>
            </a:extLst>
          </p:cNvPr>
          <p:cNvSpPr/>
          <p:nvPr/>
        </p:nvSpPr>
        <p:spPr>
          <a:xfrm>
            <a:off x="8528305" y="828040"/>
            <a:ext cx="3098800" cy="1493520"/>
          </a:xfrm>
          <a:prstGeom prst="wedgeEllipseCallou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does the counselling look like?</a:t>
            </a:r>
          </a:p>
        </p:txBody>
      </p:sp>
      <p:sp>
        <p:nvSpPr>
          <p:cNvPr id="9" name="Speech Bubble: Oval 8">
            <a:extLst>
              <a:ext uri="{FF2B5EF4-FFF2-40B4-BE49-F238E27FC236}">
                <a16:creationId xmlns:a16="http://schemas.microsoft.com/office/drawing/2014/main" id="{0A1CC948-4D0E-4A55-B88F-37A0CF0CA5D5}"/>
              </a:ext>
            </a:extLst>
          </p:cNvPr>
          <p:cNvSpPr/>
          <p:nvPr/>
        </p:nvSpPr>
        <p:spPr>
          <a:xfrm>
            <a:off x="7571453" y="3042921"/>
            <a:ext cx="3098800" cy="1493520"/>
          </a:xfrm>
          <a:prstGeom prst="wedgeEllipseCallou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How does a Trauma Informed approach help?</a:t>
            </a:r>
          </a:p>
        </p:txBody>
      </p:sp>
      <p:sp>
        <p:nvSpPr>
          <p:cNvPr id="5" name="Speech Bubble: Oval 4">
            <a:extLst>
              <a:ext uri="{FF2B5EF4-FFF2-40B4-BE49-F238E27FC236}">
                <a16:creationId xmlns:a16="http://schemas.microsoft.com/office/drawing/2014/main" id="{86180F4F-289F-4B1D-B78F-0AC5B5A259FE}"/>
              </a:ext>
            </a:extLst>
          </p:cNvPr>
          <p:cNvSpPr/>
          <p:nvPr/>
        </p:nvSpPr>
        <p:spPr>
          <a:xfrm>
            <a:off x="1098217" y="727075"/>
            <a:ext cx="2978483" cy="1695450"/>
          </a:xfrm>
          <a:prstGeom prst="wedgeEllipseCallout">
            <a:avLst>
              <a:gd name="adj1" fmla="val 51121"/>
              <a:gd name="adj2" fmla="val 51826"/>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Why do we have a counsellor?</a:t>
            </a:r>
          </a:p>
        </p:txBody>
      </p:sp>
      <p:sp>
        <p:nvSpPr>
          <p:cNvPr id="11" name="Speech Bubble: Oval 10">
            <a:extLst>
              <a:ext uri="{FF2B5EF4-FFF2-40B4-BE49-F238E27FC236}">
                <a16:creationId xmlns:a16="http://schemas.microsoft.com/office/drawing/2014/main" id="{980A35AD-B40A-407A-84B9-458716364508}"/>
              </a:ext>
            </a:extLst>
          </p:cNvPr>
          <p:cNvSpPr/>
          <p:nvPr/>
        </p:nvSpPr>
        <p:spPr>
          <a:xfrm>
            <a:off x="1307767" y="3168900"/>
            <a:ext cx="2978483" cy="1695450"/>
          </a:xfrm>
          <a:prstGeom prst="wedgeEllipseCallout">
            <a:avLst>
              <a:gd name="adj1" fmla="val 60395"/>
              <a:gd name="adj2" fmla="val -24578"/>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Any questions?</a:t>
            </a:r>
          </a:p>
        </p:txBody>
      </p:sp>
    </p:spTree>
    <p:extLst>
      <p:ext uri="{BB962C8B-B14F-4D97-AF65-F5344CB8AC3E}">
        <p14:creationId xmlns:p14="http://schemas.microsoft.com/office/powerpoint/2010/main" val="159163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5"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073E534D-A9A3-44DD-9DD7-E1AABFE5DF86}"/>
              </a:ext>
            </a:extLst>
          </p:cNvPr>
          <p:cNvGraphicFramePr>
            <a:graphicFrameLocks noGrp="1"/>
          </p:cNvGraphicFramePr>
          <p:nvPr>
            <p:ph idx="1"/>
          </p:nvPr>
        </p:nvGraphicFramePr>
        <p:xfrm>
          <a:off x="5372969" y="802133"/>
          <a:ext cx="6250305" cy="4583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4AF519E4-28C9-4E10-8778-C5B51E842CE2}"/>
              </a:ext>
            </a:extLst>
          </p:cNvPr>
          <p:cNvSpPr txBox="1"/>
          <p:nvPr/>
        </p:nvSpPr>
        <p:spPr>
          <a:xfrm>
            <a:off x="738323" y="1859340"/>
            <a:ext cx="4634645" cy="1569660"/>
          </a:xfrm>
          <a:prstGeom prst="rect">
            <a:avLst/>
          </a:prstGeom>
          <a:noFill/>
        </p:spPr>
        <p:txBody>
          <a:bodyPr wrap="square" rtlCol="0">
            <a:spAutoFit/>
          </a:bodyPr>
          <a:lstStyle/>
          <a:p>
            <a:r>
              <a:rPr lang="en-GB" sz="3200" dirty="0"/>
              <a:t>Understanding the impact of trauma helps us resist re-traumatisation.</a:t>
            </a:r>
          </a:p>
        </p:txBody>
      </p:sp>
      <p:sp>
        <p:nvSpPr>
          <p:cNvPr id="15" name="Speech Bubble: Oval 14">
            <a:extLst>
              <a:ext uri="{FF2B5EF4-FFF2-40B4-BE49-F238E27FC236}">
                <a16:creationId xmlns:a16="http://schemas.microsoft.com/office/drawing/2014/main" id="{CB626762-3B62-4A66-94B6-07B82D23471F}"/>
              </a:ext>
            </a:extLst>
          </p:cNvPr>
          <p:cNvSpPr/>
          <p:nvPr/>
        </p:nvSpPr>
        <p:spPr>
          <a:xfrm>
            <a:off x="2417780" y="3842656"/>
            <a:ext cx="2954886" cy="1642349"/>
          </a:xfrm>
          <a:prstGeom prst="wedgeEllipseCallou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helps you?</a:t>
            </a:r>
          </a:p>
        </p:txBody>
      </p:sp>
    </p:spTree>
    <p:extLst>
      <p:ext uri="{BB962C8B-B14F-4D97-AF65-F5344CB8AC3E}">
        <p14:creationId xmlns:p14="http://schemas.microsoft.com/office/powerpoint/2010/main" val="36573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yNDNA Blog | Self-regulation in early years">
            <a:extLst>
              <a:ext uri="{FF2B5EF4-FFF2-40B4-BE49-F238E27FC236}">
                <a16:creationId xmlns:a16="http://schemas.microsoft.com/office/drawing/2014/main" id="{8ED00474-8D0B-455F-94E1-1C97AA6E385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35164" y="881463"/>
            <a:ext cx="4468975" cy="47192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7 Ways to Self Regulate | mybrain.tools">
            <a:extLst>
              <a:ext uri="{FF2B5EF4-FFF2-40B4-BE49-F238E27FC236}">
                <a16:creationId xmlns:a16="http://schemas.microsoft.com/office/drawing/2014/main" id="{83B20A58-ECBA-485D-98F1-09E715639D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087" y="0"/>
            <a:ext cx="4770726" cy="6703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460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234A0D-722A-4333-83CA-F5BDC99EC382}"/>
              </a:ext>
            </a:extLst>
          </p:cNvPr>
          <p:cNvSpPr txBox="1"/>
          <p:nvPr/>
        </p:nvSpPr>
        <p:spPr>
          <a:xfrm>
            <a:off x="659301" y="1474969"/>
            <a:ext cx="2823919" cy="1868760"/>
          </a:xfrm>
          <a:prstGeom prst="rect">
            <a:avLst/>
          </a:prstGeom>
        </p:spPr>
        <p:txBody>
          <a:bodyPr vert="horz" lIns="91440" tIns="45720" rIns="91440" bIns="0" rtlCol="0" anchor="b">
            <a:normAutofit/>
          </a:bodyPr>
          <a:lstStyle/>
          <a:p>
            <a:pPr algn="ctr">
              <a:lnSpc>
                <a:spcPct val="90000"/>
              </a:lnSpc>
              <a:spcBef>
                <a:spcPct val="0"/>
              </a:spcBef>
              <a:spcAft>
                <a:spcPts val="600"/>
              </a:spcAft>
            </a:pPr>
            <a:r>
              <a:rPr lang="en-US" sz="3600" cap="all" dirty="0">
                <a:latin typeface="+mj-lt"/>
                <a:ea typeface="+mj-ea"/>
                <a:cs typeface="+mj-cs"/>
              </a:rPr>
              <a:t>RELATE with empathy</a:t>
            </a:r>
          </a:p>
        </p:txBody>
      </p:sp>
      <p:pic>
        <p:nvPicPr>
          <p:cNvPr id="2" name="Content Placeholder 6" descr="Three-Way Compassion for Designers - Design Strat - Medium">
            <a:extLst>
              <a:ext uri="{FF2B5EF4-FFF2-40B4-BE49-F238E27FC236}">
                <a16:creationId xmlns:a16="http://schemas.microsoft.com/office/drawing/2014/main" id="{7C3476A6-21E7-427B-93BC-87C04E20B680}"/>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bwMode="auto">
          <a:xfrm>
            <a:off x="5537895" y="1116345"/>
            <a:ext cx="4443877" cy="3866172"/>
          </a:xfrm>
          <a:prstGeom prst="rect">
            <a:avLst/>
          </a:prstGeom>
          <a:noFill/>
        </p:spPr>
      </p:pic>
      <p:sp>
        <p:nvSpPr>
          <p:cNvPr id="8" name="Speech Bubble: Oval 7">
            <a:extLst>
              <a:ext uri="{FF2B5EF4-FFF2-40B4-BE49-F238E27FC236}">
                <a16:creationId xmlns:a16="http://schemas.microsoft.com/office/drawing/2014/main" id="{4A7FA391-007B-4567-B576-1CF083806C39}"/>
              </a:ext>
            </a:extLst>
          </p:cNvPr>
          <p:cNvSpPr/>
          <p:nvPr/>
        </p:nvSpPr>
        <p:spPr>
          <a:xfrm>
            <a:off x="632505" y="3833147"/>
            <a:ext cx="3098800" cy="1493520"/>
          </a:xfrm>
          <a:prstGeom prst="wedgeEllipseCallou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GB" dirty="0">
                <a:solidFill>
                  <a:schemeClr val="tx1"/>
                </a:solidFill>
              </a:rPr>
              <a:t>How does a Trauma Informed Approach help?</a:t>
            </a:r>
            <a:endParaRPr lang="en-GB">
              <a:solidFill>
                <a:schemeClr val="tx1"/>
              </a:solidFill>
            </a:endParaRPr>
          </a:p>
        </p:txBody>
      </p:sp>
    </p:spTree>
    <p:extLst>
      <p:ext uri="{BB962C8B-B14F-4D97-AF65-F5344CB8AC3E}">
        <p14:creationId xmlns:p14="http://schemas.microsoft.com/office/powerpoint/2010/main" val="3232584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C28DC-D144-409F-9B95-0C459004389E}"/>
              </a:ext>
            </a:extLst>
          </p:cNvPr>
          <p:cNvSpPr>
            <a:spLocks noGrp="1"/>
          </p:cNvSpPr>
          <p:nvPr>
            <p:ph type="title"/>
          </p:nvPr>
        </p:nvSpPr>
        <p:spPr>
          <a:xfrm>
            <a:off x="8643193" y="489507"/>
            <a:ext cx="3091607" cy="1655483"/>
          </a:xfrm>
        </p:spPr>
        <p:txBody>
          <a:bodyPr anchor="b">
            <a:normAutofit/>
          </a:bodyPr>
          <a:lstStyle/>
          <a:p>
            <a:r>
              <a:rPr lang="en-GB" sz="4000"/>
              <a:t>Empathy Mapping</a:t>
            </a:r>
          </a:p>
        </p:txBody>
      </p:sp>
      <p:sp>
        <p:nvSpPr>
          <p:cNvPr id="15" name="Content Placeholder 14">
            <a:extLst>
              <a:ext uri="{FF2B5EF4-FFF2-40B4-BE49-F238E27FC236}">
                <a16:creationId xmlns:a16="http://schemas.microsoft.com/office/drawing/2014/main" id="{F14AE6CB-89D7-4CFF-AEF8-C85132779C37}"/>
              </a:ext>
            </a:extLst>
          </p:cNvPr>
          <p:cNvSpPr>
            <a:spLocks noGrp="1"/>
          </p:cNvSpPr>
          <p:nvPr>
            <p:ph idx="1"/>
          </p:nvPr>
        </p:nvSpPr>
        <p:spPr>
          <a:xfrm>
            <a:off x="8643193" y="2418408"/>
            <a:ext cx="2942813" cy="3540265"/>
          </a:xfrm>
        </p:spPr>
        <p:txBody>
          <a:bodyPr>
            <a:normAutofit/>
          </a:bodyPr>
          <a:lstStyle/>
          <a:p>
            <a:r>
              <a:rPr lang="en-US" sz="2000"/>
              <a:t>Put yourselves in the shoes of the person by focusing on different aspects of their experience and internal dialogue. This exercise helps us understand the person and hopefully increase our empathy. </a:t>
            </a:r>
          </a:p>
        </p:txBody>
      </p:sp>
      <p:pic>
        <p:nvPicPr>
          <p:cNvPr id="4" name="Content Placeholder 3" descr="C:\Users\HelenP\AppData\Local\Microsoft\Windows\INetCache\Content.MSO\FD8DFA40.tmp">
            <a:extLst>
              <a:ext uri="{FF2B5EF4-FFF2-40B4-BE49-F238E27FC236}">
                <a16:creationId xmlns:a16="http://schemas.microsoft.com/office/drawing/2014/main" id="{06BA7674-231E-470B-85FE-4ABD0DB35E01}"/>
              </a:ext>
            </a:extLst>
          </p:cNvPr>
          <p:cNvPicPr>
            <a:picLocks/>
          </p:cNvPicPr>
          <p:nvPr/>
        </p:nvPicPr>
        <p:blipFill rotWithShape="1">
          <a:blip r:embed="rId2">
            <a:extLst>
              <a:ext uri="{28A0092B-C50C-407E-A947-70E740481C1C}">
                <a14:useLocalDpi xmlns:a14="http://schemas.microsoft.com/office/drawing/2010/main" val="0"/>
              </a:ext>
            </a:extLst>
          </a:blip>
          <a:srcRect l="27351" r="8064" b="-1"/>
          <a:stretch/>
        </p:blipFill>
        <p:spPr bwMode="auto">
          <a:xfrm>
            <a:off x="20" y="431"/>
            <a:ext cx="8115280" cy="6408311"/>
          </a:xfrm>
          <a:prstGeom prst="rect">
            <a:avLst/>
          </a:prstGeom>
          <a:noFill/>
        </p:spPr>
      </p:pic>
    </p:spTree>
    <p:extLst>
      <p:ext uri="{BB962C8B-B14F-4D97-AF65-F5344CB8AC3E}">
        <p14:creationId xmlns:p14="http://schemas.microsoft.com/office/powerpoint/2010/main" val="2359580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909AC068-BD2A-467D-BE6B-5D4F044C9710}"/>
              </a:ext>
            </a:extLst>
          </p:cNvPr>
          <p:cNvSpPr>
            <a:spLocks noGrp="1"/>
          </p:cNvSpPr>
          <p:nvPr>
            <p:ph type="title"/>
          </p:nvPr>
        </p:nvSpPr>
        <p:spPr>
          <a:xfrm>
            <a:off x="659301" y="1474969"/>
            <a:ext cx="2823919" cy="1868760"/>
          </a:xfrm>
        </p:spPr>
        <p:txBody>
          <a:bodyPr vert="horz" lIns="91440" tIns="45720" rIns="91440" bIns="0" rtlCol="0" anchor="b">
            <a:normAutofit/>
          </a:bodyPr>
          <a:lstStyle/>
          <a:p>
            <a:r>
              <a:rPr lang="en-US" sz="3300"/>
              <a:t>The importance of hope</a:t>
            </a:r>
          </a:p>
        </p:txBody>
      </p:sp>
      <p:cxnSp>
        <p:nvCxnSpPr>
          <p:cNvPr id="20" name="Straight Connector 19">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2" name="Group 21">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3" name="Rectangle 22">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ope - Medium">
            <a:hlinkClick r:id="" action="ppaction://media"/>
            <a:extLst>
              <a:ext uri="{FF2B5EF4-FFF2-40B4-BE49-F238E27FC236}">
                <a16:creationId xmlns:a16="http://schemas.microsoft.com/office/drawing/2014/main" id="{81AAD40E-664B-47D4-8339-E95C545667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13744" y="769711"/>
            <a:ext cx="7099068" cy="4574019"/>
          </a:xfrm>
          <a:prstGeom prst="rect">
            <a:avLst/>
          </a:prstGeom>
        </p:spPr>
      </p:pic>
      <p:pic>
        <p:nvPicPr>
          <p:cNvPr id="28" name="Picture 27">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0" name="Straight Connector 29">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838014"/>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Suburban scene">
            <a:extLst>
              <a:ext uri="{FF2B5EF4-FFF2-40B4-BE49-F238E27FC236}">
                <a16:creationId xmlns:a16="http://schemas.microsoft.com/office/drawing/2014/main" id="{B1E96FEC-44AE-42FC-887D-C3E82086F062}"/>
              </a:ext>
            </a:extLst>
          </p:cNvPr>
          <p:cNvPicPr>
            <a:picLocks noGrp="1" noChangeAspect="1"/>
          </p:cNvPicPr>
          <p:nvPr>
            <p:ph type="pic"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916" r="13916"/>
          <a:stretch>
            <a:fillRect/>
          </a:stretch>
        </p:blipFill>
        <p:spPr>
          <a:xfrm>
            <a:off x="7884160" y="954375"/>
            <a:ext cx="3251200" cy="4187251"/>
          </a:xfrm>
        </p:spPr>
      </p:pic>
      <p:pic>
        <p:nvPicPr>
          <p:cNvPr id="28" name="Graphic 27" descr="Questions">
            <a:extLst>
              <a:ext uri="{FF2B5EF4-FFF2-40B4-BE49-F238E27FC236}">
                <a16:creationId xmlns:a16="http://schemas.microsoft.com/office/drawing/2014/main" id="{1C3BA2B0-1E52-415A-92DD-46DC665EBD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60320" y="1787494"/>
            <a:ext cx="2956560" cy="2956560"/>
          </a:xfrm>
          <a:prstGeom prst="rect">
            <a:avLst/>
          </a:prstGeom>
        </p:spPr>
      </p:pic>
      <p:sp>
        <p:nvSpPr>
          <p:cNvPr id="4" name="Speech Bubble: Oval 3">
            <a:extLst>
              <a:ext uri="{FF2B5EF4-FFF2-40B4-BE49-F238E27FC236}">
                <a16:creationId xmlns:a16="http://schemas.microsoft.com/office/drawing/2014/main" id="{69082C82-9C38-47D6-8C2D-061D1C2D68B2}"/>
              </a:ext>
            </a:extLst>
          </p:cNvPr>
          <p:cNvSpPr/>
          <p:nvPr/>
        </p:nvSpPr>
        <p:spPr>
          <a:xfrm>
            <a:off x="793417" y="559050"/>
            <a:ext cx="2978483" cy="1695450"/>
          </a:xfrm>
          <a:prstGeom prst="wedgeEllipseCallout">
            <a:avLst>
              <a:gd name="adj1" fmla="val 60395"/>
              <a:gd name="adj2" fmla="val -24578"/>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Any questions?</a:t>
            </a:r>
          </a:p>
        </p:txBody>
      </p:sp>
    </p:spTree>
    <p:extLst>
      <p:ext uri="{BB962C8B-B14F-4D97-AF65-F5344CB8AC3E}">
        <p14:creationId xmlns:p14="http://schemas.microsoft.com/office/powerpoint/2010/main" val="2108961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FA6621-F211-4823-8282-EA7242836928}"/>
              </a:ext>
            </a:extLst>
          </p:cNvPr>
          <p:cNvSpPr txBox="1"/>
          <p:nvPr/>
        </p:nvSpPr>
        <p:spPr>
          <a:xfrm>
            <a:off x="1451579" y="804519"/>
            <a:ext cx="9603275" cy="1049235"/>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3200" cap="all" dirty="0">
                <a:latin typeface="+mj-lt"/>
                <a:ea typeface="+mj-ea"/>
                <a:cs typeface="+mj-cs"/>
              </a:rPr>
              <a:t>Why have a Counsellor in Housing First?</a:t>
            </a:r>
          </a:p>
        </p:txBody>
      </p:sp>
      <p:graphicFrame>
        <p:nvGraphicFramePr>
          <p:cNvPr id="29" name="Content Placeholder 2">
            <a:extLst>
              <a:ext uri="{FF2B5EF4-FFF2-40B4-BE49-F238E27FC236}">
                <a16:creationId xmlns:a16="http://schemas.microsoft.com/office/drawing/2014/main" id="{E8CD63AD-0E8F-4134-AFAF-728064A4EE85}"/>
              </a:ext>
            </a:extLst>
          </p:cNvPr>
          <p:cNvGraphicFramePr>
            <a:graphicFrameLocks noGrp="1"/>
          </p:cNvGraphicFramePr>
          <p:nvPr>
            <p:ph sz="half" idx="1"/>
          </p:nvPr>
        </p:nvGraphicFramePr>
        <p:xfrm>
          <a:off x="1450975" y="2340435"/>
          <a:ext cx="9604375" cy="3324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peech Bubble: Oval 7">
            <a:extLst>
              <a:ext uri="{FF2B5EF4-FFF2-40B4-BE49-F238E27FC236}">
                <a16:creationId xmlns:a16="http://schemas.microsoft.com/office/drawing/2014/main" id="{C013E5FA-83F5-4B30-A012-4C8E17968326}"/>
              </a:ext>
            </a:extLst>
          </p:cNvPr>
          <p:cNvSpPr/>
          <p:nvPr/>
        </p:nvSpPr>
        <p:spPr>
          <a:xfrm>
            <a:off x="216475" y="1252778"/>
            <a:ext cx="2978483" cy="1695450"/>
          </a:xfrm>
          <a:prstGeom prst="wedgeEllipseCallout">
            <a:avLst>
              <a:gd name="adj1" fmla="val 51121"/>
              <a:gd name="adj2" fmla="val 51826"/>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Why do we have a counsellor?</a:t>
            </a:r>
          </a:p>
        </p:txBody>
      </p:sp>
    </p:spTree>
    <p:extLst>
      <p:ext uri="{BB962C8B-B14F-4D97-AF65-F5344CB8AC3E}">
        <p14:creationId xmlns:p14="http://schemas.microsoft.com/office/powerpoint/2010/main" val="815049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31115D3F-FD6E-4A41-A87B-793955866E8D}"/>
              </a:ext>
            </a:extLst>
          </p:cNvPr>
          <p:cNvSpPr/>
          <p:nvPr/>
        </p:nvSpPr>
        <p:spPr>
          <a:xfrm>
            <a:off x="1275787" y="694762"/>
            <a:ext cx="1715625" cy="1715625"/>
          </a:xfrm>
          <a:prstGeom prst="round2DiagRect">
            <a:avLst>
              <a:gd name="adj1" fmla="val 29727"/>
              <a:gd name="adj2" fmla="val 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3" name="Rectangle 2" descr="Gears">
            <a:extLst>
              <a:ext uri="{FF2B5EF4-FFF2-40B4-BE49-F238E27FC236}">
                <a16:creationId xmlns:a16="http://schemas.microsoft.com/office/drawing/2014/main" id="{F9FF9041-031E-4675-A0E2-333EA749D196}"/>
              </a:ext>
            </a:extLst>
          </p:cNvPr>
          <p:cNvSpPr/>
          <p:nvPr/>
        </p:nvSpPr>
        <p:spPr>
          <a:xfrm>
            <a:off x="1641411" y="1060386"/>
            <a:ext cx="984375" cy="984375"/>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4" name="Rectangle 3">
            <a:extLst>
              <a:ext uri="{FF2B5EF4-FFF2-40B4-BE49-F238E27FC236}">
                <a16:creationId xmlns:a16="http://schemas.microsoft.com/office/drawing/2014/main" id="{943F2FF4-93AF-4674-9B4A-FFD908900B21}"/>
              </a:ext>
            </a:extLst>
          </p:cNvPr>
          <p:cNvSpPr/>
          <p:nvPr/>
        </p:nvSpPr>
        <p:spPr>
          <a:xfrm>
            <a:off x="1424910" y="2491859"/>
            <a:ext cx="1417376" cy="369332"/>
          </a:xfrm>
          <a:prstGeom prst="rect">
            <a:avLst/>
          </a:prstGeom>
        </p:spPr>
        <p:txBody>
          <a:bodyPr wrap="none">
            <a:spAutoFit/>
          </a:bodyPr>
          <a:lstStyle/>
          <a:p>
            <a:pPr lvl="0">
              <a:defRPr cap="all"/>
            </a:pPr>
            <a:r>
              <a:rPr lang="en-GB" dirty="0"/>
              <a:t>Co-design</a:t>
            </a:r>
            <a:endParaRPr lang="en-US" dirty="0"/>
          </a:p>
        </p:txBody>
      </p:sp>
      <p:sp>
        <p:nvSpPr>
          <p:cNvPr id="5" name="TextBox 4">
            <a:extLst>
              <a:ext uri="{FF2B5EF4-FFF2-40B4-BE49-F238E27FC236}">
                <a16:creationId xmlns:a16="http://schemas.microsoft.com/office/drawing/2014/main" id="{D51CEE12-655E-4A34-BEED-343D23F1C053}"/>
              </a:ext>
            </a:extLst>
          </p:cNvPr>
          <p:cNvSpPr txBox="1"/>
          <p:nvPr/>
        </p:nvSpPr>
        <p:spPr>
          <a:xfrm>
            <a:off x="4238626" y="1600198"/>
            <a:ext cx="6677588" cy="2616101"/>
          </a:xfrm>
          <a:prstGeom prst="rect">
            <a:avLst/>
          </a:prstGeom>
          <a:noFill/>
        </p:spPr>
        <p:txBody>
          <a:bodyPr wrap="square" rtlCol="0">
            <a:spAutoFit/>
          </a:bodyPr>
          <a:lstStyle/>
          <a:p>
            <a:r>
              <a:rPr lang="en-GB" sz="2400" dirty="0"/>
              <a:t>Barriers to mainstream counselling</a:t>
            </a:r>
          </a:p>
          <a:p>
            <a:endParaRPr lang="en-GB" sz="2000" dirty="0"/>
          </a:p>
          <a:p>
            <a:pPr marL="342900" indent="-342900">
              <a:buFontTx/>
              <a:buChar char="-"/>
            </a:pPr>
            <a:r>
              <a:rPr lang="en-GB" sz="2000" dirty="0"/>
              <a:t>Waiting list</a:t>
            </a:r>
          </a:p>
          <a:p>
            <a:pPr marL="342900" indent="-342900">
              <a:buFontTx/>
              <a:buChar char="-"/>
            </a:pPr>
            <a:r>
              <a:rPr lang="en-GB" sz="2000" dirty="0"/>
              <a:t>Time limited support</a:t>
            </a:r>
          </a:p>
          <a:p>
            <a:pPr marL="342900" indent="-342900">
              <a:buFontTx/>
              <a:buChar char="-"/>
            </a:pPr>
            <a:r>
              <a:rPr lang="en-GB" sz="2000" dirty="0"/>
              <a:t>Can’t miss or cancel too many sessions</a:t>
            </a:r>
          </a:p>
          <a:p>
            <a:pPr marL="342900" indent="-342900">
              <a:buFontTx/>
              <a:buChar char="-"/>
            </a:pPr>
            <a:r>
              <a:rPr lang="en-GB" sz="2000" dirty="0"/>
              <a:t>Need to travel</a:t>
            </a:r>
          </a:p>
          <a:p>
            <a:pPr marL="342900" indent="-342900">
              <a:buFontTx/>
              <a:buChar char="-"/>
            </a:pPr>
            <a:r>
              <a:rPr lang="en-GB" sz="2000" dirty="0"/>
              <a:t>Restricted appointment times</a:t>
            </a:r>
          </a:p>
          <a:p>
            <a:pPr marL="342900" indent="-342900">
              <a:buFontTx/>
              <a:buChar char="-"/>
            </a:pPr>
            <a:r>
              <a:rPr lang="en-GB" sz="2000" dirty="0"/>
              <a:t>No unaddressed addiction</a:t>
            </a:r>
          </a:p>
        </p:txBody>
      </p:sp>
      <p:sp>
        <p:nvSpPr>
          <p:cNvPr id="6" name="TextBox 5">
            <a:extLst>
              <a:ext uri="{FF2B5EF4-FFF2-40B4-BE49-F238E27FC236}">
                <a16:creationId xmlns:a16="http://schemas.microsoft.com/office/drawing/2014/main" id="{2D52F63B-BD48-4EBE-A10E-508A93B8F51B}"/>
              </a:ext>
            </a:extLst>
          </p:cNvPr>
          <p:cNvSpPr txBox="1"/>
          <p:nvPr/>
        </p:nvSpPr>
        <p:spPr>
          <a:xfrm>
            <a:off x="4022126" y="1600198"/>
            <a:ext cx="6391275" cy="2369880"/>
          </a:xfrm>
          <a:prstGeom prst="rect">
            <a:avLst/>
          </a:prstGeom>
          <a:noFill/>
        </p:spPr>
        <p:txBody>
          <a:bodyPr wrap="square" rtlCol="0">
            <a:spAutoFit/>
          </a:bodyPr>
          <a:lstStyle/>
          <a:p>
            <a:r>
              <a:rPr lang="en-GB" sz="2400" dirty="0"/>
              <a:t>Housing First Counsellor</a:t>
            </a:r>
          </a:p>
          <a:p>
            <a:endParaRPr lang="en-GB" sz="2400" dirty="0"/>
          </a:p>
          <a:p>
            <a:pPr marL="285750" indent="-285750">
              <a:buFontTx/>
              <a:buChar char="-"/>
            </a:pPr>
            <a:r>
              <a:rPr lang="en-GB" sz="2000" dirty="0"/>
              <a:t>No waiting list;</a:t>
            </a:r>
          </a:p>
          <a:p>
            <a:pPr marL="285750" indent="-285750">
              <a:buFontTx/>
              <a:buChar char="-"/>
            </a:pPr>
            <a:r>
              <a:rPr lang="en-GB" sz="2000" dirty="0"/>
              <a:t>Long term therapy</a:t>
            </a:r>
          </a:p>
          <a:p>
            <a:pPr marL="285750" indent="-285750">
              <a:buFontTx/>
              <a:buChar char="-"/>
            </a:pPr>
            <a:r>
              <a:rPr lang="en-GB" sz="2000" dirty="0"/>
              <a:t>No penalty for missed or cancelled sessions</a:t>
            </a:r>
          </a:p>
          <a:p>
            <a:pPr marL="285750" indent="-285750">
              <a:buFontTx/>
              <a:buChar char="-"/>
            </a:pPr>
            <a:r>
              <a:rPr lang="en-GB" sz="2000" dirty="0"/>
              <a:t>I travel to the customer</a:t>
            </a:r>
          </a:p>
          <a:p>
            <a:pPr marL="285750" indent="-285750">
              <a:buFontTx/>
              <a:buChar char="-"/>
            </a:pPr>
            <a:r>
              <a:rPr lang="en-GB" sz="2000" dirty="0"/>
              <a:t>Counselling for people using substances</a:t>
            </a:r>
          </a:p>
        </p:txBody>
      </p:sp>
      <p:pic>
        <p:nvPicPr>
          <p:cNvPr id="8" name="Picture 7" descr="A picture containing toy, table, person&#10;&#10;Description automatically generated">
            <a:extLst>
              <a:ext uri="{FF2B5EF4-FFF2-40B4-BE49-F238E27FC236}">
                <a16:creationId xmlns:a16="http://schemas.microsoft.com/office/drawing/2014/main" id="{AC3209C0-5927-44EA-B00E-DFF4FB8628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7573" y="694762"/>
            <a:ext cx="7219693" cy="5159439"/>
          </a:xfrm>
          <a:prstGeom prst="rect">
            <a:avLst/>
          </a:prstGeom>
        </p:spPr>
      </p:pic>
    </p:spTree>
    <p:extLst>
      <p:ext uri="{BB962C8B-B14F-4D97-AF65-F5344CB8AC3E}">
        <p14:creationId xmlns:p14="http://schemas.microsoft.com/office/powerpoint/2010/main" val="127933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0" nodeType="clickEffect">
                                  <p:stCondLst>
                                    <p:cond delay="0"/>
                                  </p:stCondLst>
                                  <p:childTnLst>
                                    <p:anim calcmode="lin" valueType="num">
                                      <p:cBhvr additive="base">
                                        <p:cTn id="17" dur="500"/>
                                        <p:tgtEl>
                                          <p:spTgt spid="5"/>
                                        </p:tgtEl>
                                        <p:attrNameLst>
                                          <p:attrName>ppt_x</p:attrName>
                                        </p:attrNameLst>
                                      </p:cBhvr>
                                      <p:tavLst>
                                        <p:tav tm="0">
                                          <p:val>
                                            <p:strVal val="ppt_x"/>
                                          </p:val>
                                        </p:tav>
                                        <p:tav tm="100000">
                                          <p:val>
                                            <p:strVal val="ppt_x"/>
                                          </p:val>
                                        </p:tav>
                                      </p:tavLst>
                                    </p:anim>
                                    <p:anim calcmode="lin" valueType="num">
                                      <p:cBhvr additive="base">
                                        <p:cTn id="18" dur="500"/>
                                        <p:tgtEl>
                                          <p:spTgt spid="5"/>
                                        </p:tgtEl>
                                        <p:attrNameLst>
                                          <p:attrName>ppt_y</p:attrName>
                                        </p:attrNameLst>
                                      </p:cBhvr>
                                      <p:tavLst>
                                        <p:tav tm="0">
                                          <p:val>
                                            <p:strVal val="ppt_y"/>
                                          </p:val>
                                        </p:tav>
                                        <p:tav tm="100000">
                                          <p:val>
                                            <p:strVal val="1+ppt_h/2"/>
                                          </p:val>
                                        </p:tav>
                                      </p:tavLst>
                                    </p:anim>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D30AC677-4D5A-4548-88CF-9DBAD261E7F3}"/>
              </a:ext>
            </a:extLst>
          </p:cNvPr>
          <p:cNvSpPr/>
          <p:nvPr/>
        </p:nvSpPr>
        <p:spPr>
          <a:xfrm>
            <a:off x="951937" y="458999"/>
            <a:ext cx="1715625" cy="1715625"/>
          </a:xfrm>
          <a:prstGeom prst="round2DiagRect">
            <a:avLst>
              <a:gd name="adj1" fmla="val 29727"/>
              <a:gd name="adj2" fmla="val 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3" name="Rectangle 2" descr="Plant">
            <a:extLst>
              <a:ext uri="{FF2B5EF4-FFF2-40B4-BE49-F238E27FC236}">
                <a16:creationId xmlns:a16="http://schemas.microsoft.com/office/drawing/2014/main" id="{250DB41A-73CA-485F-8160-9A2DEE608003}"/>
              </a:ext>
            </a:extLst>
          </p:cNvPr>
          <p:cNvSpPr/>
          <p:nvPr/>
        </p:nvSpPr>
        <p:spPr>
          <a:xfrm>
            <a:off x="1317563" y="824625"/>
            <a:ext cx="984375" cy="984375"/>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4" name="Group 3">
            <a:extLst>
              <a:ext uri="{FF2B5EF4-FFF2-40B4-BE49-F238E27FC236}">
                <a16:creationId xmlns:a16="http://schemas.microsoft.com/office/drawing/2014/main" id="{BC64E3F3-6A89-4136-98C7-53247F272788}"/>
              </a:ext>
            </a:extLst>
          </p:cNvPr>
          <p:cNvGrpSpPr/>
          <p:nvPr/>
        </p:nvGrpSpPr>
        <p:grpSpPr>
          <a:xfrm>
            <a:off x="403500" y="2709000"/>
            <a:ext cx="2812500" cy="720000"/>
            <a:chOff x="3395937" y="2427247"/>
            <a:chExt cx="2812500" cy="720000"/>
          </a:xfrm>
        </p:grpSpPr>
        <p:sp>
          <p:nvSpPr>
            <p:cNvPr id="5" name="Rectangle 4">
              <a:extLst>
                <a:ext uri="{FF2B5EF4-FFF2-40B4-BE49-F238E27FC236}">
                  <a16:creationId xmlns:a16="http://schemas.microsoft.com/office/drawing/2014/main" id="{498B5E9B-214E-4FE4-982E-13CB1FDEDF35}"/>
                </a:ext>
              </a:extLst>
            </p:cNvPr>
            <p:cNvSpPr/>
            <p:nvPr/>
          </p:nvSpPr>
          <p:spPr>
            <a:xfrm>
              <a:off x="3395937" y="2427247"/>
              <a:ext cx="28125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 name="TextBox 5">
              <a:extLst>
                <a:ext uri="{FF2B5EF4-FFF2-40B4-BE49-F238E27FC236}">
                  <a16:creationId xmlns:a16="http://schemas.microsoft.com/office/drawing/2014/main" id="{91F46872-199F-41C7-8A02-68999B4B455B}"/>
                </a:ext>
              </a:extLst>
            </p:cNvPr>
            <p:cNvSpPr txBox="1"/>
            <p:nvPr/>
          </p:nvSpPr>
          <p:spPr>
            <a:xfrm>
              <a:off x="3395937" y="2427247"/>
              <a:ext cx="281250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cap="all"/>
              </a:pPr>
              <a:r>
                <a:rPr lang="en-GB" sz="2700" kern="1200"/>
                <a:t>Healing</a:t>
              </a:r>
              <a:endParaRPr lang="en-US" sz="2700" kern="1200"/>
            </a:p>
          </p:txBody>
        </p:sp>
      </p:grpSp>
      <p:pic>
        <p:nvPicPr>
          <p:cNvPr id="13" name="Picture 12" descr="A close up of a logo&#10;&#10;Description automatically generated">
            <a:extLst>
              <a:ext uri="{FF2B5EF4-FFF2-40B4-BE49-F238E27FC236}">
                <a16:creationId xmlns:a16="http://schemas.microsoft.com/office/drawing/2014/main" id="{0DDFC4D7-F5EA-43AA-A2CD-E41CFA6C96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3901" y="870991"/>
            <a:ext cx="4723139" cy="4002861"/>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2418A5A1-465C-4AF4-B2BD-2817842CCD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3188" y="1376045"/>
            <a:ext cx="3990340" cy="2992755"/>
          </a:xfrm>
          <a:prstGeom prst="rect">
            <a:avLst/>
          </a:prstGeom>
        </p:spPr>
      </p:pic>
    </p:spTree>
    <p:extLst>
      <p:ext uri="{BB962C8B-B14F-4D97-AF65-F5344CB8AC3E}">
        <p14:creationId xmlns:p14="http://schemas.microsoft.com/office/powerpoint/2010/main" val="334174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E31E3286-F0BC-4D3C-BBBD-E4D2AA43D416}"/>
              </a:ext>
            </a:extLst>
          </p:cNvPr>
          <p:cNvSpPr/>
          <p:nvPr/>
        </p:nvSpPr>
        <p:spPr>
          <a:xfrm>
            <a:off x="818587" y="362850"/>
            <a:ext cx="1715625" cy="1715625"/>
          </a:xfrm>
          <a:prstGeom prst="round2DiagRect">
            <a:avLst>
              <a:gd name="adj1" fmla="val 29727"/>
              <a:gd name="adj2" fmla="val 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8" name="Rectangle 7" descr="Group">
            <a:extLst>
              <a:ext uri="{FF2B5EF4-FFF2-40B4-BE49-F238E27FC236}">
                <a16:creationId xmlns:a16="http://schemas.microsoft.com/office/drawing/2014/main" id="{E225193B-EEB2-465D-9D9D-714FA88A18D0}"/>
              </a:ext>
            </a:extLst>
          </p:cNvPr>
          <p:cNvSpPr/>
          <p:nvPr/>
        </p:nvSpPr>
        <p:spPr>
          <a:xfrm>
            <a:off x="1184212" y="728475"/>
            <a:ext cx="984375" cy="984375"/>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nvGrpSpPr>
          <p:cNvPr id="9" name="Group 8">
            <a:extLst>
              <a:ext uri="{FF2B5EF4-FFF2-40B4-BE49-F238E27FC236}">
                <a16:creationId xmlns:a16="http://schemas.microsoft.com/office/drawing/2014/main" id="{E22008D5-1D05-43C1-BEB2-7D3A90D55037}"/>
              </a:ext>
            </a:extLst>
          </p:cNvPr>
          <p:cNvGrpSpPr/>
          <p:nvPr/>
        </p:nvGrpSpPr>
        <p:grpSpPr>
          <a:xfrm>
            <a:off x="270150" y="2612850"/>
            <a:ext cx="2812500" cy="720000"/>
            <a:chOff x="6700625" y="2427247"/>
            <a:chExt cx="2812500" cy="720000"/>
          </a:xfrm>
        </p:grpSpPr>
        <p:sp>
          <p:nvSpPr>
            <p:cNvPr id="10" name="Rectangle 9">
              <a:extLst>
                <a:ext uri="{FF2B5EF4-FFF2-40B4-BE49-F238E27FC236}">
                  <a16:creationId xmlns:a16="http://schemas.microsoft.com/office/drawing/2014/main" id="{36BE9605-37EF-4121-AA48-88DB9C2D48DD}"/>
                </a:ext>
              </a:extLst>
            </p:cNvPr>
            <p:cNvSpPr/>
            <p:nvPr/>
          </p:nvSpPr>
          <p:spPr>
            <a:xfrm>
              <a:off x="6700625" y="2427247"/>
              <a:ext cx="28125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TextBox 10">
              <a:extLst>
                <a:ext uri="{FF2B5EF4-FFF2-40B4-BE49-F238E27FC236}">
                  <a16:creationId xmlns:a16="http://schemas.microsoft.com/office/drawing/2014/main" id="{92E0CDEE-B694-4387-82D0-C56DA7E4229D}"/>
                </a:ext>
              </a:extLst>
            </p:cNvPr>
            <p:cNvSpPr txBox="1"/>
            <p:nvPr/>
          </p:nvSpPr>
          <p:spPr>
            <a:xfrm>
              <a:off x="6700625" y="2427247"/>
              <a:ext cx="281250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00150">
                <a:lnSpc>
                  <a:spcPct val="90000"/>
                </a:lnSpc>
                <a:spcBef>
                  <a:spcPct val="0"/>
                </a:spcBef>
                <a:spcAft>
                  <a:spcPct val="35000"/>
                </a:spcAft>
                <a:buNone/>
                <a:defRPr cap="all"/>
              </a:pPr>
              <a:r>
                <a:rPr lang="en-GB" sz="2700" kern="1200"/>
                <a:t>Systemic change</a:t>
              </a:r>
              <a:endParaRPr lang="en-US" sz="2700" kern="1200"/>
            </a:p>
          </p:txBody>
        </p:sp>
      </p:grpSp>
      <p:pic>
        <p:nvPicPr>
          <p:cNvPr id="15" name="Picture 14" descr="A picture containing outdoor, sitting, group, man&#10;&#10;Description automatically generated">
            <a:extLst>
              <a:ext uri="{FF2B5EF4-FFF2-40B4-BE49-F238E27FC236}">
                <a16:creationId xmlns:a16="http://schemas.microsoft.com/office/drawing/2014/main" id="{294DC9AC-EE12-4DCF-B398-370CCD88A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9423" y="1021324"/>
            <a:ext cx="7768365" cy="4366532"/>
          </a:xfrm>
          <a:prstGeom prst="rect">
            <a:avLst/>
          </a:prstGeom>
        </p:spPr>
      </p:pic>
      <p:sp>
        <p:nvSpPr>
          <p:cNvPr id="2" name="TextBox 1">
            <a:extLst>
              <a:ext uri="{FF2B5EF4-FFF2-40B4-BE49-F238E27FC236}">
                <a16:creationId xmlns:a16="http://schemas.microsoft.com/office/drawing/2014/main" id="{5DA792BC-6058-48A3-BFE1-80A741BB2293}"/>
              </a:ext>
            </a:extLst>
          </p:cNvPr>
          <p:cNvSpPr txBox="1"/>
          <p:nvPr/>
        </p:nvSpPr>
        <p:spPr>
          <a:xfrm>
            <a:off x="642333" y="3668990"/>
            <a:ext cx="2440317" cy="2215991"/>
          </a:xfrm>
          <a:prstGeom prst="rect">
            <a:avLst/>
          </a:prstGeom>
          <a:noFill/>
        </p:spPr>
        <p:txBody>
          <a:bodyPr wrap="square" rtlCol="0">
            <a:spAutoFit/>
          </a:bodyPr>
          <a:lstStyle/>
          <a:p>
            <a:r>
              <a:rPr lang="en-GB" sz="2000" dirty="0"/>
              <a:t>Trauma informed practice can become a way of working, a culture, a shared experience of soothing our ills. </a:t>
            </a:r>
          </a:p>
          <a:p>
            <a:endParaRPr lang="en-GB" dirty="0"/>
          </a:p>
        </p:txBody>
      </p:sp>
    </p:spTree>
    <p:extLst>
      <p:ext uri="{BB962C8B-B14F-4D97-AF65-F5344CB8AC3E}">
        <p14:creationId xmlns:p14="http://schemas.microsoft.com/office/powerpoint/2010/main" val="319803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ave 2">
            <a:extLst>
              <a:ext uri="{FF2B5EF4-FFF2-40B4-BE49-F238E27FC236}">
                <a16:creationId xmlns:a16="http://schemas.microsoft.com/office/drawing/2014/main" id="{D8491FC7-DEC5-4226-8DDE-56F80B3AAC1C}"/>
              </a:ext>
            </a:extLst>
          </p:cNvPr>
          <p:cNvSpPr/>
          <p:nvPr/>
        </p:nvSpPr>
        <p:spPr>
          <a:xfrm>
            <a:off x="1495409" y="2042825"/>
            <a:ext cx="8791576" cy="639290"/>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People have a right to a home</a:t>
            </a:r>
          </a:p>
        </p:txBody>
      </p:sp>
      <p:sp>
        <p:nvSpPr>
          <p:cNvPr id="4" name="Wave 3">
            <a:extLst>
              <a:ext uri="{FF2B5EF4-FFF2-40B4-BE49-F238E27FC236}">
                <a16:creationId xmlns:a16="http://schemas.microsoft.com/office/drawing/2014/main" id="{DC7BFE0C-84AB-4BCF-A8E0-FDF88B6461BF}"/>
              </a:ext>
            </a:extLst>
          </p:cNvPr>
          <p:cNvSpPr/>
          <p:nvPr/>
        </p:nvSpPr>
        <p:spPr>
          <a:xfrm>
            <a:off x="1495409" y="2511639"/>
            <a:ext cx="8791576" cy="639290"/>
          </a:xfrm>
          <a:prstGeom prst="wav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Flexible support</a:t>
            </a:r>
          </a:p>
        </p:txBody>
      </p:sp>
      <p:sp>
        <p:nvSpPr>
          <p:cNvPr id="6" name="Wave 5">
            <a:extLst>
              <a:ext uri="{FF2B5EF4-FFF2-40B4-BE49-F238E27FC236}">
                <a16:creationId xmlns:a16="http://schemas.microsoft.com/office/drawing/2014/main" id="{219C5F0B-5408-4F60-B285-C538DBDDCDC1}"/>
              </a:ext>
            </a:extLst>
          </p:cNvPr>
          <p:cNvSpPr/>
          <p:nvPr/>
        </p:nvSpPr>
        <p:spPr>
          <a:xfrm>
            <a:off x="1495407" y="2998547"/>
            <a:ext cx="8791576" cy="639290"/>
          </a:xfrm>
          <a:prstGeom prst="wav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Housing and support are separate</a:t>
            </a:r>
          </a:p>
        </p:txBody>
      </p:sp>
      <p:sp>
        <p:nvSpPr>
          <p:cNvPr id="7" name="Wave 6">
            <a:extLst>
              <a:ext uri="{FF2B5EF4-FFF2-40B4-BE49-F238E27FC236}">
                <a16:creationId xmlns:a16="http://schemas.microsoft.com/office/drawing/2014/main" id="{2EDB67C5-456A-4021-B0A4-49191BB7F9F6}"/>
              </a:ext>
            </a:extLst>
          </p:cNvPr>
          <p:cNvSpPr/>
          <p:nvPr/>
        </p:nvSpPr>
        <p:spPr>
          <a:xfrm>
            <a:off x="1495409" y="3467361"/>
            <a:ext cx="8791576" cy="639290"/>
          </a:xfrm>
          <a:prstGeom prst="wav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Choice and control</a:t>
            </a:r>
          </a:p>
        </p:txBody>
      </p:sp>
      <p:sp>
        <p:nvSpPr>
          <p:cNvPr id="8" name="Wave 7">
            <a:extLst>
              <a:ext uri="{FF2B5EF4-FFF2-40B4-BE49-F238E27FC236}">
                <a16:creationId xmlns:a16="http://schemas.microsoft.com/office/drawing/2014/main" id="{DFE4D6BF-3661-44DE-A0ED-054E006D3F38}"/>
              </a:ext>
            </a:extLst>
          </p:cNvPr>
          <p:cNvSpPr/>
          <p:nvPr/>
        </p:nvSpPr>
        <p:spPr>
          <a:xfrm>
            <a:off x="1495411" y="3952157"/>
            <a:ext cx="8791576" cy="639290"/>
          </a:xfrm>
          <a:prstGeom prst="wav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Active engagement</a:t>
            </a:r>
          </a:p>
        </p:txBody>
      </p:sp>
      <p:sp>
        <p:nvSpPr>
          <p:cNvPr id="9" name="Wave 8">
            <a:extLst>
              <a:ext uri="{FF2B5EF4-FFF2-40B4-BE49-F238E27FC236}">
                <a16:creationId xmlns:a16="http://schemas.microsoft.com/office/drawing/2014/main" id="{0B248824-F67D-49E1-9F59-DF9572721CE2}"/>
              </a:ext>
            </a:extLst>
          </p:cNvPr>
          <p:cNvSpPr/>
          <p:nvPr/>
        </p:nvSpPr>
        <p:spPr>
          <a:xfrm>
            <a:off x="1495410" y="4420971"/>
            <a:ext cx="8791576" cy="639290"/>
          </a:xfrm>
          <a:prstGeom prst="wav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Based on strengths, goals and aspirations</a:t>
            </a:r>
          </a:p>
        </p:txBody>
      </p:sp>
      <p:sp>
        <p:nvSpPr>
          <p:cNvPr id="10" name="Wave 9">
            <a:extLst>
              <a:ext uri="{FF2B5EF4-FFF2-40B4-BE49-F238E27FC236}">
                <a16:creationId xmlns:a16="http://schemas.microsoft.com/office/drawing/2014/main" id="{971F92AB-FAAF-4DF3-98B7-BB7C565E8BDF}"/>
              </a:ext>
            </a:extLst>
          </p:cNvPr>
          <p:cNvSpPr/>
          <p:nvPr/>
        </p:nvSpPr>
        <p:spPr>
          <a:xfrm>
            <a:off x="1495408" y="4866160"/>
            <a:ext cx="8791576" cy="639290"/>
          </a:xfrm>
          <a:prstGeom prst="wav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Harm reduction</a:t>
            </a:r>
          </a:p>
        </p:txBody>
      </p:sp>
      <p:sp>
        <p:nvSpPr>
          <p:cNvPr id="12" name="TextBox 11">
            <a:extLst>
              <a:ext uri="{FF2B5EF4-FFF2-40B4-BE49-F238E27FC236}">
                <a16:creationId xmlns:a16="http://schemas.microsoft.com/office/drawing/2014/main" id="{46AC4522-FB68-4F5D-AFCE-5BB4DAA00893}"/>
              </a:ext>
            </a:extLst>
          </p:cNvPr>
          <p:cNvSpPr txBox="1"/>
          <p:nvPr/>
        </p:nvSpPr>
        <p:spPr>
          <a:xfrm>
            <a:off x="1400175" y="600075"/>
            <a:ext cx="8886817" cy="1508105"/>
          </a:xfrm>
          <a:prstGeom prst="rect">
            <a:avLst/>
          </a:prstGeom>
          <a:noFill/>
        </p:spPr>
        <p:txBody>
          <a:bodyPr wrap="square" rtlCol="0">
            <a:spAutoFit/>
          </a:bodyPr>
          <a:lstStyle/>
          <a:p>
            <a:pPr algn="ctr"/>
            <a:r>
              <a:rPr lang="en-GB" sz="2800" dirty="0"/>
              <a:t>Having a counsellor within the Housing First team sits really well with the key principles:</a:t>
            </a:r>
          </a:p>
          <a:p>
            <a:pPr algn="ctr"/>
            <a:endParaRPr lang="en-GB" sz="3600" dirty="0"/>
          </a:p>
        </p:txBody>
      </p:sp>
    </p:spTree>
    <p:extLst>
      <p:ext uri="{BB962C8B-B14F-4D97-AF65-F5344CB8AC3E}">
        <p14:creationId xmlns:p14="http://schemas.microsoft.com/office/powerpoint/2010/main" val="3037673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Female Profile">
            <a:extLst>
              <a:ext uri="{FF2B5EF4-FFF2-40B4-BE49-F238E27FC236}">
                <a16:creationId xmlns:a16="http://schemas.microsoft.com/office/drawing/2014/main" id="{2B7162F3-D656-468C-B55A-7C1DF7077F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31360" y="2951480"/>
            <a:ext cx="2854960" cy="2854960"/>
          </a:xfrm>
          <a:prstGeom prst="rect">
            <a:avLst/>
          </a:prstGeom>
        </p:spPr>
      </p:pic>
      <p:grpSp>
        <p:nvGrpSpPr>
          <p:cNvPr id="11" name="Group 10">
            <a:extLst>
              <a:ext uri="{FF2B5EF4-FFF2-40B4-BE49-F238E27FC236}">
                <a16:creationId xmlns:a16="http://schemas.microsoft.com/office/drawing/2014/main" id="{F9175DA5-C496-4AE4-9E87-585EB845A92E}"/>
              </a:ext>
            </a:extLst>
          </p:cNvPr>
          <p:cNvGrpSpPr/>
          <p:nvPr/>
        </p:nvGrpSpPr>
        <p:grpSpPr>
          <a:xfrm>
            <a:off x="6776720" y="570230"/>
            <a:ext cx="3820160" cy="2362200"/>
            <a:chOff x="6776720" y="570230"/>
            <a:chExt cx="3820160" cy="2362200"/>
          </a:xfrm>
        </p:grpSpPr>
        <p:pic>
          <p:nvPicPr>
            <p:cNvPr id="7" name="Graphic 6" descr="Group brainstorm">
              <a:extLst>
                <a:ext uri="{FF2B5EF4-FFF2-40B4-BE49-F238E27FC236}">
                  <a16:creationId xmlns:a16="http://schemas.microsoft.com/office/drawing/2014/main" id="{3AAE709A-4CD5-48EE-98B7-75B3B91C85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86700" y="868680"/>
              <a:ext cx="1600199" cy="1600199"/>
            </a:xfrm>
            <a:prstGeom prst="rect">
              <a:avLst/>
            </a:prstGeom>
          </p:spPr>
        </p:pic>
        <p:sp>
          <p:nvSpPr>
            <p:cNvPr id="8" name="Thought Bubble: Cloud 7">
              <a:extLst>
                <a:ext uri="{FF2B5EF4-FFF2-40B4-BE49-F238E27FC236}">
                  <a16:creationId xmlns:a16="http://schemas.microsoft.com/office/drawing/2014/main" id="{6476C2B5-338D-48A1-BBCC-8B6A90E5B9F4}"/>
                </a:ext>
              </a:extLst>
            </p:cNvPr>
            <p:cNvSpPr/>
            <p:nvPr/>
          </p:nvSpPr>
          <p:spPr>
            <a:xfrm>
              <a:off x="6776720" y="570230"/>
              <a:ext cx="3820160" cy="2362200"/>
            </a:xfrm>
            <a:prstGeom prst="cloudCallout">
              <a:avLst>
                <a:gd name="adj1" fmla="val -35544"/>
                <a:gd name="adj2" fmla="val 6532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0E609640-9DED-429B-B3F4-74A54972FACF}"/>
              </a:ext>
            </a:extLst>
          </p:cNvPr>
          <p:cNvGrpSpPr/>
          <p:nvPr/>
        </p:nvGrpSpPr>
        <p:grpSpPr>
          <a:xfrm>
            <a:off x="1066800" y="657860"/>
            <a:ext cx="3820160" cy="2362200"/>
            <a:chOff x="1066800" y="657860"/>
            <a:chExt cx="3820160" cy="2362200"/>
          </a:xfrm>
        </p:grpSpPr>
        <p:pic>
          <p:nvPicPr>
            <p:cNvPr id="5" name="Graphic 4" descr="Boardroom">
              <a:extLst>
                <a:ext uri="{FF2B5EF4-FFF2-40B4-BE49-F238E27FC236}">
                  <a16:creationId xmlns:a16="http://schemas.microsoft.com/office/drawing/2014/main" id="{0F191F55-2D90-40BD-AA32-CA267EDA161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82800" y="944880"/>
              <a:ext cx="1788160" cy="1788160"/>
            </a:xfrm>
            <a:prstGeom prst="rect">
              <a:avLst/>
            </a:prstGeom>
          </p:spPr>
        </p:pic>
        <p:sp>
          <p:nvSpPr>
            <p:cNvPr id="9" name="Thought Bubble: Cloud 8">
              <a:extLst>
                <a:ext uri="{FF2B5EF4-FFF2-40B4-BE49-F238E27FC236}">
                  <a16:creationId xmlns:a16="http://schemas.microsoft.com/office/drawing/2014/main" id="{65D21B41-06C7-45D6-8AD9-331292957D86}"/>
                </a:ext>
              </a:extLst>
            </p:cNvPr>
            <p:cNvSpPr/>
            <p:nvPr/>
          </p:nvSpPr>
          <p:spPr>
            <a:xfrm>
              <a:off x="1066800" y="657860"/>
              <a:ext cx="3820160" cy="2362200"/>
            </a:xfrm>
            <a:prstGeom prst="cloudCallout">
              <a:avLst>
                <a:gd name="adj1" fmla="val 43994"/>
                <a:gd name="adj2" fmla="val 5564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Speech Bubble: Oval 11">
            <a:extLst>
              <a:ext uri="{FF2B5EF4-FFF2-40B4-BE49-F238E27FC236}">
                <a16:creationId xmlns:a16="http://schemas.microsoft.com/office/drawing/2014/main" id="{EAFA8080-65DA-4A4E-8BBF-492702A0D91A}"/>
              </a:ext>
            </a:extLst>
          </p:cNvPr>
          <p:cNvSpPr/>
          <p:nvPr/>
        </p:nvSpPr>
        <p:spPr>
          <a:xfrm>
            <a:off x="914399" y="3837941"/>
            <a:ext cx="3098800" cy="1493520"/>
          </a:xfrm>
          <a:prstGeom prst="wedgeEllipseCallou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does the counselling look like?</a:t>
            </a:r>
          </a:p>
        </p:txBody>
      </p:sp>
    </p:spTree>
    <p:extLst>
      <p:ext uri="{BB962C8B-B14F-4D97-AF65-F5344CB8AC3E}">
        <p14:creationId xmlns:p14="http://schemas.microsoft.com/office/powerpoint/2010/main" val="28357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80">
                                          <p:stCondLst>
                                            <p:cond delay="0"/>
                                          </p:stCondLst>
                                        </p:cTn>
                                        <p:tgtEl>
                                          <p:spTgt spid="11"/>
                                        </p:tgtEl>
                                      </p:cBhvr>
                                    </p:animEffect>
                                    <p:anim calcmode="lin" valueType="num">
                                      <p:cBhvr>
                                        <p:cTn id="2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1" dur="26">
                                          <p:stCondLst>
                                            <p:cond delay="650"/>
                                          </p:stCondLst>
                                        </p:cTn>
                                        <p:tgtEl>
                                          <p:spTgt spid="11"/>
                                        </p:tgtEl>
                                      </p:cBhvr>
                                      <p:to x="100000" y="60000"/>
                                    </p:animScale>
                                    <p:animScale>
                                      <p:cBhvr>
                                        <p:cTn id="32" dur="166" decel="50000">
                                          <p:stCondLst>
                                            <p:cond delay="676"/>
                                          </p:stCondLst>
                                        </p:cTn>
                                        <p:tgtEl>
                                          <p:spTgt spid="11"/>
                                        </p:tgtEl>
                                      </p:cBhvr>
                                      <p:to x="100000" y="100000"/>
                                    </p:animScale>
                                    <p:animScale>
                                      <p:cBhvr>
                                        <p:cTn id="33" dur="26">
                                          <p:stCondLst>
                                            <p:cond delay="1312"/>
                                          </p:stCondLst>
                                        </p:cTn>
                                        <p:tgtEl>
                                          <p:spTgt spid="11"/>
                                        </p:tgtEl>
                                      </p:cBhvr>
                                      <p:to x="100000" y="80000"/>
                                    </p:animScale>
                                    <p:animScale>
                                      <p:cBhvr>
                                        <p:cTn id="34" dur="166" decel="50000">
                                          <p:stCondLst>
                                            <p:cond delay="1338"/>
                                          </p:stCondLst>
                                        </p:cTn>
                                        <p:tgtEl>
                                          <p:spTgt spid="11"/>
                                        </p:tgtEl>
                                      </p:cBhvr>
                                      <p:to x="100000" y="100000"/>
                                    </p:animScale>
                                    <p:animScale>
                                      <p:cBhvr>
                                        <p:cTn id="35" dur="26">
                                          <p:stCondLst>
                                            <p:cond delay="1642"/>
                                          </p:stCondLst>
                                        </p:cTn>
                                        <p:tgtEl>
                                          <p:spTgt spid="11"/>
                                        </p:tgtEl>
                                      </p:cBhvr>
                                      <p:to x="100000" y="90000"/>
                                    </p:animScale>
                                    <p:animScale>
                                      <p:cBhvr>
                                        <p:cTn id="36" dur="166" decel="50000">
                                          <p:stCondLst>
                                            <p:cond delay="1668"/>
                                          </p:stCondLst>
                                        </p:cTn>
                                        <p:tgtEl>
                                          <p:spTgt spid="11"/>
                                        </p:tgtEl>
                                      </p:cBhvr>
                                      <p:to x="100000" y="100000"/>
                                    </p:animScale>
                                    <p:animScale>
                                      <p:cBhvr>
                                        <p:cTn id="37" dur="26">
                                          <p:stCondLst>
                                            <p:cond delay="1808"/>
                                          </p:stCondLst>
                                        </p:cTn>
                                        <p:tgtEl>
                                          <p:spTgt spid="11"/>
                                        </p:tgtEl>
                                      </p:cBhvr>
                                      <p:to x="100000" y="95000"/>
                                    </p:animScale>
                                    <p:animScale>
                                      <p:cBhvr>
                                        <p:cTn id="38"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 name="Rectangle 73">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7" name="Picture 75">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8" name="Straight Connector 77">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79">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90" name="Rectangle 81">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arge brown teddy bear sitting on top of a stuffed toy&#10;&#10;Description automatically generated">
            <a:extLst>
              <a:ext uri="{FF2B5EF4-FFF2-40B4-BE49-F238E27FC236}">
                <a16:creationId xmlns:a16="http://schemas.microsoft.com/office/drawing/2014/main" id="{17E78BBF-381F-48AD-A61B-38E9DA7FB61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24965" r="-1" b="32"/>
          <a:stretch/>
        </p:blipFill>
        <p:spPr>
          <a:xfrm>
            <a:off x="20" y="10"/>
            <a:ext cx="12191675" cy="6857990"/>
          </a:xfrm>
          <a:prstGeom prst="rect">
            <a:avLst/>
          </a:prstGeom>
        </p:spPr>
      </p:pic>
      <p:sp>
        <p:nvSpPr>
          <p:cNvPr id="2" name="Title 1">
            <a:extLst>
              <a:ext uri="{FF2B5EF4-FFF2-40B4-BE49-F238E27FC236}">
                <a16:creationId xmlns:a16="http://schemas.microsoft.com/office/drawing/2014/main" id="{9C78419A-563B-4938-A2E9-64CAFBD45600}"/>
              </a:ext>
            </a:extLst>
          </p:cNvPr>
          <p:cNvSpPr>
            <a:spLocks noGrp="1"/>
          </p:cNvSpPr>
          <p:nvPr>
            <p:ph type="title"/>
          </p:nvPr>
        </p:nvSpPr>
        <p:spPr>
          <a:xfrm>
            <a:off x="4976636" y="992221"/>
            <a:ext cx="6247308" cy="4873558"/>
          </a:xfrm>
        </p:spPr>
        <p:txBody>
          <a:bodyPr vert="horz" lIns="91440" tIns="45720" rIns="91440" bIns="0" rtlCol="0" anchor="ctr">
            <a:normAutofit/>
          </a:bodyPr>
          <a:lstStyle/>
          <a:p>
            <a:r>
              <a:rPr lang="en-US" sz="4800"/>
              <a:t>Individual counselling</a:t>
            </a:r>
          </a:p>
        </p:txBody>
      </p:sp>
      <p:cxnSp>
        <p:nvCxnSpPr>
          <p:cNvPr id="91" name="Straight Connector 83">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3D48550-A97D-4B59-8370-5E23EE827A1D}"/>
              </a:ext>
            </a:extLst>
          </p:cNvPr>
          <p:cNvPicPr>
            <a:picLocks noChangeAspect="1"/>
          </p:cNvPicPr>
          <p:nvPr/>
        </p:nvPicPr>
        <p:blipFill>
          <a:blip r:embed="rId4"/>
          <a:stretch>
            <a:fillRect/>
          </a:stretch>
        </p:blipFill>
        <p:spPr>
          <a:xfrm>
            <a:off x="582099" y="992221"/>
            <a:ext cx="3911028" cy="4873557"/>
          </a:xfrm>
          <a:prstGeom prst="rect">
            <a:avLst/>
          </a:prstGeom>
        </p:spPr>
      </p:pic>
      <p:pic>
        <p:nvPicPr>
          <p:cNvPr id="11" name="Content Placeholder 5" descr="Diagram&#10;&#10;Description automatically generated">
            <a:extLst>
              <a:ext uri="{FF2B5EF4-FFF2-40B4-BE49-F238E27FC236}">
                <a16:creationId xmlns:a16="http://schemas.microsoft.com/office/drawing/2014/main" id="{8C535ADE-7EED-4557-9DCA-DBE47672DE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5347" y="1075887"/>
            <a:ext cx="5464554" cy="3866172"/>
          </a:xfrm>
          <a:prstGeom prst="rect">
            <a:avLst/>
          </a:prstGeom>
        </p:spPr>
      </p:pic>
    </p:spTree>
    <p:extLst>
      <p:ext uri="{BB962C8B-B14F-4D97-AF65-F5344CB8AC3E}">
        <p14:creationId xmlns:p14="http://schemas.microsoft.com/office/powerpoint/2010/main" val="340653285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1BDD193A2D305499E707058B149DD6A" ma:contentTypeVersion="12" ma:contentTypeDescription="Create a new document." ma:contentTypeScope="" ma:versionID="b712a7f457c3c714e6d14e5fd0f20e47">
  <xsd:schema xmlns:xsd="http://www.w3.org/2001/XMLSchema" xmlns:xs="http://www.w3.org/2001/XMLSchema" xmlns:p="http://schemas.microsoft.com/office/2006/metadata/properties" xmlns:ns2="3b557957-13a2-406a-9353-9d69d3c57766" xmlns:ns3="bca9822e-211d-4723-85f2-b3c70f22749b" targetNamespace="http://schemas.microsoft.com/office/2006/metadata/properties" ma:root="true" ma:fieldsID="59c23e85dfce4b82b71ae36339d9281b" ns2:_="" ns3:_="">
    <xsd:import namespace="3b557957-13a2-406a-9353-9d69d3c57766"/>
    <xsd:import namespace="bca9822e-211d-4723-85f2-b3c70f22749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557957-13a2-406a-9353-9d69d3c577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a9822e-211d-4723-85f2-b3c70f22749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5A61C1-E7E1-4468-9D39-9078F8131F5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FEE8685-3EFC-4B34-B9DE-064EB5DE5949}">
  <ds:schemaRefs>
    <ds:schemaRef ds:uri="http://schemas.microsoft.com/sharepoint/v3/contenttype/forms"/>
  </ds:schemaRefs>
</ds:datastoreItem>
</file>

<file path=customXml/itemProps3.xml><?xml version="1.0" encoding="utf-8"?>
<ds:datastoreItem xmlns:ds="http://schemas.openxmlformats.org/officeDocument/2006/customXml" ds:itemID="{2F3B724C-4B11-4E32-BF5A-CCD6FCB25190}"/>
</file>

<file path=docProps/app.xml><?xml version="1.0" encoding="utf-8"?>
<Properties xmlns="http://schemas.openxmlformats.org/officeDocument/2006/extended-properties" xmlns:vt="http://schemas.openxmlformats.org/officeDocument/2006/docPropsVTypes">
  <TotalTime>92</TotalTime>
  <Words>458</Words>
  <Application>Microsoft Office PowerPoint</Application>
  <PresentationFormat>Widescreen</PresentationFormat>
  <Paragraphs>89</Paragraphs>
  <Slides>25</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Arial Nova</vt:lpstr>
      <vt:lpstr>Gill Sans MT</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Individual counselling</vt:lpstr>
      <vt:lpstr>PowerPoint Presentation</vt:lpstr>
      <vt:lpstr>Case dilemma</vt:lpstr>
      <vt:lpstr>Reflective activity</vt:lpstr>
      <vt:lpstr>Wider organisation</vt:lpstr>
      <vt:lpstr>PowerPoint Presentation</vt:lpstr>
      <vt:lpstr>PowerPoint Presentation</vt:lpstr>
      <vt:lpstr>Recognising the signs and symptoms helps us to respond</vt:lpstr>
      <vt:lpstr>Realise the impact of trauma</vt:lpstr>
      <vt:lpstr>PowerPoint Presentation</vt:lpstr>
      <vt:lpstr>PowerPoint Presentation</vt:lpstr>
      <vt:lpstr>PowerPoint Presentation</vt:lpstr>
      <vt:lpstr>PowerPoint Presentation</vt:lpstr>
      <vt:lpstr>PowerPoint Presentation</vt:lpstr>
      <vt:lpstr>Empathy Mapping</vt:lpstr>
      <vt:lpstr>The importance of hope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Dunfield</dc:creator>
  <cp:lastModifiedBy>Joseph Coules</cp:lastModifiedBy>
  <cp:revision>2</cp:revision>
  <dcterms:created xsi:type="dcterms:W3CDTF">2020-11-12T14:49:07Z</dcterms:created>
  <dcterms:modified xsi:type="dcterms:W3CDTF">2020-11-16T12:53:40Z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0x01010001BDD193A2D305499E707058B149DD6A</vt:lpwstr>
  </property>
</Properties>
</file>