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95" r:id="rId5"/>
    <p:sldId id="311" r:id="rId6"/>
    <p:sldId id="312" r:id="rId7"/>
    <p:sldId id="315" r:id="rId8"/>
    <p:sldId id="307" r:id="rId9"/>
    <p:sldId id="309" r:id="rId10"/>
    <p:sldId id="304" r:id="rId11"/>
    <p:sldId id="317" r:id="rId12"/>
    <p:sldId id="316" r:id="rId13"/>
    <p:sldId id="305" r:id="rId14"/>
    <p:sldId id="314" r:id="rId15"/>
    <p:sldId id="306" r:id="rId16"/>
    <p:sldId id="313" r:id="rId17"/>
    <p:sldId id="320" r:id="rId18"/>
    <p:sldId id="310" r:id="rId1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44E79-F342-5691-6571-FE7070E4E901}" v="1016" dt="2020-10-09T13:55:33.816"/>
    <p1510:client id="{57159DF5-BFF0-E01F-865C-2A228D0D2406}" v="31" dt="2020-11-09T11:24:16.549"/>
    <p1510:client id="{6D891AB9-68FA-4B37-9B16-7477485CD695}" v="4" dt="2020-01-27T14:35:16.163"/>
    <p1510:client id="{7908A558-631C-7C69-85BF-E02AF395487E}" v="214" dt="2020-11-09T11:46:47.391"/>
    <p1510:client id="{B69D8112-9AF2-6282-B34A-9ACD0F3371F8}" v="26" dt="2020-08-25T21:45:28.116"/>
    <p1510:client id="{BA458F71-3860-4975-A1C4-301592368BA9}" v="66" dt="2020-03-06T16:00:26.676"/>
    <p1510:client id="{CD12610A-10C2-9114-0405-5278CED28790}" v="27" dt="2020-10-02T12:35:53.960"/>
    <p1510:client id="{CF50E2D2-F26A-498E-A2CF-64B4E3D74D3C}" v="11" dt="2020-09-25T09:26:19.8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86323" autoAdjust="0"/>
  </p:normalViewPr>
  <p:slideViewPr>
    <p:cSldViewPr>
      <p:cViewPr>
        <p:scale>
          <a:sx n="100" d="100"/>
          <a:sy n="100" d="100"/>
        </p:scale>
        <p:origin x="-312" y="-72"/>
      </p:cViewPr>
      <p:guideLst>
        <p:guide orient="horz" pos="2160"/>
        <p:guide pos="2880"/>
      </p:guideLst>
    </p:cSldViewPr>
  </p:slideViewPr>
  <p:outlineViewPr>
    <p:cViewPr>
      <p:scale>
        <a:sx n="33" d="100"/>
        <a:sy n="33" d="100"/>
      </p:scale>
      <p:origin x="3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280334F-A07A-4105-BFA5-E63281ECA97C}" type="datetimeFigureOut">
              <a:rPr lang="en-GB" smtClean="0"/>
              <a:t>09/11/2020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71CE70F-C7DD-429F-80E6-EA69C21B498A}" type="slidenum">
              <a:rPr lang="en-GB" smtClean="0"/>
              <a:t>‹#›</a:t>
            </a:fld>
            <a:endParaRPr lang="en-GB"/>
          </a:p>
        </p:txBody>
      </p:sp>
    </p:spTree>
    <p:extLst>
      <p:ext uri="{BB962C8B-B14F-4D97-AF65-F5344CB8AC3E}">
        <p14:creationId xmlns:p14="http://schemas.microsoft.com/office/powerpoint/2010/main" val="13233664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0F05345-D667-4C2A-AD9B-BF7B855F8C20}" type="datetimeFigureOut">
              <a:rPr lang="en-GB" smtClean="0"/>
              <a:t>09/11/2020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4F22809-E6C0-43A8-AABD-4D81A41A9508}" type="slidenum">
              <a:rPr lang="en-GB" smtClean="0"/>
              <a:t>‹#›</a:t>
            </a:fld>
            <a:endParaRPr lang="en-GB"/>
          </a:p>
        </p:txBody>
      </p:sp>
    </p:spTree>
    <p:extLst>
      <p:ext uri="{BB962C8B-B14F-4D97-AF65-F5344CB8AC3E}">
        <p14:creationId xmlns:p14="http://schemas.microsoft.com/office/powerpoint/2010/main" val="361216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9BA3F1-4F05-4C60-A19C-34D279F215CA}" type="slidenum">
              <a:rPr lang="en-GB" smtClean="0"/>
              <a:t>1</a:t>
            </a:fld>
            <a:endParaRPr lang="en-GB" dirty="0"/>
          </a:p>
        </p:txBody>
      </p:sp>
    </p:spTree>
    <p:extLst>
      <p:ext uri="{BB962C8B-B14F-4D97-AF65-F5344CB8AC3E}">
        <p14:creationId xmlns:p14="http://schemas.microsoft.com/office/powerpoint/2010/main" val="485047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BA3F1-4F05-4C60-A19C-34D279F215CA}" type="slidenum">
              <a:rPr lang="en-GB" smtClean="0"/>
              <a:t>9</a:t>
            </a:fld>
            <a:endParaRPr lang="en-GB" dirty="0"/>
          </a:p>
        </p:txBody>
      </p:sp>
    </p:spTree>
    <p:extLst>
      <p:ext uri="{BB962C8B-B14F-4D97-AF65-F5344CB8AC3E}">
        <p14:creationId xmlns:p14="http://schemas.microsoft.com/office/powerpoint/2010/main" val="3088818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BA3F1-4F05-4C60-A19C-34D279F215CA}" type="slidenum">
              <a:rPr lang="en-GB" smtClean="0"/>
              <a:t>12</a:t>
            </a:fld>
            <a:endParaRPr lang="en-GB" dirty="0"/>
          </a:p>
        </p:txBody>
      </p:sp>
    </p:spTree>
    <p:extLst>
      <p:ext uri="{BB962C8B-B14F-4D97-AF65-F5344CB8AC3E}">
        <p14:creationId xmlns:p14="http://schemas.microsoft.com/office/powerpoint/2010/main" val="3088818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BA3F1-4F05-4C60-A19C-34D279F215CA}" type="slidenum">
              <a:rPr lang="en-GB" smtClean="0"/>
              <a:t>13</a:t>
            </a:fld>
            <a:endParaRPr lang="en-GB" dirty="0"/>
          </a:p>
        </p:txBody>
      </p:sp>
    </p:spTree>
    <p:extLst>
      <p:ext uri="{BB962C8B-B14F-4D97-AF65-F5344CB8AC3E}">
        <p14:creationId xmlns:p14="http://schemas.microsoft.com/office/powerpoint/2010/main" val="3088818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BA3F1-4F05-4C60-A19C-34D279F215CA}" type="slidenum">
              <a:rPr lang="en-GB" smtClean="0"/>
              <a:t>14</a:t>
            </a:fld>
            <a:endParaRPr lang="en-GB" dirty="0"/>
          </a:p>
        </p:txBody>
      </p:sp>
    </p:spTree>
    <p:extLst>
      <p:ext uri="{BB962C8B-B14F-4D97-AF65-F5344CB8AC3E}">
        <p14:creationId xmlns:p14="http://schemas.microsoft.com/office/powerpoint/2010/main" val="3088818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BA3F1-4F05-4C60-A19C-34D279F215CA}" type="slidenum">
              <a:rPr lang="en-GB" smtClean="0"/>
              <a:t>16</a:t>
            </a:fld>
            <a:endParaRPr lang="en-GB" dirty="0"/>
          </a:p>
        </p:txBody>
      </p:sp>
    </p:spTree>
    <p:extLst>
      <p:ext uri="{BB962C8B-B14F-4D97-AF65-F5344CB8AC3E}">
        <p14:creationId xmlns:p14="http://schemas.microsoft.com/office/powerpoint/2010/main" val="1775393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89BA3F1-4F05-4C60-A19C-34D279F215CA}" type="slidenum">
              <a:rPr lang="en-GB" smtClean="0"/>
              <a:t>17</a:t>
            </a:fld>
            <a:endParaRPr lang="en-GB" dirty="0"/>
          </a:p>
        </p:txBody>
      </p:sp>
    </p:spTree>
    <p:extLst>
      <p:ext uri="{BB962C8B-B14F-4D97-AF65-F5344CB8AC3E}">
        <p14:creationId xmlns:p14="http://schemas.microsoft.com/office/powerpoint/2010/main" val="48504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BA3F1-4F05-4C60-A19C-34D279F215CA}" type="slidenum">
              <a:rPr lang="en-GB" smtClean="0"/>
              <a:t>2</a:t>
            </a:fld>
            <a:endParaRPr lang="en-GB" dirty="0"/>
          </a:p>
        </p:txBody>
      </p:sp>
    </p:spTree>
    <p:extLst>
      <p:ext uri="{BB962C8B-B14F-4D97-AF65-F5344CB8AC3E}">
        <p14:creationId xmlns:p14="http://schemas.microsoft.com/office/powerpoint/2010/main" val="3088818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Strategic commitment</a:t>
            </a:r>
            <a:r>
              <a:rPr lang="en-GB" baseline="0" dirty="0"/>
              <a:t> to needs of clients with complex needs</a:t>
            </a:r>
          </a:p>
          <a:p>
            <a:r>
              <a:rPr lang="en-GB" baseline="0" dirty="0"/>
              <a:t>Joined up funding / pooled budgets</a:t>
            </a:r>
          </a:p>
          <a:p>
            <a:r>
              <a:rPr lang="en-GB" baseline="0" dirty="0"/>
              <a:t>Multi-agency, co-ordinated support</a:t>
            </a:r>
          </a:p>
          <a:p>
            <a:r>
              <a:rPr lang="en-GB" baseline="0" dirty="0"/>
              <a:t>People with complex needs </a:t>
            </a:r>
            <a:r>
              <a:rPr lang="en-GB" baseline="0" dirty="0" err="1"/>
              <a:t>informaing</a:t>
            </a:r>
            <a:r>
              <a:rPr lang="en-GB" baseline="0" dirty="0"/>
              <a:t> service design </a:t>
            </a:r>
            <a:r>
              <a:rPr lang="en-GB" baseline="0"/>
              <a:t>and delivery</a:t>
            </a:r>
            <a:endParaRPr lang="en-GB"/>
          </a:p>
        </p:txBody>
      </p:sp>
      <p:sp>
        <p:nvSpPr>
          <p:cNvPr id="4" name="Slide Number Placeholder 3"/>
          <p:cNvSpPr>
            <a:spLocks noGrp="1"/>
          </p:cNvSpPr>
          <p:nvPr>
            <p:ph type="sldNum" sz="quarter" idx="10"/>
          </p:nvPr>
        </p:nvSpPr>
        <p:spPr/>
        <p:txBody>
          <a:bodyPr/>
          <a:lstStyle/>
          <a:p>
            <a:fld id="{D29B909C-4B0F-1A4E-AA6B-81D018C2F6F5}" type="slidenum">
              <a:rPr lang="en-US" smtClean="0"/>
              <a:pPr/>
              <a:t>3</a:t>
            </a:fld>
            <a:endParaRPr lang="en-US" dirty="0"/>
          </a:p>
        </p:txBody>
      </p:sp>
    </p:spTree>
    <p:extLst>
      <p:ext uri="{BB962C8B-B14F-4D97-AF65-F5344CB8AC3E}">
        <p14:creationId xmlns:p14="http://schemas.microsoft.com/office/powerpoint/2010/main" val="220964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1:notes"/>
          <p:cNvSpPr txBox="1">
            <a:spLocks noGrp="1"/>
          </p:cNvSpPr>
          <p:nvPr>
            <p:ph type="sldNum" idx="12"/>
          </p:nvPr>
        </p:nvSpPr>
        <p:spPr>
          <a:xfrm>
            <a:off x="3883852" y="8684826"/>
            <a:ext cx="2972547" cy="45771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GB"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
        <p:nvSpPr>
          <p:cNvPr id="450" name="Google Shape;450;p2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1" name="Google Shape;45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52" name="Google Shape;452;p21:notes"/>
          <p:cNvSpPr txBox="1"/>
          <p:nvPr/>
        </p:nvSpPr>
        <p:spPr>
          <a:xfrm>
            <a:off x="3885455" y="8684826"/>
            <a:ext cx="2970946" cy="457711"/>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BA3F1-4F05-4C60-A19C-34D279F215CA}" type="slidenum">
              <a:rPr lang="en-GB" smtClean="0"/>
              <a:t>10</a:t>
            </a:fld>
            <a:endParaRPr lang="en-GB" dirty="0"/>
          </a:p>
        </p:txBody>
      </p:sp>
    </p:spTree>
    <p:extLst>
      <p:ext uri="{BB962C8B-B14F-4D97-AF65-F5344CB8AC3E}">
        <p14:creationId xmlns:p14="http://schemas.microsoft.com/office/powerpoint/2010/main" val="3088818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BA3F1-4F05-4C60-A19C-34D279F215CA}" type="slidenum">
              <a:rPr lang="en-GB" smtClean="0"/>
              <a:t>11</a:t>
            </a:fld>
            <a:endParaRPr lang="en-GB" dirty="0"/>
          </a:p>
        </p:txBody>
      </p:sp>
    </p:spTree>
    <p:extLst>
      <p:ext uri="{BB962C8B-B14F-4D97-AF65-F5344CB8AC3E}">
        <p14:creationId xmlns:p14="http://schemas.microsoft.com/office/powerpoint/2010/main" val="3088818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BA3F1-4F05-4C60-A19C-34D279F215CA}" type="slidenum">
              <a:rPr lang="en-GB" smtClean="0"/>
              <a:t>5</a:t>
            </a:fld>
            <a:endParaRPr lang="en-GB" dirty="0"/>
          </a:p>
        </p:txBody>
      </p:sp>
    </p:spTree>
    <p:extLst>
      <p:ext uri="{BB962C8B-B14F-4D97-AF65-F5344CB8AC3E}">
        <p14:creationId xmlns:p14="http://schemas.microsoft.com/office/powerpoint/2010/main" val="3088818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BA3F1-4F05-4C60-A19C-34D279F215CA}" type="slidenum">
              <a:rPr lang="en-GB" smtClean="0"/>
              <a:t>6</a:t>
            </a:fld>
            <a:endParaRPr lang="en-GB" dirty="0"/>
          </a:p>
        </p:txBody>
      </p:sp>
    </p:spTree>
    <p:extLst>
      <p:ext uri="{BB962C8B-B14F-4D97-AF65-F5344CB8AC3E}">
        <p14:creationId xmlns:p14="http://schemas.microsoft.com/office/powerpoint/2010/main" val="3088818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89BA3F1-4F05-4C60-A19C-34D279F215CA}" type="slidenum">
              <a:rPr lang="en-GB" smtClean="0"/>
              <a:t>7</a:t>
            </a:fld>
            <a:endParaRPr lang="en-GB" dirty="0"/>
          </a:p>
        </p:txBody>
      </p:sp>
    </p:spTree>
    <p:extLst>
      <p:ext uri="{BB962C8B-B14F-4D97-AF65-F5344CB8AC3E}">
        <p14:creationId xmlns:p14="http://schemas.microsoft.com/office/powerpoint/2010/main" val="3088818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BAD076-BB40-4712-AB2C-B24A7ECEC77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BBE95-A3AF-4A74-A92D-C7AFC5FE9EBC}" type="slidenum">
              <a:rPr lang="en-GB" smtClean="0"/>
              <a:t>‹#›</a:t>
            </a:fld>
            <a:endParaRPr lang="en-GB"/>
          </a:p>
        </p:txBody>
      </p:sp>
    </p:spTree>
    <p:extLst>
      <p:ext uri="{BB962C8B-B14F-4D97-AF65-F5344CB8AC3E}">
        <p14:creationId xmlns:p14="http://schemas.microsoft.com/office/powerpoint/2010/main" val="121602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AD076-BB40-4712-AB2C-B24A7ECEC77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BBE95-A3AF-4A74-A92D-C7AFC5FE9EBC}" type="slidenum">
              <a:rPr lang="en-GB" smtClean="0"/>
              <a:t>‹#›</a:t>
            </a:fld>
            <a:endParaRPr lang="en-GB"/>
          </a:p>
        </p:txBody>
      </p:sp>
    </p:spTree>
    <p:extLst>
      <p:ext uri="{BB962C8B-B14F-4D97-AF65-F5344CB8AC3E}">
        <p14:creationId xmlns:p14="http://schemas.microsoft.com/office/powerpoint/2010/main" val="2909044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AD076-BB40-4712-AB2C-B24A7ECEC77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BBE95-A3AF-4A74-A92D-C7AFC5FE9EBC}" type="slidenum">
              <a:rPr lang="en-GB" smtClean="0"/>
              <a:t>‹#›</a:t>
            </a:fld>
            <a:endParaRPr lang="en-GB"/>
          </a:p>
        </p:txBody>
      </p:sp>
    </p:spTree>
    <p:extLst>
      <p:ext uri="{BB962C8B-B14F-4D97-AF65-F5344CB8AC3E}">
        <p14:creationId xmlns:p14="http://schemas.microsoft.com/office/powerpoint/2010/main" val="830591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BAD076-BB40-4712-AB2C-B24A7ECEC77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BBE95-A3AF-4A74-A92D-C7AFC5FE9EBC}" type="slidenum">
              <a:rPr lang="en-GB" smtClean="0"/>
              <a:t>‹#›</a:t>
            </a:fld>
            <a:endParaRPr lang="en-GB"/>
          </a:p>
        </p:txBody>
      </p:sp>
    </p:spTree>
    <p:extLst>
      <p:ext uri="{BB962C8B-B14F-4D97-AF65-F5344CB8AC3E}">
        <p14:creationId xmlns:p14="http://schemas.microsoft.com/office/powerpoint/2010/main" val="1791968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BAD076-BB40-4712-AB2C-B24A7ECEC77D}" type="datetimeFigureOut">
              <a:rPr lang="en-GB" smtClean="0"/>
              <a:t>09/11/2020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CBBE95-A3AF-4A74-A92D-C7AFC5FE9EBC}" type="slidenum">
              <a:rPr lang="en-GB" smtClean="0"/>
              <a:t>‹#›</a:t>
            </a:fld>
            <a:endParaRPr lang="en-GB"/>
          </a:p>
        </p:txBody>
      </p:sp>
    </p:spTree>
    <p:extLst>
      <p:ext uri="{BB962C8B-B14F-4D97-AF65-F5344CB8AC3E}">
        <p14:creationId xmlns:p14="http://schemas.microsoft.com/office/powerpoint/2010/main" val="154049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BAD076-BB40-4712-AB2C-B24A7ECEC77D}"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CBBE95-A3AF-4A74-A92D-C7AFC5FE9EBC}" type="slidenum">
              <a:rPr lang="en-GB" smtClean="0"/>
              <a:t>‹#›</a:t>
            </a:fld>
            <a:endParaRPr lang="en-GB"/>
          </a:p>
        </p:txBody>
      </p:sp>
    </p:spTree>
    <p:extLst>
      <p:ext uri="{BB962C8B-B14F-4D97-AF65-F5344CB8AC3E}">
        <p14:creationId xmlns:p14="http://schemas.microsoft.com/office/powerpoint/2010/main" val="96996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BAD076-BB40-4712-AB2C-B24A7ECEC77D}" type="datetimeFigureOut">
              <a:rPr lang="en-GB" smtClean="0"/>
              <a:t>09/11/2020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CBBE95-A3AF-4A74-A92D-C7AFC5FE9EBC}" type="slidenum">
              <a:rPr lang="en-GB" smtClean="0"/>
              <a:t>‹#›</a:t>
            </a:fld>
            <a:endParaRPr lang="en-GB"/>
          </a:p>
        </p:txBody>
      </p:sp>
    </p:spTree>
    <p:extLst>
      <p:ext uri="{BB962C8B-B14F-4D97-AF65-F5344CB8AC3E}">
        <p14:creationId xmlns:p14="http://schemas.microsoft.com/office/powerpoint/2010/main" val="161446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BAD076-BB40-4712-AB2C-B24A7ECEC77D}" type="datetimeFigureOut">
              <a:rPr lang="en-GB" smtClean="0"/>
              <a:t>09/11/2020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CBBE95-A3AF-4A74-A92D-C7AFC5FE9EBC}" type="slidenum">
              <a:rPr lang="en-GB" smtClean="0"/>
              <a:t>‹#›</a:t>
            </a:fld>
            <a:endParaRPr lang="en-GB"/>
          </a:p>
        </p:txBody>
      </p:sp>
    </p:spTree>
    <p:extLst>
      <p:ext uri="{BB962C8B-B14F-4D97-AF65-F5344CB8AC3E}">
        <p14:creationId xmlns:p14="http://schemas.microsoft.com/office/powerpoint/2010/main" val="2817145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AD076-BB40-4712-AB2C-B24A7ECEC77D}" type="datetimeFigureOut">
              <a:rPr lang="en-GB" smtClean="0"/>
              <a:t>09/11/2020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CBBE95-A3AF-4A74-A92D-C7AFC5FE9EBC}" type="slidenum">
              <a:rPr lang="en-GB" smtClean="0"/>
              <a:t>‹#›</a:t>
            </a:fld>
            <a:endParaRPr lang="en-GB"/>
          </a:p>
        </p:txBody>
      </p:sp>
    </p:spTree>
    <p:extLst>
      <p:ext uri="{BB962C8B-B14F-4D97-AF65-F5344CB8AC3E}">
        <p14:creationId xmlns:p14="http://schemas.microsoft.com/office/powerpoint/2010/main" val="42248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BAD076-BB40-4712-AB2C-B24A7ECEC77D}"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CBBE95-A3AF-4A74-A92D-C7AFC5FE9EBC}" type="slidenum">
              <a:rPr lang="en-GB" smtClean="0"/>
              <a:t>‹#›</a:t>
            </a:fld>
            <a:endParaRPr lang="en-GB"/>
          </a:p>
        </p:txBody>
      </p:sp>
    </p:spTree>
    <p:extLst>
      <p:ext uri="{BB962C8B-B14F-4D97-AF65-F5344CB8AC3E}">
        <p14:creationId xmlns:p14="http://schemas.microsoft.com/office/powerpoint/2010/main" val="116379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BAD076-BB40-4712-AB2C-B24A7ECEC77D}" type="datetimeFigureOut">
              <a:rPr lang="en-GB" smtClean="0"/>
              <a:t>09/11/2020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CBBE95-A3AF-4A74-A92D-C7AFC5FE9EBC}" type="slidenum">
              <a:rPr lang="en-GB" smtClean="0"/>
              <a:t>‹#›</a:t>
            </a:fld>
            <a:endParaRPr lang="en-GB"/>
          </a:p>
        </p:txBody>
      </p:sp>
    </p:spTree>
    <p:extLst>
      <p:ext uri="{BB962C8B-B14F-4D97-AF65-F5344CB8AC3E}">
        <p14:creationId xmlns:p14="http://schemas.microsoft.com/office/powerpoint/2010/main" val="220603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AD076-BB40-4712-AB2C-B24A7ECEC77D}" type="datetimeFigureOut">
              <a:rPr lang="en-GB" smtClean="0"/>
              <a:t>09/11/2020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BBE95-A3AF-4A74-A92D-C7AFC5FE9EBC}" type="slidenum">
              <a:rPr lang="en-GB" smtClean="0"/>
              <a:t>‹#›</a:t>
            </a:fld>
            <a:endParaRPr lang="en-GB"/>
          </a:p>
        </p:txBody>
      </p:sp>
    </p:spTree>
    <p:extLst>
      <p:ext uri="{BB962C8B-B14F-4D97-AF65-F5344CB8AC3E}">
        <p14:creationId xmlns:p14="http://schemas.microsoft.com/office/powerpoint/2010/main" val="4100607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gbr01.safelinks.protection.outlook.com/?url=https%3A%2F%2Ffrontlinenetwork.org.uk%2Fnews-and-views%2F2020%2F08%2Fhousing-first-across-the-uk%2F&amp;data=02%7C01%7CLGuy%40shp.org.uk%7Cd00da434e9434dd27bc008d86ba38a12%7C079f0f1014a7420a91615233ef8aee2a%7C0%7C1%7C637377697534296119&amp;sdata=VwK7l2r3Ncs0YAz0G9YHTGSjnBX5OiC9SpTXQI6EnNU%3D&amp;reserved=0" TargetMode="External"/><Relationship Id="rId3" Type="http://schemas.openxmlformats.org/officeDocument/2006/relationships/image" Target="../media/image4.png"/><Relationship Id="rId7" Type="http://schemas.openxmlformats.org/officeDocument/2006/relationships/hyperlink" Target="https://gbr01.safelinks.protection.outlook.com/?url=https%3A%2F%2Fhfe.homeless.org.uk%2Fsites%2Fdefault%2Ffiles%2Fattachments%2FAdopting%2520a%2520multi-agency%2520approach.pdf&amp;data=02%7C01%7CLGuy%40shp.org.uk%7Cd00da434e9434dd27bc008d86ba38a12%7C079f0f1014a7420a91615233ef8aee2a%7C0%7C1%7C637377697534296119&amp;sdata=cP2ISu1SE4Zm7RRfs7O5WbSInXobRbHkyGAcYN6INgU%3D&amp;reserved=0"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gbr01.safelinks.protection.outlook.com/?url=https%3A%2F%2Fhomeless.org.uk%2Fconnect%2Fblogs%2F2020%2Fsep%2F29%2Fchanging-local-systems-to-get-everyoneinforgood&amp;data=02%7C01%7CLGuy%40shp.org.uk%7Cd00da434e9434dd27bc008d86ba38a12%7C079f0f1014a7420a91615233ef8aee2a%7C0%7C1%7C637377697534286151&amp;sdata=X5zIuadnRiitmfd1UuBELnr%2BnqmhtWHFl%2FhdBkLs4LY%3D&amp;reserved=0" TargetMode="External"/><Relationship Id="rId5" Type="http://schemas.openxmlformats.org/officeDocument/2006/relationships/hyperlink" Target="https://gbr01.safelinks.protection.outlook.com/?url=http%3A%2F%2Fmeam.org.uk%2F2020%2F10%2F06%2Fpartnerships-self-assessment-tool%2F&amp;data=02%7C01%7CLGuy%40shp.org.uk%7Cd00da434e9434dd27bc008d86ba38a12%7C079f0f1014a7420a91615233ef8aee2a%7C0%7C1%7C637377697534286151&amp;sdata=n8P8RgFQKCZvZWEKv0JtDCPOI5EzQFrRHWX8AVoiJmc%3D&amp;reserved=0" TargetMode="External"/><Relationship Id="rId4" Type="http://schemas.openxmlformats.org/officeDocument/2006/relationships/hyperlink" Target="https://gbr01.safelinks.protection.outlook.com/?url=http%3A%2F%2Fmeam.org.uk%2F2020%2F08%2F18%2Fyear-three-meam-approach-evaluation%2F&amp;data=02%7C01%7CLGuy%40shp.org.uk%7Cd00da434e9434dd27bc008d86ba38a12%7C079f0f1014a7420a91615233ef8aee2a%7C0%7C1%7C637377697534286151&amp;sdata=%2FYQShWZHpsQ6PkcJY%2FInquTOLqq9EXmkqueJg7X2eE0%3D&amp;reserved=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mailto:lguy@shp.org.uk" TargetMode="External"/><Relationship Id="rId5" Type="http://schemas.openxmlformats.org/officeDocument/2006/relationships/image" Target="../media/image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ubtitle 2"/>
          <p:cNvSpPr>
            <a:spLocks noGrp="1"/>
          </p:cNvSpPr>
          <p:nvPr>
            <p:ph type="subTitle" idx="1"/>
          </p:nvPr>
        </p:nvSpPr>
        <p:spPr>
          <a:xfrm>
            <a:off x="367862" y="469605"/>
            <a:ext cx="6858000" cy="850187"/>
          </a:xfrm>
        </p:spPr>
        <p:txBody>
          <a:bodyPr>
            <a:noAutofit/>
          </a:bodyPr>
          <a:lstStyle/>
          <a:p>
            <a:pPr algn="l"/>
            <a:r>
              <a:rPr lang="en-GB" sz="5400" b="1" dirty="0">
                <a:solidFill>
                  <a:schemeClr val="bg1"/>
                </a:solidFill>
              </a:rPr>
              <a:t>Team Around Me case conference  tool</a:t>
            </a:r>
            <a:endParaRPr lang="en-GB" sz="5400" dirty="0">
              <a:solidFill>
                <a:schemeClr val="bg1"/>
              </a:solidFill>
            </a:endParaRPr>
          </a:p>
          <a:p>
            <a:pPr algn="l"/>
            <a:endParaRPr lang="en-GB" sz="18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5489447" y="3825767"/>
            <a:ext cx="3289739" cy="2816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4939" y="5234152"/>
            <a:ext cx="3069020" cy="11182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3958" y="5009536"/>
            <a:ext cx="1773200" cy="1633003"/>
          </a:xfrm>
          <a:prstGeom prst="rect">
            <a:avLst/>
          </a:prstGeom>
        </p:spPr>
      </p:pic>
      <p:sp>
        <p:nvSpPr>
          <p:cNvPr id="7" name="Rectangle 6"/>
          <p:cNvSpPr/>
          <p:nvPr/>
        </p:nvSpPr>
        <p:spPr>
          <a:xfrm>
            <a:off x="501862" y="2803146"/>
            <a:ext cx="4572000" cy="1569660"/>
          </a:xfrm>
          <a:prstGeom prst="rect">
            <a:avLst/>
          </a:prstGeom>
        </p:spPr>
        <p:txBody>
          <a:bodyPr lIns="91440" tIns="45720" rIns="91440" bIns="45720" anchor="t">
            <a:spAutoFit/>
          </a:bodyPr>
          <a:lstStyle/>
          <a:p>
            <a:r>
              <a:rPr lang="en-GB" sz="2400" dirty="0">
                <a:solidFill>
                  <a:schemeClr val="bg1"/>
                </a:solidFill>
              </a:rPr>
              <a:t>A collaborative approach to overcoming system blockages for people experiencing multiple disadvantage</a:t>
            </a:r>
          </a:p>
        </p:txBody>
      </p:sp>
    </p:spTree>
    <p:extLst>
      <p:ext uri="{BB962C8B-B14F-4D97-AF65-F5344CB8AC3E}">
        <p14:creationId xmlns:p14="http://schemas.microsoft.com/office/powerpoint/2010/main" val="3132137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406"/>
            <a:ext cx="9144000" cy="4677139"/>
          </a:xfrm>
          <a:prstGeom prst="rect">
            <a:avLst/>
          </a:prstGeom>
        </p:spPr>
      </p:pic>
      <p:sp>
        <p:nvSpPr>
          <p:cNvPr id="4" name="Content Placeholder 2"/>
          <p:cNvSpPr txBox="1">
            <a:spLocks/>
          </p:cNvSpPr>
          <p:nvPr/>
        </p:nvSpPr>
        <p:spPr>
          <a:xfrm>
            <a:off x="3563889" y="2280832"/>
            <a:ext cx="4465364" cy="3786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sp>
        <p:nvSpPr>
          <p:cNvPr id="3" name="Slide Number Placeholder 2"/>
          <p:cNvSpPr>
            <a:spLocks noGrp="1"/>
          </p:cNvSpPr>
          <p:nvPr>
            <p:ph type="sldNum" sz="quarter" idx="12"/>
          </p:nvPr>
        </p:nvSpPr>
        <p:spPr/>
        <p:txBody>
          <a:bodyPr/>
          <a:lstStyle/>
          <a:p>
            <a:fld id="{8D1FEBD9-6DDC-4BC4-8691-CE3D8BA7BD98}" type="slidenum">
              <a:rPr lang="en-GB" smtClean="0"/>
              <a:t>10</a:t>
            </a:fld>
            <a:endParaRPr lang="en-GB" dirty="0"/>
          </a:p>
        </p:txBody>
      </p:sp>
      <p:sp>
        <p:nvSpPr>
          <p:cNvPr id="6" name="Rectangle 5"/>
          <p:cNvSpPr/>
          <p:nvPr/>
        </p:nvSpPr>
        <p:spPr>
          <a:xfrm>
            <a:off x="251520" y="-219406"/>
            <a:ext cx="8712968" cy="830997"/>
          </a:xfrm>
          <a:prstGeom prst="rect">
            <a:avLst/>
          </a:prstGeom>
        </p:spPr>
        <p:txBody>
          <a:bodyPr wrap="square">
            <a:spAutoFit/>
          </a:bodyPr>
          <a:lstStyle/>
          <a:p>
            <a:endParaRPr lang="en-US" sz="2400" b="1" dirty="0">
              <a:solidFill>
                <a:srgbClr val="7030A0"/>
              </a:solidFill>
            </a:endParaRPr>
          </a:p>
          <a:p>
            <a:endParaRPr lang="en-US" sz="2400" b="1" dirty="0">
              <a:solidFill>
                <a:srgbClr val="002060"/>
              </a:solidFill>
            </a:endParaRPr>
          </a:p>
        </p:txBody>
      </p:sp>
      <p:sp>
        <p:nvSpPr>
          <p:cNvPr id="8" name="Rectangle 7"/>
          <p:cNvSpPr/>
          <p:nvPr/>
        </p:nvSpPr>
        <p:spPr>
          <a:xfrm>
            <a:off x="395536" y="-80908"/>
            <a:ext cx="7992888" cy="584775"/>
          </a:xfrm>
          <a:prstGeom prst="rect">
            <a:avLst/>
          </a:prstGeom>
        </p:spPr>
        <p:txBody>
          <a:bodyPr wrap="square">
            <a:spAutoFit/>
          </a:bodyPr>
          <a:lstStyle/>
          <a:p>
            <a:r>
              <a:rPr lang="en-US" sz="3200" b="1" dirty="0">
                <a:solidFill>
                  <a:schemeClr val="bg1"/>
                </a:solidFill>
                <a:cs typeface="Arial"/>
                <a:sym typeface="Arial"/>
              </a:rPr>
              <a:t>What is Team Around Me?</a:t>
            </a:r>
            <a:endParaRPr lang="en-GB" sz="3200" dirty="0">
              <a:solidFill>
                <a:schemeClr val="bg1"/>
              </a:solidFill>
            </a:endParaRPr>
          </a:p>
        </p:txBody>
      </p:sp>
      <p:sp>
        <p:nvSpPr>
          <p:cNvPr id="2" name="Rectangle 1"/>
          <p:cNvSpPr/>
          <p:nvPr/>
        </p:nvSpPr>
        <p:spPr>
          <a:xfrm>
            <a:off x="328300" y="935386"/>
            <a:ext cx="8352928" cy="4985980"/>
          </a:xfrm>
          <a:prstGeom prst="rect">
            <a:avLst/>
          </a:prstGeom>
        </p:spPr>
        <p:txBody>
          <a:bodyPr wrap="square" lIns="91440" tIns="45720" rIns="91440" bIns="45720" anchor="t">
            <a:spAutoFit/>
          </a:bodyPr>
          <a:lstStyle/>
          <a:p>
            <a:r>
              <a:rPr lang="en-US" b="1" dirty="0">
                <a:solidFill>
                  <a:srgbClr val="7030A0"/>
                </a:solidFill>
              </a:rPr>
              <a:t> </a:t>
            </a:r>
          </a:p>
          <a:p>
            <a:r>
              <a:rPr lang="en-US" sz="2000" b="1" dirty="0"/>
              <a:t>‘Team Around Me’ </a:t>
            </a:r>
            <a:r>
              <a:rPr lang="en-US" sz="2000" dirty="0"/>
              <a:t>is a new structure for holding case conferences or multi-agency meetings, created by FLIC and Pause Islington.</a:t>
            </a:r>
          </a:p>
          <a:p>
            <a:endParaRPr lang="en-US" sz="2000" dirty="0"/>
          </a:p>
          <a:p>
            <a:r>
              <a:rPr lang="en-US" sz="2000" b="1" dirty="0"/>
              <a:t>Standardized structure </a:t>
            </a:r>
            <a:r>
              <a:rPr lang="en-US" sz="2000" dirty="0"/>
              <a:t>which hold agencies accountable for actions. </a:t>
            </a:r>
          </a:p>
          <a:p>
            <a:endParaRPr lang="en-US" sz="2000" dirty="0"/>
          </a:p>
          <a:p>
            <a:r>
              <a:rPr lang="en-US" sz="2000" dirty="0"/>
              <a:t>Recognizes </a:t>
            </a:r>
            <a:r>
              <a:rPr lang="en-US" sz="2000" b="1" dirty="0"/>
              <a:t>strengths</a:t>
            </a:r>
            <a:r>
              <a:rPr lang="en-US" sz="2000" dirty="0"/>
              <a:t> and protective factors before looking at challenges </a:t>
            </a:r>
          </a:p>
          <a:p>
            <a:endParaRPr lang="en-GB" sz="2000" dirty="0"/>
          </a:p>
          <a:p>
            <a:r>
              <a:rPr lang="en-US" sz="2000" b="1" dirty="0"/>
              <a:t>Lead professional chosen by woman </a:t>
            </a:r>
            <a:r>
              <a:rPr lang="en-US" sz="2000" dirty="0"/>
              <a:t>– giving women agency in their support </a:t>
            </a:r>
          </a:p>
          <a:p>
            <a:endParaRPr lang="en-US" sz="2000" dirty="0"/>
          </a:p>
          <a:p>
            <a:r>
              <a:rPr lang="en-US" sz="2000" dirty="0"/>
              <a:t>Looks at </a:t>
            </a:r>
            <a:r>
              <a:rPr lang="en-US" sz="2000" b="1" dirty="0"/>
              <a:t>“system blockages” </a:t>
            </a:r>
            <a:r>
              <a:rPr lang="en-US" sz="2000" dirty="0"/>
              <a:t>– i.e. problems or issues which are getting in the way of a woman accessing services or achieving her goals. </a:t>
            </a:r>
          </a:p>
          <a:p>
            <a:endParaRPr lang="en-US" sz="2000" dirty="0"/>
          </a:p>
          <a:p>
            <a:r>
              <a:rPr lang="en-US" sz="2000" b="1" dirty="0"/>
              <a:t>Action not problem </a:t>
            </a:r>
            <a:r>
              <a:rPr lang="en-US" sz="2000" b="1" dirty="0" err="1"/>
              <a:t>focussed</a:t>
            </a:r>
            <a:r>
              <a:rPr lang="en-US" sz="2000" b="1" dirty="0"/>
              <a:t> </a:t>
            </a:r>
            <a:r>
              <a:rPr lang="en-US" sz="2000" dirty="0"/>
              <a:t>- guides agencies through identifying and thinking about issues/blockages collaboratively with a solution/action focused mindset. </a:t>
            </a:r>
          </a:p>
        </p:txBody>
      </p:sp>
    </p:spTree>
    <p:extLst>
      <p:ext uri="{BB962C8B-B14F-4D97-AF65-F5344CB8AC3E}">
        <p14:creationId xmlns:p14="http://schemas.microsoft.com/office/powerpoint/2010/main" val="268589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92" y="-219406"/>
            <a:ext cx="9144000" cy="4677139"/>
          </a:xfrm>
          <a:prstGeom prst="rect">
            <a:avLst/>
          </a:prstGeom>
        </p:spPr>
      </p:pic>
      <p:sp>
        <p:nvSpPr>
          <p:cNvPr id="4" name="Content Placeholder 2"/>
          <p:cNvSpPr txBox="1">
            <a:spLocks/>
          </p:cNvSpPr>
          <p:nvPr/>
        </p:nvSpPr>
        <p:spPr>
          <a:xfrm>
            <a:off x="3563889" y="2280832"/>
            <a:ext cx="4465364" cy="3786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sp>
        <p:nvSpPr>
          <p:cNvPr id="3" name="Slide Number Placeholder 2"/>
          <p:cNvSpPr>
            <a:spLocks noGrp="1"/>
          </p:cNvSpPr>
          <p:nvPr>
            <p:ph type="sldNum" sz="quarter" idx="12"/>
          </p:nvPr>
        </p:nvSpPr>
        <p:spPr/>
        <p:txBody>
          <a:bodyPr/>
          <a:lstStyle/>
          <a:p>
            <a:fld id="{8D1FEBD9-6DDC-4BC4-8691-CE3D8BA7BD98}" type="slidenum">
              <a:rPr lang="en-GB" smtClean="0"/>
              <a:t>11</a:t>
            </a:fld>
            <a:endParaRPr lang="en-GB" dirty="0"/>
          </a:p>
        </p:txBody>
      </p:sp>
      <p:sp>
        <p:nvSpPr>
          <p:cNvPr id="6" name="Rectangle 5"/>
          <p:cNvSpPr/>
          <p:nvPr/>
        </p:nvSpPr>
        <p:spPr>
          <a:xfrm>
            <a:off x="251520" y="-219406"/>
            <a:ext cx="8712968" cy="830997"/>
          </a:xfrm>
          <a:prstGeom prst="rect">
            <a:avLst/>
          </a:prstGeom>
        </p:spPr>
        <p:txBody>
          <a:bodyPr wrap="square">
            <a:spAutoFit/>
          </a:bodyPr>
          <a:lstStyle/>
          <a:p>
            <a:endParaRPr lang="en-US" sz="2400" b="1" dirty="0">
              <a:solidFill>
                <a:srgbClr val="7030A0"/>
              </a:solidFill>
            </a:endParaRPr>
          </a:p>
          <a:p>
            <a:endParaRPr lang="en-US" sz="2400" b="1" dirty="0">
              <a:solidFill>
                <a:srgbClr val="002060"/>
              </a:solidFill>
            </a:endParaRPr>
          </a:p>
        </p:txBody>
      </p:sp>
      <p:sp>
        <p:nvSpPr>
          <p:cNvPr id="8" name="Rectangle 7"/>
          <p:cNvSpPr/>
          <p:nvPr/>
        </p:nvSpPr>
        <p:spPr>
          <a:xfrm>
            <a:off x="395536" y="-80908"/>
            <a:ext cx="7992888" cy="584775"/>
          </a:xfrm>
          <a:prstGeom prst="rect">
            <a:avLst/>
          </a:prstGeom>
        </p:spPr>
        <p:txBody>
          <a:bodyPr wrap="square">
            <a:spAutoFit/>
          </a:bodyPr>
          <a:lstStyle/>
          <a:p>
            <a:r>
              <a:rPr lang="en-US" sz="3200" b="1" dirty="0">
                <a:solidFill>
                  <a:schemeClr val="bg1"/>
                </a:solidFill>
                <a:cs typeface="Arial"/>
                <a:sym typeface="Arial"/>
              </a:rPr>
              <a:t>Team Around Me Agenda</a:t>
            </a:r>
            <a:endParaRPr lang="en-GB" sz="3200" dirty="0">
              <a:solidFill>
                <a:schemeClr val="bg1"/>
              </a:solidFill>
            </a:endParaRPr>
          </a:p>
        </p:txBody>
      </p:sp>
      <p:sp>
        <p:nvSpPr>
          <p:cNvPr id="2" name="Rectangle 1"/>
          <p:cNvSpPr/>
          <p:nvPr/>
        </p:nvSpPr>
        <p:spPr>
          <a:xfrm>
            <a:off x="395536" y="474344"/>
            <a:ext cx="8352928" cy="646331"/>
          </a:xfrm>
          <a:prstGeom prst="rect">
            <a:avLst/>
          </a:prstGeom>
        </p:spPr>
        <p:txBody>
          <a:bodyPr wrap="square">
            <a:spAutoFit/>
          </a:bodyPr>
          <a:lstStyle/>
          <a:p>
            <a:r>
              <a:rPr lang="en-US" b="1" dirty="0">
                <a:solidFill>
                  <a:srgbClr val="7030A0"/>
                </a:solidFill>
              </a:rPr>
              <a:t> </a:t>
            </a:r>
          </a:p>
          <a:p>
            <a:endParaRPr lang="en-US" b="1" dirty="0">
              <a:solidFill>
                <a:srgbClr val="7030A0"/>
              </a:solidFill>
            </a:endParaRPr>
          </a:p>
        </p:txBody>
      </p:sp>
      <p:sp>
        <p:nvSpPr>
          <p:cNvPr id="12" name="TextBox 11"/>
          <p:cNvSpPr txBox="1"/>
          <p:nvPr/>
        </p:nvSpPr>
        <p:spPr>
          <a:xfrm>
            <a:off x="395536" y="714275"/>
            <a:ext cx="8280920" cy="6001643"/>
          </a:xfrm>
          <a:prstGeom prst="rect">
            <a:avLst/>
          </a:prstGeom>
          <a:noFill/>
        </p:spPr>
        <p:txBody>
          <a:bodyPr wrap="square" rtlCol="0">
            <a:spAutoFit/>
          </a:bodyPr>
          <a:lstStyle/>
          <a:p>
            <a:r>
              <a:rPr lang="en-GB" b="1" dirty="0"/>
              <a:t>1. </a:t>
            </a:r>
            <a:r>
              <a:rPr lang="en-GB" dirty="0"/>
              <a:t>Review of NAME’s achievements thus far/positive feedback</a:t>
            </a:r>
          </a:p>
          <a:p>
            <a:endParaRPr lang="en-US" b="1" dirty="0">
              <a:solidFill>
                <a:srgbClr val="C00000"/>
              </a:solidFill>
            </a:endParaRPr>
          </a:p>
          <a:p>
            <a:r>
              <a:rPr lang="en-US" b="1" dirty="0"/>
              <a:t>2. </a:t>
            </a:r>
            <a:r>
              <a:rPr lang="en-GB" dirty="0"/>
              <a:t>What goals or issues remain? Complete action plan: Goal/issue, Actions, Who, By when, does this issue remain a challenge?</a:t>
            </a:r>
          </a:p>
          <a:p>
            <a:endParaRPr lang="en-US" b="1" dirty="0">
              <a:solidFill>
                <a:srgbClr val="C00000"/>
              </a:solidFill>
            </a:endParaRPr>
          </a:p>
          <a:p>
            <a:r>
              <a:rPr lang="en-US" b="1" dirty="0"/>
              <a:t>3. </a:t>
            </a:r>
            <a:r>
              <a:rPr lang="en-US" dirty="0"/>
              <a:t>System thinking process tool for blocks/challenges</a:t>
            </a:r>
          </a:p>
          <a:p>
            <a:endParaRPr lang="en-GB" dirty="0"/>
          </a:p>
          <a:p>
            <a:r>
              <a:rPr lang="en-GB" b="1" dirty="0">
                <a:solidFill>
                  <a:srgbClr val="C00000"/>
                </a:solidFill>
              </a:rPr>
              <a:t>Aspiration</a:t>
            </a:r>
            <a:r>
              <a:rPr lang="en-GB" dirty="0"/>
              <a:t> - </a:t>
            </a:r>
            <a:r>
              <a:rPr lang="en-GB" sz="1600" i="1" dirty="0"/>
              <a:t>What would the client like to achieve if the system could be changed or the issue unblocked? Could it benefit other clients and/or  improve how services work together?</a:t>
            </a:r>
          </a:p>
          <a:p>
            <a:endParaRPr lang="en-US" i="1" dirty="0"/>
          </a:p>
          <a:p>
            <a:r>
              <a:rPr lang="en-US" b="1" dirty="0">
                <a:solidFill>
                  <a:srgbClr val="C00000"/>
                </a:solidFill>
              </a:rPr>
              <a:t>Block</a:t>
            </a:r>
            <a:r>
              <a:rPr lang="en-US" dirty="0"/>
              <a:t> - </a:t>
            </a:r>
            <a:r>
              <a:rPr lang="en-GB" sz="1600" i="1" dirty="0"/>
              <a:t>What is getting in the way of this happening at the moment – what are the problems – either in the system or at a service level?</a:t>
            </a:r>
          </a:p>
          <a:p>
            <a:endParaRPr lang="en-US" i="1" dirty="0"/>
          </a:p>
          <a:p>
            <a:r>
              <a:rPr lang="en-US" b="1" dirty="0">
                <a:solidFill>
                  <a:srgbClr val="C00000"/>
                </a:solidFill>
              </a:rPr>
              <a:t>Reflection</a:t>
            </a:r>
            <a:r>
              <a:rPr lang="en-US" dirty="0"/>
              <a:t> - </a:t>
            </a:r>
            <a:r>
              <a:rPr lang="en-GB" sz="1600" i="1" dirty="0"/>
              <a:t>What are people’s thoughts about this issue? </a:t>
            </a:r>
          </a:p>
          <a:p>
            <a:endParaRPr lang="en-US" i="1" dirty="0"/>
          </a:p>
          <a:p>
            <a:r>
              <a:rPr lang="en-US" b="1" dirty="0">
                <a:solidFill>
                  <a:srgbClr val="C00000"/>
                </a:solidFill>
              </a:rPr>
              <a:t>Questions</a:t>
            </a:r>
            <a:r>
              <a:rPr lang="en-US" i="1" dirty="0"/>
              <a:t> </a:t>
            </a:r>
            <a:r>
              <a:rPr lang="en-US" sz="1600" i="1" dirty="0"/>
              <a:t>- </a:t>
            </a:r>
            <a:r>
              <a:rPr lang="en-GB" sz="1600" i="1" dirty="0"/>
              <a:t>What do we need to know or do in order to start tackling this issue? Is there anything we need to clarify? Are there differences of opinion between services? Are there different remits of services? What does the client think about these issues? </a:t>
            </a:r>
          </a:p>
          <a:p>
            <a:endParaRPr lang="en-US" sz="1600" i="1" dirty="0"/>
          </a:p>
          <a:p>
            <a:r>
              <a:rPr lang="en-US" b="1" dirty="0">
                <a:solidFill>
                  <a:srgbClr val="C00000"/>
                </a:solidFill>
              </a:rPr>
              <a:t>Actions</a:t>
            </a:r>
            <a:r>
              <a:rPr lang="en-US" i="1" dirty="0"/>
              <a:t> </a:t>
            </a:r>
            <a:r>
              <a:rPr lang="en-US" sz="1600" i="1" dirty="0"/>
              <a:t>- </a:t>
            </a:r>
            <a:r>
              <a:rPr lang="en-GB" sz="1600" i="1" dirty="0"/>
              <a:t>What are we able to do about the issue/system blockage today, within this case conference? What do we need to do after this meeting?: How, when, where &amp; who with?</a:t>
            </a:r>
          </a:p>
          <a:p>
            <a:endParaRPr lang="en-GB" dirty="0"/>
          </a:p>
        </p:txBody>
      </p:sp>
    </p:spTree>
    <p:extLst>
      <p:ext uri="{BB962C8B-B14F-4D97-AF65-F5344CB8AC3E}">
        <p14:creationId xmlns:p14="http://schemas.microsoft.com/office/powerpoint/2010/main" val="2741752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406"/>
            <a:ext cx="9144000" cy="4677139"/>
          </a:xfrm>
          <a:prstGeom prst="rect">
            <a:avLst/>
          </a:prstGeom>
        </p:spPr>
      </p:pic>
      <p:sp>
        <p:nvSpPr>
          <p:cNvPr id="4" name="Content Placeholder 2"/>
          <p:cNvSpPr txBox="1">
            <a:spLocks/>
          </p:cNvSpPr>
          <p:nvPr/>
        </p:nvSpPr>
        <p:spPr>
          <a:xfrm>
            <a:off x="3563889" y="2280832"/>
            <a:ext cx="4465364" cy="3786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sp>
        <p:nvSpPr>
          <p:cNvPr id="3" name="Slide Number Placeholder 2"/>
          <p:cNvSpPr>
            <a:spLocks noGrp="1"/>
          </p:cNvSpPr>
          <p:nvPr>
            <p:ph type="sldNum" sz="quarter" idx="12"/>
          </p:nvPr>
        </p:nvSpPr>
        <p:spPr/>
        <p:txBody>
          <a:bodyPr/>
          <a:lstStyle/>
          <a:p>
            <a:fld id="{8D1FEBD9-6DDC-4BC4-8691-CE3D8BA7BD98}" type="slidenum">
              <a:rPr lang="en-GB" smtClean="0"/>
              <a:t>12</a:t>
            </a:fld>
            <a:endParaRPr lang="en-GB" dirty="0"/>
          </a:p>
        </p:txBody>
      </p:sp>
      <p:sp>
        <p:nvSpPr>
          <p:cNvPr id="6" name="Rectangle 5"/>
          <p:cNvSpPr/>
          <p:nvPr/>
        </p:nvSpPr>
        <p:spPr>
          <a:xfrm>
            <a:off x="251520" y="-219406"/>
            <a:ext cx="8712968" cy="830997"/>
          </a:xfrm>
          <a:prstGeom prst="rect">
            <a:avLst/>
          </a:prstGeom>
        </p:spPr>
        <p:txBody>
          <a:bodyPr wrap="square">
            <a:spAutoFit/>
          </a:bodyPr>
          <a:lstStyle/>
          <a:p>
            <a:endParaRPr lang="en-US" sz="2400" b="1" dirty="0">
              <a:solidFill>
                <a:srgbClr val="7030A0"/>
              </a:solidFill>
            </a:endParaRPr>
          </a:p>
          <a:p>
            <a:endParaRPr lang="en-US" sz="2400" b="1" dirty="0">
              <a:solidFill>
                <a:srgbClr val="002060"/>
              </a:solidFill>
            </a:endParaRPr>
          </a:p>
        </p:txBody>
      </p:sp>
      <p:sp>
        <p:nvSpPr>
          <p:cNvPr id="8" name="Rectangle 7"/>
          <p:cNvSpPr/>
          <p:nvPr/>
        </p:nvSpPr>
        <p:spPr>
          <a:xfrm>
            <a:off x="395536" y="-80908"/>
            <a:ext cx="7992888" cy="584775"/>
          </a:xfrm>
          <a:prstGeom prst="rect">
            <a:avLst/>
          </a:prstGeom>
        </p:spPr>
        <p:txBody>
          <a:bodyPr wrap="square">
            <a:spAutoFit/>
          </a:bodyPr>
          <a:lstStyle/>
          <a:p>
            <a:r>
              <a:rPr lang="en-US" sz="3200" b="1" dirty="0">
                <a:solidFill>
                  <a:schemeClr val="bg1"/>
                </a:solidFill>
                <a:cs typeface="Arial"/>
                <a:sym typeface="Arial"/>
              </a:rPr>
              <a:t>Team Around Me feedback</a:t>
            </a:r>
            <a:endParaRPr lang="en-GB" sz="3200" dirty="0">
              <a:solidFill>
                <a:schemeClr val="bg1"/>
              </a:solidFill>
            </a:endParaRPr>
          </a:p>
        </p:txBody>
      </p:sp>
      <p:sp>
        <p:nvSpPr>
          <p:cNvPr id="2" name="Rectangle 1"/>
          <p:cNvSpPr/>
          <p:nvPr/>
        </p:nvSpPr>
        <p:spPr>
          <a:xfrm>
            <a:off x="395536" y="474344"/>
            <a:ext cx="8352928" cy="677108"/>
          </a:xfrm>
          <a:prstGeom prst="rect">
            <a:avLst/>
          </a:prstGeom>
        </p:spPr>
        <p:txBody>
          <a:bodyPr wrap="square">
            <a:spAutoFit/>
          </a:bodyPr>
          <a:lstStyle/>
          <a:p>
            <a:r>
              <a:rPr lang="en-US" b="1" dirty="0">
                <a:solidFill>
                  <a:srgbClr val="7030A0"/>
                </a:solidFill>
              </a:rPr>
              <a:t> </a:t>
            </a:r>
          </a:p>
          <a:p>
            <a:endParaRPr lang="en-US" sz="2000" b="1" dirty="0"/>
          </a:p>
        </p:txBody>
      </p:sp>
      <p:sp>
        <p:nvSpPr>
          <p:cNvPr id="5" name="Rectangle 4"/>
          <p:cNvSpPr/>
          <p:nvPr/>
        </p:nvSpPr>
        <p:spPr>
          <a:xfrm>
            <a:off x="395536" y="980728"/>
            <a:ext cx="8352928" cy="4926477"/>
          </a:xfrm>
          <a:prstGeom prst="rect">
            <a:avLst/>
          </a:prstGeom>
        </p:spPr>
        <p:txBody>
          <a:bodyPr wrap="square">
            <a:spAutoFit/>
          </a:bodyPr>
          <a:lstStyle/>
          <a:p>
            <a:pPr indent="0">
              <a:lnSpc>
                <a:spcPct val="120000"/>
              </a:lnSpc>
              <a:spcBef>
                <a:spcPts val="1000"/>
              </a:spcBef>
              <a:buNone/>
            </a:pPr>
            <a:r>
              <a:rPr lang="en-US" dirty="0"/>
              <a:t>“Team Around Me has been working really well for the women I work with. It encourages attendance by the client, and is extremely useful for collating information. </a:t>
            </a:r>
            <a:r>
              <a:rPr lang="en-US" b="1" dirty="0"/>
              <a:t>The women feel empowered</a:t>
            </a:r>
            <a:r>
              <a:rPr lang="en-US" dirty="0"/>
              <a:t>, feels valued, believed and is in the driving seat – and because of this, they have achieved some pretty positive outcomes!” </a:t>
            </a:r>
          </a:p>
          <a:p>
            <a:pPr indent="0">
              <a:lnSpc>
                <a:spcPct val="120000"/>
              </a:lnSpc>
              <a:spcBef>
                <a:spcPts val="1000"/>
              </a:spcBef>
              <a:buNone/>
            </a:pPr>
            <a:r>
              <a:rPr lang="en-US" b="1" dirty="0"/>
              <a:t>- Specialist woman’s organization involved in pilot, Camden</a:t>
            </a:r>
          </a:p>
          <a:p>
            <a:pPr marL="1200150" indent="-857250">
              <a:lnSpc>
                <a:spcPct val="120000"/>
              </a:lnSpc>
              <a:spcBef>
                <a:spcPts val="1000"/>
              </a:spcBef>
              <a:buFontTx/>
              <a:buChar char="-"/>
            </a:pPr>
            <a:endParaRPr lang="en-US" b="1" dirty="0"/>
          </a:p>
          <a:p>
            <a:pPr indent="0">
              <a:lnSpc>
                <a:spcPct val="120000"/>
              </a:lnSpc>
              <a:spcBef>
                <a:spcPts val="1000"/>
              </a:spcBef>
              <a:buNone/>
            </a:pPr>
            <a:r>
              <a:rPr lang="en-US" dirty="0"/>
              <a:t>“It was easy to follow and allowed the client to be in control. The client decided who she wanted to attend and I believe that complimented the level of engagement. It is a better format than typical professional meetings as it was client led. The meeting started by acknowledging the client’s achievement and she was overwhelmed by how far she had come as she generally suffers from low self-esteem. </a:t>
            </a:r>
            <a:r>
              <a:rPr lang="en-US" b="1" dirty="0"/>
              <a:t>The meeting was extremely uplifting</a:t>
            </a:r>
            <a:r>
              <a:rPr lang="en-US" dirty="0"/>
              <a:t>.”</a:t>
            </a:r>
          </a:p>
          <a:p>
            <a:pPr indent="0">
              <a:lnSpc>
                <a:spcPct val="120000"/>
              </a:lnSpc>
              <a:spcBef>
                <a:spcPts val="1000"/>
              </a:spcBef>
              <a:buNone/>
            </a:pPr>
            <a:r>
              <a:rPr lang="en-US" dirty="0"/>
              <a:t>- </a:t>
            </a:r>
            <a:r>
              <a:rPr lang="en-US" b="1" dirty="0"/>
              <a:t>Camden partner agency</a:t>
            </a:r>
          </a:p>
        </p:txBody>
      </p:sp>
    </p:spTree>
    <p:extLst>
      <p:ext uri="{BB962C8B-B14F-4D97-AF65-F5344CB8AC3E}">
        <p14:creationId xmlns:p14="http://schemas.microsoft.com/office/powerpoint/2010/main" val="895918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406"/>
            <a:ext cx="9144000" cy="4677139"/>
          </a:xfrm>
          <a:prstGeom prst="rect">
            <a:avLst/>
          </a:prstGeom>
        </p:spPr>
      </p:pic>
      <p:sp>
        <p:nvSpPr>
          <p:cNvPr id="4" name="Content Placeholder 2"/>
          <p:cNvSpPr txBox="1">
            <a:spLocks/>
          </p:cNvSpPr>
          <p:nvPr/>
        </p:nvSpPr>
        <p:spPr>
          <a:xfrm>
            <a:off x="3563889" y="2280832"/>
            <a:ext cx="4465364" cy="3786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sp>
        <p:nvSpPr>
          <p:cNvPr id="3" name="Slide Number Placeholder 2"/>
          <p:cNvSpPr>
            <a:spLocks noGrp="1"/>
          </p:cNvSpPr>
          <p:nvPr>
            <p:ph type="sldNum" sz="quarter" idx="12"/>
          </p:nvPr>
        </p:nvSpPr>
        <p:spPr/>
        <p:txBody>
          <a:bodyPr/>
          <a:lstStyle/>
          <a:p>
            <a:fld id="{8D1FEBD9-6DDC-4BC4-8691-CE3D8BA7BD98}" type="slidenum">
              <a:rPr lang="en-GB" smtClean="0"/>
              <a:t>13</a:t>
            </a:fld>
            <a:endParaRPr lang="en-GB" dirty="0"/>
          </a:p>
        </p:txBody>
      </p:sp>
      <p:sp>
        <p:nvSpPr>
          <p:cNvPr id="6" name="Rectangle 5"/>
          <p:cNvSpPr/>
          <p:nvPr/>
        </p:nvSpPr>
        <p:spPr>
          <a:xfrm>
            <a:off x="251520" y="-99392"/>
            <a:ext cx="8712968" cy="1323439"/>
          </a:xfrm>
          <a:prstGeom prst="rect">
            <a:avLst/>
          </a:prstGeom>
        </p:spPr>
        <p:txBody>
          <a:bodyPr wrap="square">
            <a:spAutoFit/>
          </a:bodyPr>
          <a:lstStyle/>
          <a:p>
            <a:r>
              <a:rPr lang="en-GB" sz="3200" b="1" dirty="0">
                <a:solidFill>
                  <a:schemeClr val="bg1"/>
                </a:solidFill>
                <a:cs typeface="Arial"/>
                <a:sym typeface="Arial"/>
              </a:rPr>
              <a:t>Where is Team Around Me being used?</a:t>
            </a:r>
            <a:endParaRPr lang="en-US" sz="3200" b="1" dirty="0">
              <a:solidFill>
                <a:schemeClr val="bg1"/>
              </a:solidFill>
            </a:endParaRPr>
          </a:p>
          <a:p>
            <a:endParaRPr lang="en-US" sz="2400" b="1" dirty="0">
              <a:solidFill>
                <a:srgbClr val="7030A0"/>
              </a:solidFill>
            </a:endParaRPr>
          </a:p>
          <a:p>
            <a:endParaRPr lang="en-US" sz="2400" b="1" dirty="0">
              <a:solidFill>
                <a:srgbClr val="002060"/>
              </a:solidFill>
            </a:endParaRPr>
          </a:p>
        </p:txBody>
      </p:sp>
      <p:sp>
        <p:nvSpPr>
          <p:cNvPr id="2" name="Rectangle 1"/>
          <p:cNvSpPr/>
          <p:nvPr/>
        </p:nvSpPr>
        <p:spPr>
          <a:xfrm>
            <a:off x="683568" y="1052736"/>
            <a:ext cx="8064896" cy="1954381"/>
          </a:xfrm>
          <a:prstGeom prst="rect">
            <a:avLst/>
          </a:prstGeom>
        </p:spPr>
        <p:txBody>
          <a:bodyPr wrap="square">
            <a:spAutoFit/>
          </a:bodyPr>
          <a:lstStyle/>
          <a:p>
            <a:pPr lvl="0" indent="0">
              <a:spcBef>
                <a:spcPts val="1000"/>
              </a:spcBef>
              <a:buNone/>
            </a:pPr>
            <a:endParaRPr lang="en-GB" sz="2400" dirty="0">
              <a:ea typeface="Arial"/>
              <a:cs typeface="Arial"/>
              <a:sym typeface="Arial"/>
            </a:endParaRPr>
          </a:p>
          <a:p>
            <a:pPr lvl="0" indent="0">
              <a:spcBef>
                <a:spcPts val="1000"/>
              </a:spcBef>
              <a:buNone/>
            </a:pPr>
            <a:endParaRPr lang="en-GB" sz="2400" dirty="0">
              <a:ea typeface="Arial"/>
              <a:cs typeface="Arial"/>
              <a:sym typeface="Arial"/>
            </a:endParaRPr>
          </a:p>
          <a:p>
            <a:pPr lvl="0" indent="0">
              <a:spcBef>
                <a:spcPts val="1000"/>
              </a:spcBef>
              <a:buNone/>
            </a:pPr>
            <a:endParaRPr lang="en-GB" sz="2400" dirty="0">
              <a:ea typeface="Arial"/>
              <a:cs typeface="Arial"/>
              <a:sym typeface="Arial"/>
            </a:endParaRPr>
          </a:p>
          <a:p>
            <a:pPr lvl="0" indent="0">
              <a:spcBef>
                <a:spcPts val="1000"/>
              </a:spcBef>
              <a:buNone/>
            </a:pPr>
            <a:endParaRPr lang="en-GB" sz="2400" dirty="0">
              <a:ea typeface="Arial"/>
              <a:cs typeface="Arial"/>
              <a:sym typeface="Arial"/>
            </a:endParaRPr>
          </a:p>
        </p:txBody>
      </p:sp>
      <p:sp>
        <p:nvSpPr>
          <p:cNvPr id="5" name="Rectangle 4"/>
          <p:cNvSpPr/>
          <p:nvPr/>
        </p:nvSpPr>
        <p:spPr>
          <a:xfrm>
            <a:off x="505685" y="954544"/>
            <a:ext cx="8280920" cy="4247317"/>
          </a:xfrm>
          <a:prstGeom prst="rect">
            <a:avLst/>
          </a:prstGeom>
        </p:spPr>
        <p:txBody>
          <a:bodyPr wrap="square" lIns="91440" tIns="45720" rIns="91440" bIns="45720" anchor="t">
            <a:spAutoFit/>
          </a:bodyPr>
          <a:lstStyle/>
          <a:p>
            <a:r>
              <a:rPr lang="en-US" b="1" dirty="0"/>
              <a:t>Camden – </a:t>
            </a:r>
            <a:r>
              <a:rPr lang="en-US" dirty="0"/>
              <a:t>Camden Safe Space (</a:t>
            </a:r>
            <a:r>
              <a:rPr lang="en-US" dirty="0" err="1"/>
              <a:t>Endell</a:t>
            </a:r>
            <a:r>
              <a:rPr lang="en-US" dirty="0"/>
              <a:t> street, Endsleigh gardens, Birkenhead Street), extending to Arlington and Mount Pleasant. TAM embedded in Safe Space project model, Women at the Well, Routes off the streets, 184 and ICAS, Camden MARAC</a:t>
            </a:r>
          </a:p>
          <a:p>
            <a:r>
              <a:rPr lang="en-US" dirty="0"/>
              <a:t>Camden Multiple Disadvantage Steering group looking at collated blockages </a:t>
            </a:r>
          </a:p>
          <a:p>
            <a:endParaRPr lang="en-US" dirty="0">
              <a:cs typeface="Calibri"/>
            </a:endParaRPr>
          </a:p>
          <a:p>
            <a:endParaRPr lang="en-US" dirty="0"/>
          </a:p>
          <a:p>
            <a:r>
              <a:rPr lang="en-US" b="1" dirty="0"/>
              <a:t>Islington – </a:t>
            </a:r>
            <a:r>
              <a:rPr lang="en-US" dirty="0"/>
              <a:t>Pause, Solace (</a:t>
            </a:r>
            <a:r>
              <a:rPr lang="en-US" dirty="0" err="1"/>
              <a:t>WiSER</a:t>
            </a:r>
            <a:r>
              <a:rPr lang="en-US" dirty="0"/>
              <a:t> project, Housing First pilot), Advance Minerva, Islington MARAC, structure being trialed for MARAC plus meetings, workshops being delivered to Advance services, Crisis services in Islington Mental Health Teams.</a:t>
            </a:r>
            <a:endParaRPr lang="en-US" dirty="0">
              <a:cs typeface="Calibri"/>
            </a:endParaRPr>
          </a:p>
          <a:p>
            <a:endParaRPr lang="en-US" dirty="0">
              <a:cs typeface="Calibri"/>
            </a:endParaRPr>
          </a:p>
          <a:p>
            <a:endParaRPr lang="en-US" dirty="0"/>
          </a:p>
          <a:p>
            <a:r>
              <a:rPr lang="en-US" b="1" dirty="0"/>
              <a:t>Opportunities – </a:t>
            </a:r>
            <a:r>
              <a:rPr lang="en-US" dirty="0"/>
              <a:t>framework to be adopted more widely across MARACs as a tool to better support women experiencing MD. Use across hostel pathways. Safeguarding meetings?</a:t>
            </a:r>
            <a:endParaRPr lang="en-US" dirty="0">
              <a:cs typeface="Calibri"/>
            </a:endParaRPr>
          </a:p>
          <a:p>
            <a:endParaRPr lang="en-US" dirty="0">
              <a:cs typeface="Calibri"/>
            </a:endParaRPr>
          </a:p>
        </p:txBody>
      </p:sp>
    </p:spTree>
    <p:extLst>
      <p:ext uri="{BB962C8B-B14F-4D97-AF65-F5344CB8AC3E}">
        <p14:creationId xmlns:p14="http://schemas.microsoft.com/office/powerpoint/2010/main" val="410979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406"/>
            <a:ext cx="9144000" cy="4677139"/>
          </a:xfrm>
          <a:prstGeom prst="rect">
            <a:avLst/>
          </a:prstGeom>
        </p:spPr>
      </p:pic>
      <p:sp>
        <p:nvSpPr>
          <p:cNvPr id="4" name="Content Placeholder 2"/>
          <p:cNvSpPr txBox="1">
            <a:spLocks/>
          </p:cNvSpPr>
          <p:nvPr/>
        </p:nvSpPr>
        <p:spPr>
          <a:xfrm>
            <a:off x="3563889" y="2280832"/>
            <a:ext cx="4465364" cy="3786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sp>
        <p:nvSpPr>
          <p:cNvPr id="3" name="Slide Number Placeholder 2"/>
          <p:cNvSpPr>
            <a:spLocks noGrp="1"/>
          </p:cNvSpPr>
          <p:nvPr>
            <p:ph type="sldNum" sz="quarter" idx="12"/>
          </p:nvPr>
        </p:nvSpPr>
        <p:spPr/>
        <p:txBody>
          <a:bodyPr/>
          <a:lstStyle/>
          <a:p>
            <a:fld id="{8D1FEBD9-6DDC-4BC4-8691-CE3D8BA7BD98}" type="slidenum">
              <a:rPr lang="en-GB" smtClean="0"/>
              <a:t>14</a:t>
            </a:fld>
            <a:endParaRPr lang="en-GB" dirty="0"/>
          </a:p>
        </p:txBody>
      </p:sp>
      <p:sp>
        <p:nvSpPr>
          <p:cNvPr id="6" name="Rectangle 5"/>
          <p:cNvSpPr/>
          <p:nvPr/>
        </p:nvSpPr>
        <p:spPr>
          <a:xfrm>
            <a:off x="251520" y="-99392"/>
            <a:ext cx="8712968" cy="1323439"/>
          </a:xfrm>
          <a:prstGeom prst="rect">
            <a:avLst/>
          </a:prstGeom>
        </p:spPr>
        <p:txBody>
          <a:bodyPr wrap="square" lIns="91440" tIns="45720" rIns="91440" bIns="45720" anchor="t">
            <a:spAutoFit/>
          </a:bodyPr>
          <a:lstStyle/>
          <a:p>
            <a:r>
              <a:rPr lang="en-GB" sz="3200" b="1">
                <a:solidFill>
                  <a:schemeClr val="bg1"/>
                </a:solidFill>
                <a:cs typeface="Arial"/>
                <a:sym typeface="Arial"/>
              </a:rPr>
              <a:t>Resources</a:t>
            </a:r>
            <a:endParaRPr lang="en-GB" sz="3200" b="1">
              <a:solidFill>
                <a:schemeClr val="bg1"/>
              </a:solidFill>
              <a:cs typeface="Arial"/>
            </a:endParaRPr>
          </a:p>
          <a:p>
            <a:endParaRPr lang="en-US" sz="2400" b="1" dirty="0">
              <a:solidFill>
                <a:srgbClr val="7030A0"/>
              </a:solidFill>
            </a:endParaRPr>
          </a:p>
          <a:p>
            <a:endParaRPr lang="en-US" sz="2400" b="1" dirty="0">
              <a:solidFill>
                <a:srgbClr val="002060"/>
              </a:solidFill>
            </a:endParaRPr>
          </a:p>
        </p:txBody>
      </p:sp>
      <p:sp>
        <p:nvSpPr>
          <p:cNvPr id="2" name="Rectangle 1"/>
          <p:cNvSpPr/>
          <p:nvPr/>
        </p:nvSpPr>
        <p:spPr>
          <a:xfrm>
            <a:off x="683568" y="1052736"/>
            <a:ext cx="8064896" cy="646331"/>
          </a:xfrm>
          <a:prstGeom prst="rect">
            <a:avLst/>
          </a:prstGeom>
        </p:spPr>
        <p:txBody>
          <a:bodyPr wrap="square" lIns="91440" tIns="45720" rIns="91440" bIns="45720" anchor="t">
            <a:spAutoFit/>
          </a:bodyPr>
          <a:lstStyle/>
          <a:p>
            <a:pPr>
              <a:spcBef>
                <a:spcPts val="1000"/>
              </a:spcBef>
            </a:pPr>
            <a:endParaRPr lang="en-GB" sz="3600" b="1" dirty="0">
              <a:ea typeface="Arial"/>
              <a:cs typeface="Arial"/>
            </a:endParaRPr>
          </a:p>
        </p:txBody>
      </p:sp>
      <p:sp>
        <p:nvSpPr>
          <p:cNvPr id="5" name="Rectangle 4"/>
          <p:cNvSpPr/>
          <p:nvPr/>
        </p:nvSpPr>
        <p:spPr>
          <a:xfrm>
            <a:off x="539552" y="751344"/>
            <a:ext cx="8280920" cy="646331"/>
          </a:xfrm>
          <a:prstGeom prst="rect">
            <a:avLst/>
          </a:prstGeom>
        </p:spPr>
        <p:txBody>
          <a:bodyPr wrap="square" lIns="91440" tIns="45720" rIns="91440" bIns="45720" anchor="t">
            <a:spAutoFit/>
          </a:bodyPr>
          <a:lstStyle/>
          <a:p>
            <a:endParaRPr lang="en-US" dirty="0"/>
          </a:p>
          <a:p>
            <a:endParaRPr lang="en-US" dirty="0">
              <a:cs typeface="Calibri"/>
            </a:endParaRPr>
          </a:p>
        </p:txBody>
      </p:sp>
      <p:sp>
        <p:nvSpPr>
          <p:cNvPr id="8" name="TextBox 7">
            <a:extLst>
              <a:ext uri="{FF2B5EF4-FFF2-40B4-BE49-F238E27FC236}">
                <a16:creationId xmlns:a16="http://schemas.microsoft.com/office/drawing/2014/main" id="{A2F83F70-525E-41E7-9DCF-D97DAEDF2C8D}"/>
              </a:ext>
            </a:extLst>
          </p:cNvPr>
          <p:cNvSpPr txBox="1"/>
          <p:nvPr/>
        </p:nvSpPr>
        <p:spPr>
          <a:xfrm>
            <a:off x="616644" y="933610"/>
            <a:ext cx="8198863"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ea typeface="+mn-lt"/>
                <a:cs typeface="+mn-lt"/>
              </a:rPr>
              <a:t>MEAM's evaluation focussing on the 11 key ingredients to partnership working in multiple disadvantage - </a:t>
            </a:r>
            <a:r>
              <a:rPr lang="en-US" i="1" dirty="0">
                <a:ea typeface="+mn-lt"/>
                <a:cs typeface="+mn-lt"/>
                <a:hlinkClick r:id="rId4"/>
              </a:rPr>
              <a:t>http://meam.org.uk/2020/08/18/year-three-meam-approach-evaluation/</a:t>
            </a:r>
            <a:r>
              <a:rPr lang="en-US" i="1" dirty="0">
                <a:ea typeface="+mn-lt"/>
                <a:cs typeface="+mn-lt"/>
              </a:rPr>
              <a:t> </a:t>
            </a:r>
            <a:br>
              <a:rPr lang="en-US" i="1" dirty="0">
                <a:ea typeface="+mn-lt"/>
                <a:cs typeface="+mn-lt"/>
              </a:rPr>
            </a:br>
            <a:r>
              <a:rPr lang="en-US" i="1">
                <a:ea typeface="+mn-lt"/>
                <a:cs typeface="+mn-lt"/>
              </a:rPr>
              <a:t>and self-assessment toolkit </a:t>
            </a:r>
            <a:r>
              <a:rPr lang="en-US" i="1" dirty="0">
                <a:ea typeface="+mn-lt"/>
                <a:cs typeface="+mn-lt"/>
                <a:hlinkClick r:id="rId5"/>
              </a:rPr>
              <a:t>http://meam.org.uk/2020/10/06/partnerships-self-assessment-tool/</a:t>
            </a:r>
            <a:endParaRPr lang="en-US" i="1">
              <a:cs typeface="Calibri"/>
            </a:endParaRPr>
          </a:p>
          <a:p>
            <a:br>
              <a:rPr lang="en-US" i="1" dirty="0">
                <a:ea typeface="+mn-lt"/>
                <a:cs typeface="+mn-lt"/>
              </a:rPr>
            </a:br>
            <a:r>
              <a:rPr lang="en-US" i="1">
                <a:ea typeface="+mn-lt"/>
                <a:cs typeface="+mn-lt"/>
              </a:rPr>
              <a:t>Homeless Link's System Change in practice guidance -</a:t>
            </a:r>
            <a:r>
              <a:rPr lang="en-US" i="1" dirty="0">
                <a:ea typeface="+mn-lt"/>
                <a:cs typeface="+mn-lt"/>
              </a:rPr>
              <a:t> </a:t>
            </a:r>
            <a:r>
              <a:rPr lang="en-US" i="1" dirty="0">
                <a:ea typeface="+mn-lt"/>
                <a:cs typeface="+mn-lt"/>
                <a:hlinkClick r:id="rId6"/>
              </a:rPr>
              <a:t>https://homeless.org.uk/connect/blogs/2020/sep/29/changing-local-systems-to-get-everyoneinforgood</a:t>
            </a:r>
            <a:endParaRPr lang="en-US" i="1">
              <a:cs typeface="Calibri"/>
            </a:endParaRPr>
          </a:p>
          <a:p>
            <a:br>
              <a:rPr lang="en-US" i="1" dirty="0">
                <a:ea typeface="+mn-lt"/>
                <a:cs typeface="+mn-lt"/>
              </a:rPr>
            </a:br>
            <a:r>
              <a:rPr lang="en-US" i="1">
                <a:ea typeface="+mn-lt"/>
                <a:cs typeface="+mn-lt"/>
              </a:rPr>
              <a:t>The HFE guidance on adopting a multi-agency approach to Housing First -</a:t>
            </a:r>
            <a:r>
              <a:rPr lang="en-US" i="1" dirty="0">
                <a:ea typeface="+mn-lt"/>
                <a:cs typeface="+mn-lt"/>
              </a:rPr>
              <a:t> </a:t>
            </a:r>
            <a:r>
              <a:rPr lang="en-US" i="1" dirty="0">
                <a:ea typeface="+mn-lt"/>
                <a:cs typeface="+mn-lt"/>
                <a:hlinkClick r:id="rId7"/>
              </a:rPr>
              <a:t>https://hfe.homeless.org.uk/sites/default/files/attachments/Adopting%20a%20multi-agency%20approach.pdf</a:t>
            </a:r>
            <a:endParaRPr lang="en-US" i="1">
              <a:cs typeface="Calibri"/>
            </a:endParaRPr>
          </a:p>
          <a:p>
            <a:endParaRPr lang="en-US" i="1" dirty="0">
              <a:ea typeface="+mn-lt"/>
              <a:cs typeface="+mn-lt"/>
            </a:endParaRPr>
          </a:p>
          <a:p>
            <a:r>
              <a:rPr lang="en-US" i="1">
                <a:ea typeface="+mn-lt"/>
                <a:cs typeface="+mn-lt"/>
              </a:rPr>
              <a:t>St Martin's in the Field event -Team Around Me-</a:t>
            </a:r>
            <a:r>
              <a:rPr lang="en-US" i="1" dirty="0">
                <a:ea typeface="+mn-lt"/>
                <a:cs typeface="+mn-lt"/>
              </a:rPr>
              <a:t> </a:t>
            </a:r>
            <a:r>
              <a:rPr lang="en-US" i="1" dirty="0">
                <a:ea typeface="+mn-lt"/>
                <a:cs typeface="+mn-lt"/>
                <a:hlinkClick r:id="rId8"/>
              </a:rPr>
              <a:t>https://frontlinenetwork.org.uk/news-and-views/2020/08/housing-first-across-the-uk/</a:t>
            </a:r>
            <a:endParaRPr lang="en-US" i="1" dirty="0">
              <a:cs typeface="Calibri"/>
            </a:endParaRPr>
          </a:p>
          <a:p>
            <a:pPr algn="l"/>
            <a:endParaRPr lang="en-US" dirty="0">
              <a:cs typeface="Calibri"/>
            </a:endParaRPr>
          </a:p>
        </p:txBody>
      </p:sp>
    </p:spTree>
    <p:extLst>
      <p:ext uri="{BB962C8B-B14F-4D97-AF65-F5344CB8AC3E}">
        <p14:creationId xmlns:p14="http://schemas.microsoft.com/office/powerpoint/2010/main" val="1088897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3" name="Subtitle 2"/>
          <p:cNvSpPr>
            <a:spLocks noGrp="1"/>
          </p:cNvSpPr>
          <p:nvPr>
            <p:ph type="subTitle" idx="1"/>
          </p:nvPr>
        </p:nvSpPr>
        <p:spPr>
          <a:xfrm>
            <a:off x="367862" y="469605"/>
            <a:ext cx="6858000" cy="850187"/>
          </a:xfrm>
        </p:spPr>
        <p:txBody>
          <a:bodyPr>
            <a:noAutofit/>
          </a:bodyPr>
          <a:lstStyle/>
          <a:p>
            <a:pPr algn="l"/>
            <a:r>
              <a:rPr lang="en-US" sz="5400" b="1" dirty="0">
                <a:solidFill>
                  <a:schemeClr val="bg1"/>
                </a:solidFill>
              </a:rPr>
              <a:t>Thank you for listening!</a:t>
            </a:r>
            <a:endParaRPr lang="en-GB" sz="5400" dirty="0">
              <a:solidFill>
                <a:schemeClr val="bg1"/>
              </a:solidFill>
            </a:endParaRPr>
          </a:p>
          <a:p>
            <a:pPr algn="l"/>
            <a:endParaRPr lang="en-GB" sz="1800" dirty="0">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5489447" y="3825767"/>
            <a:ext cx="3289739" cy="28167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4939" y="5234152"/>
            <a:ext cx="3069020" cy="11182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3958" y="5009536"/>
            <a:ext cx="1773200" cy="1633003"/>
          </a:xfrm>
          <a:prstGeom prst="rect">
            <a:avLst/>
          </a:prstGeom>
        </p:spPr>
      </p:pic>
      <p:sp>
        <p:nvSpPr>
          <p:cNvPr id="8" name="Rectangle 7"/>
          <p:cNvSpPr/>
          <p:nvPr/>
        </p:nvSpPr>
        <p:spPr>
          <a:xfrm>
            <a:off x="251520" y="3105835"/>
            <a:ext cx="4572000" cy="1815882"/>
          </a:xfrm>
          <a:prstGeom prst="rect">
            <a:avLst/>
          </a:prstGeom>
        </p:spPr>
        <p:txBody>
          <a:bodyPr lIns="91440" tIns="45720" rIns="91440" bIns="45720" anchor="t">
            <a:spAutoFit/>
          </a:bodyPr>
          <a:lstStyle/>
          <a:p>
            <a:pPr algn="ctr"/>
            <a:r>
              <a:rPr lang="en-US" sz="2800" dirty="0">
                <a:solidFill>
                  <a:schemeClr val="bg1"/>
                </a:solidFill>
              </a:rPr>
              <a:t>For any further information or to book a TAM workshop for your service, please contact </a:t>
            </a:r>
            <a:r>
              <a:rPr lang="en-US" sz="2800" dirty="0">
                <a:solidFill>
                  <a:schemeClr val="bg1"/>
                </a:solidFill>
                <a:hlinkClick r:id="rId6">
                  <a:extLst>
                    <a:ext uri="{A12FA001-AC4F-418D-AE19-62706E023703}">
                      <ahyp:hlinkClr xmlns:ahyp="http://schemas.microsoft.com/office/drawing/2018/hyperlinkcolor" val="tx"/>
                    </a:ext>
                  </a:extLst>
                </a:hlinkClick>
              </a:rPr>
              <a:t>lguy@shp.org.uk</a:t>
            </a:r>
            <a:r>
              <a:rPr lang="en-US" sz="2800" dirty="0">
                <a:solidFill>
                  <a:schemeClr val="bg1"/>
                </a:solidFill>
              </a:rPr>
              <a:t> </a:t>
            </a:r>
          </a:p>
        </p:txBody>
      </p:sp>
    </p:spTree>
    <p:extLst>
      <p:ext uri="{BB962C8B-B14F-4D97-AF65-F5344CB8AC3E}">
        <p14:creationId xmlns:p14="http://schemas.microsoft.com/office/powerpoint/2010/main" val="1507196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406"/>
            <a:ext cx="9144000" cy="4677139"/>
          </a:xfrm>
          <a:prstGeom prst="rect">
            <a:avLst/>
          </a:prstGeom>
        </p:spPr>
      </p:pic>
      <p:sp>
        <p:nvSpPr>
          <p:cNvPr id="4" name="Content Placeholder 2"/>
          <p:cNvSpPr txBox="1">
            <a:spLocks/>
          </p:cNvSpPr>
          <p:nvPr/>
        </p:nvSpPr>
        <p:spPr>
          <a:xfrm>
            <a:off x="3563889" y="2280832"/>
            <a:ext cx="4465364" cy="3786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sp>
        <p:nvSpPr>
          <p:cNvPr id="3" name="Slide Number Placeholder 2"/>
          <p:cNvSpPr>
            <a:spLocks noGrp="1"/>
          </p:cNvSpPr>
          <p:nvPr>
            <p:ph type="sldNum" sz="quarter" idx="12"/>
          </p:nvPr>
        </p:nvSpPr>
        <p:spPr/>
        <p:txBody>
          <a:bodyPr/>
          <a:lstStyle/>
          <a:p>
            <a:fld id="{8D1FEBD9-6DDC-4BC4-8691-CE3D8BA7BD98}" type="slidenum">
              <a:rPr lang="en-GB" smtClean="0"/>
              <a:t>2</a:t>
            </a:fld>
            <a:endParaRPr lang="en-GB" dirty="0"/>
          </a:p>
        </p:txBody>
      </p:sp>
      <p:sp>
        <p:nvSpPr>
          <p:cNvPr id="6" name="Rectangle 5"/>
          <p:cNvSpPr/>
          <p:nvPr/>
        </p:nvSpPr>
        <p:spPr>
          <a:xfrm>
            <a:off x="395536" y="-99392"/>
            <a:ext cx="8568952" cy="1261884"/>
          </a:xfrm>
          <a:prstGeom prst="rect">
            <a:avLst/>
          </a:prstGeom>
        </p:spPr>
        <p:txBody>
          <a:bodyPr wrap="square">
            <a:spAutoFit/>
          </a:bodyPr>
          <a:lstStyle/>
          <a:p>
            <a:r>
              <a:rPr lang="en-GB" sz="2800" b="1" dirty="0">
                <a:solidFill>
                  <a:schemeClr val="bg1"/>
                </a:solidFill>
              </a:rPr>
              <a:t>Why did FLIC focus on working with women? </a:t>
            </a:r>
            <a:endParaRPr lang="en-US" sz="2800" b="1" dirty="0">
              <a:solidFill>
                <a:srgbClr val="7030A0"/>
              </a:solidFill>
            </a:endParaRPr>
          </a:p>
          <a:p>
            <a:endParaRPr lang="en-US" sz="2400" b="1" dirty="0">
              <a:solidFill>
                <a:srgbClr val="7030A0"/>
              </a:solidFill>
            </a:endParaRPr>
          </a:p>
          <a:p>
            <a:endParaRPr lang="en-US" sz="2400" b="1" dirty="0">
              <a:solidFill>
                <a:srgbClr val="002060"/>
              </a:solidFill>
            </a:endParaRPr>
          </a:p>
        </p:txBody>
      </p:sp>
      <p:sp>
        <p:nvSpPr>
          <p:cNvPr id="5" name="Rectangle 4"/>
          <p:cNvSpPr/>
          <p:nvPr/>
        </p:nvSpPr>
        <p:spPr>
          <a:xfrm>
            <a:off x="251520" y="764704"/>
            <a:ext cx="8424936" cy="5355312"/>
          </a:xfrm>
          <a:prstGeom prst="rect">
            <a:avLst/>
          </a:prstGeom>
        </p:spPr>
        <p:txBody>
          <a:bodyPr wrap="square" lIns="91440" tIns="45720" rIns="91440" bIns="45720" anchor="t">
            <a:spAutoFit/>
          </a:bodyPr>
          <a:lstStyle/>
          <a:p>
            <a:r>
              <a:rPr lang="en-GB" dirty="0"/>
              <a:t>• FLIC have worked with </a:t>
            </a:r>
            <a:r>
              <a:rPr lang="en-GB" b="1" dirty="0">
                <a:solidFill>
                  <a:srgbClr val="C00000"/>
                </a:solidFill>
              </a:rPr>
              <a:t>44 women </a:t>
            </a:r>
            <a:r>
              <a:rPr lang="en-GB" dirty="0"/>
              <a:t>2014 – 2020, plus a further 7 supported by </a:t>
            </a:r>
            <a:r>
              <a:rPr lang="en-GB" dirty="0" err="1"/>
              <a:t>WiSER</a:t>
            </a:r>
            <a:r>
              <a:rPr lang="en-GB" dirty="0"/>
              <a:t> and 5 by Solace pilot, before becoming a commissioned service.</a:t>
            </a:r>
            <a:endParaRPr lang="en-GB" b="1" dirty="0">
              <a:cs typeface="Calibri"/>
            </a:endParaRPr>
          </a:p>
          <a:p>
            <a:endParaRPr lang="en-GB" dirty="0"/>
          </a:p>
          <a:p>
            <a:r>
              <a:rPr lang="en-GB" dirty="0"/>
              <a:t>• FLIC overall caseload </a:t>
            </a:r>
            <a:r>
              <a:rPr lang="en-GB" b="1" dirty="0">
                <a:solidFill>
                  <a:srgbClr val="C00000"/>
                </a:solidFill>
              </a:rPr>
              <a:t>50% women</a:t>
            </a:r>
            <a:r>
              <a:rPr lang="en-GB" dirty="0"/>
              <a:t>.</a:t>
            </a:r>
          </a:p>
          <a:p>
            <a:endParaRPr lang="en-GB" dirty="0"/>
          </a:p>
          <a:p>
            <a:r>
              <a:rPr lang="en-GB" dirty="0"/>
              <a:t>• </a:t>
            </a:r>
            <a:r>
              <a:rPr lang="en-GB" b="1" dirty="0">
                <a:solidFill>
                  <a:srgbClr val="C00000"/>
                </a:solidFill>
              </a:rPr>
              <a:t>100% </a:t>
            </a:r>
            <a:r>
              <a:rPr lang="en-GB" dirty="0"/>
              <a:t>of women on FLIC’s caseload had unmet needs in the areas of homelessness, substance use, mental health and offending at point of referral.</a:t>
            </a:r>
          </a:p>
          <a:p>
            <a:endParaRPr lang="en-GB" dirty="0"/>
          </a:p>
          <a:p>
            <a:r>
              <a:rPr lang="en-GB" dirty="0"/>
              <a:t>• </a:t>
            </a:r>
            <a:r>
              <a:rPr lang="en-GB" b="1" dirty="0">
                <a:solidFill>
                  <a:srgbClr val="C00000"/>
                </a:solidFill>
              </a:rPr>
              <a:t>90%</a:t>
            </a:r>
            <a:r>
              <a:rPr lang="en-GB" dirty="0">
                <a:solidFill>
                  <a:srgbClr val="C00000"/>
                </a:solidFill>
              </a:rPr>
              <a:t> </a:t>
            </a:r>
            <a:r>
              <a:rPr lang="en-GB" dirty="0"/>
              <a:t>of the women we work with have experienced gender-based violence and abuse, either in the past or currently (disclosed to staff).</a:t>
            </a:r>
          </a:p>
          <a:p>
            <a:endParaRPr lang="en-US" dirty="0"/>
          </a:p>
          <a:p>
            <a:r>
              <a:rPr lang="en-GB" dirty="0"/>
              <a:t>• </a:t>
            </a:r>
            <a:r>
              <a:rPr lang="en-GB" b="1" dirty="0">
                <a:solidFill>
                  <a:srgbClr val="C00000"/>
                </a:solidFill>
              </a:rPr>
              <a:t>0% </a:t>
            </a:r>
            <a:r>
              <a:rPr lang="en-GB" dirty="0"/>
              <a:t>of these women were receiving support from a specialist service at point of referral.</a:t>
            </a:r>
          </a:p>
          <a:p>
            <a:endParaRPr lang="en-GB" dirty="0"/>
          </a:p>
          <a:p>
            <a:r>
              <a:rPr lang="en-GB" dirty="0"/>
              <a:t>• </a:t>
            </a:r>
            <a:r>
              <a:rPr lang="en-GB" b="1" dirty="0">
                <a:solidFill>
                  <a:srgbClr val="C00000"/>
                </a:solidFill>
              </a:rPr>
              <a:t>66% of women </a:t>
            </a:r>
            <a:r>
              <a:rPr lang="en-GB" dirty="0"/>
              <a:t>have been subject to Safeguarding Alerts and/or  under MARAC due to domestic violence and abuse, sexual violence or both, since beginning work with FLIC – many of them multiple times.</a:t>
            </a:r>
          </a:p>
          <a:p>
            <a:endParaRPr lang="en-GB" dirty="0"/>
          </a:p>
          <a:p>
            <a:r>
              <a:rPr lang="en-GB" dirty="0"/>
              <a:t>• </a:t>
            </a:r>
            <a:r>
              <a:rPr lang="en-GB" b="1" dirty="0">
                <a:solidFill>
                  <a:srgbClr val="C00000"/>
                </a:solidFill>
              </a:rPr>
              <a:t>1 woman </a:t>
            </a:r>
            <a:r>
              <a:rPr lang="en-GB" dirty="0"/>
              <a:t>has died in DVA related circumstances. </a:t>
            </a:r>
          </a:p>
        </p:txBody>
      </p:sp>
    </p:spTree>
    <p:extLst>
      <p:ext uri="{BB962C8B-B14F-4D97-AF65-F5344CB8AC3E}">
        <p14:creationId xmlns:p14="http://schemas.microsoft.com/office/powerpoint/2010/main" val="288761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16" y="-25400"/>
            <a:ext cx="9144000" cy="6858000"/>
          </a:xfrm>
          <a:prstGeom prst="rect">
            <a:avLst/>
          </a:prstGeom>
        </p:spPr>
      </p:pic>
      <p:sp>
        <p:nvSpPr>
          <p:cNvPr id="7" name="Subtitle 2"/>
          <p:cNvSpPr txBox="1">
            <a:spLocks/>
          </p:cNvSpPr>
          <p:nvPr/>
        </p:nvSpPr>
        <p:spPr>
          <a:xfrm>
            <a:off x="331341" y="186993"/>
            <a:ext cx="6858000" cy="850187"/>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chemeClr val="bg1"/>
                </a:solidFill>
                <a:latin typeface="Calibri" panose="020F0502020204030204" pitchFamily="34" charset="0"/>
                <a:cs typeface="Arial" panose="020B0604020202020204" pitchFamily="34" charset="0"/>
              </a:rPr>
              <a:t>FLIC’s work streams – influencing service design and delivery to better meet women’s needs </a:t>
            </a:r>
            <a:r>
              <a:rPr lang="en-GB" sz="2400" b="1" dirty="0">
                <a:solidFill>
                  <a:schemeClr val="bg1"/>
                </a:solidFill>
                <a:latin typeface="VAG Rounded" panose="020B0604020202020204"/>
                <a:cs typeface="Arial" panose="020B0604020202020204" pitchFamily="34" charset="0"/>
              </a:rPr>
              <a:t> </a:t>
            </a:r>
            <a:endParaRPr lang="en-US" sz="2400" b="1" dirty="0">
              <a:solidFill>
                <a:schemeClr val="bg1"/>
              </a:solidFill>
              <a:latin typeface="VAG Rounded" panose="020B0604020202020204"/>
              <a:ea typeface="FS Mencap" charset="0"/>
              <a:cs typeface="FS Mencap"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0043"/>
            <a:ext cx="8977084" cy="462301"/>
          </a:xfrm>
          <a:prstGeom prst="rect">
            <a:avLst/>
          </a:prstGeom>
        </p:spPr>
      </p:pic>
      <p:grpSp>
        <p:nvGrpSpPr>
          <p:cNvPr id="22" name="Group 21"/>
          <p:cNvGrpSpPr/>
          <p:nvPr/>
        </p:nvGrpSpPr>
        <p:grpSpPr>
          <a:xfrm>
            <a:off x="0" y="1984372"/>
            <a:ext cx="8977084" cy="3573333"/>
            <a:chOff x="0" y="2202081"/>
            <a:chExt cx="8977084" cy="2848900"/>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02081"/>
              <a:ext cx="2162630" cy="28489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2370" y="2202081"/>
              <a:ext cx="2162630" cy="28489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50224" y="2202081"/>
              <a:ext cx="2162630" cy="28489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14454" y="2202081"/>
              <a:ext cx="2162630" cy="2848900"/>
            </a:xfrm>
            <a:prstGeom prst="rect">
              <a:avLst/>
            </a:prstGeom>
          </p:spPr>
        </p:pic>
      </p:grpSp>
      <p:sp>
        <p:nvSpPr>
          <p:cNvPr id="19" name="TextBox 18"/>
          <p:cNvSpPr txBox="1"/>
          <p:nvPr/>
        </p:nvSpPr>
        <p:spPr>
          <a:xfrm>
            <a:off x="67736" y="2879588"/>
            <a:ext cx="2061029" cy="1177245"/>
          </a:xfrm>
          <a:prstGeom prst="rect">
            <a:avLst/>
          </a:prstGeom>
          <a:noFill/>
        </p:spPr>
        <p:txBody>
          <a:bodyPr wrap="square" lIns="68580" tIns="34290" rIns="68580" bIns="34290" rtlCol="0">
            <a:spAutoFit/>
          </a:bodyPr>
          <a:lstStyle/>
          <a:p>
            <a:r>
              <a:rPr lang="en-GB" b="1" dirty="0">
                <a:solidFill>
                  <a:schemeClr val="bg1"/>
                </a:solidFill>
              </a:rPr>
              <a:t>FLIC/Solace Housing First Pilot</a:t>
            </a:r>
            <a:br>
              <a:rPr lang="en-GB" b="1" dirty="0">
                <a:solidFill>
                  <a:schemeClr val="bg1"/>
                </a:solidFill>
              </a:rPr>
            </a:br>
            <a:endParaRPr lang="en-GB" b="1" dirty="0">
              <a:solidFill>
                <a:schemeClr val="bg1"/>
              </a:solidFill>
            </a:endParaRPr>
          </a:p>
          <a:p>
            <a:r>
              <a:rPr lang="en-US" b="1" dirty="0" err="1">
                <a:solidFill>
                  <a:schemeClr val="bg1"/>
                </a:solidFill>
              </a:rPr>
              <a:t>WiSER</a:t>
            </a:r>
            <a:r>
              <a:rPr lang="en-US" b="1" dirty="0">
                <a:solidFill>
                  <a:schemeClr val="bg1"/>
                </a:solidFill>
              </a:rPr>
              <a:t> project</a:t>
            </a:r>
            <a:endParaRPr lang="en-GB" b="1" dirty="0">
              <a:solidFill>
                <a:schemeClr val="bg1"/>
              </a:solidFill>
            </a:endParaRPr>
          </a:p>
        </p:txBody>
      </p:sp>
      <p:sp>
        <p:nvSpPr>
          <p:cNvPr id="20" name="TextBox 19"/>
          <p:cNvSpPr txBox="1"/>
          <p:nvPr/>
        </p:nvSpPr>
        <p:spPr>
          <a:xfrm>
            <a:off x="2310190" y="2883344"/>
            <a:ext cx="2061029" cy="1731243"/>
          </a:xfrm>
          <a:prstGeom prst="rect">
            <a:avLst/>
          </a:prstGeom>
          <a:noFill/>
        </p:spPr>
        <p:txBody>
          <a:bodyPr wrap="square" lIns="68580" tIns="34290" rIns="68580" bIns="34290" rtlCol="0">
            <a:spAutoFit/>
          </a:bodyPr>
          <a:lstStyle/>
          <a:p>
            <a:r>
              <a:rPr lang="en-US" b="1" dirty="0"/>
              <a:t>Piloting Multiple Disadvantage rep within MARAC to improve support and action planning for “complex” cases </a:t>
            </a:r>
            <a:endParaRPr lang="en-GB" b="1" dirty="0"/>
          </a:p>
        </p:txBody>
      </p:sp>
      <p:sp>
        <p:nvSpPr>
          <p:cNvPr id="23" name="TextBox 22"/>
          <p:cNvSpPr txBox="1"/>
          <p:nvPr/>
        </p:nvSpPr>
        <p:spPr>
          <a:xfrm>
            <a:off x="6822922" y="2835110"/>
            <a:ext cx="2061029" cy="1731243"/>
          </a:xfrm>
          <a:prstGeom prst="rect">
            <a:avLst/>
          </a:prstGeom>
          <a:noFill/>
        </p:spPr>
        <p:txBody>
          <a:bodyPr wrap="square" lIns="68580" tIns="34290" rIns="68580" bIns="34290" rtlCol="0">
            <a:spAutoFit/>
          </a:bodyPr>
          <a:lstStyle/>
          <a:p>
            <a:r>
              <a:rPr lang="en-US" b="1" dirty="0"/>
              <a:t>Developing guidance for staff supporting women in homeless settings who remain with their perpetrators</a:t>
            </a:r>
            <a:endParaRPr lang="en-GB" b="1" dirty="0"/>
          </a:p>
        </p:txBody>
      </p:sp>
      <p:sp>
        <p:nvSpPr>
          <p:cNvPr id="24" name="Rectangle 23"/>
          <p:cNvSpPr/>
          <p:nvPr/>
        </p:nvSpPr>
        <p:spPr>
          <a:xfrm>
            <a:off x="0" y="5660577"/>
            <a:ext cx="8977084" cy="319315"/>
          </a:xfrm>
          <a:prstGeom prst="rect">
            <a:avLst/>
          </a:prstGeom>
          <a:solidFill>
            <a:srgbClr val="CC1E5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dirty="0"/>
              <a:t>Frontline system change: Action Experiments</a:t>
            </a:r>
          </a:p>
        </p:txBody>
      </p:sp>
      <p:sp>
        <p:nvSpPr>
          <p:cNvPr id="25" name="Rectangle 24"/>
          <p:cNvSpPr/>
          <p:nvPr/>
        </p:nvSpPr>
        <p:spPr>
          <a:xfrm>
            <a:off x="0" y="6037947"/>
            <a:ext cx="8977084" cy="320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dirty="0"/>
          </a:p>
        </p:txBody>
      </p:sp>
      <p:sp>
        <p:nvSpPr>
          <p:cNvPr id="26" name="Rectangle 25"/>
          <p:cNvSpPr/>
          <p:nvPr/>
        </p:nvSpPr>
        <p:spPr>
          <a:xfrm>
            <a:off x="0" y="6429832"/>
            <a:ext cx="8977084" cy="3204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GB" dirty="0"/>
              <a:t>Peer led approaches: Develop and publicise peer led models of support</a:t>
            </a:r>
          </a:p>
        </p:txBody>
      </p:sp>
      <p:sp>
        <p:nvSpPr>
          <p:cNvPr id="2" name="TextBox 1"/>
          <p:cNvSpPr txBox="1"/>
          <p:nvPr/>
        </p:nvSpPr>
        <p:spPr>
          <a:xfrm>
            <a:off x="224381" y="2103223"/>
            <a:ext cx="1749518" cy="623248"/>
          </a:xfrm>
          <a:prstGeom prst="rect">
            <a:avLst/>
          </a:prstGeom>
          <a:noFill/>
        </p:spPr>
        <p:txBody>
          <a:bodyPr wrap="none" lIns="68580" tIns="34290" rIns="68580" bIns="34290" rtlCol="0">
            <a:spAutoFit/>
          </a:bodyPr>
          <a:lstStyle/>
          <a:p>
            <a:r>
              <a:rPr lang="en-US" b="1" dirty="0">
                <a:solidFill>
                  <a:schemeClr val="bg1"/>
                </a:solidFill>
              </a:rPr>
              <a:t>Innovative cross </a:t>
            </a:r>
          </a:p>
          <a:p>
            <a:r>
              <a:rPr lang="en-US" b="1" dirty="0">
                <a:solidFill>
                  <a:schemeClr val="bg1"/>
                </a:solidFill>
              </a:rPr>
              <a:t>sector responses</a:t>
            </a:r>
            <a:endParaRPr lang="en-GB" b="1" dirty="0">
              <a:solidFill>
                <a:schemeClr val="bg1"/>
              </a:solidFill>
            </a:endParaRPr>
          </a:p>
        </p:txBody>
      </p:sp>
      <p:sp>
        <p:nvSpPr>
          <p:cNvPr id="6" name="TextBox 5"/>
          <p:cNvSpPr txBox="1"/>
          <p:nvPr/>
        </p:nvSpPr>
        <p:spPr>
          <a:xfrm>
            <a:off x="2282370" y="2041669"/>
            <a:ext cx="2122714" cy="346249"/>
          </a:xfrm>
          <a:prstGeom prst="rect">
            <a:avLst/>
          </a:prstGeom>
          <a:noFill/>
        </p:spPr>
        <p:txBody>
          <a:bodyPr wrap="square" lIns="68580" tIns="34290" rIns="68580" bIns="34290" rtlCol="0">
            <a:spAutoFit/>
          </a:bodyPr>
          <a:lstStyle/>
          <a:p>
            <a:pPr algn="ctr"/>
            <a:r>
              <a:rPr lang="en-US" b="1" dirty="0"/>
              <a:t>VAWG</a:t>
            </a:r>
            <a:endParaRPr lang="en-GB" b="1" dirty="0"/>
          </a:p>
        </p:txBody>
      </p:sp>
      <p:sp>
        <p:nvSpPr>
          <p:cNvPr id="8" name="TextBox 7"/>
          <p:cNvSpPr txBox="1"/>
          <p:nvPr/>
        </p:nvSpPr>
        <p:spPr>
          <a:xfrm>
            <a:off x="4550224" y="2008302"/>
            <a:ext cx="2162630" cy="3116238"/>
          </a:xfrm>
          <a:prstGeom prst="rect">
            <a:avLst/>
          </a:prstGeom>
          <a:noFill/>
        </p:spPr>
        <p:txBody>
          <a:bodyPr wrap="square" lIns="68580" tIns="34290" rIns="68580" bIns="34290" rtlCol="0">
            <a:spAutoFit/>
          </a:bodyPr>
          <a:lstStyle/>
          <a:p>
            <a:pPr algn="ctr"/>
            <a:r>
              <a:rPr lang="en-US" b="1" dirty="0"/>
              <a:t>Hidden Homelessness</a:t>
            </a:r>
            <a:endParaRPr lang="en-GB" b="1" dirty="0"/>
          </a:p>
          <a:p>
            <a:endParaRPr lang="en-US" b="1" dirty="0"/>
          </a:p>
          <a:p>
            <a:r>
              <a:rPr lang="en-US" b="1" dirty="0"/>
              <a:t>Undertaking research project with the University of York to better understand and quantify women’s homelessness using cross sector data  </a:t>
            </a:r>
            <a:endParaRPr lang="en-GB" b="1" dirty="0"/>
          </a:p>
        </p:txBody>
      </p:sp>
      <p:sp>
        <p:nvSpPr>
          <p:cNvPr id="9" name="TextBox 8"/>
          <p:cNvSpPr txBox="1"/>
          <p:nvPr/>
        </p:nvSpPr>
        <p:spPr>
          <a:xfrm>
            <a:off x="6821490" y="2008301"/>
            <a:ext cx="2155594" cy="346249"/>
          </a:xfrm>
          <a:prstGeom prst="rect">
            <a:avLst/>
          </a:prstGeom>
          <a:noFill/>
        </p:spPr>
        <p:txBody>
          <a:bodyPr wrap="square" lIns="68580" tIns="34290" rIns="68580" bIns="34290" rtlCol="0">
            <a:spAutoFit/>
          </a:bodyPr>
          <a:lstStyle/>
          <a:p>
            <a:pPr algn="ctr"/>
            <a:r>
              <a:rPr lang="en-US" b="1" dirty="0"/>
              <a:t>Perpetrators</a:t>
            </a:r>
            <a:endParaRPr lang="en-GB" b="1" dirty="0"/>
          </a:p>
        </p:txBody>
      </p:sp>
    </p:spTree>
    <p:extLst>
      <p:ext uri="{BB962C8B-B14F-4D97-AF65-F5344CB8AC3E}">
        <p14:creationId xmlns:p14="http://schemas.microsoft.com/office/powerpoint/2010/main" val="22386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6"/>
          <p:cNvSpPr txBox="1"/>
          <p:nvPr/>
        </p:nvSpPr>
        <p:spPr>
          <a:xfrm>
            <a:off x="539751" y="561975"/>
            <a:ext cx="7969250" cy="1066800"/>
          </a:xfrm>
          <a:prstGeom prst="rect">
            <a:avLst/>
          </a:prstGeom>
          <a:noFill/>
          <a:ln>
            <a:noFill/>
          </a:ln>
        </p:spPr>
        <p:txBody>
          <a:bodyPr spcFirstLastPara="1" wrap="square" lIns="91425" tIns="45700" rIns="91425" bIns="45700" anchor="ctr" anchorCtr="0">
            <a:noAutofit/>
          </a:bodyPr>
          <a:lstStyle/>
          <a:p>
            <a:pPr algn="ctr"/>
            <a:r>
              <a:rPr lang="en-GB" sz="3600" b="1" i="0" u="none" strike="noStrike" cap="none">
                <a:solidFill>
                  <a:srgbClr val="000000"/>
                </a:solidFill>
                <a:ea typeface="Arial"/>
                <a:cs typeface="Arial"/>
                <a:sym typeface="Arial"/>
              </a:rPr>
              <a:t>Multiple needs, services and systems?</a:t>
            </a:r>
            <a:endParaRPr lang="en-US" sz="3600">
              <a:solidFill>
                <a:srgbClr val="410082"/>
              </a:solidFill>
              <a:latin typeface="Arial"/>
              <a:ea typeface="Arial"/>
              <a:cs typeface="Arial"/>
              <a:sym typeface="Arial"/>
            </a:endParaRPr>
          </a:p>
          <a:p>
            <a:pPr algn="ctr"/>
            <a:r>
              <a:rPr lang="en-GB" sz="2000" b="1" i="1" dirty="0">
                <a:solidFill>
                  <a:srgbClr val="000000"/>
                </a:solidFill>
                <a:ea typeface="Arial"/>
                <a:cs typeface="Arial"/>
                <a:sym typeface="Arial"/>
              </a:rPr>
              <a:t> </a:t>
            </a:r>
            <a:r>
              <a:rPr lang="en-GB" sz="2000" b="1" i="1">
                <a:ea typeface="+mn-lt"/>
                <a:cs typeface="+mn-lt"/>
                <a:sym typeface="Arial"/>
              </a:rPr>
              <a:t>“It’s so confusing - I don’t even know what options are available to me now.” - </a:t>
            </a:r>
            <a:r>
              <a:rPr lang="en-GB" sz="2000" b="1">
                <a:ea typeface="+mn-lt"/>
                <a:cs typeface="+mn-lt"/>
                <a:sym typeface="Arial"/>
              </a:rPr>
              <a:t>FLIC client</a:t>
            </a:r>
            <a:br>
              <a:rPr lang="en-GB" sz="3600" b="0" i="0" u="none" strike="noStrike" cap="none" dirty="0">
                <a:solidFill>
                  <a:srgbClr val="410082"/>
                </a:solidFill>
                <a:latin typeface="Arial"/>
                <a:ea typeface="Arial"/>
                <a:cs typeface="Arial"/>
                <a:sym typeface="Arial"/>
              </a:rPr>
            </a:br>
            <a:endParaRPr sz="3600" b="0" i="0" u="none" strike="noStrike" cap="none">
              <a:solidFill>
                <a:srgbClr val="410082"/>
              </a:solidFill>
              <a:latin typeface="Arial"/>
              <a:ea typeface="Arial"/>
              <a:cs typeface="Arial"/>
            </a:endParaRPr>
          </a:p>
        </p:txBody>
      </p:sp>
      <p:grpSp>
        <p:nvGrpSpPr>
          <p:cNvPr id="455" name="Google Shape;455;p56"/>
          <p:cNvGrpSpPr/>
          <p:nvPr/>
        </p:nvGrpSpPr>
        <p:grpSpPr>
          <a:xfrm>
            <a:off x="683568" y="1636687"/>
            <a:ext cx="7992887" cy="4789498"/>
            <a:chOff x="1673985" y="405081"/>
            <a:chExt cx="7671519" cy="4789498"/>
          </a:xfrm>
        </p:grpSpPr>
        <p:sp>
          <p:nvSpPr>
            <p:cNvPr id="456" name="Google Shape;456;p56"/>
            <p:cNvSpPr/>
            <p:nvPr/>
          </p:nvSpPr>
          <p:spPr>
            <a:xfrm>
              <a:off x="1673985" y="1170269"/>
              <a:ext cx="4024310" cy="4024310"/>
            </a:xfrm>
            <a:prstGeom prst="ellipse">
              <a:avLst/>
            </a:prstGeom>
            <a:solidFill>
              <a:srgbClr val="F5C9BB">
                <a:alpha val="50196"/>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7" name="Google Shape;457;p56"/>
            <p:cNvSpPr/>
            <p:nvPr/>
          </p:nvSpPr>
          <p:spPr>
            <a:xfrm>
              <a:off x="2121019" y="1617303"/>
              <a:ext cx="3130242" cy="3130242"/>
            </a:xfrm>
            <a:prstGeom prst="ellipse">
              <a:avLst/>
            </a:prstGeom>
            <a:solidFill>
              <a:srgbClr val="F0B197">
                <a:alpha val="62745"/>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8" name="Google Shape;458;p56"/>
            <p:cNvSpPr/>
            <p:nvPr/>
          </p:nvSpPr>
          <p:spPr>
            <a:xfrm>
              <a:off x="2568053" y="2064337"/>
              <a:ext cx="2236175" cy="2236175"/>
            </a:xfrm>
            <a:prstGeom prst="ellipse">
              <a:avLst/>
            </a:prstGeom>
            <a:solidFill>
              <a:srgbClr val="EB9A73">
                <a:alpha val="75294"/>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9" name="Google Shape;459;p56"/>
            <p:cNvSpPr/>
            <p:nvPr/>
          </p:nvSpPr>
          <p:spPr>
            <a:xfrm>
              <a:off x="3015422" y="2511706"/>
              <a:ext cx="1341436" cy="1341436"/>
            </a:xfrm>
            <a:prstGeom prst="ellipse">
              <a:avLst/>
            </a:prstGeom>
            <a:solidFill>
              <a:srgbClr val="E6864F">
                <a:alpha val="8784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Google Shape;460;p56"/>
            <p:cNvSpPr/>
            <p:nvPr/>
          </p:nvSpPr>
          <p:spPr>
            <a:xfrm>
              <a:off x="3462456" y="2958739"/>
              <a:ext cx="447369" cy="447369"/>
            </a:xfrm>
            <a:prstGeom prst="ellipse">
              <a:avLst/>
            </a:prstGeom>
            <a:solidFill>
              <a:srgbClr val="E1762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1" name="Google Shape;461;p56"/>
            <p:cNvSpPr/>
            <p:nvPr/>
          </p:nvSpPr>
          <p:spPr>
            <a:xfrm>
              <a:off x="5744934" y="405081"/>
              <a:ext cx="3600570" cy="71042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2" name="Google Shape;462;p56"/>
            <p:cNvSpPr txBox="1"/>
            <p:nvPr/>
          </p:nvSpPr>
          <p:spPr>
            <a:xfrm>
              <a:off x="5744934" y="405081"/>
              <a:ext cx="3600570" cy="710424"/>
            </a:xfrm>
            <a:prstGeom prst="rect">
              <a:avLst/>
            </a:prstGeom>
            <a:noFill/>
            <a:ln>
              <a:noFill/>
            </a:ln>
          </p:spPr>
          <p:txBody>
            <a:bodyPr spcFirstLastPara="1" wrap="square" lIns="128000" tIns="22850" rIns="22850" bIns="22850" anchor="ctr" anchorCtr="0">
              <a:noAutofit/>
            </a:bodyPr>
            <a:lstStyle/>
            <a:p>
              <a:pPr marL="0" marR="0" lvl="0" indent="0" algn="l" rtl="0">
                <a:lnSpc>
                  <a:spcPct val="90000"/>
                </a:lnSpc>
                <a:spcBef>
                  <a:spcPts val="0"/>
                </a:spcBef>
                <a:spcAft>
                  <a:spcPts val="0"/>
                </a:spcAft>
                <a:buNone/>
              </a:pPr>
              <a:r>
                <a:rPr lang="en-GB" sz="1800" b="0" i="0" u="none" strike="noStrike" cap="none" dirty="0">
                  <a:solidFill>
                    <a:srgbClr val="000000"/>
                  </a:solidFill>
                  <a:ea typeface="Arial"/>
                  <a:cs typeface="Arial"/>
                  <a:sym typeface="Arial"/>
                </a:rPr>
                <a:t>Other people, family, workers</a:t>
              </a:r>
              <a:endParaRPr sz="1800" b="0" i="0" u="none" strike="noStrike" cap="none" dirty="0">
                <a:solidFill>
                  <a:srgbClr val="000000"/>
                </a:solidFill>
                <a:ea typeface="Arial"/>
                <a:cs typeface="Arial"/>
                <a:sym typeface="Arial"/>
              </a:endParaRPr>
            </a:p>
          </p:txBody>
        </p:sp>
        <p:cxnSp>
          <p:nvCxnSpPr>
            <p:cNvPr id="463" name="Google Shape;463;p56"/>
            <p:cNvCxnSpPr/>
            <p:nvPr/>
          </p:nvCxnSpPr>
          <p:spPr>
            <a:xfrm>
              <a:off x="5865975" y="526379"/>
              <a:ext cx="503038" cy="0"/>
            </a:xfrm>
            <a:prstGeom prst="straightConnector1">
              <a:avLst/>
            </a:prstGeom>
            <a:solidFill>
              <a:schemeClr val="accent2"/>
            </a:solidFill>
            <a:ln w="25400" cap="flat" cmpd="sng">
              <a:solidFill>
                <a:schemeClr val="accent2"/>
              </a:solidFill>
              <a:prstDash val="solid"/>
              <a:round/>
              <a:headEnd type="none" w="sm" len="sm"/>
              <a:tailEnd type="none" w="sm" len="sm"/>
            </a:ln>
          </p:spPr>
        </p:cxnSp>
        <p:cxnSp>
          <p:nvCxnSpPr>
            <p:cNvPr id="464" name="Google Shape;464;p56"/>
            <p:cNvCxnSpPr/>
            <p:nvPr/>
          </p:nvCxnSpPr>
          <p:spPr>
            <a:xfrm rot="5400000">
              <a:off x="3446359" y="766161"/>
              <a:ext cx="2656044" cy="2176481"/>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465" name="Google Shape;465;p56"/>
            <p:cNvSpPr/>
            <p:nvPr/>
          </p:nvSpPr>
          <p:spPr>
            <a:xfrm>
              <a:off x="5898310" y="1198819"/>
              <a:ext cx="2837782" cy="71042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Google Shape;466;p56"/>
            <p:cNvSpPr txBox="1"/>
            <p:nvPr/>
          </p:nvSpPr>
          <p:spPr>
            <a:xfrm>
              <a:off x="5898310" y="1198819"/>
              <a:ext cx="2837782" cy="710424"/>
            </a:xfrm>
            <a:prstGeom prst="rect">
              <a:avLst/>
            </a:prstGeom>
            <a:noFill/>
            <a:ln>
              <a:noFill/>
            </a:ln>
          </p:spPr>
          <p:txBody>
            <a:bodyPr spcFirstLastPara="1" wrap="square" lIns="128000" tIns="22850" rIns="22850" bIns="22850" anchor="ctr" anchorCtr="0">
              <a:noAutofit/>
            </a:bodyPr>
            <a:lstStyle/>
            <a:p>
              <a:pPr marL="0" marR="0" lvl="0" indent="0" algn="l" rtl="0">
                <a:lnSpc>
                  <a:spcPct val="90000"/>
                </a:lnSpc>
                <a:spcBef>
                  <a:spcPts val="0"/>
                </a:spcBef>
                <a:spcAft>
                  <a:spcPts val="0"/>
                </a:spcAft>
                <a:buNone/>
              </a:pPr>
              <a:r>
                <a:rPr lang="en-GB" sz="1800" b="0" i="0" u="none" strike="noStrike" cap="none" dirty="0">
                  <a:solidFill>
                    <a:srgbClr val="000000"/>
                  </a:solidFill>
                  <a:ea typeface="Arial"/>
                  <a:cs typeface="Arial"/>
                  <a:sym typeface="Arial"/>
                </a:rPr>
                <a:t>Local services</a:t>
              </a:r>
              <a:endParaRPr sz="1800" b="0" i="0" u="none" strike="noStrike" cap="none" dirty="0">
                <a:solidFill>
                  <a:srgbClr val="000000"/>
                </a:solidFill>
                <a:ea typeface="Arial"/>
                <a:cs typeface="Arial"/>
                <a:sym typeface="Arial"/>
              </a:endParaRPr>
            </a:p>
          </p:txBody>
        </p:sp>
        <p:cxnSp>
          <p:nvCxnSpPr>
            <p:cNvPr id="467" name="Google Shape;467;p56"/>
            <p:cNvCxnSpPr/>
            <p:nvPr/>
          </p:nvCxnSpPr>
          <p:spPr>
            <a:xfrm>
              <a:off x="5865975" y="1277584"/>
              <a:ext cx="503038" cy="0"/>
            </a:xfrm>
            <a:prstGeom prst="straightConnector1">
              <a:avLst/>
            </a:prstGeom>
            <a:solidFill>
              <a:schemeClr val="accent2"/>
            </a:solidFill>
            <a:ln w="25400" cap="flat" cmpd="sng">
              <a:solidFill>
                <a:schemeClr val="accent2"/>
              </a:solidFill>
              <a:prstDash val="solid"/>
              <a:round/>
              <a:headEnd type="none" w="sm" len="sm"/>
              <a:tailEnd type="none" w="sm" len="sm"/>
            </a:ln>
          </p:spPr>
        </p:cxnSp>
        <p:cxnSp>
          <p:nvCxnSpPr>
            <p:cNvPr id="468" name="Google Shape;468;p56"/>
            <p:cNvCxnSpPr/>
            <p:nvPr/>
          </p:nvCxnSpPr>
          <p:spPr>
            <a:xfrm rot="5400000">
              <a:off x="3836650" y="1460288"/>
              <a:ext cx="2211492" cy="1844475"/>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469" name="Google Shape;469;p56"/>
            <p:cNvSpPr/>
            <p:nvPr/>
          </p:nvSpPr>
          <p:spPr>
            <a:xfrm>
              <a:off x="6396762" y="1939389"/>
              <a:ext cx="2706429" cy="71042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0" name="Google Shape;470;p56"/>
            <p:cNvSpPr txBox="1"/>
            <p:nvPr/>
          </p:nvSpPr>
          <p:spPr>
            <a:xfrm>
              <a:off x="6396762" y="1939389"/>
              <a:ext cx="2706429" cy="710424"/>
            </a:xfrm>
            <a:prstGeom prst="rect">
              <a:avLst/>
            </a:prstGeom>
            <a:noFill/>
            <a:ln>
              <a:noFill/>
            </a:ln>
          </p:spPr>
          <p:txBody>
            <a:bodyPr spcFirstLastPara="1" wrap="square" lIns="128000" tIns="22850" rIns="22850" bIns="22850" anchor="ctr" anchorCtr="0">
              <a:noAutofit/>
            </a:bodyPr>
            <a:lstStyle/>
            <a:p>
              <a:pPr marL="0" marR="0" lvl="0" indent="0" algn="l" rtl="0">
                <a:lnSpc>
                  <a:spcPct val="90000"/>
                </a:lnSpc>
                <a:spcBef>
                  <a:spcPts val="0"/>
                </a:spcBef>
                <a:spcAft>
                  <a:spcPts val="0"/>
                </a:spcAft>
                <a:buNone/>
              </a:pPr>
              <a:r>
                <a:rPr lang="en-GB" sz="1800" b="0" i="0" u="none" strike="noStrike" cap="none" dirty="0">
                  <a:solidFill>
                    <a:srgbClr val="000000"/>
                  </a:solidFill>
                  <a:ea typeface="Arial"/>
                  <a:cs typeface="Arial"/>
                  <a:sym typeface="Arial"/>
                </a:rPr>
                <a:t>Local commissioning structures, policies and strategies</a:t>
              </a:r>
              <a:endParaRPr sz="1800" b="0" i="0" u="none" strike="noStrike" cap="none" dirty="0">
                <a:solidFill>
                  <a:srgbClr val="000000"/>
                </a:solidFill>
                <a:ea typeface="Arial"/>
                <a:cs typeface="Arial"/>
                <a:sym typeface="Arial"/>
              </a:endParaRPr>
            </a:p>
          </p:txBody>
        </p:sp>
        <p:cxnSp>
          <p:nvCxnSpPr>
            <p:cNvPr id="471" name="Google Shape;471;p56"/>
            <p:cNvCxnSpPr/>
            <p:nvPr/>
          </p:nvCxnSpPr>
          <p:spPr>
            <a:xfrm>
              <a:off x="5865975" y="2028788"/>
              <a:ext cx="503038" cy="0"/>
            </a:xfrm>
            <a:prstGeom prst="straightConnector1">
              <a:avLst/>
            </a:prstGeom>
            <a:solidFill>
              <a:schemeClr val="accent2"/>
            </a:solidFill>
            <a:ln w="25400" cap="flat" cmpd="sng">
              <a:solidFill>
                <a:schemeClr val="accent2"/>
              </a:solidFill>
              <a:prstDash val="solid"/>
              <a:round/>
              <a:headEnd type="none" w="sm" len="sm"/>
              <a:tailEnd type="none" w="sm" len="sm"/>
            </a:ln>
          </p:spPr>
        </p:cxnSp>
        <p:cxnSp>
          <p:nvCxnSpPr>
            <p:cNvPr id="472" name="Google Shape;472;p56"/>
            <p:cNvCxnSpPr/>
            <p:nvPr/>
          </p:nvCxnSpPr>
          <p:spPr>
            <a:xfrm rot="5400000">
              <a:off x="4219362" y="2126043"/>
              <a:ext cx="1743867" cy="1549359"/>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473" name="Google Shape;473;p56"/>
            <p:cNvSpPr/>
            <p:nvPr/>
          </p:nvSpPr>
          <p:spPr>
            <a:xfrm>
              <a:off x="6101568" y="2711104"/>
              <a:ext cx="3010767" cy="71042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4" name="Google Shape;474;p56"/>
            <p:cNvSpPr txBox="1"/>
            <p:nvPr/>
          </p:nvSpPr>
          <p:spPr>
            <a:xfrm>
              <a:off x="6101568" y="2711104"/>
              <a:ext cx="3010767" cy="710424"/>
            </a:xfrm>
            <a:prstGeom prst="rect">
              <a:avLst/>
            </a:prstGeom>
            <a:noFill/>
            <a:ln>
              <a:noFill/>
            </a:ln>
          </p:spPr>
          <p:txBody>
            <a:bodyPr spcFirstLastPara="1" wrap="square" lIns="128000" tIns="22850" rIns="22850" bIns="22850" anchor="ctr" anchorCtr="0">
              <a:noAutofit/>
            </a:bodyPr>
            <a:lstStyle/>
            <a:p>
              <a:pPr marL="0" marR="0" lvl="0" indent="0" algn="l" rtl="0">
                <a:lnSpc>
                  <a:spcPct val="90000"/>
                </a:lnSpc>
                <a:spcBef>
                  <a:spcPts val="0"/>
                </a:spcBef>
                <a:spcAft>
                  <a:spcPts val="0"/>
                </a:spcAft>
                <a:buNone/>
              </a:pPr>
              <a:r>
                <a:rPr lang="en-GB" sz="1800" b="0" i="0" u="none" strike="noStrike" cap="none" dirty="0">
                  <a:solidFill>
                    <a:srgbClr val="000000"/>
                  </a:solidFill>
                  <a:ea typeface="Arial"/>
                  <a:cs typeface="Arial"/>
                  <a:sym typeface="Arial"/>
                </a:rPr>
                <a:t>National policies, commissioning and funding</a:t>
              </a:r>
              <a:endParaRPr sz="1800" b="0" i="0" u="none" strike="noStrike" cap="none" dirty="0">
                <a:solidFill>
                  <a:srgbClr val="000000"/>
                </a:solidFill>
                <a:ea typeface="Arial"/>
                <a:cs typeface="Arial"/>
                <a:sym typeface="Arial"/>
              </a:endParaRPr>
            </a:p>
          </p:txBody>
        </p:sp>
        <p:cxnSp>
          <p:nvCxnSpPr>
            <p:cNvPr id="475" name="Google Shape;475;p56"/>
            <p:cNvCxnSpPr/>
            <p:nvPr/>
          </p:nvCxnSpPr>
          <p:spPr>
            <a:xfrm>
              <a:off x="5865975" y="2763896"/>
              <a:ext cx="503038" cy="0"/>
            </a:xfrm>
            <a:prstGeom prst="straightConnector1">
              <a:avLst/>
            </a:prstGeom>
            <a:solidFill>
              <a:schemeClr val="accent2"/>
            </a:solidFill>
            <a:ln w="25400" cap="flat" cmpd="sng">
              <a:solidFill>
                <a:schemeClr val="accent2"/>
              </a:solidFill>
              <a:prstDash val="solid"/>
              <a:round/>
              <a:headEnd type="none" w="sm" len="sm"/>
              <a:tailEnd type="none" w="sm" len="sm"/>
            </a:ln>
          </p:spPr>
        </p:cxnSp>
        <p:cxnSp>
          <p:nvCxnSpPr>
            <p:cNvPr id="476" name="Google Shape;476;p56"/>
            <p:cNvCxnSpPr/>
            <p:nvPr/>
          </p:nvCxnSpPr>
          <p:spPr>
            <a:xfrm rot="5400000">
              <a:off x="4600330" y="2828955"/>
              <a:ext cx="1330705" cy="1200585"/>
            </a:xfrm>
            <a:prstGeom prst="straightConnector1">
              <a:avLst/>
            </a:prstGeom>
            <a:solidFill>
              <a:schemeClr val="accent2"/>
            </a:solidFill>
            <a:ln w="25400" cap="flat" cmpd="sng">
              <a:solidFill>
                <a:schemeClr val="accent2"/>
              </a:solidFill>
              <a:prstDash val="solid"/>
              <a:round/>
              <a:headEnd type="none" w="sm" len="sm"/>
              <a:tailEnd type="none" w="sm" len="sm"/>
            </a:ln>
          </p:spPr>
        </p:cxnSp>
        <p:sp>
          <p:nvSpPr>
            <p:cNvPr id="477" name="Google Shape;477;p56"/>
            <p:cNvSpPr/>
            <p:nvPr/>
          </p:nvSpPr>
          <p:spPr>
            <a:xfrm>
              <a:off x="6161319" y="3240155"/>
              <a:ext cx="2761320" cy="1280278"/>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8" name="Google Shape;478;p56"/>
            <p:cNvSpPr txBox="1"/>
            <p:nvPr/>
          </p:nvSpPr>
          <p:spPr>
            <a:xfrm>
              <a:off x="6161319" y="3240155"/>
              <a:ext cx="2761320" cy="1280278"/>
            </a:xfrm>
            <a:prstGeom prst="rect">
              <a:avLst/>
            </a:prstGeom>
            <a:noFill/>
            <a:ln>
              <a:noFill/>
            </a:ln>
          </p:spPr>
          <p:txBody>
            <a:bodyPr spcFirstLastPara="1" wrap="square" lIns="128000" tIns="22850" rIns="22850" bIns="22850" anchor="ctr" anchorCtr="0">
              <a:noAutofit/>
            </a:bodyPr>
            <a:lstStyle/>
            <a:p>
              <a:pPr marL="0" marR="0" lvl="0" indent="0" algn="l" rtl="0">
                <a:lnSpc>
                  <a:spcPct val="90000"/>
                </a:lnSpc>
                <a:spcBef>
                  <a:spcPts val="0"/>
                </a:spcBef>
                <a:spcAft>
                  <a:spcPts val="0"/>
                </a:spcAft>
                <a:buNone/>
              </a:pPr>
              <a:endParaRPr sz="1800" b="0" i="0" u="none" strike="noStrike" cap="none">
                <a:solidFill>
                  <a:srgbClr val="000000"/>
                </a:solidFill>
                <a:latin typeface="Arial"/>
                <a:ea typeface="Arial"/>
                <a:cs typeface="Arial"/>
                <a:sym typeface="Arial"/>
              </a:endParaRPr>
            </a:p>
          </p:txBody>
        </p:sp>
        <p:cxnSp>
          <p:nvCxnSpPr>
            <p:cNvPr id="479" name="Google Shape;479;p56"/>
            <p:cNvCxnSpPr/>
            <p:nvPr/>
          </p:nvCxnSpPr>
          <p:spPr>
            <a:xfrm>
              <a:off x="5865975" y="3477540"/>
              <a:ext cx="503038" cy="0"/>
            </a:xfrm>
            <a:prstGeom prst="straightConnector1">
              <a:avLst/>
            </a:prstGeom>
            <a:solidFill>
              <a:schemeClr val="accent2"/>
            </a:solidFill>
            <a:ln w="25400" cap="flat" cmpd="sng">
              <a:solidFill>
                <a:schemeClr val="accent2"/>
              </a:solidFill>
              <a:prstDash val="solid"/>
              <a:round/>
              <a:headEnd type="none" w="sm" len="sm"/>
              <a:tailEnd type="none" w="sm" len="sm"/>
            </a:ln>
          </p:spPr>
        </p:cxnSp>
        <p:cxnSp>
          <p:nvCxnSpPr>
            <p:cNvPr id="480" name="Google Shape;480;p56"/>
            <p:cNvCxnSpPr/>
            <p:nvPr/>
          </p:nvCxnSpPr>
          <p:spPr>
            <a:xfrm rot="5400000">
              <a:off x="4960505" y="3511076"/>
              <a:ext cx="939005" cy="871933"/>
            </a:xfrm>
            <a:prstGeom prst="straightConnector1">
              <a:avLst/>
            </a:prstGeom>
            <a:solidFill>
              <a:schemeClr val="accent2"/>
            </a:solidFill>
            <a:ln w="25400" cap="flat" cmpd="sng">
              <a:solidFill>
                <a:schemeClr val="accent2"/>
              </a:solidFill>
              <a:prstDash val="solid"/>
              <a:round/>
              <a:headEnd type="none" w="sm" len="sm"/>
              <a:tailEnd type="none" w="sm" len="sm"/>
            </a:ln>
          </p:spPr>
        </p:cxnSp>
      </p:grpSp>
      <p:pic>
        <p:nvPicPr>
          <p:cNvPr id="481" name="Google Shape;481;p56" descr="C:\Users\jane.halliday\AppData\Local\Microsoft\Windows\Temporary Internet Files\Content.IE5\S358RM00\MC900078622[1].wmf"/>
          <p:cNvPicPr preferRelativeResize="0"/>
          <p:nvPr/>
        </p:nvPicPr>
        <p:blipFill rotWithShape="1">
          <a:blip r:embed="rId3">
            <a:alphaModFix/>
          </a:blip>
          <a:srcRect/>
          <a:stretch/>
        </p:blipFill>
        <p:spPr>
          <a:xfrm flipH="1">
            <a:off x="2555875" y="3933827"/>
            <a:ext cx="420688" cy="904875"/>
          </a:xfrm>
          <a:prstGeom prst="rect">
            <a:avLst/>
          </a:prstGeom>
          <a:noFill/>
          <a:ln>
            <a:noFill/>
          </a:ln>
        </p:spPr>
      </p:pic>
      <p:grpSp>
        <p:nvGrpSpPr>
          <p:cNvPr id="482" name="Google Shape;482;p56"/>
          <p:cNvGrpSpPr/>
          <p:nvPr/>
        </p:nvGrpSpPr>
        <p:grpSpPr>
          <a:xfrm>
            <a:off x="5148263" y="4868863"/>
            <a:ext cx="3009900" cy="711200"/>
            <a:chOff x="4536505" y="2711104"/>
            <a:chExt cx="3010767" cy="710424"/>
          </a:xfrm>
        </p:grpSpPr>
        <p:sp>
          <p:nvSpPr>
            <p:cNvPr id="483" name="Google Shape;483;p56"/>
            <p:cNvSpPr/>
            <p:nvPr/>
          </p:nvSpPr>
          <p:spPr>
            <a:xfrm>
              <a:off x="4536505" y="2711104"/>
              <a:ext cx="3010767" cy="710424"/>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4" name="Google Shape;484;p56"/>
            <p:cNvSpPr/>
            <p:nvPr/>
          </p:nvSpPr>
          <p:spPr>
            <a:xfrm>
              <a:off x="4536505" y="2711104"/>
              <a:ext cx="3010767" cy="710424"/>
            </a:xfrm>
            <a:prstGeom prst="rect">
              <a:avLst/>
            </a:prstGeom>
            <a:noFill/>
            <a:ln>
              <a:noFill/>
            </a:ln>
          </p:spPr>
          <p:txBody>
            <a:bodyPr spcFirstLastPara="1" wrap="square" lIns="128000" tIns="22850" rIns="22850" bIns="22850" anchor="ctr" anchorCtr="0">
              <a:noAutofit/>
            </a:bodyPr>
            <a:lstStyle/>
            <a:p>
              <a:pPr marL="0" marR="0" lvl="0" indent="0" algn="l" rtl="0">
                <a:lnSpc>
                  <a:spcPct val="90000"/>
                </a:lnSpc>
                <a:spcBef>
                  <a:spcPts val="0"/>
                </a:spcBef>
                <a:spcAft>
                  <a:spcPts val="0"/>
                </a:spcAft>
                <a:buNone/>
              </a:pPr>
              <a:r>
                <a:rPr lang="en-GB" sz="1800" b="0" i="0" u="none" strike="noStrike" cap="none" dirty="0">
                  <a:solidFill>
                    <a:srgbClr val="000000"/>
                  </a:solidFill>
                  <a:ea typeface="Arial"/>
                  <a:cs typeface="Arial"/>
                  <a:sym typeface="Arial"/>
                </a:rPr>
                <a:t>Wealth redistribution, education, unemployment, stigma, etc.</a:t>
              </a:r>
              <a:endParaRPr dirty="0"/>
            </a:p>
          </p:txBody>
        </p:sp>
      </p:grpSp>
    </p:spTree>
    <p:extLst>
      <p:ext uri="{BB962C8B-B14F-4D97-AF65-F5344CB8AC3E}">
        <p14:creationId xmlns:p14="http://schemas.microsoft.com/office/powerpoint/2010/main" val="152242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406"/>
            <a:ext cx="9144000" cy="4677139"/>
          </a:xfrm>
          <a:prstGeom prst="rect">
            <a:avLst/>
          </a:prstGeom>
        </p:spPr>
      </p:pic>
      <p:sp>
        <p:nvSpPr>
          <p:cNvPr id="4" name="Content Placeholder 2"/>
          <p:cNvSpPr txBox="1">
            <a:spLocks/>
          </p:cNvSpPr>
          <p:nvPr/>
        </p:nvSpPr>
        <p:spPr>
          <a:xfrm>
            <a:off x="3563889" y="2280832"/>
            <a:ext cx="4465364" cy="3786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sp>
        <p:nvSpPr>
          <p:cNvPr id="3" name="Slide Number Placeholder 2"/>
          <p:cNvSpPr>
            <a:spLocks noGrp="1"/>
          </p:cNvSpPr>
          <p:nvPr>
            <p:ph type="sldNum" sz="quarter" idx="12"/>
          </p:nvPr>
        </p:nvSpPr>
        <p:spPr/>
        <p:txBody>
          <a:bodyPr/>
          <a:lstStyle/>
          <a:p>
            <a:fld id="{8D1FEBD9-6DDC-4BC4-8691-CE3D8BA7BD98}" type="slidenum">
              <a:rPr lang="en-GB" smtClean="0"/>
              <a:t>5</a:t>
            </a:fld>
            <a:endParaRPr lang="en-GB" dirty="0"/>
          </a:p>
        </p:txBody>
      </p:sp>
      <p:sp>
        <p:nvSpPr>
          <p:cNvPr id="6" name="Rectangle 5"/>
          <p:cNvSpPr/>
          <p:nvPr/>
        </p:nvSpPr>
        <p:spPr>
          <a:xfrm>
            <a:off x="251520" y="-219406"/>
            <a:ext cx="8712968" cy="830997"/>
          </a:xfrm>
          <a:prstGeom prst="rect">
            <a:avLst/>
          </a:prstGeom>
        </p:spPr>
        <p:txBody>
          <a:bodyPr wrap="square">
            <a:spAutoFit/>
          </a:bodyPr>
          <a:lstStyle/>
          <a:p>
            <a:endParaRPr lang="en-US" sz="2400" b="1" dirty="0">
              <a:solidFill>
                <a:srgbClr val="7030A0"/>
              </a:solidFill>
            </a:endParaRPr>
          </a:p>
          <a:p>
            <a:endParaRPr lang="en-US" sz="2400" b="1" dirty="0">
              <a:solidFill>
                <a:srgbClr val="002060"/>
              </a:solidFill>
            </a:endParaRPr>
          </a:p>
        </p:txBody>
      </p:sp>
      <p:sp>
        <p:nvSpPr>
          <p:cNvPr id="8" name="Rectangle 7"/>
          <p:cNvSpPr/>
          <p:nvPr/>
        </p:nvSpPr>
        <p:spPr>
          <a:xfrm>
            <a:off x="395536" y="-80908"/>
            <a:ext cx="7992888" cy="584775"/>
          </a:xfrm>
          <a:prstGeom prst="rect">
            <a:avLst/>
          </a:prstGeom>
        </p:spPr>
        <p:txBody>
          <a:bodyPr wrap="square">
            <a:spAutoFit/>
          </a:bodyPr>
          <a:lstStyle/>
          <a:p>
            <a:r>
              <a:rPr lang="en-US" sz="3200" b="1" dirty="0">
                <a:solidFill>
                  <a:schemeClr val="bg1"/>
                </a:solidFill>
                <a:cs typeface="Arial"/>
                <a:sym typeface="Arial"/>
              </a:rPr>
              <a:t>What is systems thinking?</a:t>
            </a:r>
            <a:endParaRPr lang="en-GB" sz="3200" dirty="0">
              <a:solidFill>
                <a:schemeClr val="bg1"/>
              </a:solidFill>
            </a:endParaRPr>
          </a:p>
        </p:txBody>
      </p:sp>
      <p:sp>
        <p:nvSpPr>
          <p:cNvPr id="2" name="Rectangle 1"/>
          <p:cNvSpPr/>
          <p:nvPr/>
        </p:nvSpPr>
        <p:spPr>
          <a:xfrm>
            <a:off x="395536" y="474344"/>
            <a:ext cx="8352928" cy="677108"/>
          </a:xfrm>
          <a:prstGeom prst="rect">
            <a:avLst/>
          </a:prstGeom>
        </p:spPr>
        <p:txBody>
          <a:bodyPr wrap="square">
            <a:spAutoFit/>
          </a:bodyPr>
          <a:lstStyle/>
          <a:p>
            <a:r>
              <a:rPr lang="en-US" b="1" dirty="0">
                <a:solidFill>
                  <a:srgbClr val="7030A0"/>
                </a:solidFill>
              </a:rPr>
              <a:t> </a:t>
            </a:r>
          </a:p>
          <a:p>
            <a:endParaRPr lang="en-US" sz="2000" b="1" dirty="0"/>
          </a:p>
        </p:txBody>
      </p:sp>
      <p:sp>
        <p:nvSpPr>
          <p:cNvPr id="9" name="Rectangle 8"/>
          <p:cNvSpPr/>
          <p:nvPr/>
        </p:nvSpPr>
        <p:spPr>
          <a:xfrm>
            <a:off x="395536" y="1028342"/>
            <a:ext cx="8352928" cy="4093428"/>
          </a:xfrm>
          <a:prstGeom prst="rect">
            <a:avLst/>
          </a:prstGeom>
        </p:spPr>
        <p:txBody>
          <a:bodyPr wrap="square">
            <a:spAutoFit/>
          </a:bodyPr>
          <a:lstStyle/>
          <a:p>
            <a:pPr marL="342900" indent="-342900">
              <a:buFont typeface="Arial" panose="020B0604020202020204" pitchFamily="34" charset="0"/>
              <a:buChar char="•"/>
            </a:pPr>
            <a:r>
              <a:rPr lang="en-GB" sz="2000" dirty="0"/>
              <a:t>Systems thinking is a way of helping a person to view systems from a broad perspective that includes seeing overall structures, patterns and cycles in systems, rather than only seeing specific events within a system.</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For example: “The client will not engage with their substance use worker and keeps falling off script.”</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What systems is the client part of? What systems is the worker part of? Is this happening to other clients? Have we asked the client and the worker what the barriers are? Is staying on a script the client’s aspiration? Is it our aspiration? Is there anything that we could try and do differently?</a:t>
            </a:r>
          </a:p>
        </p:txBody>
      </p:sp>
    </p:spTree>
    <p:extLst>
      <p:ext uri="{BB962C8B-B14F-4D97-AF65-F5344CB8AC3E}">
        <p14:creationId xmlns:p14="http://schemas.microsoft.com/office/powerpoint/2010/main" val="292754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406"/>
            <a:ext cx="9144000" cy="4677139"/>
          </a:xfrm>
          <a:prstGeom prst="rect">
            <a:avLst/>
          </a:prstGeom>
        </p:spPr>
      </p:pic>
      <p:sp>
        <p:nvSpPr>
          <p:cNvPr id="4" name="Content Placeholder 2"/>
          <p:cNvSpPr txBox="1">
            <a:spLocks/>
          </p:cNvSpPr>
          <p:nvPr/>
        </p:nvSpPr>
        <p:spPr>
          <a:xfrm>
            <a:off x="3563889" y="2280832"/>
            <a:ext cx="4465364" cy="3786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sp>
        <p:nvSpPr>
          <p:cNvPr id="3" name="Slide Number Placeholder 2"/>
          <p:cNvSpPr>
            <a:spLocks noGrp="1"/>
          </p:cNvSpPr>
          <p:nvPr>
            <p:ph type="sldNum" sz="quarter" idx="12"/>
          </p:nvPr>
        </p:nvSpPr>
        <p:spPr/>
        <p:txBody>
          <a:bodyPr/>
          <a:lstStyle/>
          <a:p>
            <a:fld id="{8D1FEBD9-6DDC-4BC4-8691-CE3D8BA7BD98}" type="slidenum">
              <a:rPr lang="en-GB" smtClean="0"/>
              <a:t>6</a:t>
            </a:fld>
            <a:endParaRPr lang="en-GB" dirty="0"/>
          </a:p>
        </p:txBody>
      </p:sp>
      <p:sp>
        <p:nvSpPr>
          <p:cNvPr id="6" name="Rectangle 5"/>
          <p:cNvSpPr/>
          <p:nvPr/>
        </p:nvSpPr>
        <p:spPr>
          <a:xfrm>
            <a:off x="251520" y="-219406"/>
            <a:ext cx="8712968" cy="830997"/>
          </a:xfrm>
          <a:prstGeom prst="rect">
            <a:avLst/>
          </a:prstGeom>
        </p:spPr>
        <p:txBody>
          <a:bodyPr wrap="square">
            <a:spAutoFit/>
          </a:bodyPr>
          <a:lstStyle/>
          <a:p>
            <a:endParaRPr lang="en-US" sz="2400" b="1" dirty="0">
              <a:solidFill>
                <a:srgbClr val="7030A0"/>
              </a:solidFill>
            </a:endParaRPr>
          </a:p>
          <a:p>
            <a:endParaRPr lang="en-US" sz="2400" b="1" dirty="0">
              <a:solidFill>
                <a:srgbClr val="002060"/>
              </a:solidFill>
            </a:endParaRPr>
          </a:p>
        </p:txBody>
      </p:sp>
      <p:sp>
        <p:nvSpPr>
          <p:cNvPr id="8" name="Rectangle 7"/>
          <p:cNvSpPr/>
          <p:nvPr/>
        </p:nvSpPr>
        <p:spPr>
          <a:xfrm>
            <a:off x="395536" y="-80908"/>
            <a:ext cx="7992888" cy="461665"/>
          </a:xfrm>
          <a:prstGeom prst="rect">
            <a:avLst/>
          </a:prstGeom>
        </p:spPr>
        <p:txBody>
          <a:bodyPr wrap="square">
            <a:spAutoFit/>
          </a:bodyPr>
          <a:lstStyle/>
          <a:p>
            <a:r>
              <a:rPr lang="en-US" sz="2400" b="1" dirty="0">
                <a:solidFill>
                  <a:schemeClr val="bg1"/>
                </a:solidFill>
                <a:cs typeface="Arial"/>
                <a:sym typeface="Arial"/>
              </a:rPr>
              <a:t>How can systems thinking relate to multi-agency work?</a:t>
            </a:r>
            <a:endParaRPr lang="en-GB" sz="2400" dirty="0">
              <a:solidFill>
                <a:schemeClr val="bg1"/>
              </a:solidFill>
            </a:endParaRPr>
          </a:p>
        </p:txBody>
      </p:sp>
      <p:sp>
        <p:nvSpPr>
          <p:cNvPr id="2" name="Rectangle 1"/>
          <p:cNvSpPr/>
          <p:nvPr/>
        </p:nvSpPr>
        <p:spPr>
          <a:xfrm>
            <a:off x="395536" y="474344"/>
            <a:ext cx="8352928" cy="677108"/>
          </a:xfrm>
          <a:prstGeom prst="rect">
            <a:avLst/>
          </a:prstGeom>
        </p:spPr>
        <p:txBody>
          <a:bodyPr wrap="square">
            <a:spAutoFit/>
          </a:bodyPr>
          <a:lstStyle/>
          <a:p>
            <a:r>
              <a:rPr lang="en-US" b="1" dirty="0">
                <a:solidFill>
                  <a:srgbClr val="7030A0"/>
                </a:solidFill>
              </a:rPr>
              <a:t> </a:t>
            </a:r>
          </a:p>
          <a:p>
            <a:endParaRPr lang="en-US" sz="2000" b="1" dirty="0"/>
          </a:p>
        </p:txBody>
      </p:sp>
      <p:sp>
        <p:nvSpPr>
          <p:cNvPr id="5" name="Rectangle 4"/>
          <p:cNvSpPr/>
          <p:nvPr/>
        </p:nvSpPr>
        <p:spPr>
          <a:xfrm>
            <a:off x="1115616" y="1028342"/>
            <a:ext cx="7200800" cy="4247317"/>
          </a:xfrm>
          <a:prstGeom prst="rect">
            <a:avLst/>
          </a:prstGeom>
        </p:spPr>
        <p:txBody>
          <a:bodyPr wrap="square" lIns="91440" tIns="45720" rIns="91440" bIns="45720" anchor="t">
            <a:spAutoFit/>
          </a:bodyPr>
          <a:lstStyle/>
          <a:p>
            <a:endParaRPr lang="en-GB" sz="2800" dirty="0"/>
          </a:p>
          <a:p>
            <a:r>
              <a:rPr lang="en-GB" sz="2800" dirty="0"/>
              <a:t>"System thinking begins when you first see the world through the eyes of another."  -  </a:t>
            </a:r>
            <a:r>
              <a:rPr lang="en-GB" dirty="0"/>
              <a:t>C. West Churchman, Systems Scientist</a:t>
            </a:r>
            <a:endParaRPr lang="en-GB"/>
          </a:p>
          <a:p>
            <a:endParaRPr lang="en-US" sz="2800" dirty="0"/>
          </a:p>
          <a:p>
            <a:endParaRPr lang="en-US" sz="2800" dirty="0">
              <a:cs typeface="Calibri"/>
            </a:endParaRPr>
          </a:p>
          <a:p>
            <a:endParaRPr lang="en-US" sz="2800" dirty="0"/>
          </a:p>
          <a:p>
            <a:r>
              <a:rPr lang="en-GB" sz="2800" dirty="0"/>
              <a:t>"… be inquisitive… start small… keep your aim simple… work through conversation and relationship…"  -  </a:t>
            </a:r>
            <a:r>
              <a:rPr lang="en-GB" dirty="0"/>
              <a:t>Martin Sandbrook, Schumacher Institute</a:t>
            </a:r>
          </a:p>
        </p:txBody>
      </p:sp>
    </p:spTree>
    <p:extLst>
      <p:ext uri="{BB962C8B-B14F-4D97-AF65-F5344CB8AC3E}">
        <p14:creationId xmlns:p14="http://schemas.microsoft.com/office/powerpoint/2010/main" val="256192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406"/>
            <a:ext cx="9144000" cy="4677139"/>
          </a:xfrm>
          <a:prstGeom prst="rect">
            <a:avLst/>
          </a:prstGeom>
        </p:spPr>
      </p:pic>
      <p:sp>
        <p:nvSpPr>
          <p:cNvPr id="4" name="Content Placeholder 2"/>
          <p:cNvSpPr txBox="1">
            <a:spLocks/>
          </p:cNvSpPr>
          <p:nvPr/>
        </p:nvSpPr>
        <p:spPr>
          <a:xfrm>
            <a:off x="3563889" y="2280832"/>
            <a:ext cx="4465364" cy="3786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sp>
        <p:nvSpPr>
          <p:cNvPr id="3" name="Slide Number Placeholder 2"/>
          <p:cNvSpPr>
            <a:spLocks noGrp="1"/>
          </p:cNvSpPr>
          <p:nvPr>
            <p:ph type="sldNum" sz="quarter" idx="12"/>
          </p:nvPr>
        </p:nvSpPr>
        <p:spPr/>
        <p:txBody>
          <a:bodyPr/>
          <a:lstStyle/>
          <a:p>
            <a:fld id="{8D1FEBD9-6DDC-4BC4-8691-CE3D8BA7BD98}" type="slidenum">
              <a:rPr lang="en-GB" smtClean="0"/>
              <a:t>7</a:t>
            </a:fld>
            <a:endParaRPr lang="en-GB" dirty="0"/>
          </a:p>
        </p:txBody>
      </p:sp>
      <p:sp>
        <p:nvSpPr>
          <p:cNvPr id="6" name="Rectangle 5"/>
          <p:cNvSpPr/>
          <p:nvPr/>
        </p:nvSpPr>
        <p:spPr>
          <a:xfrm>
            <a:off x="251520" y="-219406"/>
            <a:ext cx="8712968" cy="830997"/>
          </a:xfrm>
          <a:prstGeom prst="rect">
            <a:avLst/>
          </a:prstGeom>
        </p:spPr>
        <p:txBody>
          <a:bodyPr wrap="square">
            <a:spAutoFit/>
          </a:bodyPr>
          <a:lstStyle/>
          <a:p>
            <a:endParaRPr lang="en-US" sz="2400" b="1" dirty="0">
              <a:solidFill>
                <a:srgbClr val="7030A0"/>
              </a:solidFill>
            </a:endParaRPr>
          </a:p>
          <a:p>
            <a:endParaRPr lang="en-US" sz="2400" b="1" dirty="0">
              <a:solidFill>
                <a:srgbClr val="002060"/>
              </a:solidFill>
            </a:endParaRPr>
          </a:p>
        </p:txBody>
      </p:sp>
      <p:sp>
        <p:nvSpPr>
          <p:cNvPr id="8" name="Rectangle 7"/>
          <p:cNvSpPr/>
          <p:nvPr/>
        </p:nvSpPr>
        <p:spPr>
          <a:xfrm>
            <a:off x="395536" y="-80908"/>
            <a:ext cx="7992888" cy="523220"/>
          </a:xfrm>
          <a:prstGeom prst="rect">
            <a:avLst/>
          </a:prstGeom>
        </p:spPr>
        <p:txBody>
          <a:bodyPr wrap="square">
            <a:spAutoFit/>
          </a:bodyPr>
          <a:lstStyle/>
          <a:p>
            <a:r>
              <a:rPr lang="en-GB" sz="2800" b="1" dirty="0">
                <a:solidFill>
                  <a:schemeClr val="bg1"/>
                </a:solidFill>
                <a:ea typeface="Arial"/>
                <a:cs typeface="Arial"/>
                <a:sym typeface="Arial"/>
              </a:rPr>
              <a:t>Why was Team Around Me developed? </a:t>
            </a:r>
            <a:endParaRPr lang="en-GB" sz="2800" dirty="0">
              <a:solidFill>
                <a:schemeClr val="bg1"/>
              </a:solidFill>
            </a:endParaRPr>
          </a:p>
        </p:txBody>
      </p:sp>
      <p:sp>
        <p:nvSpPr>
          <p:cNvPr id="9" name="Rectangle 8"/>
          <p:cNvSpPr/>
          <p:nvPr/>
        </p:nvSpPr>
        <p:spPr>
          <a:xfrm>
            <a:off x="510074" y="789342"/>
            <a:ext cx="8136904" cy="5647059"/>
          </a:xfrm>
          <a:prstGeom prst="rect">
            <a:avLst/>
          </a:prstGeom>
        </p:spPr>
        <p:txBody>
          <a:bodyPr wrap="square" lIns="91440" tIns="45720" rIns="91440" bIns="45720" anchor="t">
            <a:spAutoFit/>
          </a:bodyPr>
          <a:lstStyle/>
          <a:p>
            <a:pPr>
              <a:lnSpc>
                <a:spcPct val="120000"/>
              </a:lnSpc>
            </a:pPr>
            <a:r>
              <a:rPr lang="en-GB" sz="1600" b="1" dirty="0">
                <a:cs typeface="Arial"/>
              </a:rPr>
              <a:t>● </a:t>
            </a:r>
            <a:r>
              <a:rPr lang="en-GB" sz="1600" dirty="0">
                <a:cs typeface="Arial"/>
              </a:rPr>
              <a:t>Many women experiencing MD being repeatedly referred to MARAC, </a:t>
            </a:r>
            <a:r>
              <a:rPr lang="en-GB" b="1" dirty="0">
                <a:cs typeface="Arial"/>
              </a:rPr>
              <a:t>not enough time to discuss complex cases</a:t>
            </a:r>
            <a:r>
              <a:rPr lang="en-GB" sz="1600" dirty="0">
                <a:cs typeface="Arial"/>
              </a:rPr>
              <a:t> and difficult to agree actions for women who struggle to engage.</a:t>
            </a:r>
          </a:p>
          <a:p>
            <a:pPr>
              <a:lnSpc>
                <a:spcPct val="120000"/>
              </a:lnSpc>
            </a:pPr>
            <a:endParaRPr lang="en-GB" sz="1600" dirty="0">
              <a:cs typeface="Arial"/>
            </a:endParaRPr>
          </a:p>
          <a:p>
            <a:pPr>
              <a:lnSpc>
                <a:spcPct val="120000"/>
              </a:lnSpc>
            </a:pPr>
            <a:r>
              <a:rPr lang="en-GB" sz="1600" dirty="0">
                <a:cs typeface="Arial"/>
              </a:rPr>
              <a:t>● Lots of non-statutory multi-agency meetings being held, </a:t>
            </a:r>
            <a:r>
              <a:rPr lang="en-GB" b="1" dirty="0">
                <a:cs typeface="Arial"/>
              </a:rPr>
              <a:t>no clarity or consistency </a:t>
            </a:r>
            <a:r>
              <a:rPr lang="en-GB" sz="1600" dirty="0">
                <a:cs typeface="Arial"/>
              </a:rPr>
              <a:t>on agenda, minutes, how actions are followed up, who holds the meeting etc.</a:t>
            </a:r>
          </a:p>
          <a:p>
            <a:pPr>
              <a:lnSpc>
                <a:spcPct val="120000"/>
              </a:lnSpc>
            </a:pPr>
            <a:endParaRPr lang="en-GB" sz="1600" dirty="0">
              <a:cs typeface="Arial"/>
            </a:endParaRPr>
          </a:p>
          <a:p>
            <a:pPr>
              <a:lnSpc>
                <a:spcPct val="120000"/>
              </a:lnSpc>
            </a:pPr>
            <a:r>
              <a:rPr lang="en-GB" sz="1600" dirty="0">
                <a:cs typeface="Arial"/>
              </a:rPr>
              <a:t>● Meetings about women experiencing MD can become negative, little solutions offered or actions agreed, professional conjecture about what women may do, want or need – no person-centred plan. Need to </a:t>
            </a:r>
            <a:r>
              <a:rPr lang="en-GB" b="1" dirty="0">
                <a:cs typeface="Arial"/>
              </a:rPr>
              <a:t>challenge negative language</a:t>
            </a:r>
            <a:r>
              <a:rPr lang="en-GB" sz="1600" dirty="0">
                <a:cs typeface="Arial"/>
              </a:rPr>
              <a:t>, victim blaming etc.</a:t>
            </a:r>
          </a:p>
          <a:p>
            <a:pPr>
              <a:lnSpc>
                <a:spcPct val="120000"/>
              </a:lnSpc>
            </a:pPr>
            <a:endParaRPr lang="en-GB" sz="1600" dirty="0">
              <a:cs typeface="Arial"/>
            </a:endParaRPr>
          </a:p>
          <a:p>
            <a:pPr>
              <a:lnSpc>
                <a:spcPct val="120000"/>
              </a:lnSpc>
            </a:pPr>
            <a:r>
              <a:rPr lang="en-GB" sz="1600" dirty="0">
                <a:cs typeface="Arial"/>
              </a:rPr>
              <a:t>● Need to </a:t>
            </a:r>
            <a:r>
              <a:rPr lang="en-GB" b="1" dirty="0">
                <a:cs typeface="Arial"/>
              </a:rPr>
              <a:t>empower clients </a:t>
            </a:r>
            <a:r>
              <a:rPr lang="en-GB" sz="1600" dirty="0">
                <a:cs typeface="Arial"/>
              </a:rPr>
              <a:t>when they attend meetings about their support/risks – Safeguarding example.  </a:t>
            </a:r>
          </a:p>
          <a:p>
            <a:pPr>
              <a:lnSpc>
                <a:spcPct val="120000"/>
              </a:lnSpc>
            </a:pPr>
            <a:endParaRPr lang="en-US" sz="1600" dirty="0">
              <a:cs typeface="Arial"/>
            </a:endParaRPr>
          </a:p>
          <a:p>
            <a:pPr>
              <a:lnSpc>
                <a:spcPct val="120000"/>
              </a:lnSpc>
            </a:pPr>
            <a:r>
              <a:rPr lang="en-GB" sz="1600" dirty="0">
                <a:cs typeface="Arial"/>
              </a:rPr>
              <a:t>●Need to </a:t>
            </a:r>
            <a:r>
              <a:rPr lang="en-GB" b="1" dirty="0">
                <a:cs typeface="Arial"/>
              </a:rPr>
              <a:t>capture cross sector blocks and barriers</a:t>
            </a:r>
            <a:r>
              <a:rPr lang="en-GB" sz="1600" dirty="0">
                <a:cs typeface="Arial"/>
              </a:rPr>
              <a:t>, collate, quantify and escalate them in order to push for system change – no current consistent way to do this across services.</a:t>
            </a:r>
          </a:p>
          <a:p>
            <a:pPr>
              <a:lnSpc>
                <a:spcPct val="120000"/>
              </a:lnSpc>
            </a:pPr>
            <a:endParaRPr lang="en-US" sz="1600" dirty="0">
              <a:latin typeface="Calibri" panose="020F0502020204030204" pitchFamily="34" charset="0"/>
              <a:cs typeface="Arial"/>
            </a:endParaRPr>
          </a:p>
          <a:p>
            <a:pPr>
              <a:lnSpc>
                <a:spcPct val="120000"/>
              </a:lnSpc>
            </a:pPr>
            <a:r>
              <a:rPr lang="en-GB" sz="1600" dirty="0">
                <a:latin typeface="Calibri"/>
                <a:cs typeface="Arial"/>
              </a:rPr>
              <a:t>● </a:t>
            </a:r>
            <a:r>
              <a:rPr lang="en-GB" sz="1600" dirty="0">
                <a:cs typeface="Arial"/>
              </a:rPr>
              <a:t>Different services having different remits and ways of working leading to conflict/defensive positions/</a:t>
            </a:r>
            <a:r>
              <a:rPr lang="en-GB" b="1" dirty="0">
                <a:cs typeface="Arial"/>
              </a:rPr>
              <a:t>lack of collaboration</a:t>
            </a:r>
            <a:r>
              <a:rPr lang="en-GB" dirty="0">
                <a:cs typeface="Calibri"/>
              </a:rPr>
              <a:t>.</a:t>
            </a:r>
            <a:endParaRPr lang="en-GB" dirty="0"/>
          </a:p>
        </p:txBody>
      </p:sp>
    </p:spTree>
    <p:extLst>
      <p:ext uri="{BB962C8B-B14F-4D97-AF65-F5344CB8AC3E}">
        <p14:creationId xmlns:p14="http://schemas.microsoft.com/office/powerpoint/2010/main" val="17182343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406"/>
            <a:ext cx="9144000" cy="4677139"/>
          </a:xfrm>
          <a:prstGeom prst="rect">
            <a:avLst/>
          </a:prstGeom>
        </p:spPr>
      </p:pic>
      <p:sp>
        <p:nvSpPr>
          <p:cNvPr id="4" name="Content Placeholder 2"/>
          <p:cNvSpPr txBox="1">
            <a:spLocks/>
          </p:cNvSpPr>
          <p:nvPr/>
        </p:nvSpPr>
        <p:spPr>
          <a:xfrm>
            <a:off x="3563889" y="2280832"/>
            <a:ext cx="4465364" cy="3786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sp>
        <p:nvSpPr>
          <p:cNvPr id="3" name="Slide Number Placeholder 2"/>
          <p:cNvSpPr>
            <a:spLocks noGrp="1"/>
          </p:cNvSpPr>
          <p:nvPr>
            <p:ph type="sldNum" sz="quarter" idx="12"/>
          </p:nvPr>
        </p:nvSpPr>
        <p:spPr/>
        <p:txBody>
          <a:bodyPr/>
          <a:lstStyle/>
          <a:p>
            <a:fld id="{8D1FEBD9-6DDC-4BC4-8691-CE3D8BA7BD98}" type="slidenum">
              <a:rPr lang="en-GB" smtClean="0"/>
              <a:t>8</a:t>
            </a:fld>
            <a:endParaRPr lang="en-GB" dirty="0"/>
          </a:p>
        </p:txBody>
      </p:sp>
      <p:sp>
        <p:nvSpPr>
          <p:cNvPr id="6" name="Rectangle 5"/>
          <p:cNvSpPr/>
          <p:nvPr/>
        </p:nvSpPr>
        <p:spPr>
          <a:xfrm>
            <a:off x="251520" y="-219406"/>
            <a:ext cx="8712968" cy="830997"/>
          </a:xfrm>
          <a:prstGeom prst="rect">
            <a:avLst/>
          </a:prstGeom>
        </p:spPr>
        <p:txBody>
          <a:bodyPr wrap="square">
            <a:spAutoFit/>
          </a:bodyPr>
          <a:lstStyle/>
          <a:p>
            <a:endParaRPr lang="en-US" sz="2400" b="1" dirty="0">
              <a:solidFill>
                <a:srgbClr val="7030A0"/>
              </a:solidFill>
            </a:endParaRPr>
          </a:p>
          <a:p>
            <a:endParaRPr lang="en-US" sz="2400" b="1" dirty="0">
              <a:solidFill>
                <a:srgbClr val="002060"/>
              </a:solidFill>
            </a:endParaRPr>
          </a:p>
        </p:txBody>
      </p:sp>
      <p:sp>
        <p:nvSpPr>
          <p:cNvPr id="5" name="Rectangle 4"/>
          <p:cNvSpPr/>
          <p:nvPr/>
        </p:nvSpPr>
        <p:spPr>
          <a:xfrm>
            <a:off x="395536" y="11426"/>
            <a:ext cx="8208912" cy="584775"/>
          </a:xfrm>
          <a:prstGeom prst="rect">
            <a:avLst/>
          </a:prstGeom>
        </p:spPr>
        <p:txBody>
          <a:bodyPr wrap="square">
            <a:spAutoFit/>
          </a:bodyPr>
          <a:lstStyle/>
          <a:p>
            <a:r>
              <a:rPr lang="en-GB" sz="3200" b="1" dirty="0">
                <a:solidFill>
                  <a:schemeClr val="bg1"/>
                </a:solidFill>
              </a:rPr>
              <a:t>Our clients tell us what works for them</a:t>
            </a:r>
            <a:endParaRPr lang="en-GB" sz="3200" dirty="0">
              <a:solidFill>
                <a:schemeClr val="bg1"/>
              </a:solidFill>
            </a:endParaRPr>
          </a:p>
        </p:txBody>
      </p:sp>
      <p:sp>
        <p:nvSpPr>
          <p:cNvPr id="8" name="Rectangle 7"/>
          <p:cNvSpPr/>
          <p:nvPr/>
        </p:nvSpPr>
        <p:spPr>
          <a:xfrm>
            <a:off x="467544" y="1028343"/>
            <a:ext cx="8280920" cy="4893647"/>
          </a:xfrm>
          <a:prstGeom prst="rect">
            <a:avLst/>
          </a:prstGeom>
        </p:spPr>
        <p:txBody>
          <a:bodyPr wrap="square">
            <a:spAutoFit/>
          </a:bodyPr>
          <a:lstStyle/>
          <a:p>
            <a:r>
              <a:rPr lang="en-GB" sz="2400" b="1" dirty="0"/>
              <a:t>“</a:t>
            </a:r>
            <a:r>
              <a:rPr lang="en-GB" sz="2400" dirty="0"/>
              <a:t>I don’t want to have to talk to a lot of people. I am anxious at the best of times. But getting used to </a:t>
            </a:r>
            <a:r>
              <a:rPr lang="en-GB" sz="2400" b="1" dirty="0"/>
              <a:t>one person, who can help me with anything/everything that might be going on</a:t>
            </a:r>
            <a:r>
              <a:rPr lang="en-GB" sz="2400" dirty="0"/>
              <a:t>… that’s what I want</a:t>
            </a:r>
            <a:r>
              <a:rPr lang="en-GB" sz="2400" b="1" dirty="0"/>
              <a:t>.” </a:t>
            </a:r>
          </a:p>
          <a:p>
            <a:endParaRPr lang="en-GB" sz="2400" dirty="0"/>
          </a:p>
          <a:p>
            <a:r>
              <a:rPr lang="en-GB" sz="2400" b="1" dirty="0"/>
              <a:t>“I want someone who I can do nice things with</a:t>
            </a:r>
            <a:r>
              <a:rPr lang="en-GB" sz="2400" dirty="0"/>
              <a:t>, too, not someone who just talks about what has gone wrong, or drugs and other things… I think about those negative all the time anyway and I want a worker who I can feel positive with, happy.</a:t>
            </a:r>
            <a:r>
              <a:rPr lang="en-GB" sz="2400" b="1" dirty="0"/>
              <a:t>”</a:t>
            </a:r>
          </a:p>
          <a:p>
            <a:endParaRPr lang="en-GB" sz="2400" dirty="0"/>
          </a:p>
          <a:p>
            <a:r>
              <a:rPr lang="en-GB" sz="2400" b="1" dirty="0"/>
              <a:t>“I don’t want to be told what to do</a:t>
            </a:r>
            <a:r>
              <a:rPr lang="en-GB" sz="2400" dirty="0"/>
              <a:t>. I know what to do but it’s not that easy for me. Sometimes I just want someone to hear what I have to say, what I’ve been through</a:t>
            </a:r>
            <a:r>
              <a:rPr lang="en-GB" sz="2400" b="1" dirty="0"/>
              <a:t>”.</a:t>
            </a:r>
          </a:p>
        </p:txBody>
      </p:sp>
    </p:spTree>
    <p:extLst>
      <p:ext uri="{BB962C8B-B14F-4D97-AF65-F5344CB8AC3E}">
        <p14:creationId xmlns:p14="http://schemas.microsoft.com/office/powerpoint/2010/main" val="158506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406"/>
            <a:ext cx="9144000" cy="4677139"/>
          </a:xfrm>
          <a:prstGeom prst="rect">
            <a:avLst/>
          </a:prstGeom>
        </p:spPr>
      </p:pic>
      <p:sp>
        <p:nvSpPr>
          <p:cNvPr id="4" name="Content Placeholder 2"/>
          <p:cNvSpPr txBox="1">
            <a:spLocks/>
          </p:cNvSpPr>
          <p:nvPr/>
        </p:nvSpPr>
        <p:spPr>
          <a:xfrm>
            <a:off x="3563889" y="2280832"/>
            <a:ext cx="4465364" cy="37861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GB" dirty="0"/>
          </a:p>
        </p:txBody>
      </p:sp>
      <p:sp>
        <p:nvSpPr>
          <p:cNvPr id="3" name="Slide Number Placeholder 2"/>
          <p:cNvSpPr>
            <a:spLocks noGrp="1"/>
          </p:cNvSpPr>
          <p:nvPr>
            <p:ph type="sldNum" sz="quarter" idx="12"/>
          </p:nvPr>
        </p:nvSpPr>
        <p:spPr/>
        <p:txBody>
          <a:bodyPr/>
          <a:lstStyle/>
          <a:p>
            <a:fld id="{8D1FEBD9-6DDC-4BC4-8691-CE3D8BA7BD98}" type="slidenum">
              <a:rPr lang="en-GB" smtClean="0"/>
              <a:t>9</a:t>
            </a:fld>
            <a:endParaRPr lang="en-GB" dirty="0"/>
          </a:p>
        </p:txBody>
      </p:sp>
      <p:sp>
        <p:nvSpPr>
          <p:cNvPr id="6" name="Rectangle 5"/>
          <p:cNvSpPr/>
          <p:nvPr/>
        </p:nvSpPr>
        <p:spPr>
          <a:xfrm>
            <a:off x="251520" y="-219406"/>
            <a:ext cx="8712968" cy="830997"/>
          </a:xfrm>
          <a:prstGeom prst="rect">
            <a:avLst/>
          </a:prstGeom>
        </p:spPr>
        <p:txBody>
          <a:bodyPr wrap="square">
            <a:spAutoFit/>
          </a:bodyPr>
          <a:lstStyle/>
          <a:p>
            <a:endParaRPr lang="en-US" sz="2400" b="1" dirty="0">
              <a:solidFill>
                <a:srgbClr val="7030A0"/>
              </a:solidFill>
            </a:endParaRPr>
          </a:p>
          <a:p>
            <a:endParaRPr lang="en-US" sz="2400" b="1" dirty="0">
              <a:solidFill>
                <a:srgbClr val="002060"/>
              </a:solidFill>
            </a:endParaRPr>
          </a:p>
        </p:txBody>
      </p:sp>
      <p:sp>
        <p:nvSpPr>
          <p:cNvPr id="5" name="Rectangle 4"/>
          <p:cNvSpPr/>
          <p:nvPr/>
        </p:nvSpPr>
        <p:spPr>
          <a:xfrm>
            <a:off x="395536" y="11426"/>
            <a:ext cx="8208912" cy="584775"/>
          </a:xfrm>
          <a:prstGeom prst="rect">
            <a:avLst/>
          </a:prstGeom>
        </p:spPr>
        <p:txBody>
          <a:bodyPr wrap="square">
            <a:spAutoFit/>
          </a:bodyPr>
          <a:lstStyle/>
          <a:p>
            <a:r>
              <a:rPr lang="en-GB" sz="3200" b="1" dirty="0">
                <a:solidFill>
                  <a:schemeClr val="bg1"/>
                </a:solidFill>
              </a:rPr>
              <a:t>Our clients tell us what works for them</a:t>
            </a:r>
            <a:endParaRPr lang="en-GB" sz="3200" dirty="0">
              <a:solidFill>
                <a:schemeClr val="bg1"/>
              </a:solidFill>
            </a:endParaRPr>
          </a:p>
        </p:txBody>
      </p:sp>
      <p:sp>
        <p:nvSpPr>
          <p:cNvPr id="2" name="Rectangle 1"/>
          <p:cNvSpPr/>
          <p:nvPr/>
        </p:nvSpPr>
        <p:spPr>
          <a:xfrm>
            <a:off x="143508" y="1181280"/>
            <a:ext cx="8712968" cy="5016758"/>
          </a:xfrm>
          <a:prstGeom prst="rect">
            <a:avLst/>
          </a:prstGeom>
        </p:spPr>
        <p:txBody>
          <a:bodyPr wrap="square" lIns="91440" tIns="45720" rIns="91440" bIns="45720" anchor="t">
            <a:spAutoFit/>
          </a:bodyPr>
          <a:lstStyle/>
          <a:p>
            <a:r>
              <a:rPr lang="en-GB" sz="2000" b="1" dirty="0"/>
              <a:t>“</a:t>
            </a:r>
            <a:r>
              <a:rPr lang="en-GB" sz="2000" dirty="0"/>
              <a:t>I was always being asked to do forms. Do you know how hard that is for me, it made me angry and anxious. I don’t want to go to offices, I don’t want to do paperwork. </a:t>
            </a:r>
            <a:r>
              <a:rPr lang="en-GB" sz="2000" b="1" dirty="0"/>
              <a:t>I want someone who I can talk to and that’s what will really help me”</a:t>
            </a:r>
          </a:p>
          <a:p>
            <a:endParaRPr lang="en-GB" sz="2000" dirty="0"/>
          </a:p>
          <a:p>
            <a:r>
              <a:rPr lang="en-GB" sz="2000" b="1" dirty="0"/>
              <a:t>“</a:t>
            </a:r>
            <a:r>
              <a:rPr lang="en-GB" sz="2000" dirty="0"/>
              <a:t>To talk to someone who has been through similar things, or maybe if they haven’t, knows someone that has… someone who doesn’t make you feel weird or different because of what you’re going through, </a:t>
            </a:r>
            <a:r>
              <a:rPr lang="en-GB" sz="2000" b="1" dirty="0"/>
              <a:t>someone who doesn’t get shocked</a:t>
            </a:r>
            <a:r>
              <a:rPr lang="en-GB" sz="2000" dirty="0"/>
              <a:t>.</a:t>
            </a:r>
            <a:r>
              <a:rPr lang="en-GB" sz="2000" b="1" dirty="0"/>
              <a:t>”</a:t>
            </a:r>
          </a:p>
          <a:p>
            <a:endParaRPr lang="en-GB" sz="2000" dirty="0"/>
          </a:p>
          <a:p>
            <a:r>
              <a:rPr lang="en-GB" sz="2000" b="1" dirty="0"/>
              <a:t>“</a:t>
            </a:r>
            <a:r>
              <a:rPr lang="en-GB" sz="2000" dirty="0"/>
              <a:t>And actually I have gone through a lot, I have survived abuse, the streets… what I want is someone to say, </a:t>
            </a:r>
            <a:r>
              <a:rPr lang="en-GB" sz="2000" b="1" dirty="0"/>
              <a:t>you are strong</a:t>
            </a:r>
            <a:r>
              <a:rPr lang="en-GB" sz="2000" dirty="0"/>
              <a:t>.</a:t>
            </a:r>
            <a:r>
              <a:rPr lang="en-GB" sz="2000" b="1" dirty="0"/>
              <a:t>”</a:t>
            </a:r>
          </a:p>
          <a:p>
            <a:endParaRPr lang="en-GB" sz="2000" dirty="0"/>
          </a:p>
          <a:p>
            <a:r>
              <a:rPr lang="en-GB" sz="2000" b="1" dirty="0"/>
              <a:t>“</a:t>
            </a:r>
            <a:r>
              <a:rPr lang="en-GB" sz="2000" dirty="0"/>
              <a:t>Just do it, even if they tell you to go away, you’ve got to help them. Even when people are angry – you really want </a:t>
            </a:r>
            <a:r>
              <a:rPr lang="en-GB" sz="2000" b="1" dirty="0"/>
              <a:t>someone who will stick with you, and still be kind”</a:t>
            </a:r>
            <a:r>
              <a:rPr lang="en-GB" sz="2000" dirty="0"/>
              <a:t>.</a:t>
            </a:r>
          </a:p>
        </p:txBody>
      </p:sp>
    </p:spTree>
    <p:extLst>
      <p:ext uri="{BB962C8B-B14F-4D97-AF65-F5344CB8AC3E}">
        <p14:creationId xmlns:p14="http://schemas.microsoft.com/office/powerpoint/2010/main" val="3270926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BDD193A2D305499E707058B149DD6A" ma:contentTypeVersion="12" ma:contentTypeDescription="Create a new document." ma:contentTypeScope="" ma:versionID="b712a7f457c3c714e6d14e5fd0f20e47">
  <xsd:schema xmlns:xsd="http://www.w3.org/2001/XMLSchema" xmlns:xs="http://www.w3.org/2001/XMLSchema" xmlns:p="http://schemas.microsoft.com/office/2006/metadata/properties" xmlns:ns2="3b557957-13a2-406a-9353-9d69d3c57766" xmlns:ns3="bca9822e-211d-4723-85f2-b3c70f22749b" targetNamespace="http://schemas.microsoft.com/office/2006/metadata/properties" ma:root="true" ma:fieldsID="59c23e85dfce4b82b71ae36339d9281b" ns2:_="" ns3:_="">
    <xsd:import namespace="3b557957-13a2-406a-9353-9d69d3c57766"/>
    <xsd:import namespace="bca9822e-211d-4723-85f2-b3c70f22749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557957-13a2-406a-9353-9d69d3c577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ca9822e-211d-4723-85f2-b3c70f22749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27E145C-A9D3-485E-9842-DF54DF5C85B6}"/>
</file>

<file path=customXml/itemProps2.xml><?xml version="1.0" encoding="utf-8"?>
<ds:datastoreItem xmlns:ds="http://schemas.openxmlformats.org/officeDocument/2006/customXml" ds:itemID="{60314927-5BC8-4700-845E-385934E61933}">
  <ds:schemaRefs>
    <ds:schemaRef ds:uri="http://schemas.microsoft.com/sharepoint/v3/contenttype/forms"/>
  </ds:schemaRefs>
</ds:datastoreItem>
</file>

<file path=customXml/itemProps3.xml><?xml version="1.0" encoding="utf-8"?>
<ds:datastoreItem xmlns:ds="http://schemas.openxmlformats.org/officeDocument/2006/customXml" ds:itemID="{AD311B8E-1228-4D56-9025-AC7064A6A4E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2723</TotalTime>
  <Words>1301</Words>
  <Application>Microsoft Office PowerPoint</Application>
  <PresentationFormat>On-screen Show (4:3)</PresentationFormat>
  <Paragraphs>139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FULFILLING LIVES ISLINGTON AND CAMDEN</dc:title>
  <dc:creator>Lucy Watson</dc:creator>
  <cp:lastModifiedBy>Lucy Campbell</cp:lastModifiedBy>
  <cp:revision>438</cp:revision>
  <cp:lastPrinted>2019-07-02T09:06:44Z</cp:lastPrinted>
  <dcterms:created xsi:type="dcterms:W3CDTF">2015-05-11T13:19:04Z</dcterms:created>
  <dcterms:modified xsi:type="dcterms:W3CDTF">2020-11-09T11:48:35Z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0x01010001BDD193A2D305499E707058B149DD6A</vt:lpwstr>
  </property>
  <property fmtid="{D5CDD505-2E9C-101B-9397-08002B2CF9AE}" pid="3" name="Order">
    <vt:r8>22000</vt:r8>
  </property>
</Properties>
</file>