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Lst>
  <p:notesMasterIdLst>
    <p:notesMasterId r:id="rId28"/>
  </p:notesMasterIdLst>
  <p:sldIdLst>
    <p:sldId id="256" r:id="rId6"/>
    <p:sldId id="257" r:id="rId7"/>
    <p:sldId id="285" r:id="rId8"/>
    <p:sldId id="259" r:id="rId9"/>
    <p:sldId id="260" r:id="rId10"/>
    <p:sldId id="261" r:id="rId11"/>
    <p:sldId id="277" r:id="rId12"/>
    <p:sldId id="282" r:id="rId13"/>
    <p:sldId id="276" r:id="rId14"/>
    <p:sldId id="289" r:id="rId15"/>
    <p:sldId id="263" r:id="rId16"/>
    <p:sldId id="267" r:id="rId17"/>
    <p:sldId id="286" r:id="rId18"/>
    <p:sldId id="292" r:id="rId19"/>
    <p:sldId id="291" r:id="rId20"/>
    <p:sldId id="272" r:id="rId21"/>
    <p:sldId id="270" r:id="rId22"/>
    <p:sldId id="271" r:id="rId23"/>
    <p:sldId id="293" r:id="rId24"/>
    <p:sldId id="279" r:id="rId25"/>
    <p:sldId id="280" r:id="rId26"/>
    <p:sldId id="288" r:id="rId27"/>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irdre Canavan" initials="DC" lastIdx="1" clrIdx="0">
    <p:extLst>
      <p:ext uri="{19B8F6BF-5375-455C-9EA6-DF929625EA0E}">
        <p15:presenceInfo xmlns:p15="http://schemas.microsoft.com/office/powerpoint/2012/main" userId="Deirdre Canav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A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B2E260-82F8-43DC-BCC5-C15DB74A462E}" v="4" dt="2020-11-03T08:12:19.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538" autoAdjust="0"/>
    <p:restoredTop sz="93979" autoAdjust="0"/>
  </p:normalViewPr>
  <p:slideViewPr>
    <p:cSldViewPr snapToGrid="0">
      <p:cViewPr varScale="1">
        <p:scale>
          <a:sx n="86" d="100"/>
          <a:sy n="86" d="100"/>
        </p:scale>
        <p:origin x="1819"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Coules" userId="fea3b6ff-9ca2-44e3-8ad0-cdbcb4808916" providerId="ADAL" clId="{639C9F6A-5D05-4A88-9166-5C8743D5FD35}"/>
    <pc:docChg chg="delSld">
      <pc:chgData name="Joseph Coules" userId="fea3b6ff-9ca2-44e3-8ad0-cdbcb4808916" providerId="ADAL" clId="{639C9F6A-5D05-4A88-9166-5C8743D5FD35}" dt="2020-11-03T10:42:04.009" v="0" actId="2696"/>
      <pc:docMkLst>
        <pc:docMk/>
      </pc:docMkLst>
      <pc:sldChg chg="del">
        <pc:chgData name="Joseph Coules" userId="fea3b6ff-9ca2-44e3-8ad0-cdbcb4808916" providerId="ADAL" clId="{639C9F6A-5D05-4A88-9166-5C8743D5FD35}" dt="2020-11-03T10:42:04.009" v="0" actId="2696"/>
        <pc:sldMkLst>
          <pc:docMk/>
          <pc:sldMk cId="2338860642" sldId="294"/>
        </pc:sldMkLst>
      </pc:sldChg>
    </pc:docChg>
  </pc:docChgLst>
  <pc:docChgLst>
    <pc:chgData name="Joseph Coules" userId="fea3b6ff-9ca2-44e3-8ad0-cdbcb4808916" providerId="ADAL" clId="{7FB2E260-82F8-43DC-BCC5-C15DB74A462E}"/>
    <pc:docChg chg="addSld modSld sldOrd">
      <pc:chgData name="Joseph Coules" userId="fea3b6ff-9ca2-44e3-8ad0-cdbcb4808916" providerId="ADAL" clId="{7FB2E260-82F8-43DC-BCC5-C15DB74A462E}" dt="2020-11-03T08:12:19.851" v="5" actId="20577"/>
      <pc:docMkLst>
        <pc:docMk/>
      </pc:docMkLst>
      <pc:sldChg chg="modSp">
        <pc:chgData name="Joseph Coules" userId="fea3b6ff-9ca2-44e3-8ad0-cdbcb4808916" providerId="ADAL" clId="{7FB2E260-82F8-43DC-BCC5-C15DB74A462E}" dt="2020-11-03T08:12:19.851" v="5" actId="20577"/>
        <pc:sldMkLst>
          <pc:docMk/>
          <pc:sldMk cId="2636108082" sldId="291"/>
        </pc:sldMkLst>
        <pc:spChg chg="mod">
          <ac:chgData name="Joseph Coules" userId="fea3b6ff-9ca2-44e3-8ad0-cdbcb4808916" providerId="ADAL" clId="{7FB2E260-82F8-43DC-BCC5-C15DB74A462E}" dt="2020-11-03T08:12:19.851" v="5" actId="20577"/>
          <ac:spMkLst>
            <pc:docMk/>
            <pc:sldMk cId="2636108082" sldId="291"/>
            <ac:spMk id="3" creationId="{00000000-0000-0000-0000-000000000000}"/>
          </ac:spMkLst>
        </pc:spChg>
      </pc:sldChg>
      <pc:sldChg chg="add ord">
        <pc:chgData name="Joseph Coules" userId="fea3b6ff-9ca2-44e3-8ad0-cdbcb4808916" providerId="ADAL" clId="{7FB2E260-82F8-43DC-BCC5-C15DB74A462E}" dt="2020-11-03T08:11:59.040" v="2"/>
        <pc:sldMkLst>
          <pc:docMk/>
          <pc:sldMk cId="2338860642" sldId="294"/>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11-02T19:50:25.575" idx="1">
    <p:pos x="10" y="10"/>
    <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250" cy="49641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777280" y="1"/>
            <a:ext cx="2890250" cy="496412"/>
          </a:xfrm>
          <a:prstGeom prst="rect">
            <a:avLst/>
          </a:prstGeom>
        </p:spPr>
        <p:txBody>
          <a:bodyPr vert="horz" lIns="91440" tIns="45720" rIns="91440" bIns="45720" rtlCol="0"/>
          <a:lstStyle>
            <a:lvl1pPr algn="r">
              <a:defRPr sz="1200"/>
            </a:lvl1pPr>
          </a:lstStyle>
          <a:p>
            <a:fld id="{3A6F9356-1FFE-4DE8-ADE0-28374193138C}" type="datetimeFigureOut">
              <a:rPr lang="en-IE" smtClean="0"/>
              <a:t>03/11/2020</a:t>
            </a:fld>
            <a:endParaRPr lang="en-IE"/>
          </a:p>
        </p:txBody>
      </p:sp>
      <p:sp>
        <p:nvSpPr>
          <p:cNvPr id="4" name="Slide Image Placeholder 3"/>
          <p:cNvSpPr>
            <a:spLocks noGrp="1" noRot="1" noChangeAspect="1"/>
          </p:cNvSpPr>
          <p:nvPr>
            <p:ph type="sldImg" idx="2"/>
          </p:nvPr>
        </p:nvSpPr>
        <p:spPr>
          <a:xfrm>
            <a:off x="852488" y="742950"/>
            <a:ext cx="4964112" cy="37242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67222" y="4715114"/>
            <a:ext cx="5334647" cy="446770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8630"/>
            <a:ext cx="2890250" cy="496411"/>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777280" y="9428630"/>
            <a:ext cx="2890250" cy="496411"/>
          </a:xfrm>
          <a:prstGeom prst="rect">
            <a:avLst/>
          </a:prstGeom>
        </p:spPr>
        <p:txBody>
          <a:bodyPr vert="horz" lIns="91440" tIns="45720" rIns="91440" bIns="45720" rtlCol="0" anchor="b"/>
          <a:lstStyle>
            <a:lvl1pPr algn="r">
              <a:defRPr sz="1200"/>
            </a:lvl1pPr>
          </a:lstStyle>
          <a:p>
            <a:fld id="{49EA71AB-D3BC-4086-B4BC-9867922EE9B0}" type="slidenum">
              <a:rPr lang="en-IE" smtClean="0"/>
              <a:t>‹#›</a:t>
            </a:fld>
            <a:endParaRPr lang="en-IE"/>
          </a:p>
        </p:txBody>
      </p:sp>
    </p:spTree>
    <p:extLst>
      <p:ext uri="{BB962C8B-B14F-4D97-AF65-F5344CB8AC3E}">
        <p14:creationId xmlns:p14="http://schemas.microsoft.com/office/powerpoint/2010/main" val="61746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EA71AB-D3BC-4086-B4BC-9867922EE9B0}" type="slidenum">
              <a:rPr lang="en-IE" smtClean="0"/>
              <a:t>1</a:t>
            </a:fld>
            <a:endParaRPr lang="en-IE" dirty="0"/>
          </a:p>
        </p:txBody>
      </p:sp>
    </p:spTree>
    <p:extLst>
      <p:ext uri="{BB962C8B-B14F-4D97-AF65-F5344CB8AC3E}">
        <p14:creationId xmlns:p14="http://schemas.microsoft.com/office/powerpoint/2010/main" val="3775802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EA71AB-D3BC-4086-B4BC-9867922EE9B0}" type="slidenum">
              <a:rPr lang="en-IE" smtClean="0"/>
              <a:t>10</a:t>
            </a:fld>
            <a:endParaRPr lang="en-IE"/>
          </a:p>
        </p:txBody>
      </p:sp>
    </p:spTree>
    <p:extLst>
      <p:ext uri="{BB962C8B-B14F-4D97-AF65-F5344CB8AC3E}">
        <p14:creationId xmlns:p14="http://schemas.microsoft.com/office/powerpoint/2010/main" val="1592206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400" dirty="0"/>
          </a:p>
        </p:txBody>
      </p:sp>
      <p:sp>
        <p:nvSpPr>
          <p:cNvPr id="4" name="Slide Number Placeholder 3"/>
          <p:cNvSpPr>
            <a:spLocks noGrp="1"/>
          </p:cNvSpPr>
          <p:nvPr>
            <p:ph type="sldNum" sz="quarter" idx="10"/>
          </p:nvPr>
        </p:nvSpPr>
        <p:spPr/>
        <p:txBody>
          <a:bodyPr/>
          <a:lstStyle/>
          <a:p>
            <a:fld id="{49EA71AB-D3BC-4086-B4BC-9867922EE9B0}" type="slidenum">
              <a:rPr lang="en-IE" smtClean="0"/>
              <a:t>11</a:t>
            </a:fld>
            <a:endParaRPr lang="en-IE"/>
          </a:p>
        </p:txBody>
      </p:sp>
    </p:spTree>
    <p:extLst>
      <p:ext uri="{BB962C8B-B14F-4D97-AF65-F5344CB8AC3E}">
        <p14:creationId xmlns:p14="http://schemas.microsoft.com/office/powerpoint/2010/main" val="914995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EA71AB-D3BC-4086-B4BC-9867922EE9B0}" type="slidenum">
              <a:rPr lang="en-IE" smtClean="0"/>
              <a:t>12</a:t>
            </a:fld>
            <a:endParaRPr lang="en-IE"/>
          </a:p>
        </p:txBody>
      </p:sp>
    </p:spTree>
    <p:extLst>
      <p:ext uri="{BB962C8B-B14F-4D97-AF65-F5344CB8AC3E}">
        <p14:creationId xmlns:p14="http://schemas.microsoft.com/office/powerpoint/2010/main" val="2578743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400" dirty="0"/>
          </a:p>
        </p:txBody>
      </p:sp>
      <p:sp>
        <p:nvSpPr>
          <p:cNvPr id="4" name="Slide Number Placeholder 3"/>
          <p:cNvSpPr>
            <a:spLocks noGrp="1"/>
          </p:cNvSpPr>
          <p:nvPr>
            <p:ph type="sldNum" sz="quarter" idx="10"/>
          </p:nvPr>
        </p:nvSpPr>
        <p:spPr/>
        <p:txBody>
          <a:bodyPr/>
          <a:lstStyle/>
          <a:p>
            <a:fld id="{49EA71AB-D3BC-4086-B4BC-9867922EE9B0}" type="slidenum">
              <a:rPr lang="en-IE" smtClean="0"/>
              <a:t>13</a:t>
            </a:fld>
            <a:endParaRPr lang="en-IE"/>
          </a:p>
        </p:txBody>
      </p:sp>
    </p:spTree>
    <p:extLst>
      <p:ext uri="{BB962C8B-B14F-4D97-AF65-F5344CB8AC3E}">
        <p14:creationId xmlns:p14="http://schemas.microsoft.com/office/powerpoint/2010/main" val="716586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A71AB-D3BC-4086-B4BC-9867922EE9B0}"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4190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A71AB-D3BC-4086-B4BC-9867922EE9B0}" type="slidenum">
              <a:rPr lang="en-IE" smtClean="0"/>
              <a:t>15</a:t>
            </a:fld>
            <a:endParaRPr lang="en-IE"/>
          </a:p>
        </p:txBody>
      </p:sp>
    </p:spTree>
    <p:extLst>
      <p:ext uri="{BB962C8B-B14F-4D97-AF65-F5344CB8AC3E}">
        <p14:creationId xmlns:p14="http://schemas.microsoft.com/office/powerpoint/2010/main" val="1530273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EA71AB-D3BC-4086-B4BC-9867922EE9B0}" type="slidenum">
              <a:rPr lang="en-IE" smtClean="0"/>
              <a:t>16</a:t>
            </a:fld>
            <a:endParaRPr lang="en-IE"/>
          </a:p>
        </p:txBody>
      </p:sp>
    </p:spTree>
    <p:extLst>
      <p:ext uri="{BB962C8B-B14F-4D97-AF65-F5344CB8AC3E}">
        <p14:creationId xmlns:p14="http://schemas.microsoft.com/office/powerpoint/2010/main" val="309469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400" dirty="0"/>
          </a:p>
        </p:txBody>
      </p:sp>
      <p:sp>
        <p:nvSpPr>
          <p:cNvPr id="4" name="Slide Number Placeholder 3"/>
          <p:cNvSpPr>
            <a:spLocks noGrp="1"/>
          </p:cNvSpPr>
          <p:nvPr>
            <p:ph type="sldNum" sz="quarter" idx="10"/>
          </p:nvPr>
        </p:nvSpPr>
        <p:spPr/>
        <p:txBody>
          <a:bodyPr/>
          <a:lstStyle/>
          <a:p>
            <a:fld id="{49EA71AB-D3BC-4086-B4BC-9867922EE9B0}" type="slidenum">
              <a:rPr lang="en-IE" smtClean="0"/>
              <a:t>17</a:t>
            </a:fld>
            <a:endParaRPr lang="en-IE"/>
          </a:p>
        </p:txBody>
      </p:sp>
    </p:spTree>
    <p:extLst>
      <p:ext uri="{BB962C8B-B14F-4D97-AF65-F5344CB8AC3E}">
        <p14:creationId xmlns:p14="http://schemas.microsoft.com/office/powerpoint/2010/main" val="1429820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400" dirty="0"/>
          </a:p>
        </p:txBody>
      </p:sp>
      <p:sp>
        <p:nvSpPr>
          <p:cNvPr id="4" name="Slide Number Placeholder 3"/>
          <p:cNvSpPr>
            <a:spLocks noGrp="1"/>
          </p:cNvSpPr>
          <p:nvPr>
            <p:ph type="sldNum" sz="quarter" idx="10"/>
          </p:nvPr>
        </p:nvSpPr>
        <p:spPr/>
        <p:txBody>
          <a:bodyPr/>
          <a:lstStyle/>
          <a:p>
            <a:fld id="{49EA71AB-D3BC-4086-B4BC-9867922EE9B0}" type="slidenum">
              <a:rPr lang="en-IE" smtClean="0"/>
              <a:t>18</a:t>
            </a:fld>
            <a:endParaRPr lang="en-IE"/>
          </a:p>
        </p:txBody>
      </p:sp>
    </p:spTree>
    <p:extLst>
      <p:ext uri="{BB962C8B-B14F-4D97-AF65-F5344CB8AC3E}">
        <p14:creationId xmlns:p14="http://schemas.microsoft.com/office/powerpoint/2010/main" val="2405030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EA71AB-D3BC-4086-B4BC-9867922EE9B0}" type="slidenum">
              <a:rPr lang="en-IE" smtClean="0"/>
              <a:t>19</a:t>
            </a:fld>
            <a:endParaRPr lang="en-IE"/>
          </a:p>
        </p:txBody>
      </p:sp>
    </p:spTree>
    <p:extLst>
      <p:ext uri="{BB962C8B-B14F-4D97-AF65-F5344CB8AC3E}">
        <p14:creationId xmlns:p14="http://schemas.microsoft.com/office/powerpoint/2010/main" val="2108437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EA71AB-D3BC-4086-B4BC-9867922EE9B0}" type="slidenum">
              <a:rPr lang="en-IE" smtClean="0"/>
              <a:t>2</a:t>
            </a:fld>
            <a:endParaRPr lang="en-IE" dirty="0"/>
          </a:p>
        </p:txBody>
      </p:sp>
    </p:spTree>
    <p:extLst>
      <p:ext uri="{BB962C8B-B14F-4D97-AF65-F5344CB8AC3E}">
        <p14:creationId xmlns:p14="http://schemas.microsoft.com/office/powerpoint/2010/main" val="3910581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9EA71AB-D3BC-4086-B4BC-9867922EE9B0}" type="slidenum">
              <a:rPr lang="en-IE" smtClean="0"/>
              <a:t>20</a:t>
            </a:fld>
            <a:endParaRPr lang="en-IE"/>
          </a:p>
        </p:txBody>
      </p:sp>
    </p:spTree>
    <p:extLst>
      <p:ext uri="{BB962C8B-B14F-4D97-AF65-F5344CB8AC3E}">
        <p14:creationId xmlns:p14="http://schemas.microsoft.com/office/powerpoint/2010/main" val="955795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EA71AB-D3BC-4086-B4BC-9867922EE9B0}" type="slidenum">
              <a:rPr lang="en-IE" smtClean="0"/>
              <a:t>21</a:t>
            </a:fld>
            <a:endParaRPr lang="en-IE"/>
          </a:p>
        </p:txBody>
      </p:sp>
    </p:spTree>
    <p:extLst>
      <p:ext uri="{BB962C8B-B14F-4D97-AF65-F5344CB8AC3E}">
        <p14:creationId xmlns:p14="http://schemas.microsoft.com/office/powerpoint/2010/main" val="3429393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9EA71AB-D3BC-4086-B4BC-9867922EE9B0}" type="slidenum">
              <a:rPr lang="en-IE" smtClean="0"/>
              <a:t>22</a:t>
            </a:fld>
            <a:endParaRPr lang="en-IE"/>
          </a:p>
        </p:txBody>
      </p:sp>
    </p:spTree>
    <p:extLst>
      <p:ext uri="{BB962C8B-B14F-4D97-AF65-F5344CB8AC3E}">
        <p14:creationId xmlns:p14="http://schemas.microsoft.com/office/powerpoint/2010/main" val="2535940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EA71AB-D3BC-4086-B4BC-9867922EE9B0}" type="slidenum">
              <a:rPr lang="en-IE" smtClean="0"/>
              <a:t>3</a:t>
            </a:fld>
            <a:endParaRPr lang="en-IE" dirty="0"/>
          </a:p>
        </p:txBody>
      </p:sp>
    </p:spTree>
    <p:extLst>
      <p:ext uri="{BB962C8B-B14F-4D97-AF65-F5344CB8AC3E}">
        <p14:creationId xmlns:p14="http://schemas.microsoft.com/office/powerpoint/2010/main" val="2634466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EA71AB-D3BC-4086-B4BC-9867922EE9B0}" type="slidenum">
              <a:rPr lang="en-IE" smtClean="0"/>
              <a:t>4</a:t>
            </a:fld>
            <a:endParaRPr lang="en-IE" dirty="0"/>
          </a:p>
        </p:txBody>
      </p:sp>
    </p:spTree>
    <p:extLst>
      <p:ext uri="{BB962C8B-B14F-4D97-AF65-F5344CB8AC3E}">
        <p14:creationId xmlns:p14="http://schemas.microsoft.com/office/powerpoint/2010/main" val="481712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49EA71AB-D3BC-4086-B4BC-9867922EE9B0}" type="slidenum">
              <a:rPr lang="en-IE" smtClean="0"/>
              <a:t>5</a:t>
            </a:fld>
            <a:endParaRPr lang="en-IE" dirty="0"/>
          </a:p>
        </p:txBody>
      </p:sp>
    </p:spTree>
    <p:extLst>
      <p:ext uri="{BB962C8B-B14F-4D97-AF65-F5344CB8AC3E}">
        <p14:creationId xmlns:p14="http://schemas.microsoft.com/office/powerpoint/2010/main" val="960947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EA71AB-D3BC-4086-B4BC-9867922EE9B0}" type="slidenum">
              <a:rPr lang="en-IE" smtClean="0"/>
              <a:t>6</a:t>
            </a:fld>
            <a:endParaRPr lang="en-IE" dirty="0"/>
          </a:p>
        </p:txBody>
      </p:sp>
    </p:spTree>
    <p:extLst>
      <p:ext uri="{BB962C8B-B14F-4D97-AF65-F5344CB8AC3E}">
        <p14:creationId xmlns:p14="http://schemas.microsoft.com/office/powerpoint/2010/main" val="1472541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49EA71AB-D3BC-4086-B4BC-9867922EE9B0}" type="slidenum">
              <a:rPr lang="en-IE" smtClean="0"/>
              <a:t>7</a:t>
            </a:fld>
            <a:endParaRPr lang="en-IE"/>
          </a:p>
        </p:txBody>
      </p:sp>
    </p:spTree>
    <p:extLst>
      <p:ext uri="{BB962C8B-B14F-4D97-AF65-F5344CB8AC3E}">
        <p14:creationId xmlns:p14="http://schemas.microsoft.com/office/powerpoint/2010/main" val="3481178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400" dirty="0"/>
          </a:p>
        </p:txBody>
      </p:sp>
      <p:sp>
        <p:nvSpPr>
          <p:cNvPr id="4" name="Slide Number Placeholder 3"/>
          <p:cNvSpPr>
            <a:spLocks noGrp="1"/>
          </p:cNvSpPr>
          <p:nvPr>
            <p:ph type="sldNum" sz="quarter" idx="10"/>
          </p:nvPr>
        </p:nvSpPr>
        <p:spPr/>
        <p:txBody>
          <a:bodyPr/>
          <a:lstStyle/>
          <a:p>
            <a:fld id="{49EA71AB-D3BC-4086-B4BC-9867922EE9B0}" type="slidenum">
              <a:rPr lang="en-IE" smtClean="0"/>
              <a:t>8</a:t>
            </a:fld>
            <a:endParaRPr lang="en-IE"/>
          </a:p>
        </p:txBody>
      </p:sp>
    </p:spTree>
    <p:extLst>
      <p:ext uri="{BB962C8B-B14F-4D97-AF65-F5344CB8AC3E}">
        <p14:creationId xmlns:p14="http://schemas.microsoft.com/office/powerpoint/2010/main" val="393760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400" dirty="0"/>
          </a:p>
        </p:txBody>
      </p:sp>
      <p:sp>
        <p:nvSpPr>
          <p:cNvPr id="4" name="Slide Number Placeholder 3"/>
          <p:cNvSpPr>
            <a:spLocks noGrp="1"/>
          </p:cNvSpPr>
          <p:nvPr>
            <p:ph type="sldNum" sz="quarter" idx="10"/>
          </p:nvPr>
        </p:nvSpPr>
        <p:spPr/>
        <p:txBody>
          <a:bodyPr/>
          <a:lstStyle/>
          <a:p>
            <a:fld id="{49EA71AB-D3BC-4086-B4BC-9867922EE9B0}" type="slidenum">
              <a:rPr lang="en-IE" smtClean="0"/>
              <a:t>9</a:t>
            </a:fld>
            <a:endParaRPr lang="en-IE"/>
          </a:p>
        </p:txBody>
      </p:sp>
    </p:spTree>
    <p:extLst>
      <p:ext uri="{BB962C8B-B14F-4D97-AF65-F5344CB8AC3E}">
        <p14:creationId xmlns:p14="http://schemas.microsoft.com/office/powerpoint/2010/main" val="400395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B67426-AD14-4F19-9A59-5EE3E66C0D06}" type="datetimeFigureOut">
              <a:rPr lang="en-IE" smtClean="0"/>
              <a:t>03/11/2020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B6AC556-5158-4AAE-87B9-D3715D6B3D18}" type="slidenum">
              <a:rPr lang="en-IE" smtClean="0"/>
              <a:t>‹#›</a:t>
            </a:fld>
            <a:endParaRPr lang="en-IE"/>
          </a:p>
        </p:txBody>
      </p:sp>
    </p:spTree>
    <p:extLst>
      <p:ext uri="{BB962C8B-B14F-4D97-AF65-F5344CB8AC3E}">
        <p14:creationId xmlns:p14="http://schemas.microsoft.com/office/powerpoint/2010/main" val="12558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B67426-AD14-4F19-9A59-5EE3E66C0D06}" type="datetimeFigureOut">
              <a:rPr lang="en-IE" smtClean="0"/>
              <a:t>03/11/2020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B6AC556-5158-4AAE-87B9-D3715D6B3D18}" type="slidenum">
              <a:rPr lang="en-IE" smtClean="0"/>
              <a:t>‹#›</a:t>
            </a:fld>
            <a:endParaRPr lang="en-IE"/>
          </a:p>
        </p:txBody>
      </p:sp>
    </p:spTree>
    <p:extLst>
      <p:ext uri="{BB962C8B-B14F-4D97-AF65-F5344CB8AC3E}">
        <p14:creationId xmlns:p14="http://schemas.microsoft.com/office/powerpoint/2010/main" val="422002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B67426-AD14-4F19-9A59-5EE3E66C0D06}" type="datetimeFigureOut">
              <a:rPr lang="en-IE" smtClean="0"/>
              <a:t>03/11/2020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B6AC556-5158-4AAE-87B9-D3715D6B3D18}" type="slidenum">
              <a:rPr lang="en-IE" smtClean="0"/>
              <a:t>‹#›</a:t>
            </a:fld>
            <a:endParaRPr lang="en-IE"/>
          </a:p>
        </p:txBody>
      </p:sp>
    </p:spTree>
    <p:extLst>
      <p:ext uri="{BB962C8B-B14F-4D97-AF65-F5344CB8AC3E}">
        <p14:creationId xmlns:p14="http://schemas.microsoft.com/office/powerpoint/2010/main" val="4267978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xfrm>
            <a:off x="-1760034" y="6746642"/>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Deirdre Canavan</a:t>
            </a:r>
          </a:p>
        </p:txBody>
      </p:sp>
    </p:spTree>
    <p:extLst>
      <p:ext uri="{BB962C8B-B14F-4D97-AF65-F5344CB8AC3E}">
        <p14:creationId xmlns:p14="http://schemas.microsoft.com/office/powerpoint/2010/main" val="2724091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indent="0">
              <a:buNone/>
              <a:defRPr sz="1200">
                <a:latin typeface="Tahoma" panose="020B0604030504040204" pitchFamily="34" charset="0"/>
                <a:ea typeface="Tahoma" panose="020B0604030504040204" pitchFamily="34" charset="0"/>
                <a:cs typeface="Tahoma" panose="020B0604030504040204" pitchFamily="34" charset="0"/>
              </a:defRPr>
            </a:lvl1pPr>
            <a:lvl2pPr marL="457200" indent="0">
              <a:buNone/>
              <a:defRPr sz="1200">
                <a:latin typeface="Tahoma" panose="020B0604030504040204" pitchFamily="34" charset="0"/>
                <a:ea typeface="Tahoma" panose="020B0604030504040204" pitchFamily="34" charset="0"/>
                <a:cs typeface="Tahoma" panose="020B0604030504040204" pitchFamily="34" charset="0"/>
              </a:defRPr>
            </a:lvl2pPr>
            <a:lvl3pPr marL="914400" indent="0">
              <a:buNone/>
              <a:defRPr sz="1200">
                <a:latin typeface="Tahoma" panose="020B0604030504040204" pitchFamily="34" charset="0"/>
                <a:ea typeface="Tahoma" panose="020B0604030504040204" pitchFamily="34" charset="0"/>
                <a:cs typeface="Tahoma" panose="020B0604030504040204" pitchFamily="34" charset="0"/>
              </a:defRPr>
            </a:lvl3pPr>
            <a:lvl4pPr marL="1371600" indent="0">
              <a:buNone/>
              <a:defRPr sz="1200">
                <a:latin typeface="Tahoma" panose="020B0604030504040204" pitchFamily="34" charset="0"/>
                <a:ea typeface="Tahoma" panose="020B0604030504040204" pitchFamily="34" charset="0"/>
                <a:cs typeface="Tahoma" panose="020B0604030504040204" pitchFamily="34" charset="0"/>
              </a:defRPr>
            </a:lvl4pPr>
            <a:lvl5pPr marL="1828800" indent="0">
              <a:buNone/>
              <a:defRPr sz="1200">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6D6BE1-BF73-4A69-83F5-5ED0C54F3D22}" type="datetimeFigureOut">
              <a:rPr kumimoji="0" lang="en-IE"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03/11/2020</a:t>
            </a:fld>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C147D-03FC-4799-A83E-15FE763B0509}" type="slidenum">
              <a:rPr kumimoji="0" lang="en-I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235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6D6BE1-BF73-4A69-83F5-5ED0C54F3D22}" type="datetimeFigureOut">
              <a:rPr kumimoji="0" lang="en-IE"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03/11/2020</a:t>
            </a:fld>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C147D-03FC-4799-A83E-15FE763B0509}" type="slidenum">
              <a:rPr kumimoji="0" lang="en-I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7568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6D6BE1-BF73-4A69-83F5-5ED0C54F3D22}" type="datetimeFigureOut">
              <a:rPr kumimoji="0" lang="en-IE"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03/11/2020</a:t>
            </a:fld>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C147D-03FC-4799-A83E-15FE763B0509}" type="slidenum">
              <a:rPr kumimoji="0" lang="en-I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52919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6D6BE1-BF73-4A69-83F5-5ED0C54F3D22}" type="datetimeFigureOut">
              <a:rPr kumimoji="0" lang="en-IE"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03/11/2020</a:t>
            </a:fld>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C147D-03FC-4799-A83E-15FE763B0509}" type="slidenum">
              <a:rPr kumimoji="0" lang="en-I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9255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6D6BE1-BF73-4A69-83F5-5ED0C54F3D22}" type="datetimeFigureOut">
              <a:rPr kumimoji="0" lang="en-IE"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03/11/2020</a:t>
            </a:fld>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C147D-03FC-4799-A83E-15FE763B0509}" type="slidenum">
              <a:rPr kumimoji="0" lang="en-I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15274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6D6BE1-BF73-4A69-83F5-5ED0C54F3D22}" type="datetimeFigureOut">
              <a:rPr kumimoji="0" lang="en-IE"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03/11/2020</a:t>
            </a:fld>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6457950" y="5918792"/>
            <a:ext cx="977752" cy="623776"/>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tint val="75000"/>
                  </a:prstClr>
                </a:solidFill>
                <a:effectLst/>
                <a:uLnTx/>
                <a:uFillTx/>
                <a:latin typeface="Calibri"/>
                <a:ea typeface="+mn-ea"/>
                <a:cs typeface="+mn-cs"/>
              </a:rPr>
              <a:t>Name</a:t>
            </a:r>
          </a:p>
        </p:txBody>
      </p:sp>
    </p:spTree>
    <p:extLst>
      <p:ext uri="{BB962C8B-B14F-4D97-AF65-F5344CB8AC3E}">
        <p14:creationId xmlns:p14="http://schemas.microsoft.com/office/powerpoint/2010/main" val="2295131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6D6BE1-BF73-4A69-83F5-5ED0C54F3D22}" type="datetimeFigureOut">
              <a:rPr kumimoji="0" lang="en-IE"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03/11/2020</a:t>
            </a:fld>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C147D-03FC-4799-A83E-15FE763B0509}" type="slidenum">
              <a:rPr kumimoji="0" lang="en-I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6298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B67426-AD14-4F19-9A59-5EE3E66C0D06}" type="datetimeFigureOut">
              <a:rPr lang="en-IE" smtClean="0"/>
              <a:t>03/11/2020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B6AC556-5158-4AAE-87B9-D3715D6B3D18}" type="slidenum">
              <a:rPr lang="en-IE" smtClean="0"/>
              <a:t>‹#›</a:t>
            </a:fld>
            <a:endParaRPr lang="en-IE"/>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0363" y="5697582"/>
            <a:ext cx="1873637" cy="125799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321" y="6035040"/>
            <a:ext cx="1372004" cy="734312"/>
          </a:xfrm>
          <a:prstGeom prst="rect">
            <a:avLst/>
          </a:prstGeom>
        </p:spPr>
      </p:pic>
    </p:spTree>
    <p:extLst>
      <p:ext uri="{BB962C8B-B14F-4D97-AF65-F5344CB8AC3E}">
        <p14:creationId xmlns:p14="http://schemas.microsoft.com/office/powerpoint/2010/main" val="3370791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6D6BE1-BF73-4A69-83F5-5ED0C54F3D22}" type="datetimeFigureOut">
              <a:rPr kumimoji="0" lang="en-IE"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03/11/2020</a:t>
            </a:fld>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C147D-03FC-4799-A83E-15FE763B0509}" type="slidenum">
              <a:rPr kumimoji="0" lang="en-I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65236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6D6BE1-BF73-4A69-83F5-5ED0C54F3D22}" type="datetimeFigureOut">
              <a:rPr kumimoji="0" lang="en-IE"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03/11/2020</a:t>
            </a:fld>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C147D-03FC-4799-A83E-15FE763B0509}" type="slidenum">
              <a:rPr kumimoji="0" lang="en-I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5088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6D6BE1-BF73-4A69-83F5-5ED0C54F3D22}" type="datetimeFigureOut">
              <a:rPr kumimoji="0" lang="en-IE"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03/11/2020</a:t>
            </a:fld>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C147D-03FC-4799-A83E-15FE763B0509}" type="slidenum">
              <a:rPr kumimoji="0" lang="en-I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9217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B67426-AD14-4F19-9A59-5EE3E66C0D06}" type="datetimeFigureOut">
              <a:rPr lang="en-IE" smtClean="0"/>
              <a:t>03/11/2020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B6AC556-5158-4AAE-87B9-D3715D6B3D18}" type="slidenum">
              <a:rPr lang="en-IE" smtClean="0"/>
              <a:t>‹#›</a:t>
            </a:fld>
            <a:endParaRPr lang="en-IE"/>
          </a:p>
        </p:txBody>
      </p:sp>
    </p:spTree>
    <p:extLst>
      <p:ext uri="{BB962C8B-B14F-4D97-AF65-F5344CB8AC3E}">
        <p14:creationId xmlns:p14="http://schemas.microsoft.com/office/powerpoint/2010/main" val="9608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B67426-AD14-4F19-9A59-5EE3E66C0D06}" type="datetimeFigureOut">
              <a:rPr lang="en-IE" smtClean="0"/>
              <a:t>03/11/2020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B6AC556-5158-4AAE-87B9-D3715D6B3D18}" type="slidenum">
              <a:rPr lang="en-IE" smtClean="0"/>
              <a:t>‹#›</a:t>
            </a:fld>
            <a:endParaRPr lang="en-IE"/>
          </a:p>
        </p:txBody>
      </p:sp>
    </p:spTree>
    <p:extLst>
      <p:ext uri="{BB962C8B-B14F-4D97-AF65-F5344CB8AC3E}">
        <p14:creationId xmlns:p14="http://schemas.microsoft.com/office/powerpoint/2010/main" val="408318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B67426-AD14-4F19-9A59-5EE3E66C0D06}" type="datetimeFigureOut">
              <a:rPr lang="en-IE" smtClean="0"/>
              <a:t>03/11/2020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B6AC556-5158-4AAE-87B9-D3715D6B3D18}" type="slidenum">
              <a:rPr lang="en-IE" smtClean="0"/>
              <a:t>‹#›</a:t>
            </a:fld>
            <a:endParaRPr lang="en-IE"/>
          </a:p>
        </p:txBody>
      </p:sp>
    </p:spTree>
    <p:extLst>
      <p:ext uri="{BB962C8B-B14F-4D97-AF65-F5344CB8AC3E}">
        <p14:creationId xmlns:p14="http://schemas.microsoft.com/office/powerpoint/2010/main" val="425181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B67426-AD14-4F19-9A59-5EE3E66C0D06}" type="datetimeFigureOut">
              <a:rPr lang="en-IE" smtClean="0"/>
              <a:t>03/11/2020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B6AC556-5158-4AAE-87B9-D3715D6B3D18}" type="slidenum">
              <a:rPr lang="en-IE" smtClean="0"/>
              <a:t>‹#›</a:t>
            </a:fld>
            <a:endParaRPr lang="en-IE"/>
          </a:p>
        </p:txBody>
      </p:sp>
    </p:spTree>
    <p:extLst>
      <p:ext uri="{BB962C8B-B14F-4D97-AF65-F5344CB8AC3E}">
        <p14:creationId xmlns:p14="http://schemas.microsoft.com/office/powerpoint/2010/main" val="1006829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B67426-AD14-4F19-9A59-5EE3E66C0D06}" type="datetimeFigureOut">
              <a:rPr lang="en-IE" smtClean="0"/>
              <a:t>03/11/2020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EB6AC556-5158-4AAE-87B9-D3715D6B3D18}" type="slidenum">
              <a:rPr lang="en-IE" smtClean="0"/>
              <a:t>‹#›</a:t>
            </a:fld>
            <a:endParaRPr lang="en-IE"/>
          </a:p>
        </p:txBody>
      </p:sp>
    </p:spTree>
    <p:extLst>
      <p:ext uri="{BB962C8B-B14F-4D97-AF65-F5344CB8AC3E}">
        <p14:creationId xmlns:p14="http://schemas.microsoft.com/office/powerpoint/2010/main" val="3116865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B67426-AD14-4F19-9A59-5EE3E66C0D06}" type="datetimeFigureOut">
              <a:rPr lang="en-IE" smtClean="0"/>
              <a:t>03/11/2020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B6AC556-5158-4AAE-87B9-D3715D6B3D18}" type="slidenum">
              <a:rPr lang="en-IE" smtClean="0"/>
              <a:t>‹#›</a:t>
            </a:fld>
            <a:endParaRPr lang="en-IE"/>
          </a:p>
        </p:txBody>
      </p:sp>
    </p:spTree>
    <p:extLst>
      <p:ext uri="{BB962C8B-B14F-4D97-AF65-F5344CB8AC3E}">
        <p14:creationId xmlns:p14="http://schemas.microsoft.com/office/powerpoint/2010/main" val="205717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B67426-AD14-4F19-9A59-5EE3E66C0D06}" type="datetimeFigureOut">
              <a:rPr lang="en-IE" smtClean="0"/>
              <a:t>03/11/2020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B6AC556-5158-4AAE-87B9-D3715D6B3D18}" type="slidenum">
              <a:rPr lang="en-IE" smtClean="0"/>
              <a:t>‹#›</a:t>
            </a:fld>
            <a:endParaRPr lang="en-IE"/>
          </a:p>
        </p:txBody>
      </p:sp>
    </p:spTree>
    <p:extLst>
      <p:ext uri="{BB962C8B-B14F-4D97-AF65-F5344CB8AC3E}">
        <p14:creationId xmlns:p14="http://schemas.microsoft.com/office/powerpoint/2010/main" val="182612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67426-AD14-4F19-9A59-5EE3E66C0D06}" type="datetimeFigureOut">
              <a:rPr lang="en-IE" smtClean="0"/>
              <a:t>03/11/2020</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AC556-5158-4AAE-87B9-D3715D6B3D18}" type="slidenum">
              <a:rPr lang="en-IE" smtClean="0"/>
              <a:t>‹#›</a:t>
            </a:fld>
            <a:endParaRPr lang="en-IE"/>
          </a:p>
        </p:txBody>
      </p:sp>
    </p:spTree>
    <p:extLst>
      <p:ext uri="{BB962C8B-B14F-4D97-AF65-F5344CB8AC3E}">
        <p14:creationId xmlns:p14="http://schemas.microsoft.com/office/powerpoint/2010/main" val="2677586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323" y="661017"/>
            <a:ext cx="8074027" cy="4646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378945" y="6150235"/>
            <a:ext cx="1013194" cy="5949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tint val="75000"/>
                  </a:prstClr>
                </a:solidFill>
                <a:effectLst/>
                <a:uLnTx/>
                <a:uFillTx/>
                <a:latin typeface="Calibri"/>
                <a:ea typeface="+mn-ea"/>
                <a:cs typeface="+mn-cs"/>
              </a:rPr>
              <a:t>Name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tint val="75000"/>
                  </a:prstClr>
                </a:solidFill>
                <a:effectLst/>
                <a:uLnTx/>
                <a:uFillTx/>
                <a:latin typeface="Calibri"/>
                <a:ea typeface="+mn-ea"/>
                <a:cs typeface="+mn-cs"/>
              </a:rPr>
              <a:t>Event Name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tint val="75000"/>
                  </a:prstClr>
                </a:solidFill>
                <a:effectLst/>
                <a:uLnTx/>
                <a:uFillTx/>
                <a:latin typeface="Calibri"/>
                <a:ea typeface="+mn-ea"/>
                <a:cs typeface="+mn-cs"/>
              </a:rPr>
              <a:t>Date</a:t>
            </a:r>
          </a:p>
        </p:txBody>
      </p:sp>
      <p:cxnSp>
        <p:nvCxnSpPr>
          <p:cNvPr id="8" name="Straight Connector 7"/>
          <p:cNvCxnSpPr/>
          <p:nvPr userDrawn="1"/>
        </p:nvCxnSpPr>
        <p:spPr>
          <a:xfrm>
            <a:off x="441324" y="649705"/>
            <a:ext cx="8054976" cy="0"/>
          </a:xfrm>
          <a:prstGeom prst="line">
            <a:avLst/>
          </a:prstGeom>
          <a:ln w="127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1323" y="1114342"/>
            <a:ext cx="8054977"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92139" y="5862714"/>
            <a:ext cx="1751860" cy="995057"/>
          </a:xfrm>
          <a:prstGeom prst="rect">
            <a:avLst/>
          </a:prstGeom>
        </p:spPr>
      </p:pic>
    </p:spTree>
    <p:extLst>
      <p:ext uri="{BB962C8B-B14F-4D97-AF65-F5344CB8AC3E}">
        <p14:creationId xmlns:p14="http://schemas.microsoft.com/office/powerpoint/2010/main" val="17945808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6"/>
            <a:ext cx="9144000" cy="6856628"/>
          </a:xfrm>
          <a:prstGeom prst="rect">
            <a:avLst/>
          </a:prstGeom>
        </p:spPr>
      </p:pic>
      <p:sp>
        <p:nvSpPr>
          <p:cNvPr id="6" name="TextBox 5"/>
          <p:cNvSpPr txBox="1"/>
          <p:nvPr/>
        </p:nvSpPr>
        <p:spPr>
          <a:xfrm>
            <a:off x="2275114" y="2286000"/>
            <a:ext cx="5018315" cy="584775"/>
          </a:xfrm>
          <a:prstGeom prst="rect">
            <a:avLst/>
          </a:prstGeom>
          <a:noFill/>
        </p:spPr>
        <p:txBody>
          <a:bodyPr wrap="square" rtlCol="0">
            <a:spAutoFit/>
          </a:bodyPr>
          <a:lstStyle/>
          <a:p>
            <a:pPr algn="ctr"/>
            <a:r>
              <a:rPr lang="en-GB"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r>
              <a:rPr lang="en-GB" sz="3200" b="1" baseline="30000" dirty="0">
                <a:solidFill>
                  <a:schemeClr val="bg1"/>
                </a:solidFill>
                <a:latin typeface="Tahoma" panose="020B0604030504040204" pitchFamily="34" charset="0"/>
                <a:ea typeface="Tahoma" panose="020B0604030504040204" pitchFamily="34" charset="0"/>
                <a:cs typeface="Tahoma" panose="020B0604030504040204" pitchFamily="34" charset="0"/>
              </a:rPr>
              <a:t>rd</a:t>
            </a:r>
            <a:r>
              <a:rPr lang="en-GB" sz="3200" b="1" dirty="0">
                <a:solidFill>
                  <a:schemeClr val="bg1"/>
                </a:solidFill>
                <a:latin typeface="Tahoma" panose="020B0604030504040204" pitchFamily="34" charset="0"/>
                <a:ea typeface="Tahoma" panose="020B0604030504040204" pitchFamily="34" charset="0"/>
                <a:cs typeface="Tahoma" panose="020B0604030504040204" pitchFamily="34" charset="0"/>
              </a:rPr>
              <a:t> October 2020</a:t>
            </a:r>
            <a:endParaRPr lang="en-IE"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563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06907"/>
          </a:xfrm>
          <a:solidFill>
            <a:srgbClr val="F89A47"/>
          </a:solidFill>
        </p:spPr>
        <p:txBody>
          <a:bodyPr>
            <a:normAutofit/>
          </a:bodyPr>
          <a:lstStyle/>
          <a:p>
            <a:pPr algn="ctr"/>
            <a:r>
              <a:rPr lang="en-GB" sz="3600" b="1" dirty="0">
                <a:solidFill>
                  <a:schemeClr val="bg1"/>
                </a:solidFill>
                <a:latin typeface="Tahoma" panose="020B0604030504040204" pitchFamily="34" charset="0"/>
                <a:ea typeface="Tahoma" panose="020B0604030504040204" pitchFamily="34" charset="0"/>
                <a:cs typeface="Tahoma" panose="020B0604030504040204" pitchFamily="34" charset="0"/>
              </a:rPr>
              <a:t>Methodology Used to Evaluate the Service  </a:t>
            </a:r>
            <a:endParaRPr lang="en-IE"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normAutofit/>
          </a:bodyPr>
          <a:lstStyle/>
          <a:p>
            <a:r>
              <a:rPr lang="en-GB" sz="2400" dirty="0">
                <a:latin typeface="Tahoma" panose="020B0604030504040204" pitchFamily="34" charset="0"/>
                <a:ea typeface="Tahoma" panose="020B0604030504040204" pitchFamily="34" charset="0"/>
                <a:cs typeface="Tahoma" panose="020B0604030504040204" pitchFamily="34" charset="0"/>
              </a:rPr>
              <a:t>Pathways Housing First Programme</a:t>
            </a:r>
          </a:p>
          <a:p>
            <a:pPr marL="0" indent="0">
              <a:buNone/>
            </a:pPr>
            <a:endParaRPr lang="en-GB" sz="2400" dirty="0">
              <a:latin typeface="Tahoma" panose="020B0604030504040204" pitchFamily="34" charset="0"/>
              <a:ea typeface="Tahoma" panose="020B0604030504040204" pitchFamily="34" charset="0"/>
              <a:cs typeface="Tahoma" panose="020B0604030504040204" pitchFamily="34" charset="0"/>
            </a:endParaRPr>
          </a:p>
          <a:p>
            <a:r>
              <a:rPr lang="en-GB" sz="2400" dirty="0">
                <a:latin typeface="Tahoma" panose="020B0604030504040204" pitchFamily="34" charset="0"/>
                <a:ea typeface="Tahoma" panose="020B0604030504040204" pitchFamily="34" charset="0"/>
                <a:cs typeface="Tahoma" panose="020B0604030504040204" pitchFamily="34" charset="0"/>
              </a:rPr>
              <a:t>Internal assessment survey</a:t>
            </a:r>
          </a:p>
          <a:p>
            <a:pPr marL="0" indent="0">
              <a:buNone/>
            </a:pPr>
            <a:endParaRPr lang="en-GB" sz="2400" dirty="0">
              <a:latin typeface="Tahoma" panose="020B0604030504040204" pitchFamily="34" charset="0"/>
              <a:ea typeface="Tahoma" panose="020B0604030504040204" pitchFamily="34" charset="0"/>
              <a:cs typeface="Tahoma" panose="020B0604030504040204" pitchFamily="34" charset="0"/>
            </a:endParaRPr>
          </a:p>
          <a:p>
            <a:r>
              <a:rPr lang="en-GB" sz="2400" dirty="0">
                <a:latin typeface="Tahoma" panose="020B0604030504040204" pitchFamily="34" charset="0"/>
                <a:ea typeface="Tahoma" panose="020B0604030504040204" pitchFamily="34" charset="0"/>
                <a:cs typeface="Tahoma" panose="020B0604030504040204" pitchFamily="34" charset="0"/>
              </a:rPr>
              <a:t>Service user survey </a:t>
            </a:r>
          </a:p>
          <a:p>
            <a:endParaRPr lang="en-GB" sz="2400" dirty="0">
              <a:latin typeface="Tahoma" panose="020B0604030504040204" pitchFamily="34" charset="0"/>
              <a:ea typeface="Tahoma" panose="020B0604030504040204" pitchFamily="34" charset="0"/>
              <a:cs typeface="Tahoma" panose="020B0604030504040204" pitchFamily="34" charset="0"/>
            </a:endParaRPr>
          </a:p>
          <a:p>
            <a:r>
              <a:rPr lang="en-GB" sz="2400" dirty="0">
                <a:latin typeface="Tahoma" panose="020B0604030504040204" pitchFamily="34" charset="0"/>
                <a:ea typeface="Tahoma" panose="020B0604030504040204" pitchFamily="34" charset="0"/>
                <a:cs typeface="Tahoma" panose="020B0604030504040204" pitchFamily="34" charset="0"/>
              </a:rPr>
              <a:t>External agency engagement</a:t>
            </a:r>
          </a:p>
        </p:txBody>
      </p:sp>
    </p:spTree>
    <p:extLst>
      <p:ext uri="{BB962C8B-B14F-4D97-AF65-F5344CB8AC3E}">
        <p14:creationId xmlns:p14="http://schemas.microsoft.com/office/powerpoint/2010/main" val="3509708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06907"/>
          </a:xfrm>
          <a:solidFill>
            <a:srgbClr val="F89A47"/>
          </a:solidFill>
        </p:spPr>
        <p:txBody>
          <a:bodyPr>
            <a:normAutofit/>
          </a:bodyPr>
          <a:lstStyle/>
          <a:p>
            <a:pPr algn="ctr"/>
            <a:r>
              <a:rPr lang="en-GB" sz="3600" b="1" dirty="0">
                <a:solidFill>
                  <a:schemeClr val="bg1"/>
                </a:solidFill>
                <a:latin typeface="Tahoma" panose="020B0604030504040204" pitchFamily="34" charset="0"/>
                <a:ea typeface="Tahoma" panose="020B0604030504040204" pitchFamily="34" charset="0"/>
                <a:cs typeface="Tahoma" panose="020B0604030504040204" pitchFamily="34" charset="0"/>
              </a:rPr>
              <a:t>Fidelity Assessment</a:t>
            </a:r>
            <a:endParaRPr lang="en-IE"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1638300" y="1255545"/>
            <a:ext cx="5867400" cy="4467225"/>
          </a:xfrm>
          <a:prstGeom prst="rect">
            <a:avLst/>
          </a:prstGeom>
        </p:spPr>
      </p:pic>
    </p:spTree>
    <p:extLst>
      <p:ext uri="{BB962C8B-B14F-4D97-AF65-F5344CB8AC3E}">
        <p14:creationId xmlns:p14="http://schemas.microsoft.com/office/powerpoint/2010/main" val="805571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42197"/>
            <a:ext cx="7886700" cy="4634766"/>
          </a:xfrm>
        </p:spPr>
        <p:txBody>
          <a:bodyPr>
            <a:normAutofit/>
          </a:bodyPr>
          <a:lstStyle/>
          <a:p>
            <a:r>
              <a:rPr lang="en-IE" baseline="30000" dirty="0">
                <a:latin typeface="Tahoma" panose="020B0604030504040204" pitchFamily="34" charset="0"/>
                <a:ea typeface="Tahoma" panose="020B0604030504040204" pitchFamily="34" charset="0"/>
                <a:cs typeface="Tahoma" panose="020B0604030504040204" pitchFamily="34" charset="0"/>
              </a:rPr>
              <a:t>Depaul Housing First service operate with a high level of fidelity to the internationally recognised standards for Housing First. However, the lack of housing supply has a considerable impact on the capacity of each of the Housing First services. </a:t>
            </a:r>
          </a:p>
          <a:p>
            <a:r>
              <a:rPr lang="en-IE" baseline="30000" dirty="0">
                <a:latin typeface="Tahoma" panose="020B0604030504040204" pitchFamily="34" charset="0"/>
                <a:ea typeface="Tahoma" panose="020B0604030504040204" pitchFamily="34" charset="0"/>
                <a:cs typeface="Tahoma" panose="020B0604030504040204" pitchFamily="34" charset="0"/>
              </a:rPr>
              <a:t>There were 87 successful placements made by the 2 teams from 2015 to 2017. This equates to 74% of service users worked with in the same period of time.</a:t>
            </a:r>
          </a:p>
          <a:p>
            <a:r>
              <a:rPr lang="en-IE" baseline="30000" dirty="0">
                <a:latin typeface="Tahoma" panose="020B0604030504040204" pitchFamily="34" charset="0"/>
                <a:ea typeface="Tahoma" panose="020B0604030504040204" pitchFamily="34" charset="0"/>
                <a:cs typeface="Tahoma" panose="020B0604030504040204" pitchFamily="34" charset="0"/>
              </a:rPr>
              <a:t>Depaul Housing First teams have developed strong working relationships with statutory and community based services to support the work of wrap around services for service users in their tenancies, however the lack of formal agreements with these services is restrictive. </a:t>
            </a:r>
          </a:p>
          <a:p>
            <a:r>
              <a:rPr lang="en-IE" baseline="30000" dirty="0">
                <a:latin typeface="Tahoma" panose="020B0604030504040204" pitchFamily="34" charset="0"/>
                <a:ea typeface="Tahoma" panose="020B0604030504040204" pitchFamily="34" charset="0"/>
                <a:cs typeface="Tahoma" panose="020B0604030504040204" pitchFamily="34" charset="0"/>
              </a:rPr>
              <a:t>The social isolation and ability of service users to establish roots and to integrate within their new communities is a prevalent feature that affects the fidelity of the service delivery model. </a:t>
            </a:r>
            <a:endParaRPr lang="en-IE" dirty="0">
              <a:latin typeface="Tahoma" panose="020B0604030504040204" pitchFamily="34" charset="0"/>
              <a:ea typeface="Tahoma" panose="020B0604030504040204" pitchFamily="34" charset="0"/>
              <a:cs typeface="Tahoma" panose="020B0604030504040204" pitchFamily="34" charset="0"/>
            </a:endParaRPr>
          </a:p>
        </p:txBody>
      </p:sp>
      <p:sp>
        <p:nvSpPr>
          <p:cNvPr id="4" name="Title 1"/>
          <p:cNvSpPr txBox="1">
            <a:spLocks/>
          </p:cNvSpPr>
          <p:nvPr/>
        </p:nvSpPr>
        <p:spPr>
          <a:xfrm>
            <a:off x="0" y="0"/>
            <a:ext cx="9144000" cy="1106907"/>
          </a:xfrm>
          <a:prstGeom prst="rect">
            <a:avLst/>
          </a:prstGeom>
          <a:solidFill>
            <a:srgbClr val="F89A47"/>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chemeClr val="bg1"/>
                </a:solidFill>
                <a:latin typeface="Tahoma" panose="020B0604030504040204" pitchFamily="34" charset="0"/>
                <a:ea typeface="Tahoma" panose="020B0604030504040204" pitchFamily="34" charset="0"/>
                <a:cs typeface="Tahoma" panose="020B0604030504040204" pitchFamily="34" charset="0"/>
              </a:rPr>
              <a:t>Key Findings</a:t>
            </a:r>
            <a:endParaRPr lang="en-IE"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10269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06907"/>
          </a:xfrm>
          <a:solidFill>
            <a:srgbClr val="F89A47"/>
          </a:solidFill>
        </p:spPr>
        <p:txBody>
          <a:bodyPr>
            <a:normAutofit/>
          </a:bodyPr>
          <a:lstStyle/>
          <a:p>
            <a:pPr algn="ctr"/>
            <a:r>
              <a:rPr lang="en-GB" sz="3600" b="1" dirty="0">
                <a:solidFill>
                  <a:schemeClr val="bg1"/>
                </a:solidFill>
                <a:latin typeface="Tahoma" panose="020B0604030504040204" pitchFamily="34" charset="0"/>
                <a:ea typeface="Tahoma" panose="020B0604030504040204" pitchFamily="34" charset="0"/>
                <a:cs typeface="Tahoma" panose="020B0604030504040204" pitchFamily="34" charset="0"/>
              </a:rPr>
              <a:t>Demographics</a:t>
            </a:r>
            <a:endParaRPr lang="en-IE"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12538977"/>
              </p:ext>
            </p:extLst>
          </p:nvPr>
        </p:nvGraphicFramePr>
        <p:xfrm>
          <a:off x="500331" y="1284857"/>
          <a:ext cx="8315864" cy="4079240"/>
        </p:xfrm>
        <a:graphic>
          <a:graphicData uri="http://schemas.openxmlformats.org/drawingml/2006/table">
            <a:tbl>
              <a:tblPr firstRow="1" bandRow="1">
                <a:tableStyleId>{5C22544A-7EE6-4342-B048-85BDC9FD1C3A}</a:tableStyleId>
              </a:tblPr>
              <a:tblGrid>
                <a:gridCol w="5158597">
                  <a:extLst>
                    <a:ext uri="{9D8B030D-6E8A-4147-A177-3AD203B41FA5}">
                      <a16:colId xmlns:a16="http://schemas.microsoft.com/office/drawing/2014/main" val="102899190"/>
                    </a:ext>
                  </a:extLst>
                </a:gridCol>
                <a:gridCol w="1052423">
                  <a:extLst>
                    <a:ext uri="{9D8B030D-6E8A-4147-A177-3AD203B41FA5}">
                      <a16:colId xmlns:a16="http://schemas.microsoft.com/office/drawing/2014/main" val="2704039474"/>
                    </a:ext>
                  </a:extLst>
                </a:gridCol>
                <a:gridCol w="1104181">
                  <a:extLst>
                    <a:ext uri="{9D8B030D-6E8A-4147-A177-3AD203B41FA5}">
                      <a16:colId xmlns:a16="http://schemas.microsoft.com/office/drawing/2014/main" val="3843685970"/>
                    </a:ext>
                  </a:extLst>
                </a:gridCol>
                <a:gridCol w="1000663">
                  <a:extLst>
                    <a:ext uri="{9D8B030D-6E8A-4147-A177-3AD203B41FA5}">
                      <a16:colId xmlns:a16="http://schemas.microsoft.com/office/drawing/2014/main" val="2054033127"/>
                    </a:ext>
                  </a:extLst>
                </a:gridCol>
              </a:tblGrid>
              <a:tr h="370840">
                <a:tc>
                  <a:txBody>
                    <a:bodyPr/>
                    <a:lstStyle/>
                    <a:p>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Belfast</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Derry</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b="1" dirty="0">
                          <a:latin typeface="Tahoma" panose="020B0604030504040204" pitchFamily="34" charset="0"/>
                          <a:ea typeface="Tahoma" panose="020B0604030504040204" pitchFamily="34" charset="0"/>
                          <a:cs typeface="Tahoma" panose="020B0604030504040204" pitchFamily="34" charset="0"/>
                        </a:rPr>
                        <a:t>Total</a:t>
                      </a:r>
                      <a:endParaRPr lang="en-IE"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470717818"/>
                  </a:ext>
                </a:extLst>
              </a:tr>
              <a:tr h="370840">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Total referrals</a:t>
                      </a:r>
                      <a:r>
                        <a:rPr lang="en-GB" sz="1600" baseline="0" dirty="0">
                          <a:latin typeface="Tahoma" panose="020B0604030504040204" pitchFamily="34" charset="0"/>
                          <a:ea typeface="Tahoma" panose="020B0604030504040204" pitchFamily="34" charset="0"/>
                          <a:cs typeface="Tahoma" panose="020B0604030504040204" pitchFamily="34" charset="0"/>
                        </a:rPr>
                        <a:t> accepted</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218</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120</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b="1" dirty="0">
                          <a:latin typeface="Tahoma" panose="020B0604030504040204" pitchFamily="34" charset="0"/>
                          <a:ea typeface="Tahoma" panose="020B0604030504040204" pitchFamily="34" charset="0"/>
                          <a:cs typeface="Tahoma" panose="020B0604030504040204" pitchFamily="34" charset="0"/>
                        </a:rPr>
                        <a:t>338</a:t>
                      </a:r>
                      <a:endParaRPr lang="en-IE"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816965099"/>
                  </a:ext>
                </a:extLst>
              </a:tr>
              <a:tr h="370840">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Age</a:t>
                      </a:r>
                      <a:r>
                        <a:rPr lang="en-GB" sz="1600" baseline="0" dirty="0">
                          <a:latin typeface="Tahoma" panose="020B0604030504040204" pitchFamily="34" charset="0"/>
                          <a:ea typeface="Tahoma" panose="020B0604030504040204" pitchFamily="34" charset="0"/>
                          <a:cs typeface="Tahoma" panose="020B0604030504040204" pitchFamily="34" charset="0"/>
                        </a:rPr>
                        <a:t> Range at referral date:</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IE" sz="16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IE"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725453835"/>
                  </a:ext>
                </a:extLst>
              </a:tr>
              <a:tr h="370840">
                <a:tc>
                  <a:txBody>
                    <a:bodyPr/>
                    <a:lstStyle/>
                    <a:p>
                      <a:pPr marL="0" indent="0">
                        <a:buFont typeface="Arial" panose="020B0604020202020204" pitchFamily="34" charset="0"/>
                        <a:buNone/>
                      </a:pPr>
                      <a:r>
                        <a:rPr lang="en-GB" sz="1600" dirty="0">
                          <a:latin typeface="Tahoma" panose="020B0604030504040204" pitchFamily="34" charset="0"/>
                          <a:ea typeface="Tahoma" panose="020B0604030504040204" pitchFamily="34" charset="0"/>
                          <a:cs typeface="Tahoma" panose="020B0604030504040204" pitchFamily="34" charset="0"/>
                        </a:rPr>
                        <a:t>- 18</a:t>
                      </a:r>
                      <a:r>
                        <a:rPr lang="en-GB" sz="1600" baseline="0" dirty="0">
                          <a:latin typeface="Tahoma" panose="020B0604030504040204" pitchFamily="34" charset="0"/>
                          <a:ea typeface="Tahoma" panose="020B0604030504040204" pitchFamily="34" charset="0"/>
                          <a:cs typeface="Tahoma" panose="020B0604030504040204" pitchFamily="34" charset="0"/>
                        </a:rPr>
                        <a:t> – 20</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1</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b="1" dirty="0">
                          <a:latin typeface="Tahoma" panose="020B0604030504040204" pitchFamily="34" charset="0"/>
                          <a:ea typeface="Tahoma" panose="020B0604030504040204" pitchFamily="34" charset="0"/>
                          <a:cs typeface="Tahoma" panose="020B0604030504040204" pitchFamily="34" charset="0"/>
                        </a:rPr>
                        <a:t>1</a:t>
                      </a:r>
                      <a:endParaRPr lang="en-IE"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775699094"/>
                  </a:ext>
                </a:extLst>
              </a:tr>
              <a:tr h="370840">
                <a:tc>
                  <a:txBody>
                    <a:bodyPr/>
                    <a:lstStyle/>
                    <a:p>
                      <a:pPr marL="0" indent="0">
                        <a:buFont typeface="Arial" panose="020B0604020202020204" pitchFamily="34" charset="0"/>
                        <a:buNone/>
                      </a:pPr>
                      <a:r>
                        <a:rPr lang="en-GB" sz="1600" dirty="0">
                          <a:latin typeface="Tahoma" panose="020B0604030504040204" pitchFamily="34" charset="0"/>
                          <a:ea typeface="Tahoma" panose="020B0604030504040204" pitchFamily="34" charset="0"/>
                          <a:cs typeface="Tahoma" panose="020B0604030504040204" pitchFamily="34" charset="0"/>
                        </a:rPr>
                        <a:t>- 20+</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50</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33</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b="1" dirty="0">
                          <a:latin typeface="Tahoma" panose="020B0604030504040204" pitchFamily="34" charset="0"/>
                          <a:ea typeface="Tahoma" panose="020B0604030504040204" pitchFamily="34" charset="0"/>
                          <a:cs typeface="Tahoma" panose="020B0604030504040204" pitchFamily="34" charset="0"/>
                        </a:rPr>
                        <a:t>83</a:t>
                      </a:r>
                      <a:endParaRPr lang="en-IE"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465917559"/>
                  </a:ext>
                </a:extLst>
              </a:tr>
              <a:tr h="370840">
                <a:tc>
                  <a:txBody>
                    <a:bodyPr/>
                    <a:lstStyle/>
                    <a:p>
                      <a:pPr marL="0" indent="0">
                        <a:buFont typeface="Arial" panose="020B0604020202020204" pitchFamily="34" charset="0"/>
                        <a:buNone/>
                      </a:pPr>
                      <a:r>
                        <a:rPr lang="en-GB" sz="1600" dirty="0">
                          <a:latin typeface="Tahoma" panose="020B0604030504040204" pitchFamily="34" charset="0"/>
                          <a:ea typeface="Tahoma" panose="020B0604030504040204" pitchFamily="34" charset="0"/>
                          <a:cs typeface="Tahoma" panose="020B0604030504040204" pitchFamily="34" charset="0"/>
                        </a:rPr>
                        <a:t>- 30+</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70</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31</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b="1" dirty="0">
                          <a:latin typeface="Tahoma" panose="020B0604030504040204" pitchFamily="34" charset="0"/>
                          <a:ea typeface="Tahoma" panose="020B0604030504040204" pitchFamily="34" charset="0"/>
                          <a:cs typeface="Tahoma" panose="020B0604030504040204" pitchFamily="34" charset="0"/>
                        </a:rPr>
                        <a:t>101</a:t>
                      </a:r>
                      <a:endParaRPr lang="en-IE"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730259236"/>
                  </a:ext>
                </a:extLst>
              </a:tr>
              <a:tr h="370840">
                <a:tc>
                  <a:txBody>
                    <a:bodyPr/>
                    <a:lstStyle/>
                    <a:p>
                      <a:pPr marL="0" indent="0">
                        <a:buFont typeface="Arial" panose="020B0604020202020204" pitchFamily="34" charset="0"/>
                        <a:buNone/>
                      </a:pPr>
                      <a:r>
                        <a:rPr lang="en-GB" sz="1600" dirty="0">
                          <a:latin typeface="Tahoma" panose="020B0604030504040204" pitchFamily="34" charset="0"/>
                          <a:ea typeface="Tahoma" panose="020B0604030504040204" pitchFamily="34" charset="0"/>
                          <a:cs typeface="Tahoma" panose="020B0604030504040204" pitchFamily="34" charset="0"/>
                        </a:rPr>
                        <a:t>- 40+</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54</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41</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b="1" dirty="0">
                          <a:latin typeface="Tahoma" panose="020B0604030504040204" pitchFamily="34" charset="0"/>
                          <a:ea typeface="Tahoma" panose="020B0604030504040204" pitchFamily="34" charset="0"/>
                          <a:cs typeface="Tahoma" panose="020B0604030504040204" pitchFamily="34" charset="0"/>
                        </a:rPr>
                        <a:t>95</a:t>
                      </a:r>
                      <a:endParaRPr lang="en-IE"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755017399"/>
                  </a:ext>
                </a:extLst>
              </a:tr>
              <a:tr h="370840">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- 50+</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34</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15</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b="1" dirty="0">
                          <a:latin typeface="Tahoma" panose="020B0604030504040204" pitchFamily="34" charset="0"/>
                          <a:ea typeface="Tahoma" panose="020B0604030504040204" pitchFamily="34" charset="0"/>
                          <a:cs typeface="Tahoma" panose="020B0604030504040204" pitchFamily="34" charset="0"/>
                        </a:rPr>
                        <a:t>49</a:t>
                      </a:r>
                      <a:endParaRPr lang="en-IE"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787637346"/>
                  </a:ext>
                </a:extLst>
              </a:tr>
              <a:tr h="370840">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- 60+</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6</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3</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b="1" dirty="0">
                          <a:latin typeface="Tahoma" panose="020B0604030504040204" pitchFamily="34" charset="0"/>
                          <a:ea typeface="Tahoma" panose="020B0604030504040204" pitchFamily="34" charset="0"/>
                          <a:cs typeface="Tahoma" panose="020B0604030504040204" pitchFamily="34" charset="0"/>
                        </a:rPr>
                        <a:t>9</a:t>
                      </a:r>
                      <a:endParaRPr lang="en-IE"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624942830"/>
                  </a:ext>
                </a:extLst>
              </a:tr>
              <a:tr h="370840">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MALE referrals accepted</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169</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92</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b="1" dirty="0">
                          <a:latin typeface="Tahoma" panose="020B0604030504040204" pitchFamily="34" charset="0"/>
                          <a:ea typeface="Tahoma" panose="020B0604030504040204" pitchFamily="34" charset="0"/>
                          <a:cs typeface="Tahoma" panose="020B0604030504040204" pitchFamily="34" charset="0"/>
                        </a:rPr>
                        <a:t>261</a:t>
                      </a:r>
                      <a:endParaRPr lang="en-IE"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943855800"/>
                  </a:ext>
                </a:extLst>
              </a:tr>
              <a:tr h="370840">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FEMALE referrals accepted</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46</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31</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b="1" dirty="0">
                          <a:latin typeface="Tahoma" panose="020B0604030504040204" pitchFamily="34" charset="0"/>
                          <a:ea typeface="Tahoma" panose="020B0604030504040204" pitchFamily="34" charset="0"/>
                          <a:cs typeface="Tahoma" panose="020B0604030504040204" pitchFamily="34" charset="0"/>
                        </a:rPr>
                        <a:t>77</a:t>
                      </a:r>
                      <a:endParaRPr lang="en-IE"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80326122"/>
                  </a:ext>
                </a:extLst>
              </a:tr>
            </a:tbl>
          </a:graphicData>
        </a:graphic>
      </p:graphicFrame>
    </p:spTree>
    <p:extLst>
      <p:ext uri="{BB962C8B-B14F-4D97-AF65-F5344CB8AC3E}">
        <p14:creationId xmlns:p14="http://schemas.microsoft.com/office/powerpoint/2010/main" val="2023749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06907"/>
          </a:xfrm>
          <a:solidFill>
            <a:srgbClr val="F89A47"/>
          </a:solidFill>
        </p:spPr>
        <p:txBody>
          <a:bodyPr>
            <a:normAutofit/>
          </a:bodyPr>
          <a:lstStyle/>
          <a:p>
            <a:pPr algn="ctr"/>
            <a:r>
              <a:rPr lang="en-GB" sz="3600" b="1" dirty="0">
                <a:solidFill>
                  <a:schemeClr val="bg1"/>
                </a:solidFill>
                <a:latin typeface="Tahoma" panose="020B0604030504040204" pitchFamily="34" charset="0"/>
                <a:ea typeface="Tahoma" panose="020B0604030504040204" pitchFamily="34" charset="0"/>
                <a:cs typeface="Tahoma" panose="020B0604030504040204" pitchFamily="34" charset="0"/>
              </a:rPr>
              <a:t>Tenancy Sustainment</a:t>
            </a:r>
            <a:endParaRPr lang="en-IE"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58847577"/>
              </p:ext>
            </p:extLst>
          </p:nvPr>
        </p:nvGraphicFramePr>
        <p:xfrm>
          <a:off x="444913" y="1229439"/>
          <a:ext cx="7082288" cy="4713350"/>
        </p:xfrm>
        <a:graphic>
          <a:graphicData uri="http://schemas.openxmlformats.org/drawingml/2006/table">
            <a:tbl>
              <a:tblPr firstRow="1" bandRow="1">
                <a:tableStyleId>{5C22544A-7EE6-4342-B048-85BDC9FD1C3A}</a:tableStyleId>
              </a:tblPr>
              <a:tblGrid>
                <a:gridCol w="5262114">
                  <a:extLst>
                    <a:ext uri="{9D8B030D-6E8A-4147-A177-3AD203B41FA5}">
                      <a16:colId xmlns:a16="http://schemas.microsoft.com/office/drawing/2014/main" val="102899190"/>
                    </a:ext>
                  </a:extLst>
                </a:gridCol>
                <a:gridCol w="776378">
                  <a:extLst>
                    <a:ext uri="{9D8B030D-6E8A-4147-A177-3AD203B41FA5}">
                      <a16:colId xmlns:a16="http://schemas.microsoft.com/office/drawing/2014/main" val="2054033127"/>
                    </a:ext>
                  </a:extLst>
                </a:gridCol>
                <a:gridCol w="1043796">
                  <a:extLst>
                    <a:ext uri="{9D8B030D-6E8A-4147-A177-3AD203B41FA5}">
                      <a16:colId xmlns:a16="http://schemas.microsoft.com/office/drawing/2014/main" val="1289999768"/>
                    </a:ext>
                  </a:extLst>
                </a:gridCol>
              </a:tblGrid>
              <a:tr h="340271">
                <a:tc>
                  <a:txBody>
                    <a:bodyPr/>
                    <a:lstStyle/>
                    <a:p>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b="1" dirty="0">
                          <a:latin typeface="Tahoma" panose="020B0604030504040204" pitchFamily="34" charset="0"/>
                          <a:ea typeface="Tahoma" panose="020B0604030504040204" pitchFamily="34" charset="0"/>
                          <a:cs typeface="Tahoma" panose="020B0604030504040204" pitchFamily="34" charset="0"/>
                        </a:rPr>
                        <a:t>Total</a:t>
                      </a:r>
                      <a:endParaRPr lang="en-IE"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470717818"/>
                  </a:ext>
                </a:extLst>
              </a:tr>
              <a:tr h="340271">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Referrals accepted</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b="1" dirty="0">
                          <a:latin typeface="Tahoma" panose="020B0604030504040204" pitchFamily="34" charset="0"/>
                          <a:ea typeface="Tahoma" panose="020B0604030504040204" pitchFamily="34" charset="0"/>
                          <a:cs typeface="Tahoma" panose="020B0604030504040204" pitchFamily="34" charset="0"/>
                        </a:rPr>
                        <a:t>344</a:t>
                      </a:r>
                      <a:endParaRPr lang="en-IE"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596278089"/>
                  </a:ext>
                </a:extLst>
              </a:tr>
              <a:tr h="340271">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Placement into tenancies</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b="1" dirty="0">
                          <a:latin typeface="Tahoma" panose="020B0604030504040204" pitchFamily="34" charset="0"/>
                          <a:ea typeface="Tahoma" panose="020B0604030504040204" pitchFamily="34" charset="0"/>
                          <a:cs typeface="Tahoma" panose="020B0604030504040204" pitchFamily="34" charset="0"/>
                        </a:rPr>
                        <a:t>253</a:t>
                      </a:r>
                      <a:endParaRPr lang="en-IE"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73.55%</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659143470"/>
                  </a:ext>
                </a:extLst>
              </a:tr>
              <a:tr h="340271">
                <a:tc>
                  <a:txBody>
                    <a:bodyPr/>
                    <a:lstStyle/>
                    <a:p>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IE"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704079479"/>
                  </a:ext>
                </a:extLst>
              </a:tr>
              <a:tr h="340271">
                <a:tc>
                  <a:txBody>
                    <a:bodyPr/>
                    <a:lstStyle/>
                    <a:p>
                      <a:r>
                        <a:rPr lang="en-IE" sz="16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Total remained in tenancy up to 1 year: </a:t>
                      </a:r>
                      <a:endParaRPr lang="en-IE"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b="1" dirty="0">
                          <a:latin typeface="Tahoma" panose="020B0604030504040204" pitchFamily="34" charset="0"/>
                          <a:ea typeface="Tahoma" panose="020B0604030504040204" pitchFamily="34" charset="0"/>
                          <a:cs typeface="Tahoma" panose="020B0604030504040204" pitchFamily="34" charset="0"/>
                        </a:rPr>
                        <a:t>81</a:t>
                      </a:r>
                      <a:endParaRPr lang="en-IE"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465917559"/>
                  </a:ext>
                </a:extLst>
              </a:tr>
              <a:tr h="340271">
                <a:tc>
                  <a:txBody>
                    <a:bodyPr/>
                    <a:lstStyle/>
                    <a:p>
                      <a:r>
                        <a:rPr lang="en-IE" sz="16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Total remained in tenancy for 1-2 year:</a:t>
                      </a:r>
                      <a:endParaRPr lang="en-IE"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b="1" dirty="0">
                          <a:latin typeface="Tahoma" panose="020B0604030504040204" pitchFamily="34" charset="0"/>
                          <a:ea typeface="Tahoma" panose="020B0604030504040204" pitchFamily="34" charset="0"/>
                          <a:cs typeface="Tahoma" panose="020B0604030504040204" pitchFamily="34" charset="0"/>
                        </a:rPr>
                        <a:t>59</a:t>
                      </a:r>
                      <a:endParaRPr lang="en-IE"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730259236"/>
                  </a:ext>
                </a:extLst>
              </a:tr>
              <a:tr h="340271">
                <a:tc>
                  <a:txBody>
                    <a:bodyPr/>
                    <a:lstStyle/>
                    <a:p>
                      <a:r>
                        <a:rPr lang="en-IE" sz="16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Total remained in tenancy for 2-3 years:</a:t>
                      </a:r>
                      <a:endParaRPr lang="en-IE"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b="1" dirty="0">
                          <a:latin typeface="Tahoma" panose="020B0604030504040204" pitchFamily="34" charset="0"/>
                          <a:ea typeface="Tahoma" panose="020B0604030504040204" pitchFamily="34" charset="0"/>
                          <a:cs typeface="Tahoma" panose="020B0604030504040204" pitchFamily="34" charset="0"/>
                        </a:rPr>
                        <a:t>25</a:t>
                      </a:r>
                      <a:endParaRPr lang="en-IE"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755017399"/>
                  </a:ext>
                </a:extLst>
              </a:tr>
              <a:tr h="340271">
                <a:tc>
                  <a:txBody>
                    <a:bodyPr/>
                    <a:lstStyle/>
                    <a:p>
                      <a:r>
                        <a:rPr lang="en-IE" sz="16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Total remained in tenancy for 3+ years:</a:t>
                      </a:r>
                      <a:endParaRPr lang="en-IE"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b="1" dirty="0">
                          <a:latin typeface="Tahoma" panose="020B0604030504040204" pitchFamily="34" charset="0"/>
                          <a:ea typeface="Tahoma" panose="020B0604030504040204" pitchFamily="34" charset="0"/>
                          <a:cs typeface="Tahoma" panose="020B0604030504040204" pitchFamily="34" charset="0"/>
                        </a:rPr>
                        <a:t>27</a:t>
                      </a:r>
                      <a:endParaRPr lang="en-IE"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787637346"/>
                  </a:ext>
                </a:extLst>
              </a:tr>
              <a:tr h="340271">
                <a:tc>
                  <a:txBody>
                    <a:bodyPr/>
                    <a:lstStyle/>
                    <a:p>
                      <a:endParaRPr lang="en-IE" sz="16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IE"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624942830"/>
                  </a:ext>
                </a:extLst>
              </a:tr>
              <a:tr h="340271">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Deaths between 2013 and 2020</a:t>
                      </a:r>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b="1" dirty="0">
                          <a:latin typeface="Tahoma" panose="020B0604030504040204" pitchFamily="34" charset="0"/>
                          <a:ea typeface="Tahoma" panose="020B0604030504040204" pitchFamily="34" charset="0"/>
                          <a:cs typeface="Tahoma" panose="020B0604030504040204" pitchFamily="34" charset="0"/>
                        </a:rPr>
                        <a:t>31</a:t>
                      </a:r>
                      <a:endParaRPr lang="en-IE"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IE"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943855800"/>
                  </a:ext>
                </a:extLst>
              </a:tr>
              <a:tr h="1279124">
                <a:tc>
                  <a:txBody>
                    <a:bodyPr/>
                    <a:lstStyle/>
                    <a:p>
                      <a:endParaRPr lang="en-IE" sz="1600" b="1" dirty="0">
                        <a:latin typeface="Tahoma" panose="020B0604030504040204" pitchFamily="34" charset="0"/>
                        <a:ea typeface="Tahoma" panose="020B0604030504040204" pitchFamily="34" charset="0"/>
                        <a:cs typeface="Tahoma" panose="020B0604030504040204" pitchFamily="34" charset="0"/>
                      </a:endParaRPr>
                    </a:p>
                    <a:p>
                      <a:r>
                        <a:rPr lang="en-IE" sz="1600" b="1" dirty="0">
                          <a:latin typeface="Tahoma" panose="020B0604030504040204" pitchFamily="34" charset="0"/>
                          <a:ea typeface="Tahoma" panose="020B0604030504040204" pitchFamily="34" charset="0"/>
                          <a:cs typeface="Tahoma" panose="020B0604030504040204" pitchFamily="34" charset="0"/>
                        </a:rPr>
                        <a:t>Of the 253 individuals placed in tenancies </a:t>
                      </a:r>
                    </a:p>
                    <a:p>
                      <a:r>
                        <a:rPr lang="en-IE" sz="1600" b="1" dirty="0">
                          <a:latin typeface="Tahoma" panose="020B0604030504040204" pitchFamily="34" charset="0"/>
                          <a:ea typeface="Tahoma" panose="020B0604030504040204" pitchFamily="34" charset="0"/>
                          <a:cs typeface="Tahoma" panose="020B0604030504040204" pitchFamily="34" charset="0"/>
                        </a:rPr>
                        <a:t>192 sustained a tenancy for 1 + years </a:t>
                      </a:r>
                    </a:p>
                    <a:p>
                      <a:endParaRPr lang="en-IE" sz="1600" b="1" dirty="0">
                        <a:latin typeface="Tahoma" panose="020B0604030504040204" pitchFamily="34" charset="0"/>
                        <a:ea typeface="Tahoma" panose="020B0604030504040204" pitchFamily="34" charset="0"/>
                        <a:cs typeface="Tahoma" panose="020B0604030504040204" pitchFamily="34" charset="0"/>
                      </a:endParaRPr>
                    </a:p>
                    <a:p>
                      <a:endParaRPr lang="en-IE"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IE"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IE" sz="1600" b="1" dirty="0">
                        <a:latin typeface="Tahoma" panose="020B0604030504040204" pitchFamily="34" charset="0"/>
                        <a:ea typeface="Tahoma" panose="020B0604030504040204" pitchFamily="34" charset="0"/>
                        <a:cs typeface="Tahoma" panose="020B0604030504040204" pitchFamily="34" charset="0"/>
                      </a:endParaRPr>
                    </a:p>
                    <a:p>
                      <a:r>
                        <a:rPr lang="en-IE" sz="1600" b="1" dirty="0">
                          <a:latin typeface="Tahoma" panose="020B0604030504040204" pitchFamily="34" charset="0"/>
                          <a:ea typeface="Tahoma" panose="020B0604030504040204" pitchFamily="34" charset="0"/>
                          <a:cs typeface="Tahoma" panose="020B0604030504040204" pitchFamily="34" charset="0"/>
                        </a:rPr>
                        <a:t>75.89%</a:t>
                      </a:r>
                    </a:p>
                  </a:txBody>
                  <a:tcPr/>
                </a:tc>
                <a:extLst>
                  <a:ext uri="{0D108BD9-81ED-4DB2-BD59-A6C34878D82A}">
                    <a16:rowId xmlns:a16="http://schemas.microsoft.com/office/drawing/2014/main" val="80326122"/>
                  </a:ext>
                </a:extLst>
              </a:tr>
            </a:tbl>
          </a:graphicData>
        </a:graphic>
      </p:graphicFrame>
    </p:spTree>
    <p:extLst>
      <p:ext uri="{BB962C8B-B14F-4D97-AF65-F5344CB8AC3E}">
        <p14:creationId xmlns:p14="http://schemas.microsoft.com/office/powerpoint/2010/main" val="3781427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3583" y="1064898"/>
            <a:ext cx="8320137" cy="6432530"/>
          </a:xfrm>
          <a:prstGeom prst="rect">
            <a:avLst/>
          </a:prstGeom>
        </p:spPr>
        <p:txBody>
          <a:bodyPr wrap="square">
            <a:spAutoFit/>
          </a:bodyPr>
          <a:lstStyle/>
          <a:p>
            <a:pPr marL="914400" lvl="1" indent="-457200">
              <a:lnSpc>
                <a:spcPct val="150000"/>
              </a:lnSpc>
              <a:spcAft>
                <a:spcPts val="600"/>
              </a:spcAft>
              <a:buFont typeface="Wingdings" panose="05000000000000000000" pitchFamily="2" charset="2"/>
              <a:buChar char="§"/>
            </a:pPr>
            <a:r>
              <a:rPr lang="en-US" sz="1900" dirty="0">
                <a:solidFill>
                  <a:prstClr val="black"/>
                </a:solidFill>
                <a:latin typeface="Tahoma" panose="020B0604030504040204" pitchFamily="34" charset="0"/>
                <a:ea typeface="Tahoma" panose="020B0604030504040204" pitchFamily="34" charset="0"/>
                <a:cs typeface="Tahoma" panose="020B0604030504040204" pitchFamily="34" charset="0"/>
              </a:rPr>
              <a:t>Lack of </a:t>
            </a:r>
            <a:r>
              <a:rPr lang="en-US" sz="1900">
                <a:solidFill>
                  <a:prstClr val="black"/>
                </a:solidFill>
                <a:latin typeface="Tahoma" panose="020B0604030504040204" pitchFamily="34" charset="0"/>
                <a:ea typeface="Tahoma" panose="020B0604030504040204" pitchFamily="34" charset="0"/>
                <a:cs typeface="Tahoma" panose="020B0604030504040204" pitchFamily="34" charset="0"/>
              </a:rPr>
              <a:t>social housing</a:t>
            </a:r>
            <a:endParaRPr kumimoji="0" lang="en-IE" sz="19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914400" lvl="1" indent="-457200">
              <a:lnSpc>
                <a:spcPct val="150000"/>
              </a:lnSpc>
              <a:spcAft>
                <a:spcPts val="600"/>
              </a:spcAft>
              <a:buFont typeface="Wingdings" panose="05000000000000000000" pitchFamily="2" charset="2"/>
              <a:buChar char="§"/>
            </a:pPr>
            <a:r>
              <a:rPr lang="en-GB" sz="1900" dirty="0">
                <a:solidFill>
                  <a:prstClr val="black"/>
                </a:solidFill>
                <a:latin typeface="Tahoma" panose="020B0604030504040204" pitchFamily="34" charset="0"/>
                <a:ea typeface="Tahoma" panose="020B0604030504040204" pitchFamily="34" charset="0"/>
                <a:cs typeface="Tahoma" panose="020B0604030504040204" pitchFamily="34" charset="0"/>
              </a:rPr>
              <a:t>Sourcing private rental accommodation </a:t>
            </a:r>
          </a:p>
          <a:p>
            <a:pPr marL="914400" lvl="1" indent="-457200">
              <a:lnSpc>
                <a:spcPct val="150000"/>
              </a:lnSpc>
              <a:spcAft>
                <a:spcPts val="600"/>
              </a:spcAft>
              <a:buFont typeface="Wingdings" panose="05000000000000000000" pitchFamily="2" charset="2"/>
              <a:buChar char="§"/>
            </a:pPr>
            <a:r>
              <a:rPr kumimoji="0" lang="en-GB" sz="19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Tenants’ deposits having to be paid in advance</a:t>
            </a:r>
          </a:p>
          <a:p>
            <a:pPr marL="914400" lvl="1" indent="-457200">
              <a:lnSpc>
                <a:spcPct val="150000"/>
              </a:lnSpc>
              <a:spcAft>
                <a:spcPts val="600"/>
              </a:spcAft>
              <a:buFont typeface="Wingdings" panose="05000000000000000000" pitchFamily="2" charset="2"/>
              <a:buChar char="§"/>
            </a:pPr>
            <a:r>
              <a:rPr kumimoji="0" lang="en-GB" sz="19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Housing Benefit not covering the full rent </a:t>
            </a:r>
          </a:p>
          <a:p>
            <a:pPr marL="800100" lvl="1" indent="-342900">
              <a:lnSpc>
                <a:spcPct val="150000"/>
              </a:lnSpc>
              <a:spcAft>
                <a:spcPts val="1200"/>
              </a:spcAft>
              <a:buFont typeface="Wingdings" panose="05000000000000000000" pitchFamily="2" charset="2"/>
              <a:buChar char="§"/>
            </a:pPr>
            <a:r>
              <a:rPr kumimoji="0" lang="en-GB" sz="19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Clients with no access to public funds</a:t>
            </a:r>
          </a:p>
          <a:p>
            <a:pPr marL="800100" lvl="1" indent="-342900">
              <a:lnSpc>
                <a:spcPct val="150000"/>
              </a:lnSpc>
              <a:spcAft>
                <a:spcPts val="1200"/>
              </a:spcAft>
              <a:buFont typeface="Wingdings" panose="05000000000000000000" pitchFamily="2" charset="2"/>
              <a:buChar char="§"/>
            </a:pPr>
            <a:r>
              <a:rPr kumimoji="0" lang="en-GB" sz="19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Clients potentially losing their Common Waiting List 		points if they engage with Housing First Service</a:t>
            </a:r>
          </a:p>
          <a:p>
            <a:pPr marL="800100" lvl="1" indent="-342900">
              <a:lnSpc>
                <a:spcPct val="150000"/>
              </a:lnSpc>
              <a:spcAft>
                <a:spcPts val="1200"/>
              </a:spcAft>
              <a:buFont typeface="Wingdings" panose="05000000000000000000" pitchFamily="2" charset="2"/>
              <a:buChar char="§"/>
            </a:pPr>
            <a:r>
              <a:rPr lang="en-US" sz="1900" dirty="0">
                <a:solidFill>
                  <a:prstClr val="black"/>
                </a:solidFill>
                <a:latin typeface="Tahoma" panose="020B0604030504040204" pitchFamily="34" charset="0"/>
                <a:ea typeface="Tahoma" panose="020B0604030504040204" pitchFamily="34" charset="0"/>
                <a:cs typeface="Tahoma" panose="020B0604030504040204" pitchFamily="34" charset="0"/>
              </a:rPr>
              <a:t>	Accommodating changes in the staffing complement</a:t>
            </a:r>
            <a:endParaRPr kumimoji="0" lang="en-GB" sz="19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800100" lvl="1" indent="-342900">
              <a:lnSpc>
                <a:spcPct val="150000"/>
              </a:lnSpc>
              <a:spcAft>
                <a:spcPts val="1200"/>
              </a:spcAft>
              <a:buFont typeface="Wingdings" panose="05000000000000000000" pitchFamily="2" charset="2"/>
              <a:buChar char="§"/>
            </a:pPr>
            <a:r>
              <a:rPr kumimoji="0" lang="en-GB" sz="19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Formulating partnerships and devising interagency 		agreements </a:t>
            </a:r>
          </a:p>
          <a:p>
            <a:pPr marL="800100" lvl="1" indent="-342900">
              <a:lnSpc>
                <a:spcPct val="150000"/>
              </a:lnSpc>
              <a:spcAft>
                <a:spcPts val="1200"/>
              </a:spcAft>
              <a:buFont typeface="Wingdings" panose="05000000000000000000" pitchFamily="2" charset="2"/>
              <a:buChar char="§"/>
            </a:pPr>
            <a:r>
              <a:rPr kumimoji="0" lang="en-GB" sz="19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Getting the Housing First model understood </a:t>
            </a:r>
            <a:endParaRPr kumimoji="0" lang="en-IE" sz="19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50000"/>
              </a:lnSpc>
              <a:spcBef>
                <a:spcPts val="0"/>
              </a:spcBef>
              <a:spcAft>
                <a:spcPts val="1200"/>
              </a:spcAft>
              <a:buClrTx/>
              <a:buSzTx/>
              <a:buFontTx/>
              <a:buNone/>
              <a:tabLst/>
              <a:defRPr/>
            </a:pPr>
            <a:endParaRPr kumimoji="0" lang="en-GB" sz="19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Rectangle 1"/>
          <p:cNvSpPr>
            <a:spLocks noChangeArrowheads="1"/>
          </p:cNvSpPr>
          <p:nvPr/>
        </p:nvSpPr>
        <p:spPr bwMode="auto">
          <a:xfrm>
            <a:off x="365828" y="646932"/>
            <a:ext cx="2048897" cy="4912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GB" altLang="en-US"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CHALLENGES</a:t>
            </a:r>
          </a:p>
        </p:txBody>
      </p:sp>
    </p:spTree>
    <p:extLst>
      <p:ext uri="{BB962C8B-B14F-4D97-AF65-F5344CB8AC3E}">
        <p14:creationId xmlns:p14="http://schemas.microsoft.com/office/powerpoint/2010/main" val="263610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42197"/>
            <a:ext cx="7886700" cy="4634766"/>
          </a:xfrm>
        </p:spPr>
        <p:txBody>
          <a:bodyPr>
            <a:normAutofit/>
          </a:bodyPr>
          <a:lstStyle/>
          <a:p>
            <a:pPr marL="0" indent="0" algn="ctr">
              <a:buNone/>
            </a:pPr>
            <a:r>
              <a:rPr lang="en-IE" i="1" baseline="30000" dirty="0">
                <a:latin typeface="Tahoma" panose="020B0604030504040204" pitchFamily="34" charset="0"/>
                <a:ea typeface="Tahoma" panose="020B0604030504040204" pitchFamily="34" charset="0"/>
                <a:cs typeface="Tahoma" panose="020B0604030504040204" pitchFamily="34" charset="0"/>
              </a:rPr>
              <a:t>“Housing First helped me to facilitate and secure accommodation with Apex and work together as a team…Housing First helps provide support to me with my addiction and helps to facilitate me to appointments and remind me of these. I get to set my own goals, and decide where I want to go for help and support and Housing First helps and refers me.”</a:t>
            </a:r>
          </a:p>
          <a:p>
            <a:pPr algn="ctr"/>
            <a:endParaRPr lang="en-GB" i="1" baseline="300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IE" i="1" baseline="30000" dirty="0">
                <a:latin typeface="Tahoma" panose="020B0604030504040204" pitchFamily="34" charset="0"/>
                <a:ea typeface="Tahoma" panose="020B0604030504040204" pitchFamily="34" charset="0"/>
                <a:cs typeface="Tahoma" panose="020B0604030504040204" pitchFamily="34" charset="0"/>
              </a:rPr>
              <a:t>“If Housing First hadn’t helped me and sign post me to counselling and helped me out with housing and physical/mental health I would not be here today and I wouldn’t have been able to keep my father’s house. I’d be worse on the drugs and alcohol. I am happy that you have put me on to all the support that I am getting and I’ve never felt put under pressure to do it. Housing First referred me on to the Harm Reduction service which has been helping me with my anxiety, depression and a couple of physical health issues. I have felt involved in making decisions for my future and how best.” </a:t>
            </a:r>
          </a:p>
          <a:p>
            <a:endParaRPr lang="en-IE" dirty="0">
              <a:latin typeface="Tahoma" panose="020B0604030504040204" pitchFamily="34" charset="0"/>
              <a:ea typeface="Tahoma" panose="020B0604030504040204" pitchFamily="34" charset="0"/>
              <a:cs typeface="Tahoma" panose="020B0604030504040204" pitchFamily="34" charset="0"/>
            </a:endParaRPr>
          </a:p>
        </p:txBody>
      </p:sp>
      <p:sp>
        <p:nvSpPr>
          <p:cNvPr id="4" name="Title 1"/>
          <p:cNvSpPr txBox="1">
            <a:spLocks/>
          </p:cNvSpPr>
          <p:nvPr/>
        </p:nvSpPr>
        <p:spPr>
          <a:xfrm>
            <a:off x="0" y="1"/>
            <a:ext cx="9144000" cy="1106907"/>
          </a:xfrm>
          <a:prstGeom prst="rect">
            <a:avLst/>
          </a:prstGeom>
          <a:solidFill>
            <a:srgbClr val="F89A47"/>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chemeClr val="bg1"/>
                </a:solidFill>
                <a:latin typeface="Tahoma" panose="020B0604030504040204" pitchFamily="34" charset="0"/>
                <a:ea typeface="Tahoma" panose="020B0604030504040204" pitchFamily="34" charset="0"/>
                <a:cs typeface="Tahoma" panose="020B0604030504040204" pitchFamily="34" charset="0"/>
              </a:rPr>
              <a:t>Service User Feedback</a:t>
            </a:r>
            <a:endParaRPr lang="en-IE"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2172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06907"/>
          </a:xfrm>
          <a:solidFill>
            <a:srgbClr val="F89A47"/>
          </a:solidFill>
        </p:spPr>
        <p:txBody>
          <a:bodyPr>
            <a:normAutofit/>
          </a:bodyPr>
          <a:lstStyle/>
          <a:p>
            <a:pPr algn="ctr"/>
            <a:r>
              <a:rPr lang="en-GB" sz="3600" b="1" dirty="0">
                <a:solidFill>
                  <a:schemeClr val="bg1"/>
                </a:solidFill>
                <a:latin typeface="Tahoma" panose="020B0604030504040204" pitchFamily="34" charset="0"/>
                <a:ea typeface="Tahoma" panose="020B0604030504040204" pitchFamily="34" charset="0"/>
                <a:cs typeface="Tahoma" panose="020B0604030504040204" pitchFamily="34" charset="0"/>
              </a:rPr>
              <a:t>Recommendations</a:t>
            </a:r>
            <a:endParaRPr lang="en-IE"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382138" y="1765183"/>
            <a:ext cx="2729552" cy="3785652"/>
          </a:xfrm>
          <a:prstGeom prst="rect">
            <a:avLst/>
          </a:prstGeom>
          <a:noFill/>
          <a:ln>
            <a:solidFill>
              <a:schemeClr val="accent2"/>
            </a:solidFill>
          </a:ln>
        </p:spPr>
        <p:txBody>
          <a:bodyPr wrap="square" rtlCol="0">
            <a:spAutoFit/>
          </a:bodyPr>
          <a:lstStyle/>
          <a:p>
            <a:pPr algn="ctr"/>
            <a:endParaRPr lang="en-IE" sz="4000" b="1" baseline="30000" dirty="0">
              <a:latin typeface="Tahoma" panose="020B0604030504040204" pitchFamily="34" charset="0"/>
              <a:ea typeface="Tahoma" panose="020B0604030504040204" pitchFamily="34" charset="0"/>
              <a:cs typeface="Tahoma" panose="020B0604030504040204" pitchFamily="34" charset="0"/>
            </a:endParaRPr>
          </a:p>
          <a:p>
            <a:pPr algn="ctr"/>
            <a:r>
              <a:rPr lang="en-GB" sz="5400" b="1" baseline="30000" dirty="0">
                <a:solidFill>
                  <a:srgbClr val="F89A47"/>
                </a:solidFill>
                <a:latin typeface="Tahoma" panose="020B0604030504040204" pitchFamily="34" charset="0"/>
                <a:ea typeface="Tahoma" panose="020B0604030504040204" pitchFamily="34" charset="0"/>
                <a:cs typeface="Tahoma" panose="020B0604030504040204" pitchFamily="34" charset="0"/>
              </a:rPr>
              <a:t>1.</a:t>
            </a:r>
            <a:r>
              <a:rPr lang="en-GB" sz="4000" baseline="30000" dirty="0">
                <a:solidFill>
                  <a:srgbClr val="F89A47"/>
                </a:solidFill>
                <a:latin typeface="Tahoma" panose="020B0604030504040204" pitchFamily="34" charset="0"/>
                <a:ea typeface="Tahoma" panose="020B0604030504040204" pitchFamily="34" charset="0"/>
                <a:cs typeface="Tahoma" panose="020B0604030504040204" pitchFamily="34" charset="0"/>
              </a:rPr>
              <a:t> </a:t>
            </a:r>
            <a:endParaRPr lang="en-IE" sz="4000" baseline="30000" dirty="0">
              <a:solidFill>
                <a:srgbClr val="F89A47"/>
              </a:solidFill>
              <a:latin typeface="Tahoma" panose="020B0604030504040204" pitchFamily="34" charset="0"/>
              <a:ea typeface="Tahoma" panose="020B0604030504040204" pitchFamily="34" charset="0"/>
              <a:cs typeface="Tahoma" panose="020B0604030504040204" pitchFamily="34" charset="0"/>
            </a:endParaRPr>
          </a:p>
          <a:p>
            <a:pPr algn="ctr"/>
            <a:r>
              <a:rPr lang="en-IE" sz="2800" baseline="30000" dirty="0">
                <a:latin typeface="Tahoma" panose="020B0604030504040204" pitchFamily="34" charset="0"/>
                <a:ea typeface="Tahoma" panose="020B0604030504040204" pitchFamily="34" charset="0"/>
                <a:cs typeface="Tahoma" panose="020B0604030504040204" pitchFamily="34" charset="0"/>
              </a:rPr>
              <a:t>A regional Housing First development strategy within the NIHE Homelessness Strategy 2017-2022 that assists in dealing specifically with chronic homelessness. </a:t>
            </a:r>
          </a:p>
          <a:p>
            <a:pPr algn="ctr"/>
            <a:endParaRPr lang="en-IE"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498378" y="5800297"/>
            <a:ext cx="2729552" cy="810478"/>
          </a:xfrm>
          <a:prstGeom prst="rect">
            <a:avLst/>
          </a:prstGeom>
          <a:noFill/>
        </p:spPr>
        <p:txBody>
          <a:bodyPr wrap="square" rtlCol="0">
            <a:spAutoFit/>
          </a:bodyPr>
          <a:lstStyle/>
          <a:p>
            <a:pPr algn="ctr"/>
            <a:endParaRPr lang="en-IE" sz="2800" baseline="30000" dirty="0">
              <a:latin typeface="Tahoma" panose="020B0604030504040204" pitchFamily="34" charset="0"/>
              <a:ea typeface="Tahoma" panose="020B0604030504040204" pitchFamily="34" charset="0"/>
              <a:cs typeface="Tahoma" panose="020B0604030504040204" pitchFamily="34" charset="0"/>
            </a:endParaRPr>
          </a:p>
          <a:p>
            <a:pPr algn="ctr"/>
            <a:endParaRPr lang="en-IE" sz="28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3305034" y="1765183"/>
            <a:ext cx="2729552" cy="3785652"/>
          </a:xfrm>
          <a:prstGeom prst="rect">
            <a:avLst/>
          </a:prstGeom>
          <a:noFill/>
          <a:ln>
            <a:solidFill>
              <a:schemeClr val="accent2"/>
            </a:solidFill>
          </a:ln>
        </p:spPr>
        <p:txBody>
          <a:bodyPr wrap="square" rtlCol="0">
            <a:spAutoFit/>
          </a:bodyPr>
          <a:lstStyle/>
          <a:p>
            <a:pPr algn="ctr"/>
            <a:endParaRPr lang="en-IE" sz="4000" b="1" baseline="30000" dirty="0">
              <a:latin typeface="Tahoma" panose="020B0604030504040204" pitchFamily="34" charset="0"/>
              <a:ea typeface="Tahoma" panose="020B0604030504040204" pitchFamily="34" charset="0"/>
              <a:cs typeface="Tahoma" panose="020B0604030504040204" pitchFamily="34" charset="0"/>
            </a:endParaRPr>
          </a:p>
          <a:p>
            <a:pPr algn="ctr"/>
            <a:r>
              <a:rPr lang="en-GB" sz="5400" b="1" baseline="30000" dirty="0">
                <a:solidFill>
                  <a:srgbClr val="F89A47"/>
                </a:solidFill>
                <a:latin typeface="Tahoma" panose="020B0604030504040204" pitchFamily="34" charset="0"/>
                <a:ea typeface="Tahoma" panose="020B0604030504040204" pitchFamily="34" charset="0"/>
                <a:cs typeface="Tahoma" panose="020B0604030504040204" pitchFamily="34" charset="0"/>
              </a:rPr>
              <a:t>2.</a:t>
            </a:r>
            <a:r>
              <a:rPr lang="en-GB" sz="4000" baseline="30000" dirty="0">
                <a:solidFill>
                  <a:srgbClr val="F89A47"/>
                </a:solidFill>
                <a:latin typeface="Tahoma" panose="020B0604030504040204" pitchFamily="34" charset="0"/>
                <a:ea typeface="Tahoma" panose="020B0604030504040204" pitchFamily="34" charset="0"/>
                <a:cs typeface="Tahoma" panose="020B0604030504040204" pitchFamily="34" charset="0"/>
              </a:rPr>
              <a:t> </a:t>
            </a:r>
            <a:endParaRPr lang="en-IE" sz="4000" baseline="30000" dirty="0">
              <a:solidFill>
                <a:srgbClr val="F89A47"/>
              </a:solidFill>
              <a:latin typeface="Tahoma" panose="020B0604030504040204" pitchFamily="34" charset="0"/>
              <a:ea typeface="Tahoma" panose="020B0604030504040204" pitchFamily="34" charset="0"/>
              <a:cs typeface="Tahoma" panose="020B0604030504040204" pitchFamily="34" charset="0"/>
            </a:endParaRPr>
          </a:p>
          <a:p>
            <a:pPr algn="ctr"/>
            <a:r>
              <a:rPr lang="en-IE" sz="2800" baseline="30000" dirty="0">
                <a:latin typeface="Tahoma" panose="020B0604030504040204" pitchFamily="34" charset="0"/>
                <a:ea typeface="Tahoma" panose="020B0604030504040204" pitchFamily="34" charset="0"/>
                <a:cs typeface="Tahoma" panose="020B0604030504040204" pitchFamily="34" charset="0"/>
              </a:rPr>
              <a:t>Further investment in Housing First as part of the solution to homelessness for a cohort of people with long-term homelessness and chronic health issues. </a:t>
            </a:r>
          </a:p>
          <a:p>
            <a:pPr algn="ctr"/>
            <a:endParaRPr lang="en-IE" sz="28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6227930" y="1763396"/>
            <a:ext cx="2729552" cy="3785652"/>
          </a:xfrm>
          <a:prstGeom prst="rect">
            <a:avLst/>
          </a:prstGeom>
          <a:noFill/>
          <a:ln>
            <a:solidFill>
              <a:schemeClr val="accent2"/>
            </a:solidFill>
          </a:ln>
        </p:spPr>
        <p:txBody>
          <a:bodyPr wrap="square" rtlCol="0">
            <a:spAutoFit/>
          </a:bodyPr>
          <a:lstStyle/>
          <a:p>
            <a:pPr algn="ctr"/>
            <a:endParaRPr lang="en-IE" sz="4000" b="1" baseline="30000" dirty="0">
              <a:latin typeface="Tahoma" panose="020B0604030504040204" pitchFamily="34" charset="0"/>
              <a:ea typeface="Tahoma" panose="020B0604030504040204" pitchFamily="34" charset="0"/>
              <a:cs typeface="Tahoma" panose="020B0604030504040204" pitchFamily="34" charset="0"/>
            </a:endParaRPr>
          </a:p>
          <a:p>
            <a:pPr algn="ctr"/>
            <a:r>
              <a:rPr lang="en-GB" sz="5400" b="1" baseline="30000" dirty="0">
                <a:solidFill>
                  <a:srgbClr val="F89A47"/>
                </a:solidFill>
                <a:latin typeface="Tahoma" panose="020B0604030504040204" pitchFamily="34" charset="0"/>
                <a:ea typeface="Tahoma" panose="020B0604030504040204" pitchFamily="34" charset="0"/>
                <a:cs typeface="Tahoma" panose="020B0604030504040204" pitchFamily="34" charset="0"/>
              </a:rPr>
              <a:t>3.</a:t>
            </a:r>
            <a:r>
              <a:rPr lang="en-GB" sz="4000" baseline="30000" dirty="0">
                <a:solidFill>
                  <a:srgbClr val="F89A47"/>
                </a:solidFill>
                <a:latin typeface="Tahoma" panose="020B0604030504040204" pitchFamily="34" charset="0"/>
                <a:ea typeface="Tahoma" panose="020B0604030504040204" pitchFamily="34" charset="0"/>
                <a:cs typeface="Tahoma" panose="020B0604030504040204" pitchFamily="34" charset="0"/>
              </a:rPr>
              <a:t> </a:t>
            </a:r>
            <a:endParaRPr lang="en-IE" sz="4000" baseline="30000" dirty="0">
              <a:solidFill>
                <a:srgbClr val="F89A47"/>
              </a:solidFill>
              <a:latin typeface="Tahoma" panose="020B0604030504040204" pitchFamily="34" charset="0"/>
              <a:ea typeface="Tahoma" panose="020B0604030504040204" pitchFamily="34" charset="0"/>
              <a:cs typeface="Tahoma" panose="020B0604030504040204" pitchFamily="34" charset="0"/>
            </a:endParaRPr>
          </a:p>
          <a:p>
            <a:pPr algn="ctr"/>
            <a:r>
              <a:rPr lang="en-IE" sz="2800" baseline="30000" dirty="0">
                <a:latin typeface="Tahoma" panose="020B0604030504040204" pitchFamily="34" charset="0"/>
                <a:ea typeface="Tahoma" panose="020B0604030504040204" pitchFamily="34" charset="0"/>
                <a:cs typeface="Tahoma" panose="020B0604030504040204" pitchFamily="34" charset="0"/>
              </a:rPr>
              <a:t>A regional strategy to be developed by the Department for Communities in partnership with NIHE to improve housing supply for Housing First tenancies. </a:t>
            </a:r>
          </a:p>
          <a:p>
            <a:pPr algn="ctr"/>
            <a:endParaRPr lang="en-IE"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4621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06907"/>
          </a:xfrm>
          <a:solidFill>
            <a:srgbClr val="F89A47"/>
          </a:solidFill>
        </p:spPr>
        <p:txBody>
          <a:bodyPr>
            <a:normAutofit/>
          </a:bodyPr>
          <a:lstStyle/>
          <a:p>
            <a:pPr algn="ctr"/>
            <a:r>
              <a:rPr lang="en-GB" sz="3600" b="1" dirty="0">
                <a:solidFill>
                  <a:schemeClr val="bg1"/>
                </a:solidFill>
                <a:latin typeface="Tahoma" panose="020B0604030504040204" pitchFamily="34" charset="0"/>
                <a:ea typeface="Tahoma" panose="020B0604030504040204" pitchFamily="34" charset="0"/>
                <a:cs typeface="Tahoma" panose="020B0604030504040204" pitchFamily="34" charset="0"/>
              </a:rPr>
              <a:t>Recommendations</a:t>
            </a:r>
            <a:endParaRPr lang="en-IE"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382138" y="1765183"/>
            <a:ext cx="2729552" cy="4072910"/>
          </a:xfrm>
          <a:prstGeom prst="rect">
            <a:avLst/>
          </a:prstGeom>
          <a:noFill/>
          <a:ln>
            <a:solidFill>
              <a:schemeClr val="accent2"/>
            </a:solidFill>
          </a:ln>
        </p:spPr>
        <p:txBody>
          <a:bodyPr wrap="square" rtlCol="0">
            <a:spAutoFit/>
          </a:bodyPr>
          <a:lstStyle/>
          <a:p>
            <a:pPr algn="ctr"/>
            <a:endParaRPr lang="en-IE" sz="4000" b="1" baseline="30000" dirty="0">
              <a:latin typeface="Tahoma" panose="020B0604030504040204" pitchFamily="34" charset="0"/>
              <a:ea typeface="Tahoma" panose="020B0604030504040204" pitchFamily="34" charset="0"/>
              <a:cs typeface="Tahoma" panose="020B0604030504040204" pitchFamily="34" charset="0"/>
            </a:endParaRPr>
          </a:p>
          <a:p>
            <a:pPr algn="ctr"/>
            <a:r>
              <a:rPr lang="en-GB" sz="5400" b="1" baseline="30000" dirty="0">
                <a:solidFill>
                  <a:srgbClr val="F89A47"/>
                </a:solidFill>
                <a:latin typeface="Tahoma" panose="020B0604030504040204" pitchFamily="34" charset="0"/>
                <a:ea typeface="Tahoma" panose="020B0604030504040204" pitchFamily="34" charset="0"/>
                <a:cs typeface="Tahoma" panose="020B0604030504040204" pitchFamily="34" charset="0"/>
              </a:rPr>
              <a:t>4.</a:t>
            </a:r>
            <a:r>
              <a:rPr lang="en-GB" sz="4000" baseline="30000" dirty="0">
                <a:solidFill>
                  <a:srgbClr val="F89A47"/>
                </a:solidFill>
                <a:latin typeface="Tahoma" panose="020B0604030504040204" pitchFamily="34" charset="0"/>
                <a:ea typeface="Tahoma" panose="020B0604030504040204" pitchFamily="34" charset="0"/>
                <a:cs typeface="Tahoma" panose="020B0604030504040204" pitchFamily="34" charset="0"/>
              </a:rPr>
              <a:t> </a:t>
            </a:r>
            <a:endParaRPr lang="en-IE" sz="4000" baseline="30000" dirty="0">
              <a:solidFill>
                <a:srgbClr val="F89A47"/>
              </a:solidFill>
              <a:latin typeface="Tahoma" panose="020B0604030504040204" pitchFamily="34" charset="0"/>
              <a:ea typeface="Tahoma" panose="020B0604030504040204" pitchFamily="34" charset="0"/>
              <a:cs typeface="Tahoma" panose="020B0604030504040204" pitchFamily="34" charset="0"/>
            </a:endParaRPr>
          </a:p>
          <a:p>
            <a:pPr algn="ctr"/>
            <a:r>
              <a:rPr lang="en-IE" sz="2800" baseline="30000" dirty="0"/>
              <a:t>A strategic and financial commitment towards Housing First Services by health and social services. This should be integrated with the NIHE homelessness strategy and action plan.</a:t>
            </a:r>
          </a:p>
          <a:p>
            <a:pPr algn="ctr"/>
            <a:r>
              <a:rPr lang="en-IE" sz="2800" baseline="30000" dirty="0">
                <a:latin typeface="Tahoma" panose="020B0604030504040204" pitchFamily="34" charset="0"/>
                <a:ea typeface="Tahoma" panose="020B0604030504040204" pitchFamily="34" charset="0"/>
                <a:cs typeface="Tahoma" panose="020B0604030504040204" pitchFamily="34" charset="0"/>
              </a:rPr>
              <a:t>homelessness. </a:t>
            </a:r>
          </a:p>
          <a:p>
            <a:pPr algn="ctr"/>
            <a:endParaRPr lang="en-IE"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498378" y="5800297"/>
            <a:ext cx="2729552" cy="810478"/>
          </a:xfrm>
          <a:prstGeom prst="rect">
            <a:avLst/>
          </a:prstGeom>
          <a:noFill/>
        </p:spPr>
        <p:txBody>
          <a:bodyPr wrap="square" rtlCol="0">
            <a:spAutoFit/>
          </a:bodyPr>
          <a:lstStyle/>
          <a:p>
            <a:pPr algn="ctr"/>
            <a:endParaRPr lang="en-IE" sz="2800" baseline="30000" dirty="0">
              <a:latin typeface="Tahoma" panose="020B0604030504040204" pitchFamily="34" charset="0"/>
              <a:ea typeface="Tahoma" panose="020B0604030504040204" pitchFamily="34" charset="0"/>
              <a:cs typeface="Tahoma" panose="020B0604030504040204" pitchFamily="34" charset="0"/>
            </a:endParaRPr>
          </a:p>
          <a:p>
            <a:pPr algn="ctr"/>
            <a:endParaRPr lang="en-IE" sz="28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3305034" y="1765183"/>
            <a:ext cx="2729552" cy="4503797"/>
          </a:xfrm>
          <a:prstGeom prst="rect">
            <a:avLst/>
          </a:prstGeom>
          <a:noFill/>
          <a:ln>
            <a:solidFill>
              <a:schemeClr val="accent2"/>
            </a:solidFill>
          </a:ln>
        </p:spPr>
        <p:txBody>
          <a:bodyPr wrap="square" rtlCol="0">
            <a:spAutoFit/>
          </a:bodyPr>
          <a:lstStyle/>
          <a:p>
            <a:pPr algn="ctr"/>
            <a:endParaRPr lang="en-IE" sz="4000" b="1" baseline="30000" dirty="0">
              <a:latin typeface="Tahoma" panose="020B0604030504040204" pitchFamily="34" charset="0"/>
              <a:ea typeface="Tahoma" panose="020B0604030504040204" pitchFamily="34" charset="0"/>
              <a:cs typeface="Tahoma" panose="020B0604030504040204" pitchFamily="34" charset="0"/>
            </a:endParaRPr>
          </a:p>
          <a:p>
            <a:pPr algn="ctr"/>
            <a:r>
              <a:rPr lang="en-GB" sz="5400" b="1" baseline="30000" dirty="0">
                <a:solidFill>
                  <a:srgbClr val="F89A47"/>
                </a:solidFill>
                <a:latin typeface="Tahoma" panose="020B0604030504040204" pitchFamily="34" charset="0"/>
                <a:ea typeface="Tahoma" panose="020B0604030504040204" pitchFamily="34" charset="0"/>
                <a:cs typeface="Tahoma" panose="020B0604030504040204" pitchFamily="34" charset="0"/>
              </a:rPr>
              <a:t>5.</a:t>
            </a:r>
            <a:r>
              <a:rPr lang="en-GB" sz="4000" baseline="30000" dirty="0">
                <a:solidFill>
                  <a:srgbClr val="F89A47"/>
                </a:solidFill>
                <a:latin typeface="Tahoma" panose="020B0604030504040204" pitchFamily="34" charset="0"/>
                <a:ea typeface="Tahoma" panose="020B0604030504040204" pitchFamily="34" charset="0"/>
                <a:cs typeface="Tahoma" panose="020B0604030504040204" pitchFamily="34" charset="0"/>
              </a:rPr>
              <a:t> </a:t>
            </a:r>
            <a:endParaRPr lang="en-IE" sz="4000" baseline="30000" dirty="0">
              <a:solidFill>
                <a:srgbClr val="F89A47"/>
              </a:solidFill>
              <a:latin typeface="Tahoma" panose="020B0604030504040204" pitchFamily="34" charset="0"/>
              <a:ea typeface="Tahoma" panose="020B0604030504040204" pitchFamily="34" charset="0"/>
              <a:cs typeface="Tahoma" panose="020B0604030504040204" pitchFamily="34" charset="0"/>
            </a:endParaRPr>
          </a:p>
          <a:p>
            <a:pPr algn="ctr"/>
            <a:r>
              <a:rPr lang="en-IE" sz="2800" baseline="30000" dirty="0">
                <a:latin typeface="Tahoma" panose="020B0604030504040204" pitchFamily="34" charset="0"/>
                <a:ea typeface="Tahoma" panose="020B0604030504040204" pitchFamily="34" charset="0"/>
                <a:cs typeface="Tahoma" panose="020B0604030504040204" pitchFamily="34" charset="0"/>
              </a:rPr>
              <a:t>Development of formal protocols for local health and community services in providing support to Housing First service users in the community, moving away from the successful but informal working arrangements that are in place at present. </a:t>
            </a:r>
          </a:p>
        </p:txBody>
      </p:sp>
      <p:sp>
        <p:nvSpPr>
          <p:cNvPr id="8" name="TextBox 7"/>
          <p:cNvSpPr txBox="1"/>
          <p:nvPr/>
        </p:nvSpPr>
        <p:spPr>
          <a:xfrm>
            <a:off x="6227930" y="1763396"/>
            <a:ext cx="2729552" cy="3929281"/>
          </a:xfrm>
          <a:prstGeom prst="rect">
            <a:avLst/>
          </a:prstGeom>
          <a:noFill/>
          <a:ln>
            <a:solidFill>
              <a:schemeClr val="accent2"/>
            </a:solidFill>
          </a:ln>
        </p:spPr>
        <p:txBody>
          <a:bodyPr wrap="square" rtlCol="0">
            <a:spAutoFit/>
          </a:bodyPr>
          <a:lstStyle/>
          <a:p>
            <a:pPr algn="ctr"/>
            <a:endParaRPr lang="en-IE" sz="4000" b="1" baseline="30000" dirty="0">
              <a:latin typeface="Tahoma" panose="020B0604030504040204" pitchFamily="34" charset="0"/>
              <a:ea typeface="Tahoma" panose="020B0604030504040204" pitchFamily="34" charset="0"/>
              <a:cs typeface="Tahoma" panose="020B0604030504040204" pitchFamily="34" charset="0"/>
            </a:endParaRPr>
          </a:p>
          <a:p>
            <a:pPr algn="ctr"/>
            <a:r>
              <a:rPr lang="en-GB" sz="5400" b="1" baseline="30000" dirty="0">
                <a:solidFill>
                  <a:srgbClr val="F89A47"/>
                </a:solidFill>
                <a:latin typeface="Tahoma" panose="020B0604030504040204" pitchFamily="34" charset="0"/>
                <a:ea typeface="Tahoma" panose="020B0604030504040204" pitchFamily="34" charset="0"/>
                <a:cs typeface="Tahoma" panose="020B0604030504040204" pitchFamily="34" charset="0"/>
              </a:rPr>
              <a:t>6.</a:t>
            </a:r>
            <a:r>
              <a:rPr lang="en-GB" sz="4000" baseline="30000" dirty="0">
                <a:solidFill>
                  <a:srgbClr val="F89A47"/>
                </a:solidFill>
                <a:latin typeface="Tahoma" panose="020B0604030504040204" pitchFamily="34" charset="0"/>
                <a:ea typeface="Tahoma" panose="020B0604030504040204" pitchFamily="34" charset="0"/>
                <a:cs typeface="Tahoma" panose="020B0604030504040204" pitchFamily="34" charset="0"/>
              </a:rPr>
              <a:t> </a:t>
            </a:r>
            <a:endParaRPr lang="en-IE" sz="4000" baseline="30000" dirty="0">
              <a:solidFill>
                <a:srgbClr val="F89A47"/>
              </a:solidFill>
              <a:latin typeface="Tahoma" panose="020B0604030504040204" pitchFamily="34" charset="0"/>
              <a:ea typeface="Tahoma" panose="020B0604030504040204" pitchFamily="34" charset="0"/>
              <a:cs typeface="Tahoma" panose="020B0604030504040204" pitchFamily="34" charset="0"/>
            </a:endParaRPr>
          </a:p>
          <a:p>
            <a:pPr algn="ctr"/>
            <a:r>
              <a:rPr lang="en-IE" sz="2800" baseline="30000" dirty="0">
                <a:latin typeface="Tahoma" panose="020B0604030504040204" pitchFamily="34" charset="0"/>
                <a:ea typeface="Tahoma" panose="020B0604030504040204" pitchFamily="34" charset="0"/>
                <a:cs typeface="Tahoma" panose="020B0604030504040204" pitchFamily="34" charset="0"/>
              </a:rPr>
              <a:t>Development of methods in which social isolation and community integration is addressed for the Housing First cohort. A development opportunity in this area is  for peer involvement in the staffing model of </a:t>
            </a:r>
            <a:r>
              <a:rPr lang="en-IE" sz="2800" baseline="30000" dirty="0"/>
              <a:t>Housing First services. </a:t>
            </a:r>
          </a:p>
        </p:txBody>
      </p:sp>
    </p:spTree>
    <p:extLst>
      <p:ext uri="{BB962C8B-B14F-4D97-AF65-F5344CB8AC3E}">
        <p14:creationId xmlns:p14="http://schemas.microsoft.com/office/powerpoint/2010/main" val="201533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06907"/>
          </a:xfrm>
          <a:solidFill>
            <a:srgbClr val="F89A47"/>
          </a:solidFill>
        </p:spPr>
        <p:txBody>
          <a:bodyPr>
            <a:normAutofit/>
          </a:bodyPr>
          <a:lstStyle/>
          <a:p>
            <a:pPr algn="ctr"/>
            <a:r>
              <a:rPr lang="en-IE" sz="3600" b="1" dirty="0">
                <a:solidFill>
                  <a:schemeClr val="bg1"/>
                </a:solidFill>
                <a:latin typeface="Tahoma" panose="020B0604030504040204" pitchFamily="34" charset="0"/>
                <a:ea typeface="Tahoma" panose="020B0604030504040204" pitchFamily="34" charset="0"/>
                <a:cs typeface="Tahoma" panose="020B0604030504040204" pitchFamily="34" charset="0"/>
              </a:rPr>
              <a:t>Impact of </a:t>
            </a:r>
            <a:r>
              <a:rPr lang="en-IE" sz="3600" b="1" dirty="0" err="1">
                <a:solidFill>
                  <a:schemeClr val="bg1"/>
                </a:solidFill>
                <a:latin typeface="Tahoma" panose="020B0604030504040204" pitchFamily="34" charset="0"/>
                <a:ea typeface="Tahoma" panose="020B0604030504040204" pitchFamily="34" charset="0"/>
                <a:cs typeface="Tahoma" panose="020B0604030504040204" pitchFamily="34" charset="0"/>
              </a:rPr>
              <a:t>Covid</a:t>
            </a:r>
            <a:r>
              <a:rPr lang="en-IE" sz="3600" b="1"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3" name="Content Placeholder 2"/>
          <p:cNvSpPr>
            <a:spLocks noGrp="1"/>
          </p:cNvSpPr>
          <p:nvPr>
            <p:ph idx="1"/>
          </p:nvPr>
        </p:nvSpPr>
        <p:spPr>
          <a:xfrm>
            <a:off x="628650" y="1460310"/>
            <a:ext cx="7886700" cy="4853130"/>
          </a:xfrm>
        </p:spPr>
        <p:txBody>
          <a:bodyPr>
            <a:normAutofit lnSpcReduction="10000"/>
          </a:bodyPr>
          <a:lstStyle/>
          <a:p>
            <a:pPr>
              <a:lnSpc>
                <a:spcPct val="120000"/>
              </a:lnSpc>
            </a:pPr>
            <a:r>
              <a:rPr lang="en-IE" dirty="0">
                <a:latin typeface="Tahoma" panose="020B0604030504040204" pitchFamily="34" charset="0"/>
                <a:ea typeface="Tahoma" panose="020B0604030504040204" pitchFamily="34" charset="0"/>
                <a:cs typeface="Tahoma" panose="020B0604030504040204" pitchFamily="34" charset="0"/>
              </a:rPr>
              <a:t>Social Isolation </a:t>
            </a:r>
          </a:p>
          <a:p>
            <a:pPr>
              <a:lnSpc>
                <a:spcPct val="120000"/>
              </a:lnSpc>
            </a:pPr>
            <a:r>
              <a:rPr lang="en-IE" dirty="0">
                <a:latin typeface="Tahoma" panose="020B0604030504040204" pitchFamily="34" charset="0"/>
                <a:ea typeface="Tahoma" panose="020B0604030504040204" pitchFamily="34" charset="0"/>
                <a:cs typeface="Tahoma" panose="020B0604030504040204" pitchFamily="34" charset="0"/>
              </a:rPr>
              <a:t>Less Face to Face Engagement</a:t>
            </a:r>
          </a:p>
          <a:p>
            <a:pPr>
              <a:lnSpc>
                <a:spcPct val="120000"/>
              </a:lnSpc>
            </a:pPr>
            <a:r>
              <a:rPr lang="en-IE" dirty="0">
                <a:latin typeface="Tahoma" panose="020B0604030504040204" pitchFamily="34" charset="0"/>
                <a:ea typeface="Tahoma" panose="020B0604030504040204" pitchFamily="34" charset="0"/>
                <a:cs typeface="Tahoma" panose="020B0604030504040204" pitchFamily="34" charset="0"/>
              </a:rPr>
              <a:t>Reliance on Technology </a:t>
            </a:r>
          </a:p>
          <a:p>
            <a:pPr>
              <a:lnSpc>
                <a:spcPct val="120000"/>
              </a:lnSpc>
            </a:pPr>
            <a:r>
              <a:rPr lang="en-IE" dirty="0">
                <a:latin typeface="Tahoma" panose="020B0604030504040204" pitchFamily="34" charset="0"/>
                <a:ea typeface="Tahoma" panose="020B0604030504040204" pitchFamily="34" charset="0"/>
                <a:cs typeface="Tahoma" panose="020B0604030504040204" pitchFamily="34" charset="0"/>
              </a:rPr>
              <a:t>Remote Working </a:t>
            </a:r>
          </a:p>
          <a:p>
            <a:pPr>
              <a:lnSpc>
                <a:spcPct val="120000"/>
              </a:lnSpc>
            </a:pPr>
            <a:r>
              <a:rPr lang="en-IE" dirty="0">
                <a:latin typeface="Tahoma" panose="020B0604030504040204" pitchFamily="34" charset="0"/>
                <a:ea typeface="Tahoma" panose="020B0604030504040204" pitchFamily="34" charset="0"/>
                <a:cs typeface="Tahoma" panose="020B0604030504040204" pitchFamily="34" charset="0"/>
              </a:rPr>
              <a:t>Housing Supply  </a:t>
            </a:r>
          </a:p>
          <a:p>
            <a:pPr>
              <a:lnSpc>
                <a:spcPct val="120000"/>
              </a:lnSpc>
            </a:pPr>
            <a:r>
              <a:rPr lang="en-IE" dirty="0">
                <a:latin typeface="Tahoma" panose="020B0604030504040204" pitchFamily="34" charset="0"/>
                <a:ea typeface="Tahoma" panose="020B0604030504040204" pitchFamily="34" charset="0"/>
                <a:cs typeface="Tahoma" panose="020B0604030504040204" pitchFamily="34" charset="0"/>
              </a:rPr>
              <a:t>Increasing Demand for HF Service</a:t>
            </a:r>
          </a:p>
          <a:p>
            <a:pPr marL="0" indent="0">
              <a:lnSpc>
                <a:spcPct val="120000"/>
              </a:lnSpc>
              <a:buNone/>
            </a:pPr>
            <a:r>
              <a:rPr lang="en-IE" b="1" dirty="0">
                <a:latin typeface="Tahoma" panose="020B0604030504040204" pitchFamily="34" charset="0"/>
                <a:ea typeface="Tahoma" panose="020B0604030504040204" pitchFamily="34" charset="0"/>
                <a:cs typeface="Tahoma" panose="020B0604030504040204" pitchFamily="34" charset="0"/>
              </a:rPr>
              <a:t>Demonstrated that Housing Led &amp; Housing First is a more sustainable model </a:t>
            </a:r>
          </a:p>
        </p:txBody>
      </p:sp>
    </p:spTree>
    <p:extLst>
      <p:ext uri="{BB962C8B-B14F-4D97-AF65-F5344CB8AC3E}">
        <p14:creationId xmlns:p14="http://schemas.microsoft.com/office/powerpoint/2010/main" val="1143456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06907"/>
          </a:xfrm>
          <a:solidFill>
            <a:srgbClr val="F89A47"/>
          </a:solidFill>
        </p:spPr>
        <p:txBody>
          <a:bodyPr>
            <a:normAutofit/>
          </a:bodyPr>
          <a:lstStyle/>
          <a:p>
            <a:pPr algn="ctr"/>
            <a:r>
              <a:rPr lang="en-GB" sz="3600" b="1" dirty="0">
                <a:solidFill>
                  <a:schemeClr val="bg1"/>
                </a:solidFill>
                <a:latin typeface="Tahoma" panose="020B0604030504040204" pitchFamily="34" charset="0"/>
                <a:ea typeface="Tahoma" panose="020B0604030504040204" pitchFamily="34" charset="0"/>
                <a:cs typeface="Tahoma" panose="020B0604030504040204" pitchFamily="34" charset="0"/>
              </a:rPr>
              <a:t>Who is Depaul?</a:t>
            </a:r>
            <a:endParaRPr lang="en-IE"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628650" y="1460310"/>
            <a:ext cx="7886700" cy="4853130"/>
          </a:xfrm>
        </p:spPr>
        <p:txBody>
          <a:bodyPr>
            <a:normAutofit/>
          </a:bodyPr>
          <a:lstStyle/>
          <a:p>
            <a:pPr marL="0" indent="0">
              <a:lnSpc>
                <a:spcPct val="120000"/>
              </a:lnSpc>
              <a:buNone/>
            </a:pPr>
            <a:r>
              <a:rPr lang="en-IE" altLang="en-US" sz="1800" b="1" dirty="0">
                <a:latin typeface="Tahoma" panose="020B0604030504040204" pitchFamily="34" charset="0"/>
                <a:ea typeface="Tahoma" panose="020B0604030504040204" pitchFamily="34" charset="0"/>
                <a:cs typeface="Tahoma" panose="020B0604030504040204" pitchFamily="34" charset="0"/>
              </a:rPr>
              <a:t>Depaul is a dedicated cross-border charity helping people who are homeless or at risk of homelessness. We support some of the most marginalised of the homeless population.</a:t>
            </a:r>
          </a:p>
          <a:p>
            <a:pPr marL="0" indent="0">
              <a:lnSpc>
                <a:spcPct val="120000"/>
              </a:lnSpc>
              <a:buNone/>
            </a:pPr>
            <a:r>
              <a:rPr lang="en-IE" altLang="en-US" sz="1600" b="1" dirty="0">
                <a:latin typeface="Tahoma" panose="020B0604030504040204" pitchFamily="34" charset="0"/>
                <a:ea typeface="Tahoma" panose="020B0604030504040204" pitchFamily="34" charset="0"/>
                <a:cs typeface="Tahoma" panose="020B0604030504040204" pitchFamily="34" charset="0"/>
              </a:rPr>
              <a:t>Our Vision </a:t>
            </a:r>
            <a:r>
              <a:rPr lang="en-IE" altLang="en-US" sz="1600" dirty="0">
                <a:latin typeface="Tahoma" panose="020B0604030504040204" pitchFamily="34" charset="0"/>
                <a:ea typeface="Tahoma" panose="020B0604030504040204" pitchFamily="34" charset="0"/>
                <a:cs typeface="Tahoma" panose="020B0604030504040204" pitchFamily="34" charset="0"/>
              </a:rPr>
              <a:t>is of a society in which everyone has a place to call home and a stake in their community.</a:t>
            </a:r>
          </a:p>
          <a:p>
            <a:pPr marL="0" indent="0">
              <a:lnSpc>
                <a:spcPct val="120000"/>
              </a:lnSpc>
              <a:spcBef>
                <a:spcPts val="1200"/>
              </a:spcBef>
              <a:buNone/>
            </a:pPr>
            <a:r>
              <a:rPr lang="en-IE" altLang="en-US" sz="1600" b="1" dirty="0">
                <a:latin typeface="Tahoma" panose="020B0604030504040204" pitchFamily="34" charset="0"/>
                <a:ea typeface="Tahoma" panose="020B0604030504040204" pitchFamily="34" charset="0"/>
                <a:cs typeface="Tahoma" panose="020B0604030504040204" pitchFamily="34" charset="0"/>
              </a:rPr>
              <a:t>Our Mission </a:t>
            </a:r>
            <a:r>
              <a:rPr lang="en-IE" altLang="en-US" sz="1600" dirty="0">
                <a:latin typeface="Tahoma" panose="020B0604030504040204" pitchFamily="34" charset="0"/>
                <a:ea typeface="Tahoma" panose="020B0604030504040204" pitchFamily="34" charset="0"/>
                <a:cs typeface="Tahoma" panose="020B0604030504040204" pitchFamily="34" charset="0"/>
              </a:rPr>
              <a:t>is to end homelessness and change the lives of those affected by it. </a:t>
            </a:r>
          </a:p>
          <a:p>
            <a:pPr>
              <a:lnSpc>
                <a:spcPct val="120000"/>
              </a:lnSpc>
              <a:spcBef>
                <a:spcPts val="1200"/>
              </a:spcBef>
            </a:pPr>
            <a:r>
              <a:rPr lang="en-IE" altLang="en-US" sz="1600" b="1" dirty="0">
                <a:latin typeface="Tahoma" panose="020B0604030504040204" pitchFamily="34" charset="0"/>
                <a:ea typeface="Tahoma" panose="020B0604030504040204" pitchFamily="34" charset="0"/>
                <a:cs typeface="Tahoma" panose="020B0604030504040204" pitchFamily="34" charset="0"/>
              </a:rPr>
              <a:t>Values</a:t>
            </a:r>
          </a:p>
          <a:p>
            <a:pPr lvl="1">
              <a:lnSpc>
                <a:spcPct val="120000"/>
              </a:lnSpc>
            </a:pPr>
            <a:r>
              <a:rPr lang="en-GB" altLang="en-US" sz="1600" dirty="0">
                <a:latin typeface="Tahoma" panose="020B0604030504040204" pitchFamily="34" charset="0"/>
                <a:ea typeface="Tahoma" panose="020B0604030504040204" pitchFamily="34" charset="0"/>
                <a:cs typeface="Tahoma" panose="020B0604030504040204" pitchFamily="34" charset="0"/>
              </a:rPr>
              <a:t>We celebrate the potential of people</a:t>
            </a:r>
          </a:p>
          <a:p>
            <a:pPr lvl="1">
              <a:lnSpc>
                <a:spcPct val="120000"/>
              </a:lnSpc>
            </a:pPr>
            <a:r>
              <a:rPr lang="en-GB" altLang="en-US" sz="1600" dirty="0">
                <a:latin typeface="Tahoma" panose="020B0604030504040204" pitchFamily="34" charset="0"/>
                <a:ea typeface="Tahoma" panose="020B0604030504040204" pitchFamily="34" charset="0"/>
                <a:cs typeface="Tahoma" panose="020B0604030504040204" pitchFamily="34" charset="0"/>
              </a:rPr>
              <a:t>We aim to take a wider role in civil society</a:t>
            </a:r>
          </a:p>
          <a:p>
            <a:pPr lvl="1">
              <a:lnSpc>
                <a:spcPct val="120000"/>
              </a:lnSpc>
            </a:pPr>
            <a:r>
              <a:rPr lang="en-GB" altLang="en-US" sz="1600" dirty="0">
                <a:latin typeface="Tahoma" panose="020B0604030504040204" pitchFamily="34" charset="0"/>
                <a:ea typeface="Tahoma" panose="020B0604030504040204" pitchFamily="34" charset="0"/>
                <a:cs typeface="Tahoma" panose="020B0604030504040204" pitchFamily="34" charset="0"/>
              </a:rPr>
              <a:t>We put our words into action</a:t>
            </a:r>
          </a:p>
          <a:p>
            <a:pPr lvl="1">
              <a:lnSpc>
                <a:spcPct val="120000"/>
              </a:lnSpc>
            </a:pPr>
            <a:r>
              <a:rPr lang="en-GB" altLang="en-US" sz="1600" dirty="0">
                <a:latin typeface="Tahoma" panose="020B0604030504040204" pitchFamily="34" charset="0"/>
                <a:ea typeface="Tahoma" panose="020B0604030504040204" pitchFamily="34" charset="0"/>
                <a:cs typeface="Tahoma" panose="020B0604030504040204" pitchFamily="34" charset="0"/>
              </a:rPr>
              <a:t>We believe in rights and responsibilities</a:t>
            </a:r>
          </a:p>
          <a:p>
            <a:pPr>
              <a:lnSpc>
                <a:spcPct val="120000"/>
              </a:lnSpc>
            </a:pPr>
            <a:endParaRPr lang="en-IE"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2291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97300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06907"/>
          </a:xfrm>
          <a:solidFill>
            <a:srgbClr val="F89A47"/>
          </a:solidFill>
        </p:spPr>
        <p:txBody>
          <a:bodyPr>
            <a:norm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The principle of the manual </a:t>
            </a:r>
            <a:endParaRPr lang="en-IE"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628650" y="1460310"/>
            <a:ext cx="7886700" cy="4853130"/>
          </a:xfrm>
        </p:spPr>
        <p:txBody>
          <a:bodyPr>
            <a:normAutofit/>
          </a:bodyPr>
          <a:lstStyle/>
          <a:p>
            <a:pPr>
              <a:lnSpc>
                <a:spcPct val="120000"/>
              </a:lnSpc>
            </a:pPr>
            <a:r>
              <a:rPr lang="en-US" dirty="0">
                <a:latin typeface="Tahoma" panose="020B0604030504040204" pitchFamily="34" charset="0"/>
                <a:ea typeface="Tahoma" panose="020B0604030504040204" pitchFamily="34" charset="0"/>
                <a:cs typeface="Tahoma" panose="020B0604030504040204" pitchFamily="34" charset="0"/>
              </a:rPr>
              <a:t>Developed primarily as an internal resource to guide our workers in the delivery of approach to the Housing First model. It is available on our E-Learning Platform </a:t>
            </a:r>
          </a:p>
          <a:p>
            <a:pPr>
              <a:lnSpc>
                <a:spcPct val="120000"/>
              </a:lnSpc>
            </a:pPr>
            <a:r>
              <a:rPr lang="en-US" dirty="0">
                <a:latin typeface="Tahoma" panose="020B0604030504040204" pitchFamily="34" charset="0"/>
                <a:ea typeface="Tahoma" panose="020B0604030504040204" pitchFamily="34" charset="0"/>
                <a:cs typeface="Tahoma" panose="020B0604030504040204" pitchFamily="34" charset="0"/>
              </a:rPr>
              <a:t>Future Partnerships -  If we were to get into future partnerships this resource would be used to help support and inform the further development of Housing First Services </a:t>
            </a:r>
            <a:endParaRPr lang="en-IE" dirty="0">
              <a:latin typeface="Tahoma" panose="020B0604030504040204" pitchFamily="34" charset="0"/>
              <a:ea typeface="Tahoma" panose="020B0604030504040204" pitchFamily="34" charset="0"/>
              <a:cs typeface="Tahoma" panose="020B0604030504040204" pitchFamily="34" charset="0"/>
            </a:endParaRPr>
          </a:p>
          <a:p>
            <a:pPr>
              <a:lnSpc>
                <a:spcPct val="120000"/>
              </a:lnSpc>
            </a:pPr>
            <a:endParaRPr lang="en-IE"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41192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06907"/>
          </a:xfrm>
          <a:solidFill>
            <a:srgbClr val="F89A47"/>
          </a:solidFill>
        </p:spPr>
        <p:txBody>
          <a:bodyPr>
            <a:normAutofit/>
          </a:bodyPr>
          <a:lstStyle/>
          <a:p>
            <a:pPr algn="ctr"/>
            <a:r>
              <a:rPr lang="en-IE" sz="3600" b="1" dirty="0">
                <a:solidFill>
                  <a:schemeClr val="bg1"/>
                </a:solidFill>
                <a:latin typeface="Tahoma" panose="020B0604030504040204" pitchFamily="34" charset="0"/>
                <a:ea typeface="Tahoma" panose="020B0604030504040204" pitchFamily="34" charset="0"/>
                <a:cs typeface="Tahoma" panose="020B0604030504040204" pitchFamily="34" charset="0"/>
              </a:rPr>
              <a:t>Contact Information </a:t>
            </a:r>
          </a:p>
        </p:txBody>
      </p:sp>
      <p:sp>
        <p:nvSpPr>
          <p:cNvPr id="3" name="Content Placeholder 2"/>
          <p:cNvSpPr>
            <a:spLocks noGrp="1"/>
          </p:cNvSpPr>
          <p:nvPr>
            <p:ph idx="1"/>
          </p:nvPr>
        </p:nvSpPr>
        <p:spPr>
          <a:xfrm>
            <a:off x="628650" y="1460310"/>
            <a:ext cx="7886700" cy="4853130"/>
          </a:xfrm>
        </p:spPr>
        <p:txBody>
          <a:bodyPr>
            <a:normAutofit/>
          </a:bodyPr>
          <a:lstStyle/>
          <a:p>
            <a:pPr marL="0" indent="0" algn="ctr">
              <a:lnSpc>
                <a:spcPct val="120000"/>
              </a:lnSpc>
              <a:buNone/>
            </a:pPr>
            <a:r>
              <a:rPr lang="en-IE" dirty="0">
                <a:latin typeface="Tahoma" panose="020B0604030504040204" pitchFamily="34" charset="0"/>
                <a:ea typeface="Tahoma" panose="020B0604030504040204" pitchFamily="34" charset="0"/>
                <a:cs typeface="Tahoma" panose="020B0604030504040204" pitchFamily="34" charset="0"/>
              </a:rPr>
              <a:t>Organisational Email:</a:t>
            </a:r>
          </a:p>
          <a:p>
            <a:pPr marL="0" indent="0" algn="ctr">
              <a:lnSpc>
                <a:spcPct val="120000"/>
              </a:lnSpc>
              <a:buNone/>
            </a:pPr>
            <a:r>
              <a:rPr lang="en-IE" dirty="0">
                <a:solidFill>
                  <a:srgbClr val="0070C0"/>
                </a:solidFill>
                <a:latin typeface="Tahoma" panose="020B0604030504040204" pitchFamily="34" charset="0"/>
                <a:ea typeface="Tahoma" panose="020B0604030504040204" pitchFamily="34" charset="0"/>
                <a:cs typeface="Tahoma" panose="020B0604030504040204" pitchFamily="34" charset="0"/>
              </a:rPr>
              <a:t>ie.depaulcharity.org</a:t>
            </a:r>
          </a:p>
          <a:p>
            <a:pPr marL="0" indent="0" algn="ctr">
              <a:lnSpc>
                <a:spcPct val="120000"/>
              </a:lnSpc>
              <a:buNone/>
            </a:pPr>
            <a:endParaRPr lang="en-IE"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r>
              <a:rPr lang="en-IE" dirty="0">
                <a:latin typeface="Tahoma" panose="020B0604030504040204" pitchFamily="34" charset="0"/>
                <a:ea typeface="Tahoma" panose="020B0604030504040204" pitchFamily="34" charset="0"/>
                <a:cs typeface="Tahoma" panose="020B0604030504040204" pitchFamily="34" charset="0"/>
              </a:rPr>
              <a:t>Deirdre Canavan</a:t>
            </a:r>
          </a:p>
          <a:p>
            <a:pPr marL="0" indent="0" algn="ctr">
              <a:lnSpc>
                <a:spcPct val="120000"/>
              </a:lnSpc>
              <a:buNone/>
            </a:pPr>
            <a:r>
              <a:rPr lang="en-IE" dirty="0">
                <a:latin typeface="Tahoma" panose="020B0604030504040204" pitchFamily="34" charset="0"/>
                <a:ea typeface="Tahoma" panose="020B0604030504040204" pitchFamily="34" charset="0"/>
                <a:cs typeface="Tahoma" panose="020B0604030504040204" pitchFamily="34" charset="0"/>
              </a:rPr>
              <a:t>Senior Services Manager for Northern Ireland</a:t>
            </a:r>
          </a:p>
          <a:p>
            <a:pPr marL="0" indent="0" algn="ctr">
              <a:lnSpc>
                <a:spcPct val="120000"/>
              </a:lnSpc>
              <a:buNone/>
            </a:pPr>
            <a:r>
              <a:rPr lang="en-IE" dirty="0">
                <a:solidFill>
                  <a:srgbClr val="0070C0"/>
                </a:solidFill>
                <a:latin typeface="Tahoma" panose="020B0604030504040204" pitchFamily="34" charset="0"/>
                <a:ea typeface="Tahoma" panose="020B0604030504040204" pitchFamily="34" charset="0"/>
                <a:cs typeface="Tahoma" panose="020B0604030504040204" pitchFamily="34" charset="0"/>
              </a:rPr>
              <a:t>Email: deirdre.canavan@depaulcharity.net </a:t>
            </a:r>
          </a:p>
          <a:p>
            <a:pPr marL="0" indent="0" algn="ctr">
              <a:lnSpc>
                <a:spcPct val="120000"/>
              </a:lnSpc>
              <a:buNone/>
            </a:pPr>
            <a:r>
              <a:rPr lang="en-IE" dirty="0">
                <a:solidFill>
                  <a:srgbClr val="0070C0"/>
                </a:solidFill>
                <a:latin typeface="Tahoma" panose="020B0604030504040204" pitchFamily="34" charset="0"/>
                <a:ea typeface="Tahoma" panose="020B0604030504040204" pitchFamily="34" charset="0"/>
                <a:cs typeface="Tahoma" panose="020B0604030504040204" pitchFamily="34" charset="0"/>
              </a:rPr>
              <a:t>t. +442890647755 | m. +447966505607</a:t>
            </a:r>
          </a:p>
        </p:txBody>
      </p:sp>
    </p:spTree>
    <p:extLst>
      <p:ext uri="{BB962C8B-B14F-4D97-AF65-F5344CB8AC3E}">
        <p14:creationId xmlns:p14="http://schemas.microsoft.com/office/powerpoint/2010/main" val="197258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06907"/>
          </a:xfrm>
          <a:solidFill>
            <a:srgbClr val="F89A47"/>
          </a:solidFill>
        </p:spPr>
        <p:txBody>
          <a:bodyPr>
            <a:normAutofit/>
          </a:bodyPr>
          <a:lstStyle/>
          <a:p>
            <a:pPr algn="ctr"/>
            <a:r>
              <a:rPr lang="en-GB" sz="3600" b="1" dirty="0">
                <a:solidFill>
                  <a:schemeClr val="bg1"/>
                </a:solidFill>
                <a:latin typeface="Tahoma" panose="020B0604030504040204" pitchFamily="34" charset="0"/>
                <a:ea typeface="Tahoma" panose="020B0604030504040204" pitchFamily="34" charset="0"/>
                <a:cs typeface="Tahoma" panose="020B0604030504040204" pitchFamily="34" charset="0"/>
              </a:rPr>
              <a:t>Who do we work with?</a:t>
            </a:r>
            <a:endParaRPr lang="en-IE"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585676" y="1279157"/>
            <a:ext cx="8178762" cy="4853130"/>
          </a:xfrm>
        </p:spPr>
        <p:txBody>
          <a:bodyPr>
            <a:normAutofit/>
          </a:bodyPr>
          <a:lstStyle/>
          <a:p>
            <a:pPr marL="0" indent="0">
              <a:lnSpc>
                <a:spcPct val="120000"/>
              </a:lnSpc>
              <a:buNone/>
            </a:pPr>
            <a:r>
              <a:rPr lang="en-GB" altLang="en-US" sz="1800" dirty="0">
                <a:latin typeface="Tahoma" panose="020B0604030504040204" pitchFamily="34" charset="0"/>
                <a:ea typeface="Tahoma" panose="020B0604030504040204" pitchFamily="34" charset="0"/>
                <a:cs typeface="Tahoma" panose="020B0604030504040204" pitchFamily="34" charset="0"/>
              </a:rPr>
              <a:t>Last year, Depaul worked with </a:t>
            </a:r>
            <a:r>
              <a:rPr lang="en-GB" altLang="en-US" sz="3200" b="1" dirty="0">
                <a:latin typeface="Tahoma" panose="020B0604030504040204" pitchFamily="34" charset="0"/>
                <a:ea typeface="Tahoma" panose="020B0604030504040204" pitchFamily="34" charset="0"/>
                <a:cs typeface="Tahoma" panose="020B0604030504040204" pitchFamily="34" charset="0"/>
              </a:rPr>
              <a:t>4,806 </a:t>
            </a:r>
            <a:r>
              <a:rPr lang="en-GB" altLang="en-US" sz="1800" dirty="0">
                <a:latin typeface="Tahoma" panose="020B0604030504040204" pitchFamily="34" charset="0"/>
                <a:ea typeface="Tahoma" panose="020B0604030504040204" pitchFamily="34" charset="0"/>
                <a:cs typeface="Tahoma" panose="020B0604030504040204" pitchFamily="34" charset="0"/>
              </a:rPr>
              <a:t>men, women and children across 5 main areas in our services…</a:t>
            </a:r>
            <a:endParaRPr lang="en-GB" altLang="en-US" sz="16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endParaRPr lang="en-IE"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2935" y="2294625"/>
            <a:ext cx="4356340" cy="4356340"/>
          </a:xfrm>
          <a:prstGeom prst="rect">
            <a:avLst/>
          </a:prstGeom>
        </p:spPr>
      </p:pic>
    </p:spTree>
    <p:extLst>
      <p:ext uri="{BB962C8B-B14F-4D97-AF65-F5344CB8AC3E}">
        <p14:creationId xmlns:p14="http://schemas.microsoft.com/office/powerpoint/2010/main" val="3441992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06907"/>
          </a:xfrm>
          <a:solidFill>
            <a:srgbClr val="F89A47"/>
          </a:solidFill>
        </p:spPr>
        <p:txBody>
          <a:bodyPr>
            <a:normAutofit/>
          </a:bodyPr>
          <a:lstStyle/>
          <a:p>
            <a:pPr algn="ctr"/>
            <a:r>
              <a:rPr lang="en-GB" sz="3600" b="1" dirty="0">
                <a:solidFill>
                  <a:schemeClr val="bg1"/>
                </a:solidFill>
                <a:latin typeface="Tahoma" panose="020B0604030504040204" pitchFamily="34" charset="0"/>
                <a:ea typeface="Tahoma" panose="020B0604030504040204" pitchFamily="34" charset="0"/>
                <a:cs typeface="Tahoma" panose="020B0604030504040204" pitchFamily="34" charset="0"/>
              </a:rPr>
              <a:t>History of the Service</a:t>
            </a:r>
            <a:endParaRPr lang="en-IE"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r>
              <a:rPr lang="en-IE" dirty="0">
                <a:latin typeface="Tahoma" panose="020B0604030504040204" pitchFamily="34" charset="0"/>
                <a:ea typeface="Tahoma" panose="020B0604030504040204" pitchFamily="34" charset="0"/>
                <a:cs typeface="Tahoma" panose="020B0604030504040204" pitchFamily="34" charset="0"/>
              </a:rPr>
              <a:t>Belfast Pilot 2013</a:t>
            </a:r>
          </a:p>
          <a:p>
            <a:r>
              <a:rPr lang="en-IE" dirty="0">
                <a:latin typeface="Tahoma" panose="020B0604030504040204" pitchFamily="34" charset="0"/>
                <a:ea typeface="Tahoma" panose="020B0604030504040204" pitchFamily="34" charset="0"/>
                <a:cs typeface="Tahoma" panose="020B0604030504040204" pitchFamily="34" charset="0"/>
              </a:rPr>
              <a:t>2014 expansion of Belfast Service </a:t>
            </a:r>
          </a:p>
          <a:p>
            <a:r>
              <a:rPr lang="en-IE" dirty="0">
                <a:latin typeface="Tahoma" panose="020B0604030504040204" pitchFamily="34" charset="0"/>
                <a:ea typeface="Tahoma" panose="020B0604030504040204" pitchFamily="34" charset="0"/>
                <a:cs typeface="Tahoma" panose="020B0604030504040204" pitchFamily="34" charset="0"/>
              </a:rPr>
              <a:t>2015 Findings published of the Belfast Pilot</a:t>
            </a:r>
          </a:p>
          <a:p>
            <a:r>
              <a:rPr lang="en-IE" dirty="0">
                <a:latin typeface="Tahoma" panose="020B0604030504040204" pitchFamily="34" charset="0"/>
                <a:ea typeface="Tahoma" panose="020B0604030504040204" pitchFamily="34" charset="0"/>
                <a:cs typeface="Tahoma" panose="020B0604030504040204" pitchFamily="34" charset="0"/>
              </a:rPr>
              <a:t>2015 L/Derry service established </a:t>
            </a:r>
          </a:p>
          <a:p>
            <a:r>
              <a:rPr lang="en-IE" dirty="0">
                <a:latin typeface="Tahoma" panose="020B0604030504040204" pitchFamily="34" charset="0"/>
                <a:ea typeface="Tahoma" panose="020B0604030504040204" pitchFamily="34" charset="0"/>
                <a:cs typeface="Tahoma" panose="020B0604030504040204" pitchFamily="34" charset="0"/>
              </a:rPr>
              <a:t>April 2018 –Fidelity Assessment </a:t>
            </a:r>
          </a:p>
          <a:p>
            <a:r>
              <a:rPr lang="en-GB" dirty="0">
                <a:latin typeface="Tahoma" panose="020B0604030504040204" pitchFamily="34" charset="0"/>
                <a:ea typeface="Tahoma" panose="020B0604030504040204" pitchFamily="34" charset="0"/>
                <a:cs typeface="Tahoma" panose="020B0604030504040204" pitchFamily="34" charset="0"/>
              </a:rPr>
              <a:t>October 2020 – expanded service in response to the Pandemic</a:t>
            </a:r>
            <a:endParaRPr lang="en-IE"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991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lstStyle/>
          <a:p>
            <a:endParaRPr lang="en-IE"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stretch>
            <a:fillRect/>
          </a:stretch>
        </p:blipFill>
        <p:spPr>
          <a:xfrm>
            <a:off x="0" y="0"/>
            <a:ext cx="9140177" cy="6858000"/>
          </a:xfrm>
          <a:prstGeom prst="rect">
            <a:avLst/>
          </a:prstGeom>
        </p:spPr>
      </p:pic>
    </p:spTree>
    <p:extLst>
      <p:ext uri="{BB962C8B-B14F-4D97-AF65-F5344CB8AC3E}">
        <p14:creationId xmlns:p14="http://schemas.microsoft.com/office/powerpoint/2010/main" val="4050194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lstStyle/>
          <a:p>
            <a:endParaRPr lang="en-IE" dirty="0"/>
          </a:p>
        </p:txBody>
      </p:sp>
      <p:pic>
        <p:nvPicPr>
          <p:cNvPr id="4" name="Picture 3"/>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11031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811365768"/>
              </p:ext>
            </p:extLst>
          </p:nvPr>
        </p:nvGraphicFramePr>
        <p:xfrm>
          <a:off x="4739640" y="1736437"/>
          <a:ext cx="3516948" cy="3704705"/>
        </p:xfrm>
        <a:graphic>
          <a:graphicData uri="http://schemas.openxmlformats.org/drawingml/2006/table">
            <a:tbl>
              <a:tblPr/>
              <a:tblGrid>
                <a:gridCol w="3516948">
                  <a:extLst>
                    <a:ext uri="{9D8B030D-6E8A-4147-A177-3AD203B41FA5}">
                      <a16:colId xmlns:a16="http://schemas.microsoft.com/office/drawing/2014/main" val="20000"/>
                    </a:ext>
                  </a:extLst>
                </a:gridCol>
              </a:tblGrid>
              <a:tr h="687185">
                <a:tc>
                  <a:txBody>
                    <a:bodyPr/>
                    <a:lstStyle/>
                    <a:p>
                      <a:pPr rtl="0" fontAlgn="b"/>
                      <a:r>
                        <a:rPr lang="en-IE" dirty="0">
                          <a:effectLst/>
                          <a:latin typeface="Tahoma" panose="020B0604030504040204" pitchFamily="34" charset="0"/>
                          <a:ea typeface="Tahoma" panose="020B0604030504040204" pitchFamily="34" charset="0"/>
                          <a:cs typeface="Tahoma" panose="020B0604030504040204" pitchFamily="34" charset="0"/>
                        </a:rPr>
                        <a:t>GPs</a:t>
                      </a:r>
                    </a:p>
                    <a:p>
                      <a:pPr rtl="0" fontAlgn="b"/>
                      <a:endParaRPr lang="en-IE" dirty="0">
                        <a:effectLst/>
                        <a:latin typeface="Tahoma" panose="020B0604030504040204" pitchFamily="34" charset="0"/>
                        <a:ea typeface="Tahoma" panose="020B0604030504040204" pitchFamily="34" charset="0"/>
                        <a:cs typeface="Tahoma" panose="020B0604030504040204" pitchFamily="34" charset="0"/>
                      </a:endParaRPr>
                    </a:p>
                  </a:txBody>
                  <a:tcPr marL="22860" marR="22860" marT="0" marB="0" anchor="b">
                    <a:lnL w="7620" cap="flat" cmpd="sng" algn="ctr">
                      <a:solidFill>
                        <a:srgbClr val="E08E1B"/>
                      </a:solidFill>
                      <a:prstDash val="solid"/>
                      <a:round/>
                      <a:headEnd type="none" w="med" len="med"/>
                      <a:tailEnd type="none" w="med" len="med"/>
                    </a:lnL>
                    <a:lnR w="7620" cap="flat" cmpd="sng" algn="ctr">
                      <a:solidFill>
                        <a:srgbClr val="E08E1B"/>
                      </a:solidFill>
                      <a:prstDash val="solid"/>
                      <a:round/>
                      <a:headEnd type="none" w="med" len="med"/>
                      <a:tailEnd type="none" w="med" len="med"/>
                    </a:lnR>
                    <a:lnT w="7620" cap="flat" cmpd="sng" algn="ctr">
                      <a:solidFill>
                        <a:srgbClr val="E08E1B"/>
                      </a:solidFill>
                      <a:prstDash val="solid"/>
                      <a:round/>
                      <a:headEnd type="none" w="med" len="med"/>
                      <a:tailEnd type="none" w="med" len="med"/>
                    </a:lnT>
                    <a:lnB w="7620" cap="flat" cmpd="sng" algn="ctr">
                      <a:solidFill>
                        <a:srgbClr val="CCCCCC"/>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3600000" scaled="0"/>
                    </a:gradFill>
                  </a:tcPr>
                </a:tc>
                <a:extLst>
                  <a:ext uri="{0D108BD9-81ED-4DB2-BD59-A6C34878D82A}">
                    <a16:rowId xmlns:a16="http://schemas.microsoft.com/office/drawing/2014/main" val="10000"/>
                  </a:ext>
                </a:extLst>
              </a:tr>
              <a:tr h="160020">
                <a:tc>
                  <a:txBody>
                    <a:bodyPr/>
                    <a:lstStyle/>
                    <a:p>
                      <a:pPr rtl="0" fontAlgn="b"/>
                      <a:r>
                        <a:rPr lang="en-IE" dirty="0">
                          <a:effectLst/>
                          <a:latin typeface="Tahoma" panose="020B0604030504040204" pitchFamily="34" charset="0"/>
                          <a:ea typeface="Tahoma" panose="020B0604030504040204" pitchFamily="34" charset="0"/>
                          <a:cs typeface="Tahoma" panose="020B0604030504040204" pitchFamily="34" charset="0"/>
                        </a:rPr>
                        <a:t>Primary Care</a:t>
                      </a:r>
                    </a:p>
                    <a:p>
                      <a:pPr rtl="0" fontAlgn="b"/>
                      <a:endParaRPr lang="en-IE" dirty="0">
                        <a:effectLst/>
                        <a:latin typeface="Tahoma" panose="020B0604030504040204" pitchFamily="34" charset="0"/>
                        <a:ea typeface="Tahoma" panose="020B0604030504040204" pitchFamily="34" charset="0"/>
                        <a:cs typeface="Tahoma" panose="020B0604030504040204" pitchFamily="34" charset="0"/>
                      </a:endParaRPr>
                    </a:p>
                  </a:txBody>
                  <a:tcPr marL="22860" marR="22860"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3600000" scaled="0"/>
                    </a:gradFill>
                  </a:tcPr>
                </a:tc>
                <a:extLst>
                  <a:ext uri="{0D108BD9-81ED-4DB2-BD59-A6C34878D82A}">
                    <a16:rowId xmlns:a16="http://schemas.microsoft.com/office/drawing/2014/main" val="10001"/>
                  </a:ext>
                </a:extLst>
              </a:tr>
              <a:tr h="160020">
                <a:tc>
                  <a:txBody>
                    <a:bodyPr/>
                    <a:lstStyle/>
                    <a:p>
                      <a:pPr rtl="0" fontAlgn="b"/>
                      <a:r>
                        <a:rPr lang="en-IE" dirty="0">
                          <a:effectLst/>
                          <a:latin typeface="Tahoma" panose="020B0604030504040204" pitchFamily="34" charset="0"/>
                          <a:ea typeface="Tahoma" panose="020B0604030504040204" pitchFamily="34" charset="0"/>
                          <a:cs typeface="Tahoma" panose="020B0604030504040204" pitchFamily="34" charset="0"/>
                        </a:rPr>
                        <a:t>Night Support Services</a:t>
                      </a:r>
                    </a:p>
                  </a:txBody>
                  <a:tcPr marL="22860" marR="22860"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3600000" scaled="0"/>
                    </a:gradFill>
                  </a:tcPr>
                </a:tc>
                <a:extLst>
                  <a:ext uri="{0D108BD9-81ED-4DB2-BD59-A6C34878D82A}">
                    <a16:rowId xmlns:a16="http://schemas.microsoft.com/office/drawing/2014/main" val="10002"/>
                  </a:ext>
                </a:extLst>
              </a:tr>
              <a:tr h="160020">
                <a:tc>
                  <a:txBody>
                    <a:bodyPr/>
                    <a:lstStyle/>
                    <a:p>
                      <a:pPr rtl="0" fontAlgn="b"/>
                      <a:endParaRPr lang="en-IE" dirty="0">
                        <a:effectLst/>
                        <a:latin typeface="Tahoma" panose="020B0604030504040204" pitchFamily="34" charset="0"/>
                        <a:ea typeface="Tahoma" panose="020B0604030504040204" pitchFamily="34" charset="0"/>
                        <a:cs typeface="Tahoma" panose="020B0604030504040204" pitchFamily="34" charset="0"/>
                      </a:endParaRPr>
                    </a:p>
                  </a:txBody>
                  <a:tcPr marL="22860" marR="22860"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3600000" scaled="0"/>
                    </a:gradFill>
                  </a:tcPr>
                </a:tc>
                <a:extLst>
                  <a:ext uri="{0D108BD9-81ED-4DB2-BD59-A6C34878D82A}">
                    <a16:rowId xmlns:a16="http://schemas.microsoft.com/office/drawing/2014/main" val="10003"/>
                  </a:ext>
                </a:extLst>
              </a:tr>
              <a:tr h="160020">
                <a:tc>
                  <a:txBody>
                    <a:bodyPr/>
                    <a:lstStyle/>
                    <a:p>
                      <a:pPr rtl="0" fontAlgn="b"/>
                      <a:r>
                        <a:rPr lang="en-IE" dirty="0">
                          <a:effectLst/>
                          <a:latin typeface="Tahoma" panose="020B0604030504040204" pitchFamily="34" charset="0"/>
                          <a:ea typeface="Tahoma" panose="020B0604030504040204" pitchFamily="34" charset="0"/>
                          <a:cs typeface="Tahoma" panose="020B0604030504040204" pitchFamily="34" charset="0"/>
                        </a:rPr>
                        <a:t>PSNI </a:t>
                      </a:r>
                    </a:p>
                    <a:p>
                      <a:pPr rtl="0" fontAlgn="b"/>
                      <a:endParaRPr lang="en-IE" dirty="0">
                        <a:effectLst/>
                        <a:latin typeface="Tahoma" panose="020B0604030504040204" pitchFamily="34" charset="0"/>
                        <a:ea typeface="Tahoma" panose="020B0604030504040204" pitchFamily="34" charset="0"/>
                        <a:cs typeface="Tahoma" panose="020B0604030504040204" pitchFamily="34" charset="0"/>
                      </a:endParaRPr>
                    </a:p>
                  </a:txBody>
                  <a:tcPr marL="22860" marR="22860"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3600000" scaled="0"/>
                    </a:gradFill>
                  </a:tcPr>
                </a:tc>
                <a:extLst>
                  <a:ext uri="{0D108BD9-81ED-4DB2-BD59-A6C34878D82A}">
                    <a16:rowId xmlns:a16="http://schemas.microsoft.com/office/drawing/2014/main" val="10004"/>
                  </a:ext>
                </a:extLst>
              </a:tr>
              <a:tr h="160020">
                <a:tc>
                  <a:txBody>
                    <a:bodyPr/>
                    <a:lstStyle/>
                    <a:p>
                      <a:pPr rtl="0" fontAlgn="b"/>
                      <a:r>
                        <a:rPr lang="en-US" dirty="0">
                          <a:effectLst/>
                          <a:latin typeface="Tahoma" panose="020B0604030504040204" pitchFamily="34" charset="0"/>
                          <a:ea typeface="Tahoma" panose="020B0604030504040204" pitchFamily="34" charset="0"/>
                          <a:cs typeface="Tahoma" panose="020B0604030504040204" pitchFamily="34" charset="0"/>
                        </a:rPr>
                        <a:t>Social Services including Mental Health Services </a:t>
                      </a:r>
                    </a:p>
                    <a:p>
                      <a:pPr rtl="0" fontAlgn="b"/>
                      <a:endParaRPr lang="en-IE" dirty="0">
                        <a:effectLst/>
                        <a:latin typeface="Tahoma" panose="020B0604030504040204" pitchFamily="34" charset="0"/>
                        <a:ea typeface="Tahoma" panose="020B0604030504040204" pitchFamily="34" charset="0"/>
                        <a:cs typeface="Tahoma" panose="020B0604030504040204" pitchFamily="34" charset="0"/>
                      </a:endParaRPr>
                    </a:p>
                  </a:txBody>
                  <a:tcPr marL="22860" marR="22860"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3600000" scaled="0"/>
                    </a:gradFill>
                  </a:tcPr>
                </a:tc>
                <a:extLst>
                  <a:ext uri="{0D108BD9-81ED-4DB2-BD59-A6C34878D82A}">
                    <a16:rowId xmlns:a16="http://schemas.microsoft.com/office/drawing/2014/main" val="10005"/>
                  </a:ext>
                </a:extLst>
              </a:tr>
              <a:tr h="160020">
                <a:tc>
                  <a:txBody>
                    <a:bodyPr/>
                    <a:lstStyle/>
                    <a:p>
                      <a:pPr rtl="0" fontAlgn="b"/>
                      <a:r>
                        <a:rPr lang="en-IE" dirty="0">
                          <a:effectLst/>
                          <a:latin typeface="Tahoma" panose="020B0604030504040204" pitchFamily="34" charset="0"/>
                          <a:ea typeface="Tahoma" panose="020B0604030504040204" pitchFamily="34" charset="0"/>
                          <a:cs typeface="Tahoma" panose="020B0604030504040204" pitchFamily="34" charset="0"/>
                        </a:rPr>
                        <a:t>Housing Right </a:t>
                      </a:r>
                    </a:p>
                  </a:txBody>
                  <a:tcPr marL="22860" marR="22860"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3600000" scaled="0"/>
                    </a:gradFill>
                  </a:tcPr>
                </a:tc>
                <a:extLst>
                  <a:ext uri="{0D108BD9-81ED-4DB2-BD59-A6C34878D82A}">
                    <a16:rowId xmlns:a16="http://schemas.microsoft.com/office/drawing/2014/main" val="10006"/>
                  </a:ext>
                </a:extLst>
              </a:tr>
              <a:tr h="160020">
                <a:tc>
                  <a:txBody>
                    <a:bodyPr/>
                    <a:lstStyle/>
                    <a:p>
                      <a:pPr rtl="0" fontAlgn="b"/>
                      <a:endParaRPr lang="en-IE" dirty="0">
                        <a:effectLst/>
                        <a:latin typeface="Tahoma" panose="020B0604030504040204" pitchFamily="34" charset="0"/>
                        <a:ea typeface="Tahoma" panose="020B0604030504040204" pitchFamily="34" charset="0"/>
                        <a:cs typeface="Tahoma" panose="020B0604030504040204" pitchFamily="34" charset="0"/>
                      </a:endParaRPr>
                    </a:p>
                  </a:txBody>
                  <a:tcPr marL="22860" marR="22860"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3600000" scaled="0"/>
                    </a:gradFill>
                  </a:tcPr>
                </a:tc>
                <a:extLst>
                  <a:ext uri="{0D108BD9-81ED-4DB2-BD59-A6C34878D82A}">
                    <a16:rowId xmlns:a16="http://schemas.microsoft.com/office/drawing/2014/main" val="10007"/>
                  </a:ext>
                </a:extLst>
              </a:tr>
            </a:tbl>
          </a:graphicData>
        </a:graphic>
      </p:graphicFrame>
      <p:sp>
        <p:nvSpPr>
          <p:cNvPr id="4" name="Title 1"/>
          <p:cNvSpPr txBox="1">
            <a:spLocks/>
          </p:cNvSpPr>
          <p:nvPr/>
        </p:nvSpPr>
        <p:spPr>
          <a:xfrm>
            <a:off x="0" y="1"/>
            <a:ext cx="9144000" cy="1106907"/>
          </a:xfrm>
          <a:prstGeom prst="rect">
            <a:avLst/>
          </a:prstGeom>
          <a:solidFill>
            <a:srgbClr val="F89A47"/>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chemeClr val="bg1"/>
                </a:solidFill>
                <a:latin typeface="Tahoma" panose="020B0604030504040204" pitchFamily="34" charset="0"/>
                <a:ea typeface="Tahoma" panose="020B0604030504040204" pitchFamily="34" charset="0"/>
                <a:cs typeface="Tahoma" panose="020B0604030504040204" pitchFamily="34" charset="0"/>
              </a:rPr>
              <a:t>Referral Sources </a:t>
            </a:r>
            <a:endParaRPr lang="en-IE"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7615835"/>
              </p:ext>
            </p:extLst>
          </p:nvPr>
        </p:nvGraphicFramePr>
        <p:xfrm>
          <a:off x="792480" y="1828800"/>
          <a:ext cx="3356927" cy="3566160"/>
        </p:xfrm>
        <a:graphic>
          <a:graphicData uri="http://schemas.openxmlformats.org/drawingml/2006/table">
            <a:tbl>
              <a:tblPr/>
              <a:tblGrid>
                <a:gridCol w="3356927">
                  <a:extLst>
                    <a:ext uri="{9D8B030D-6E8A-4147-A177-3AD203B41FA5}">
                      <a16:colId xmlns:a16="http://schemas.microsoft.com/office/drawing/2014/main" val="20000"/>
                    </a:ext>
                  </a:extLst>
                </a:gridCol>
              </a:tblGrid>
              <a:tr h="484162">
                <a:tc>
                  <a:txBody>
                    <a:bodyPr/>
                    <a:lstStyle/>
                    <a:p>
                      <a:pPr rtl="0" fontAlgn="b"/>
                      <a:r>
                        <a:rPr lang="en-IE" sz="1800" dirty="0">
                          <a:effectLst/>
                          <a:latin typeface="Tahoma" panose="020B0604030504040204" pitchFamily="34" charset="0"/>
                          <a:ea typeface="Tahoma" panose="020B0604030504040204" pitchFamily="34" charset="0"/>
                          <a:cs typeface="Tahoma" panose="020B0604030504040204" pitchFamily="34" charset="0"/>
                        </a:rPr>
                        <a:t>Addiction Services</a:t>
                      </a:r>
                    </a:p>
                    <a:p>
                      <a:pPr rtl="0" fontAlgn="b"/>
                      <a:endParaRPr lang="en-IE" sz="1800" dirty="0">
                        <a:effectLst/>
                        <a:latin typeface="Tahoma" panose="020B0604030504040204" pitchFamily="34" charset="0"/>
                        <a:ea typeface="Tahoma" panose="020B0604030504040204" pitchFamily="34" charset="0"/>
                        <a:cs typeface="Tahoma" panose="020B0604030504040204" pitchFamily="34" charset="0"/>
                      </a:endParaRPr>
                    </a:p>
                  </a:txBody>
                  <a:tcPr marL="22663" marR="22663" marT="0" marB="0" anchor="b">
                    <a:lnL w="7620" cap="flat" cmpd="sng" algn="ctr">
                      <a:solidFill>
                        <a:srgbClr val="48CD19"/>
                      </a:solidFill>
                      <a:prstDash val="solid"/>
                      <a:round/>
                      <a:headEnd type="none" w="med" len="med"/>
                      <a:tailEnd type="none" w="med" len="med"/>
                    </a:lnL>
                    <a:lnR w="7620" cap="flat" cmpd="sng" algn="ctr">
                      <a:solidFill>
                        <a:srgbClr val="48CD19"/>
                      </a:solidFill>
                      <a:prstDash val="solid"/>
                      <a:round/>
                      <a:headEnd type="none" w="med" len="med"/>
                      <a:tailEnd type="none" w="med" len="med"/>
                    </a:lnR>
                    <a:lnT w="7620" cap="flat" cmpd="sng" algn="ctr">
                      <a:solidFill>
                        <a:srgbClr val="48CD19"/>
                      </a:solidFill>
                      <a:prstDash val="solid"/>
                      <a:round/>
                      <a:headEnd type="none" w="med" len="med"/>
                      <a:tailEnd type="none" w="med" len="med"/>
                    </a:lnT>
                    <a:lnB w="7620" cap="flat" cmpd="sng" algn="ctr">
                      <a:solidFill>
                        <a:srgbClr val="CCCCCC"/>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3600000" scaled="0"/>
                    </a:gradFill>
                  </a:tcPr>
                </a:tc>
                <a:extLst>
                  <a:ext uri="{0D108BD9-81ED-4DB2-BD59-A6C34878D82A}">
                    <a16:rowId xmlns:a16="http://schemas.microsoft.com/office/drawing/2014/main" val="10000"/>
                  </a:ext>
                </a:extLst>
              </a:tr>
              <a:tr h="484162">
                <a:tc>
                  <a:txBody>
                    <a:bodyPr/>
                    <a:lstStyle/>
                    <a:p>
                      <a:pPr rtl="0" fontAlgn="b"/>
                      <a:r>
                        <a:rPr lang="en-IE" sz="1800" dirty="0">
                          <a:effectLst/>
                          <a:latin typeface="Tahoma" panose="020B0604030504040204" pitchFamily="34" charset="0"/>
                          <a:ea typeface="Tahoma" panose="020B0604030504040204" pitchFamily="34" charset="0"/>
                          <a:cs typeface="Tahoma" panose="020B0604030504040204" pitchFamily="34" charset="0"/>
                        </a:rPr>
                        <a:t>Prison Services &amp; Probation</a:t>
                      </a:r>
                    </a:p>
                    <a:p>
                      <a:pPr rtl="0" fontAlgn="b"/>
                      <a:endParaRPr lang="en-IE" sz="1800" dirty="0">
                        <a:effectLst/>
                        <a:latin typeface="Tahoma" panose="020B0604030504040204" pitchFamily="34" charset="0"/>
                        <a:ea typeface="Tahoma" panose="020B0604030504040204" pitchFamily="34" charset="0"/>
                        <a:cs typeface="Tahoma" panose="020B0604030504040204" pitchFamily="34" charset="0"/>
                      </a:endParaRPr>
                    </a:p>
                  </a:txBody>
                  <a:tcPr marL="22663" marR="22663"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3600000" scaled="0"/>
                    </a:gradFill>
                  </a:tcPr>
                </a:tc>
                <a:extLst>
                  <a:ext uri="{0D108BD9-81ED-4DB2-BD59-A6C34878D82A}">
                    <a16:rowId xmlns:a16="http://schemas.microsoft.com/office/drawing/2014/main" val="10001"/>
                  </a:ext>
                </a:extLst>
              </a:tr>
              <a:tr h="484162">
                <a:tc>
                  <a:txBody>
                    <a:bodyPr/>
                    <a:lstStyle/>
                    <a:p>
                      <a:pPr rtl="0" fontAlgn="b"/>
                      <a:r>
                        <a:rPr lang="en-IE" sz="1800" dirty="0">
                          <a:effectLst/>
                          <a:latin typeface="Tahoma" panose="020B0604030504040204" pitchFamily="34" charset="0"/>
                          <a:ea typeface="Tahoma" panose="020B0604030504040204" pitchFamily="34" charset="0"/>
                          <a:cs typeface="Tahoma" panose="020B0604030504040204" pitchFamily="34" charset="0"/>
                        </a:rPr>
                        <a:t>Housing Authorities </a:t>
                      </a:r>
                    </a:p>
                    <a:p>
                      <a:pPr rtl="0" fontAlgn="b"/>
                      <a:endParaRPr lang="en-IE" sz="1800" dirty="0">
                        <a:effectLst/>
                        <a:latin typeface="Tahoma" panose="020B0604030504040204" pitchFamily="34" charset="0"/>
                        <a:ea typeface="Tahoma" panose="020B0604030504040204" pitchFamily="34" charset="0"/>
                        <a:cs typeface="Tahoma" panose="020B0604030504040204" pitchFamily="34" charset="0"/>
                      </a:endParaRPr>
                    </a:p>
                  </a:txBody>
                  <a:tcPr marL="22663" marR="22663"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3600000" scaled="0"/>
                    </a:gradFill>
                  </a:tcPr>
                </a:tc>
                <a:extLst>
                  <a:ext uri="{0D108BD9-81ED-4DB2-BD59-A6C34878D82A}">
                    <a16:rowId xmlns:a16="http://schemas.microsoft.com/office/drawing/2014/main" val="10002"/>
                  </a:ext>
                </a:extLst>
              </a:tr>
              <a:tr h="484162">
                <a:tc>
                  <a:txBody>
                    <a:bodyPr/>
                    <a:lstStyle/>
                    <a:p>
                      <a:pPr rtl="0" fontAlgn="b"/>
                      <a:r>
                        <a:rPr lang="en-IE" sz="1800" dirty="0">
                          <a:effectLst/>
                          <a:latin typeface="Tahoma" panose="020B0604030504040204" pitchFamily="34" charset="0"/>
                          <a:ea typeface="Tahoma" panose="020B0604030504040204" pitchFamily="34" charset="0"/>
                          <a:cs typeface="Tahoma" panose="020B0604030504040204" pitchFamily="34" charset="0"/>
                        </a:rPr>
                        <a:t>Internal – </a:t>
                      </a:r>
                      <a:r>
                        <a:rPr lang="en-IE" sz="1800" dirty="0" err="1">
                          <a:effectLst/>
                          <a:latin typeface="Tahoma" panose="020B0604030504040204" pitchFamily="34" charset="0"/>
                          <a:ea typeface="Tahoma" panose="020B0604030504040204" pitchFamily="34" charset="0"/>
                          <a:cs typeface="Tahoma" panose="020B0604030504040204" pitchFamily="34" charset="0"/>
                        </a:rPr>
                        <a:t>Depaul</a:t>
                      </a:r>
                      <a:r>
                        <a:rPr lang="en-IE" sz="1800" dirty="0">
                          <a:effectLst/>
                          <a:latin typeface="Tahoma" panose="020B0604030504040204" pitchFamily="34" charset="0"/>
                          <a:ea typeface="Tahoma" panose="020B0604030504040204" pitchFamily="34" charset="0"/>
                          <a:cs typeface="Tahoma" panose="020B0604030504040204" pitchFamily="34" charset="0"/>
                        </a:rPr>
                        <a:t> Services </a:t>
                      </a:r>
                    </a:p>
                    <a:p>
                      <a:pPr rtl="0" fontAlgn="b"/>
                      <a:endParaRPr lang="en-IE" sz="1800" dirty="0">
                        <a:effectLst/>
                        <a:latin typeface="Tahoma" panose="020B0604030504040204" pitchFamily="34" charset="0"/>
                        <a:ea typeface="Tahoma" panose="020B0604030504040204" pitchFamily="34" charset="0"/>
                        <a:cs typeface="Tahoma" panose="020B0604030504040204" pitchFamily="34" charset="0"/>
                      </a:endParaRPr>
                    </a:p>
                  </a:txBody>
                  <a:tcPr marL="22663" marR="22663"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3600000" scaled="0"/>
                    </a:gradFill>
                  </a:tcPr>
                </a:tc>
                <a:extLst>
                  <a:ext uri="{0D108BD9-81ED-4DB2-BD59-A6C34878D82A}">
                    <a16:rowId xmlns:a16="http://schemas.microsoft.com/office/drawing/2014/main" val="10003"/>
                  </a:ext>
                </a:extLst>
              </a:tr>
              <a:tr h="484162">
                <a:tc>
                  <a:txBody>
                    <a:bodyPr/>
                    <a:lstStyle/>
                    <a:p>
                      <a:pPr rtl="0" fontAlgn="b"/>
                      <a:r>
                        <a:rPr lang="en-IE" sz="1800" dirty="0">
                          <a:effectLst/>
                          <a:latin typeface="Tahoma" panose="020B0604030504040204" pitchFamily="34" charset="0"/>
                          <a:ea typeface="Tahoma" panose="020B0604030504040204" pitchFamily="34" charset="0"/>
                          <a:cs typeface="Tahoma" panose="020B0604030504040204" pitchFamily="34" charset="0"/>
                        </a:rPr>
                        <a:t>Direct /Self Referrals</a:t>
                      </a:r>
                    </a:p>
                    <a:p>
                      <a:pPr rtl="0" fontAlgn="b"/>
                      <a:endParaRPr lang="en-IE" sz="1800" dirty="0">
                        <a:effectLst/>
                        <a:latin typeface="Tahoma" panose="020B0604030504040204" pitchFamily="34" charset="0"/>
                        <a:ea typeface="Tahoma" panose="020B0604030504040204" pitchFamily="34" charset="0"/>
                        <a:cs typeface="Tahoma" panose="020B0604030504040204" pitchFamily="34" charset="0"/>
                      </a:endParaRPr>
                    </a:p>
                  </a:txBody>
                  <a:tcPr marL="22663" marR="22663"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3600000" scaled="0"/>
                    </a:gradFill>
                  </a:tcPr>
                </a:tc>
                <a:extLst>
                  <a:ext uri="{0D108BD9-81ED-4DB2-BD59-A6C34878D82A}">
                    <a16:rowId xmlns:a16="http://schemas.microsoft.com/office/drawing/2014/main" val="10004"/>
                  </a:ext>
                </a:extLst>
              </a:tr>
              <a:tr h="726243">
                <a:tc>
                  <a:txBody>
                    <a:bodyPr/>
                    <a:lstStyle/>
                    <a:p>
                      <a:pPr rtl="0" fontAlgn="b"/>
                      <a:r>
                        <a:rPr lang="en-IE" sz="1800" dirty="0">
                          <a:effectLst/>
                          <a:latin typeface="Tahoma" panose="020B0604030504040204" pitchFamily="34" charset="0"/>
                          <a:ea typeface="Tahoma" panose="020B0604030504040204" pitchFamily="34" charset="0"/>
                          <a:cs typeface="Tahoma" panose="020B0604030504040204" pitchFamily="34" charset="0"/>
                        </a:rPr>
                        <a:t>Hostel providers</a:t>
                      </a:r>
                    </a:p>
                    <a:p>
                      <a:pPr rtl="0" fontAlgn="b"/>
                      <a:endParaRPr lang="en-IE" sz="1800" dirty="0">
                        <a:effectLst/>
                        <a:latin typeface="Tahoma" panose="020B0604030504040204" pitchFamily="34" charset="0"/>
                        <a:ea typeface="Tahoma" panose="020B0604030504040204" pitchFamily="34" charset="0"/>
                        <a:cs typeface="Tahoma" panose="020B0604030504040204" pitchFamily="34" charset="0"/>
                      </a:endParaRPr>
                    </a:p>
                    <a:p>
                      <a:pPr rtl="0" fontAlgn="b"/>
                      <a:r>
                        <a:rPr lang="en-IE" sz="1800" dirty="0">
                          <a:effectLst/>
                          <a:latin typeface="Tahoma" panose="020B0604030504040204" pitchFamily="34" charset="0"/>
                          <a:ea typeface="Tahoma" panose="020B0604030504040204" pitchFamily="34" charset="0"/>
                          <a:cs typeface="Tahoma" panose="020B0604030504040204" pitchFamily="34" charset="0"/>
                        </a:rPr>
                        <a:t> </a:t>
                      </a:r>
                    </a:p>
                  </a:txBody>
                  <a:tcPr marL="22663" marR="22663"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3600000" scaled="0"/>
                    </a:gra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99561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06907"/>
          </a:xfrm>
          <a:solidFill>
            <a:srgbClr val="F89A47"/>
          </a:solidFill>
        </p:spPr>
        <p:txBody>
          <a:bodyPr>
            <a:normAutofit/>
          </a:bodyPr>
          <a:lstStyle/>
          <a:p>
            <a:pPr algn="ctr"/>
            <a:r>
              <a:rPr lang="en-IE" sz="3600" b="1" dirty="0">
                <a:solidFill>
                  <a:schemeClr val="bg1"/>
                </a:solidFill>
                <a:latin typeface="Tahoma" panose="020B0604030504040204" pitchFamily="34" charset="0"/>
                <a:ea typeface="Tahoma" panose="020B0604030504040204" pitchFamily="34" charset="0"/>
                <a:cs typeface="Tahoma" panose="020B0604030504040204" pitchFamily="34" charset="0"/>
              </a:rPr>
              <a:t>Depaul Case Management Toolkit</a:t>
            </a:r>
          </a:p>
        </p:txBody>
      </p:sp>
      <p:sp>
        <p:nvSpPr>
          <p:cNvPr id="3" name="Content Placeholder 2"/>
          <p:cNvSpPr>
            <a:spLocks noGrp="1"/>
          </p:cNvSpPr>
          <p:nvPr>
            <p:ph idx="1"/>
          </p:nvPr>
        </p:nvSpPr>
        <p:spPr>
          <a:xfrm>
            <a:off x="628650" y="1460310"/>
            <a:ext cx="7886700" cy="4853130"/>
          </a:xfrm>
        </p:spPr>
        <p:txBody>
          <a:bodyPr>
            <a:normAutofit/>
          </a:bodyPr>
          <a:lstStyle/>
          <a:p>
            <a:r>
              <a:rPr lang="en-GB" sz="2400" dirty="0">
                <a:latin typeface="Tahoma" panose="020B0604030504040204" pitchFamily="34" charset="0"/>
                <a:ea typeface="Tahoma" panose="020B0604030504040204" pitchFamily="34" charset="0"/>
                <a:cs typeface="Tahoma" panose="020B0604030504040204" pitchFamily="34" charset="0"/>
              </a:rPr>
              <a:t>Depaul use an electronic client data management system to record all information in relation to the Service User Activity </a:t>
            </a:r>
            <a:r>
              <a:rPr lang="en-GB" sz="2400" dirty="0" err="1">
                <a:latin typeface="Tahoma" panose="020B0604030504040204" pitchFamily="34" charset="0"/>
                <a:ea typeface="Tahoma" panose="020B0604030504040204" pitchFamily="34" charset="0"/>
                <a:cs typeface="Tahoma" panose="020B0604030504040204" pitchFamily="34" charset="0"/>
              </a:rPr>
              <a:t>i.e</a:t>
            </a:r>
            <a:r>
              <a:rPr lang="en-GB" sz="2400" dirty="0">
                <a:latin typeface="Tahoma" panose="020B0604030504040204" pitchFamily="34" charset="0"/>
                <a:ea typeface="Tahoma" panose="020B0604030504040204" pitchFamily="34" charset="0"/>
                <a:cs typeface="Tahoma" panose="020B0604030504040204" pitchFamily="34" charset="0"/>
              </a:rPr>
              <a:t> – </a:t>
            </a:r>
          </a:p>
          <a:p>
            <a:endParaRPr lang="en-GB" sz="2400" dirty="0">
              <a:latin typeface="Tahoma" panose="020B0604030504040204" pitchFamily="34" charset="0"/>
              <a:ea typeface="Tahoma" panose="020B0604030504040204" pitchFamily="34" charset="0"/>
              <a:cs typeface="Tahoma" panose="020B0604030504040204" pitchFamily="34" charset="0"/>
            </a:endParaRPr>
          </a:p>
          <a:p>
            <a:pPr lvl="1"/>
            <a:r>
              <a:rPr lang="en-GB" dirty="0">
                <a:latin typeface="Tahoma" panose="020B0604030504040204" pitchFamily="34" charset="0"/>
                <a:ea typeface="Tahoma" panose="020B0604030504040204" pitchFamily="34" charset="0"/>
                <a:cs typeface="Tahoma" panose="020B0604030504040204" pitchFamily="34" charset="0"/>
              </a:rPr>
              <a:t>Initial Needs Assessments </a:t>
            </a:r>
          </a:p>
          <a:p>
            <a:pPr lvl="1"/>
            <a:r>
              <a:rPr lang="en-GB" dirty="0">
                <a:latin typeface="Tahoma" panose="020B0604030504040204" pitchFamily="34" charset="0"/>
                <a:ea typeface="Tahoma" panose="020B0604030504040204" pitchFamily="34" charset="0"/>
                <a:cs typeface="Tahoma" panose="020B0604030504040204" pitchFamily="34" charset="0"/>
              </a:rPr>
              <a:t>Support Planning </a:t>
            </a:r>
          </a:p>
          <a:p>
            <a:pPr lvl="1"/>
            <a:r>
              <a:rPr lang="en-GB" dirty="0" err="1">
                <a:latin typeface="Tahoma" panose="020B0604030504040204" pitchFamily="34" charset="0"/>
                <a:ea typeface="Tahoma" panose="020B0604030504040204" pitchFamily="34" charset="0"/>
                <a:cs typeface="Tahoma" panose="020B0604030504040204" pitchFamily="34" charset="0"/>
              </a:rPr>
              <a:t>Keyworking</a:t>
            </a:r>
            <a:r>
              <a:rPr lang="en-GB" dirty="0">
                <a:latin typeface="Tahoma" panose="020B0604030504040204" pitchFamily="34" charset="0"/>
                <a:ea typeface="Tahoma" panose="020B0604030504040204" pitchFamily="34" charset="0"/>
                <a:cs typeface="Tahoma" panose="020B0604030504040204" pitchFamily="34" charset="0"/>
              </a:rPr>
              <a:t>/Case Management </a:t>
            </a:r>
          </a:p>
          <a:p>
            <a:pPr lvl="1"/>
            <a:r>
              <a:rPr lang="en-GB" dirty="0">
                <a:latin typeface="Tahoma" panose="020B0604030504040204" pitchFamily="34" charset="0"/>
                <a:ea typeface="Tahoma" panose="020B0604030504040204" pitchFamily="34" charset="0"/>
                <a:cs typeface="Tahoma" panose="020B0604030504040204" pitchFamily="34" charset="0"/>
              </a:rPr>
              <a:t>Safety &amp; Wellbeing Assessment/Management </a:t>
            </a:r>
          </a:p>
          <a:p>
            <a:pPr lvl="1"/>
            <a:r>
              <a:rPr lang="en-GB" dirty="0">
                <a:latin typeface="Tahoma" panose="020B0604030504040204" pitchFamily="34" charset="0"/>
                <a:ea typeface="Tahoma" panose="020B0604030504040204" pitchFamily="34" charset="0"/>
                <a:cs typeface="Tahoma" panose="020B0604030504040204" pitchFamily="34" charset="0"/>
              </a:rPr>
              <a:t>Appointments </a:t>
            </a:r>
          </a:p>
          <a:p>
            <a:pPr lvl="1"/>
            <a:r>
              <a:rPr lang="en-GB" dirty="0">
                <a:latin typeface="Tahoma" panose="020B0604030504040204" pitchFamily="34" charset="0"/>
                <a:ea typeface="Tahoma" panose="020B0604030504040204" pitchFamily="34" charset="0"/>
                <a:cs typeface="Tahoma" panose="020B0604030504040204" pitchFamily="34" charset="0"/>
              </a:rPr>
              <a:t>Referrals to other agencies/services </a:t>
            </a:r>
            <a:endParaRPr lang="en-GB" sz="24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IE" altLang="en-US" sz="16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endParaRPr lang="en-IE"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9416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06907"/>
          </a:xfrm>
          <a:solidFill>
            <a:srgbClr val="F89A47"/>
          </a:solidFill>
        </p:spPr>
        <p:txBody>
          <a:bodyPr>
            <a:normAutofit/>
          </a:bodyPr>
          <a:lstStyle/>
          <a:p>
            <a:pPr algn="ctr"/>
            <a:r>
              <a:rPr lang="en-GB" sz="3600" b="1" dirty="0">
                <a:solidFill>
                  <a:schemeClr val="bg1"/>
                </a:solidFill>
                <a:latin typeface="Tahoma" panose="020B0604030504040204" pitchFamily="34" charset="0"/>
                <a:ea typeface="Tahoma" panose="020B0604030504040204" pitchFamily="34" charset="0"/>
                <a:cs typeface="Tahoma" panose="020B0604030504040204" pitchFamily="34" charset="0"/>
              </a:rPr>
              <a:t>Fidelity Assessment  </a:t>
            </a:r>
            <a:endParaRPr lang="en-IE"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normAutofit/>
          </a:bodyPr>
          <a:lstStyle/>
          <a:p>
            <a:r>
              <a:rPr lang="en-GB" sz="3200" dirty="0">
                <a:latin typeface="Tahoma" panose="020B0604030504040204" pitchFamily="34" charset="0"/>
                <a:ea typeface="Tahoma" panose="020B0604030504040204" pitchFamily="34" charset="0"/>
                <a:cs typeface="Tahoma" panose="020B0604030504040204" pitchFamily="34" charset="0"/>
              </a:rPr>
              <a:t>Housing Process and Structure</a:t>
            </a:r>
          </a:p>
          <a:p>
            <a:r>
              <a:rPr lang="en-GB" sz="3200" dirty="0">
                <a:latin typeface="Tahoma" panose="020B0604030504040204" pitchFamily="34" charset="0"/>
                <a:ea typeface="Tahoma" panose="020B0604030504040204" pitchFamily="34" charset="0"/>
                <a:cs typeface="Tahoma" panose="020B0604030504040204" pitchFamily="34" charset="0"/>
              </a:rPr>
              <a:t>How Housing and Services are related </a:t>
            </a:r>
          </a:p>
          <a:p>
            <a:r>
              <a:rPr lang="en-GB" sz="3200" dirty="0">
                <a:latin typeface="Tahoma" panose="020B0604030504040204" pitchFamily="34" charset="0"/>
                <a:ea typeface="Tahoma" panose="020B0604030504040204" pitchFamily="34" charset="0"/>
                <a:cs typeface="Tahoma" panose="020B0604030504040204" pitchFamily="34" charset="0"/>
              </a:rPr>
              <a:t>Service Philosophy</a:t>
            </a:r>
          </a:p>
          <a:p>
            <a:r>
              <a:rPr lang="en-GB" sz="3200" dirty="0">
                <a:latin typeface="Tahoma" panose="020B0604030504040204" pitchFamily="34" charset="0"/>
                <a:ea typeface="Tahoma" panose="020B0604030504040204" pitchFamily="34" charset="0"/>
                <a:cs typeface="Tahoma" panose="020B0604030504040204" pitchFamily="34" charset="0"/>
              </a:rPr>
              <a:t>Service Array</a:t>
            </a:r>
          </a:p>
          <a:p>
            <a:r>
              <a:rPr lang="en-GB" sz="3200" dirty="0">
                <a:latin typeface="Tahoma" panose="020B0604030504040204" pitchFamily="34" charset="0"/>
                <a:ea typeface="Tahoma" panose="020B0604030504040204" pitchFamily="34" charset="0"/>
                <a:cs typeface="Tahoma" panose="020B0604030504040204" pitchFamily="34" charset="0"/>
              </a:rPr>
              <a:t>Team Structure and HR</a:t>
            </a:r>
          </a:p>
        </p:txBody>
      </p:sp>
    </p:spTree>
    <p:extLst>
      <p:ext uri="{BB962C8B-B14F-4D97-AF65-F5344CB8AC3E}">
        <p14:creationId xmlns:p14="http://schemas.microsoft.com/office/powerpoint/2010/main" val="2016398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BDD193A2D305499E707058B149DD6A" ma:contentTypeVersion="12" ma:contentTypeDescription="Create a new document." ma:contentTypeScope="" ma:versionID="b712a7f457c3c714e6d14e5fd0f20e47">
  <xsd:schema xmlns:xsd="http://www.w3.org/2001/XMLSchema" xmlns:xs="http://www.w3.org/2001/XMLSchema" xmlns:p="http://schemas.microsoft.com/office/2006/metadata/properties" xmlns:ns2="3b557957-13a2-406a-9353-9d69d3c57766" xmlns:ns3="bca9822e-211d-4723-85f2-b3c70f22749b" targetNamespace="http://schemas.microsoft.com/office/2006/metadata/properties" ma:root="true" ma:fieldsID="59c23e85dfce4b82b71ae36339d9281b" ns2:_="" ns3:_="">
    <xsd:import namespace="3b557957-13a2-406a-9353-9d69d3c57766"/>
    <xsd:import namespace="bca9822e-211d-4723-85f2-b3c70f22749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557957-13a2-406a-9353-9d69d3c577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a9822e-211d-4723-85f2-b3c70f22749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BE5DEC-0F36-4D5B-BD9D-2237F7EB59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557957-13a2-406a-9353-9d69d3c57766"/>
    <ds:schemaRef ds:uri="bca9822e-211d-4723-85f2-b3c70f2274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E9B236-3D52-4863-8CC4-66DEEE3C3115}">
  <ds:schemaRefs>
    <ds:schemaRef ds:uri="http://schemas.microsoft.com/sharepoint/v3/contenttype/forms"/>
  </ds:schemaRefs>
</ds:datastoreItem>
</file>

<file path=customXml/itemProps3.xml><?xml version="1.0" encoding="utf-8"?>
<ds:datastoreItem xmlns:ds="http://schemas.openxmlformats.org/officeDocument/2006/customXml" ds:itemID="{CC4BBFB4-58AE-4901-A539-04DADCB37AA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1109</TotalTime>
  <Words>1192</Words>
  <Application>Microsoft Office PowerPoint</Application>
  <PresentationFormat>On-screen Show (4:3)</PresentationFormat>
  <Paragraphs>202</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Tahoma</vt:lpstr>
      <vt:lpstr>Wingdings</vt:lpstr>
      <vt:lpstr>Office Theme</vt:lpstr>
      <vt:lpstr>2_Office Theme</vt:lpstr>
      <vt:lpstr>PowerPoint Presentation</vt:lpstr>
      <vt:lpstr>Who is Depaul?</vt:lpstr>
      <vt:lpstr>Who do we work with?</vt:lpstr>
      <vt:lpstr>History of the Service</vt:lpstr>
      <vt:lpstr>PowerPoint Presentation</vt:lpstr>
      <vt:lpstr>PowerPoint Presentation</vt:lpstr>
      <vt:lpstr>PowerPoint Presentation</vt:lpstr>
      <vt:lpstr>Depaul Case Management Toolkit</vt:lpstr>
      <vt:lpstr>Fidelity Assessment  </vt:lpstr>
      <vt:lpstr>Methodology Used to Evaluate the Service  </vt:lpstr>
      <vt:lpstr>Fidelity Assessment</vt:lpstr>
      <vt:lpstr>PowerPoint Presentation</vt:lpstr>
      <vt:lpstr>Demographics</vt:lpstr>
      <vt:lpstr>Tenancy Sustainment</vt:lpstr>
      <vt:lpstr>PowerPoint Presentation</vt:lpstr>
      <vt:lpstr>PowerPoint Presentation</vt:lpstr>
      <vt:lpstr>Recommendations</vt:lpstr>
      <vt:lpstr>Recommendations</vt:lpstr>
      <vt:lpstr>Impact of Covid </vt:lpstr>
      <vt:lpstr>PowerPoint Presentation</vt:lpstr>
      <vt:lpstr>The principle of the manual </vt:lpstr>
      <vt:lpstr>Contact Information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Mairead Murphy</dc:creator>
  <cp:lastModifiedBy>Joseph Coules</cp:lastModifiedBy>
  <cp:revision>51</cp:revision>
  <cp:lastPrinted>2020-11-02T20:37:40Z</cp:lastPrinted>
  <dcterms:created xsi:type="dcterms:W3CDTF">2018-06-26T10:28:35Z</dcterms:created>
  <dcterms:modified xsi:type="dcterms:W3CDTF">2020-11-03T10:42:34Z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0x01010001BDD193A2D305499E707058B149DD6A</vt:lpwstr>
  </property>
</Properties>
</file>