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drawings/drawing1.xml" ContentType="application/vnd.openxmlformats-officedocument.drawingml.chartshapes+xml"/>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6" r:id="rId2"/>
  </p:sldMasterIdLst>
  <p:notesMasterIdLst>
    <p:notesMasterId r:id="rId20"/>
  </p:notesMasterIdLst>
  <p:handoutMasterIdLst>
    <p:handoutMasterId r:id="rId21"/>
  </p:handoutMasterIdLst>
  <p:sldIdLst>
    <p:sldId id="345" r:id="rId3"/>
    <p:sldId id="355" r:id="rId4"/>
    <p:sldId id="592" r:id="rId5"/>
    <p:sldId id="358" r:id="rId6"/>
    <p:sldId id="607" r:id="rId7"/>
    <p:sldId id="615" r:id="rId8"/>
    <p:sldId id="616" r:id="rId9"/>
    <p:sldId id="605" r:id="rId10"/>
    <p:sldId id="617" r:id="rId11"/>
    <p:sldId id="618" r:id="rId12"/>
    <p:sldId id="619" r:id="rId13"/>
    <p:sldId id="620" r:id="rId14"/>
    <p:sldId id="621" r:id="rId15"/>
    <p:sldId id="622" r:id="rId16"/>
    <p:sldId id="623" r:id="rId17"/>
    <p:sldId id="624" r:id="rId18"/>
    <p:sldId id="279"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
          <p15:clr>
            <a:srgbClr val="A4A3A4"/>
          </p15:clr>
        </p15:guide>
        <p15:guide id="2" orient="horz" pos="3919">
          <p15:clr>
            <a:srgbClr val="A4A3A4"/>
          </p15:clr>
        </p15:guide>
        <p15:guide id="3" orient="horz" pos="3694">
          <p15:clr>
            <a:srgbClr val="A4A3A4"/>
          </p15:clr>
        </p15:guide>
        <p15:guide id="4" orient="horz" pos="1162">
          <p15:clr>
            <a:srgbClr val="A4A3A4"/>
          </p15:clr>
        </p15:guide>
        <p15:guide id="5" orient="horz" pos="2160">
          <p15:clr>
            <a:srgbClr val="A4A3A4"/>
          </p15:clr>
        </p15:guide>
        <p15:guide id="6" pos="224">
          <p15:clr>
            <a:srgbClr val="A4A3A4"/>
          </p15:clr>
        </p15:guide>
        <p15:guide id="7" pos="5533">
          <p15:clr>
            <a:srgbClr val="A4A3A4"/>
          </p15:clr>
        </p15:guide>
        <p15:guide id="8" pos="3109">
          <p15:clr>
            <a:srgbClr val="A4A3A4"/>
          </p15:clr>
        </p15:guide>
        <p15:guide id="9" pos="2879">
          <p15:clr>
            <a:srgbClr val="A4A3A4"/>
          </p15:clr>
        </p15:guide>
        <p15:guide id="10" pos="4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48B"/>
    <a:srgbClr val="9D3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2105" autoAdjust="0"/>
  </p:normalViewPr>
  <p:slideViewPr>
    <p:cSldViewPr snapToGrid="0" snapToObjects="1">
      <p:cViewPr varScale="1">
        <p:scale>
          <a:sx n="56" d="100"/>
          <a:sy n="56" d="100"/>
        </p:scale>
        <p:origin x="1672" y="56"/>
      </p:cViewPr>
      <p:guideLst>
        <p:guide orient="horz" pos="227"/>
        <p:guide orient="horz" pos="3919"/>
        <p:guide orient="horz" pos="3694"/>
        <p:guide orient="horz" pos="1162"/>
        <p:guide orient="horz" pos="2160"/>
        <p:guide pos="224"/>
        <p:guide pos="5533"/>
        <p:guide pos="3109"/>
        <p:guide pos="2879"/>
        <p:guide pos="4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CFE-DC\Projects\Research%20&amp;%20Evaluation\Homeless%20Link%20-%20Housing%20First%20England%20evaluation\CFE%20-%20all%20data%20provided%20by%20H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tx2"/>
            </a:solidFill>
            <a:ln>
              <a:noFill/>
            </a:ln>
            <a:effectLst/>
          </c:spPr>
          <c:invertIfNegative val="0"/>
          <c:dPt>
            <c:idx val="4"/>
            <c:invertIfNegative val="0"/>
            <c:bubble3D val="0"/>
            <c:spPr>
              <a:solidFill>
                <a:schemeClr val="tx2"/>
              </a:solidFill>
              <a:ln>
                <a:noFill/>
              </a:ln>
              <a:effectLst/>
            </c:spPr>
            <c:extLst>
              <c:ext xmlns:c16="http://schemas.microsoft.com/office/drawing/2014/chart" uri="{C3380CC4-5D6E-409C-BE32-E72D297353CC}">
                <c16:uniqueId val="{00000001-CA31-41F6-91FE-F803501439F6}"/>
              </c:ext>
            </c:extLst>
          </c:dPt>
          <c:dPt>
            <c:idx val="5"/>
            <c:invertIfNegative val="0"/>
            <c:bubble3D val="0"/>
            <c:spPr>
              <a:solidFill>
                <a:schemeClr val="tx2"/>
              </a:solidFill>
              <a:ln>
                <a:noFill/>
              </a:ln>
              <a:effectLst/>
            </c:spPr>
            <c:extLst>
              <c:ext xmlns:c16="http://schemas.microsoft.com/office/drawing/2014/chart" uri="{C3380CC4-5D6E-409C-BE32-E72D297353CC}">
                <c16:uniqueId val="{00000003-CA31-41F6-91FE-F803501439F6}"/>
              </c:ext>
            </c:extLst>
          </c:dPt>
          <c:dPt>
            <c:idx val="6"/>
            <c:invertIfNegative val="0"/>
            <c:bubble3D val="0"/>
            <c:spPr>
              <a:solidFill>
                <a:schemeClr val="tx2"/>
              </a:solidFill>
              <a:ln>
                <a:noFill/>
              </a:ln>
              <a:effectLst/>
            </c:spPr>
            <c:extLst>
              <c:ext xmlns:c16="http://schemas.microsoft.com/office/drawing/2014/chart" uri="{C3380CC4-5D6E-409C-BE32-E72D297353CC}">
                <c16:uniqueId val="{00000005-CA31-41F6-91FE-F803501439F6}"/>
              </c:ext>
            </c:extLst>
          </c:dPt>
          <c:dPt>
            <c:idx val="7"/>
            <c:invertIfNegative val="0"/>
            <c:bubble3D val="0"/>
            <c:spPr>
              <a:solidFill>
                <a:schemeClr val="tx2"/>
              </a:solidFill>
              <a:ln>
                <a:noFill/>
              </a:ln>
              <a:effectLst/>
            </c:spPr>
            <c:extLst>
              <c:ext xmlns:c16="http://schemas.microsoft.com/office/drawing/2014/chart" uri="{C3380CC4-5D6E-409C-BE32-E72D297353CC}">
                <c16:uniqueId val="{00000007-CA31-41F6-91FE-F803501439F6}"/>
              </c:ext>
            </c:extLst>
          </c:dPt>
          <c:dLbls>
            <c:dLbl>
              <c:idx val="0"/>
              <c:layout>
                <c:manualLayout>
                  <c:x val="3.2206119162640902E-3"/>
                  <c:y val="1.598345661337787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959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A31-41F6-91FE-F803501439F6}"/>
                </c:ext>
              </c:extLst>
            </c:dLbl>
            <c:dLbl>
              <c:idx val="1"/>
              <c:layout>
                <c:manualLayout>
                  <c:x val="0"/>
                  <c:y val="1.371955778254990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959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A31-41F6-91FE-F803501439F6}"/>
                </c:ext>
              </c:extLst>
            </c:dLbl>
            <c:dLbl>
              <c:idx val="2"/>
              <c:layout>
                <c:manualLayout>
                  <c:x val="1.6103059581319861E-3"/>
                  <c:y val="-2.4420583790662532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959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A31-41F6-91FE-F803501439F6}"/>
                </c:ext>
              </c:extLst>
            </c:dLbl>
            <c:dLbl>
              <c:idx val="3"/>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A31-41F6-91FE-F803501439F6}"/>
                </c:ext>
              </c:extLst>
            </c:dLbl>
            <c:dLbl>
              <c:idx val="4"/>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A31-41F6-91FE-F803501439F6}"/>
                </c:ext>
              </c:extLst>
            </c:dLbl>
            <c:dLbl>
              <c:idx val="5"/>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A31-41F6-91FE-F803501439F6}"/>
                </c:ext>
              </c:extLst>
            </c:dLbl>
            <c:dLbl>
              <c:idx val="6"/>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A31-41F6-91FE-F803501439F6}"/>
                </c:ext>
              </c:extLst>
            </c:dLbl>
            <c:dLbl>
              <c:idx val="7"/>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A31-41F6-91FE-F803501439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8"/>
              <c:pt idx="0">
                <c:v>2011</c:v>
              </c:pt>
              <c:pt idx="1">
                <c:v>2012</c:v>
              </c:pt>
              <c:pt idx="2">
                <c:v>2013</c:v>
              </c:pt>
              <c:pt idx="3">
                <c:v>2014</c:v>
              </c:pt>
              <c:pt idx="4">
                <c:v>2015</c:v>
              </c:pt>
              <c:pt idx="5">
                <c:v>2016</c:v>
              </c:pt>
              <c:pt idx="6">
                <c:v>2017</c:v>
              </c:pt>
              <c:pt idx="7">
                <c:v>2018</c:v>
              </c:pt>
            </c:numLit>
          </c:cat>
          <c:val>
            <c:numRef>
              <c:f>'HF Data'!$H$15:$O$15</c:f>
              <c:numCache>
                <c:formatCode>General</c:formatCode>
                <c:ptCount val="8"/>
                <c:pt idx="0">
                  <c:v>1</c:v>
                </c:pt>
                <c:pt idx="1">
                  <c:v>1</c:v>
                </c:pt>
                <c:pt idx="2">
                  <c:v>1</c:v>
                </c:pt>
                <c:pt idx="3">
                  <c:v>5</c:v>
                </c:pt>
                <c:pt idx="4">
                  <c:v>9</c:v>
                </c:pt>
                <c:pt idx="5">
                  <c:v>8</c:v>
                </c:pt>
                <c:pt idx="6">
                  <c:v>17</c:v>
                </c:pt>
                <c:pt idx="7">
                  <c:v>4</c:v>
                </c:pt>
              </c:numCache>
            </c:numRef>
          </c:val>
          <c:extLst>
            <c:ext xmlns:c16="http://schemas.microsoft.com/office/drawing/2014/chart" uri="{C3380CC4-5D6E-409C-BE32-E72D297353CC}">
              <c16:uniqueId val="{0000000C-CA31-41F6-91FE-F803501439F6}"/>
            </c:ext>
          </c:extLst>
        </c:ser>
        <c:dLbls>
          <c:showLegendKey val="0"/>
          <c:showVal val="0"/>
          <c:showCatName val="0"/>
          <c:showSerName val="0"/>
          <c:showPercent val="0"/>
          <c:showBubbleSize val="0"/>
        </c:dLbls>
        <c:gapWidth val="70"/>
        <c:overlap val="-27"/>
        <c:axId val="412806336"/>
        <c:axId val="412804376"/>
      </c:barChart>
      <c:catAx>
        <c:axId val="41280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2804376"/>
        <c:crosses val="autoZero"/>
        <c:auto val="1"/>
        <c:lblAlgn val="ctr"/>
        <c:lblOffset val="100"/>
        <c:noMultiLvlLbl val="0"/>
      </c:catAx>
      <c:valAx>
        <c:axId val="412804376"/>
        <c:scaling>
          <c:orientation val="minMax"/>
        </c:scaling>
        <c:delete val="1"/>
        <c:axPos val="l"/>
        <c:numFmt formatCode="General" sourceLinked="1"/>
        <c:majorTickMark val="none"/>
        <c:minorTickMark val="none"/>
        <c:tickLblPos val="nextTo"/>
        <c:crossAx val="412806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0.25249</cdr:x>
      <cdr:y>0</cdr:y>
    </cdr:from>
    <cdr:to>
      <cdr:x>0.42284</cdr:x>
      <cdr:y>0.09935</cdr:y>
    </cdr:to>
    <cdr:sp macro="" textlink="">
      <cdr:nvSpPr>
        <cdr:cNvPr id="2" name="TextBox 9">
          <a:extLst xmlns:a="http://schemas.openxmlformats.org/drawingml/2006/main">
            <a:ext uri="{FF2B5EF4-FFF2-40B4-BE49-F238E27FC236}">
              <a16:creationId xmlns:a16="http://schemas.microsoft.com/office/drawing/2014/main" id="{0A235140-E8A7-452D-96CD-2D7F43D9D52F}"/>
            </a:ext>
          </a:extLst>
        </cdr:cNvPr>
        <cdr:cNvSpPr txBox="1"/>
      </cdr:nvSpPr>
      <cdr:spPr>
        <a:xfrm xmlns:a="http://schemas.openxmlformats.org/drawingml/2006/main">
          <a:off x="1740647" y="0"/>
          <a:ext cx="117437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dirty="0"/>
            <a:t>HTF funding</a:t>
          </a:r>
        </a:p>
      </cdr:txBody>
    </cdr:sp>
  </cdr:relSizeAnchor>
  <cdr:relSizeAnchor xmlns:cdr="http://schemas.openxmlformats.org/drawingml/2006/chartDrawing">
    <cdr:from>
      <cdr:x>0.35807</cdr:x>
      <cdr:y>0.09734</cdr:y>
    </cdr:from>
    <cdr:to>
      <cdr:x>0.35807</cdr:x>
      <cdr:y>0.65843</cdr:y>
    </cdr:to>
    <cdr:cxnSp macro="">
      <cdr:nvCxnSpPr>
        <cdr:cNvPr id="3" name="Straight Arrow Connector 2">
          <a:extLst xmlns:a="http://schemas.openxmlformats.org/drawingml/2006/main">
            <a:ext uri="{FF2B5EF4-FFF2-40B4-BE49-F238E27FC236}">
              <a16:creationId xmlns:a16="http://schemas.microsoft.com/office/drawing/2014/main" id="{4ECC4714-81E7-427C-B91E-403946F64A49}"/>
            </a:ext>
          </a:extLst>
        </cdr:cNvPr>
        <cdr:cNvCxnSpPr/>
      </cdr:nvCxnSpPr>
      <cdr:spPr>
        <a:xfrm xmlns:a="http://schemas.openxmlformats.org/drawingml/2006/main">
          <a:off x="2468489" y="271379"/>
          <a:ext cx="0" cy="156434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0.56051</cdr:x>
      <cdr:y>0.03136</cdr:y>
    </cdr:from>
    <cdr:to>
      <cdr:x>0.56051</cdr:x>
      <cdr:y>0.41962</cdr:y>
    </cdr:to>
    <cdr:cxnSp macro="">
      <cdr:nvCxnSpPr>
        <cdr:cNvPr id="4" name="Straight Arrow Connector 3">
          <a:extLst xmlns:a="http://schemas.openxmlformats.org/drawingml/2006/main">
            <a:ext uri="{FF2B5EF4-FFF2-40B4-BE49-F238E27FC236}">
              <a16:creationId xmlns:a16="http://schemas.microsoft.com/office/drawing/2014/main" id="{8629457C-BAC3-4E6A-B5B2-AD69ED1E4E09}"/>
            </a:ext>
          </a:extLst>
        </cdr:cNvPr>
        <cdr:cNvCxnSpPr/>
      </cdr:nvCxnSpPr>
      <cdr:spPr>
        <a:xfrm xmlns:a="http://schemas.openxmlformats.org/drawingml/2006/main">
          <a:off x="3864087" y="87444"/>
          <a:ext cx="0" cy="1082457"/>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D0A543-5952-4285-B622-A7F41228B81E}" type="datetimeFigureOut">
              <a:rPr lang="en-GB" smtClean="0"/>
              <a:t>23/10/2020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855406-BCC9-446C-8AC8-436906E398E6}" type="slidenum">
              <a:rPr lang="en-GB" smtClean="0"/>
              <a:t>‹#›</a:t>
            </a:fld>
            <a:endParaRPr lang="en-GB"/>
          </a:p>
        </p:txBody>
      </p:sp>
    </p:spTree>
    <p:extLst>
      <p:ext uri="{BB962C8B-B14F-4D97-AF65-F5344CB8AC3E}">
        <p14:creationId xmlns:p14="http://schemas.microsoft.com/office/powerpoint/2010/main" val="2741049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058F4CA-8A68-4E0A-9E3D-F15B68BB9973}" type="datetimeFigureOut">
              <a:rPr lang="en-GB" smtClean="0"/>
              <a:t>23/10/2020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C1F5C32-835F-4DD1-A8B6-7A6C78FEFB39}" type="slidenum">
              <a:rPr lang="en-GB" smtClean="0"/>
              <a:t>‹#›</a:t>
            </a:fld>
            <a:endParaRPr lang="en-GB"/>
          </a:p>
        </p:txBody>
      </p:sp>
    </p:spTree>
    <p:extLst>
      <p:ext uri="{BB962C8B-B14F-4D97-AF65-F5344CB8AC3E}">
        <p14:creationId xmlns:p14="http://schemas.microsoft.com/office/powerpoint/2010/main" val="18764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F5C32-835F-4DD1-A8B6-7A6C78FEFB39}" type="slidenum">
              <a:rPr lang="en-GB" smtClean="0"/>
              <a:t>1</a:t>
            </a:fld>
            <a:endParaRPr lang="en-GB"/>
          </a:p>
        </p:txBody>
      </p:sp>
    </p:spTree>
    <p:extLst>
      <p:ext uri="{BB962C8B-B14F-4D97-AF65-F5344CB8AC3E}">
        <p14:creationId xmlns:p14="http://schemas.microsoft.com/office/powerpoint/2010/main" val="372466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4465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70825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4465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2015 we had done some scoping research into the use of HF in the sector and realised that knowledge was really mixed. People were using HF to describe different types of services - some very high fidelity, and others which were working with lower needs clients or providing less intensive support.</a:t>
            </a:r>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969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2016, when HFE project started, we decided to launch the principles of HF to the sector - a key milestone for our project. At this point, we were aware of the Pathways and HF Europe principles. We worked with the University of York to understand more about the international context and use of HF, and decided to tweak the existing principles to make sure they were contextualised to our sector. This was essentially semantic; we changed the language to fit with the language used in our sector and we removed a principle about person-centred support as we felt this was inherent in other principles. The process involved HF services in England who fed back and helped us shape the document. Once that was done it was sent to international experts (e.g. Canada and Sam </a:t>
            </a:r>
            <a:r>
              <a:rPr lang="en-GB" sz="1200" b="0" i="0" kern="1200" dirty="0" err="1" smtClean="0">
                <a:solidFill>
                  <a:schemeClr val="tx1"/>
                </a:solidFill>
                <a:effectLst/>
                <a:latin typeface="+mn-lt"/>
                <a:ea typeface="+mn-ea"/>
                <a:cs typeface="+mn-cs"/>
              </a:rPr>
              <a:t>Tsemberis</a:t>
            </a:r>
            <a:r>
              <a:rPr lang="en-GB" sz="1200" b="0" i="0" kern="1200" dirty="0" smtClean="0">
                <a:solidFill>
                  <a:schemeClr val="tx1"/>
                </a:solidFill>
                <a:effectLst/>
                <a:latin typeface="+mn-lt"/>
                <a:ea typeface="+mn-ea"/>
                <a:cs typeface="+mn-cs"/>
              </a:rPr>
              <a:t>) for feedback. We launched them in Autumn 2016 at three events across the country. A couple of years later we developed the fidelity guidance and we are piloting the use of a fidelity assessment tool in the MHCLG pilot programme evaluation.</a:t>
            </a:r>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96370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2836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23244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17</a:t>
            </a:fld>
            <a:endParaRPr lang="en-GB"/>
          </a:p>
        </p:txBody>
      </p:sp>
    </p:spTree>
    <p:extLst>
      <p:ext uri="{BB962C8B-B14F-4D97-AF65-F5344CB8AC3E}">
        <p14:creationId xmlns:p14="http://schemas.microsoft.com/office/powerpoint/2010/main" val="284215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50230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26917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39911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287250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95230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19418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58755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238551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219524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24557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589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5197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2166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45750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15431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46285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39518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86779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pic>
        <p:nvPicPr>
          <p:cNvPr id="5" name="Picture 4" descr="hl_logo_purple_rgb_med-r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13554129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a:solidFill>
                  <a:srgbClr val="9D3F7B"/>
                </a:solidFill>
              </a:rPr>
              <a:t>www.homeless.org</a:t>
            </a:r>
            <a:endParaRPr lang="en-US" dirty="0">
              <a:solidFill>
                <a:srgbClr val="9D3F7B"/>
              </a:solidFill>
            </a:endParaRPr>
          </a:p>
        </p:txBody>
      </p:sp>
      <p:pic>
        <p:nvPicPr>
          <p:cNvPr id="5" name="Picture 4" descr="hl_logo_purple_rgb_med-r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25959678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Alex.smith@homelesslink.org.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hfe.homeles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zmkwI9pPd_0"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900" b="97200" l="3167" r="95500">
                        <a14:foregroundMark x1="49250" y1="51400" x2="50333" y2="55300"/>
                        <a14:foregroundMark x1="53750" y1="50600" x2="56167" y2="52400"/>
                        <a14:foregroundMark x1="52500" y1="53000" x2="52500" y2="53000"/>
                        <a14:foregroundMark x1="59750" y1="50400" x2="59750" y2="50400"/>
                        <a14:foregroundMark x1="58667" y1="50600" x2="58667" y2="50600"/>
                        <a14:foregroundMark x1="57417" y1="48800" x2="61250" y2="47300"/>
                        <a14:foregroundMark x1="66833" y1="49100" x2="69583" y2="46000"/>
                        <a14:foregroundMark x1="71333" y1="46300" x2="71583" y2="49600"/>
                        <a14:foregroundMark x1="76500" y1="43200" x2="76500" y2="43200"/>
                        <a14:foregroundMark x1="76500" y1="44500" x2="76250" y2="40900"/>
                        <a14:foregroundMark x1="84417" y1="40600" x2="84417" y2="46300"/>
                        <a14:foregroundMark x1="57417" y1="61700" x2="59167" y2="59900"/>
                        <a14:foregroundMark x1="56750" y1="57800" x2="55500" y2="60400"/>
                        <a14:foregroundMark x1="62333" y1="53700" x2="64083" y2="59600"/>
                        <a14:foregroundMark x1="65750" y1="58900" x2="68333" y2="57600"/>
                        <a14:foregroundMark x1="65750" y1="55800" x2="65750" y2="55800"/>
                        <a14:foregroundMark x1="65083" y1="59400" x2="67667" y2="56300"/>
                        <a14:foregroundMark x1="70667" y1="55500" x2="68750" y2="57800"/>
                        <a14:foregroundMark x1="77083" y1="52400" x2="78417" y2="53000"/>
                        <a14:foregroundMark x1="78417" y1="52700" x2="80750" y2="50600"/>
                        <a14:foregroundMark x1="77333" y1="52400" x2="77583" y2="53500"/>
                        <a14:foregroundMark x1="84417" y1="50400" x2="84583" y2="49600"/>
                        <a14:foregroundMark x1="42333" y1="8500" x2="59583" y2="4900"/>
                        <a14:foregroundMark x1="91750" y1="23800" x2="91000" y2="22400"/>
                      </a14:backgroundRemoval>
                    </a14:imgEffect>
                  </a14:imgLayer>
                </a14:imgProps>
              </a:ext>
              <a:ext uri="{28A0092B-C50C-407E-A947-70E740481C1C}">
                <a14:useLocalDpi xmlns:a14="http://schemas.microsoft.com/office/drawing/2010/main" val="0"/>
              </a:ext>
            </a:extLst>
          </a:blip>
          <a:stretch>
            <a:fillRect/>
          </a:stretch>
        </p:blipFill>
        <p:spPr>
          <a:xfrm>
            <a:off x="94102" y="364793"/>
            <a:ext cx="4074812" cy="3395677"/>
          </a:xfrm>
          <a:prstGeom prst="rect">
            <a:avLst/>
          </a:prstGeom>
        </p:spPr>
      </p:pic>
      <p:sp>
        <p:nvSpPr>
          <p:cNvPr id="4"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www.hfe.homeless.org.uk</a:t>
            </a:r>
          </a:p>
        </p:txBody>
      </p:sp>
      <p:sp>
        <p:nvSpPr>
          <p:cNvPr id="10"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3" name="TextBox 2"/>
          <p:cNvSpPr txBox="1"/>
          <p:nvPr/>
        </p:nvSpPr>
        <p:spPr>
          <a:xfrm>
            <a:off x="3077293" y="1677761"/>
            <a:ext cx="5522598" cy="3785652"/>
          </a:xfrm>
          <a:prstGeom prst="rect">
            <a:avLst/>
          </a:prstGeom>
          <a:noFill/>
        </p:spPr>
        <p:txBody>
          <a:bodyPr wrap="square" rtlCol="0">
            <a:spAutoFit/>
          </a:bodyPr>
          <a:lstStyle/>
          <a:p>
            <a:pPr algn="ctr"/>
            <a:r>
              <a:rPr lang="en-GB" sz="4000" b="1" dirty="0">
                <a:solidFill>
                  <a:schemeClr val="bg2">
                    <a:lumMod val="50000"/>
                  </a:schemeClr>
                </a:solidFill>
                <a:latin typeface="Arial" panose="020B0604020202020204" pitchFamily="34" charset="0"/>
                <a:cs typeface="Arial" panose="020B0604020202020204" pitchFamily="34" charset="0"/>
              </a:rPr>
              <a:t>Housing First in </a:t>
            </a:r>
            <a:r>
              <a:rPr lang="en-GB" sz="4000" b="1" dirty="0" smtClean="0">
                <a:solidFill>
                  <a:schemeClr val="bg2">
                    <a:lumMod val="50000"/>
                  </a:schemeClr>
                </a:solidFill>
                <a:latin typeface="Arial" panose="020B0604020202020204" pitchFamily="34" charset="0"/>
                <a:cs typeface="Arial" panose="020B0604020202020204" pitchFamily="34" charset="0"/>
              </a:rPr>
              <a:t>England</a:t>
            </a:r>
            <a:endParaRPr lang="en-GB" sz="4000" b="1" dirty="0">
              <a:solidFill>
                <a:schemeClr val="bg2">
                  <a:lumMod val="50000"/>
                </a:schemeClr>
              </a:solidFill>
              <a:latin typeface="Arial" panose="020B0604020202020204" pitchFamily="34" charset="0"/>
              <a:cs typeface="Arial" panose="020B0604020202020204" pitchFamily="34" charset="0"/>
            </a:endParaRPr>
          </a:p>
          <a:p>
            <a:pPr algn="ctr"/>
            <a:r>
              <a:rPr lang="en-GB" sz="4000" dirty="0">
                <a:solidFill>
                  <a:schemeClr val="bg2">
                    <a:lumMod val="50000"/>
                  </a:schemeClr>
                </a:solidFill>
                <a:latin typeface="Arial" panose="020B0604020202020204" pitchFamily="34" charset="0"/>
                <a:cs typeface="Arial" panose="020B0604020202020204" pitchFamily="34" charset="0"/>
              </a:rPr>
              <a:t>An </a:t>
            </a:r>
            <a:r>
              <a:rPr lang="en-GB" sz="4000" dirty="0" smtClean="0">
                <a:solidFill>
                  <a:schemeClr val="bg2">
                    <a:lumMod val="50000"/>
                  </a:schemeClr>
                </a:solidFill>
                <a:latin typeface="Arial" panose="020B0604020202020204" pitchFamily="34" charset="0"/>
                <a:cs typeface="Arial" panose="020B0604020202020204" pitchFamily="34" charset="0"/>
              </a:rPr>
              <a:t>Introduction to the Principles</a:t>
            </a:r>
            <a:endParaRPr lang="en-GB" sz="4000" dirty="0">
              <a:solidFill>
                <a:schemeClr val="bg2">
                  <a:lumMod val="50000"/>
                </a:schemeClr>
              </a:solidFill>
              <a:latin typeface="Arial" panose="020B0604020202020204" pitchFamily="34" charset="0"/>
              <a:cs typeface="Arial" panose="020B0604020202020204" pitchFamily="34" charset="0"/>
            </a:endParaRPr>
          </a:p>
          <a:p>
            <a:pPr algn="ctr"/>
            <a:endParaRPr lang="en-GB" sz="4000" b="1" dirty="0"/>
          </a:p>
          <a:p>
            <a:pPr algn="ctr"/>
            <a:endParaRPr lang="en-GB" sz="4000" b="1" dirty="0"/>
          </a:p>
        </p:txBody>
      </p:sp>
      <p:sp>
        <p:nvSpPr>
          <p:cNvPr id="12" name="Title 1">
            <a:extLst>
              <a:ext uri="{FF2B5EF4-FFF2-40B4-BE49-F238E27FC236}">
                <a16:creationId xmlns:a16="http://schemas.microsoft.com/office/drawing/2014/main" id="{72320FBD-249B-4ACE-9DE7-B63E6A63D0AB}"/>
              </a:ext>
            </a:extLst>
          </p:cNvPr>
          <p:cNvSpPr txBox="1">
            <a:spLocks/>
          </p:cNvSpPr>
          <p:nvPr/>
        </p:nvSpPr>
        <p:spPr>
          <a:xfrm>
            <a:off x="1" y="5553831"/>
            <a:ext cx="7399282" cy="666950"/>
          </a:xfrm>
          <a:prstGeom prst="rect">
            <a:avLst/>
          </a:prstGeom>
          <a:solidFill>
            <a:schemeClr val="accent1">
              <a:alpha val="85000"/>
            </a:schemeClr>
          </a:solidFill>
          <a:ln>
            <a:noFill/>
          </a:ln>
        </p:spPr>
        <p:txBody>
          <a:bodyPr vert="horz" wrap="square" lIns="360000" tIns="108000" rIns="108000" bIns="108000" rtlCol="0" anchor="t" anchorCtr="0">
            <a:spAutoFit/>
          </a:bodyPr>
          <a:lstStyle>
            <a:lvl1pPr algn="ctr" defTabSz="457200" rtl="0" eaLnBrk="1" latinLnBrk="0" hangingPunct="1">
              <a:spcBef>
                <a:spcPct val="0"/>
              </a:spcBef>
              <a:buNone/>
              <a:defRPr sz="4400" b="0" kern="1200">
                <a:solidFill>
                  <a:schemeClr val="tx2"/>
                </a:solidFill>
                <a:latin typeface="+mj-lt"/>
                <a:ea typeface="+mj-ea"/>
                <a:cs typeface="+mj-cs"/>
              </a:defRPr>
            </a:lvl1p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Alex Smith, Homeless Link</a:t>
            </a:r>
            <a:endParaRPr lang="en-US" sz="3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413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0" y="6390547"/>
            <a:ext cx="4687478" cy="467453"/>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687478" y="6390547"/>
            <a:ext cx="4456522" cy="467453"/>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0" y="-15376"/>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2</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656428"/>
            <a:ext cx="6965214" cy="415498"/>
          </a:xfrm>
          <a:prstGeom prst="rect">
            <a:avLst/>
          </a:prstGeom>
          <a:solidFill>
            <a:schemeClr val="tx1"/>
          </a:solidFill>
        </p:spPr>
        <p:txBody>
          <a:bodyPr wrap="square">
            <a:spAutoFit/>
          </a:bodyPr>
          <a:lstStyle/>
          <a:p>
            <a:r>
              <a:rPr lang="en-US" sz="2100" b="1" dirty="0">
                <a:solidFill>
                  <a:srgbClr val="FFFFFF"/>
                </a:solidFill>
                <a:latin typeface="Arial" panose="020B0604020202020204" pitchFamily="34" charset="0"/>
                <a:cs typeface="Arial" panose="020B0604020202020204" pitchFamily="34" charset="0"/>
              </a:rPr>
              <a:t>Flexible support is provided for as long as is needed</a:t>
            </a:r>
            <a:endParaRPr lang="en-US" sz="21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19"/>
            <a:ext cx="5170101" cy="553998"/>
          </a:xfrm>
          <a:prstGeom prst="rect">
            <a:avLst/>
          </a:prstGeom>
          <a:solidFill>
            <a:srgbClr val="E5506C"/>
          </a:solidFill>
        </p:spPr>
        <p:txBody>
          <a:bodyPr wrap="square" rtlCol="0">
            <a:spAutoFit/>
          </a:bodyPr>
          <a:lstStyle/>
          <a:p>
            <a:pPr lvl="0"/>
            <a:r>
              <a:rPr lang="en-GB" sz="1500" b="1" dirty="0">
                <a:solidFill>
                  <a:schemeClr val="bg1"/>
                </a:solidFill>
                <a:latin typeface="Arial" panose="020B0604020202020204" pitchFamily="34" charset="0"/>
                <a:cs typeface="Arial" panose="020B0604020202020204" pitchFamily="34" charset="0"/>
              </a:rPr>
              <a:t>Providers commit to long-term offers of support which do not have a fixed end date</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4" y="2712784"/>
            <a:ext cx="5170102" cy="553998"/>
          </a:xfrm>
          <a:prstGeom prst="rect">
            <a:avLst/>
          </a:prstGeom>
          <a:solidFill>
            <a:srgbClr val="E5506C"/>
          </a:solidFill>
        </p:spPr>
        <p:txBody>
          <a:bodyPr wrap="square" rtlCol="0">
            <a:spAutoFit/>
          </a:bodyPr>
          <a:lstStyle/>
          <a:p>
            <a:pPr lvl="0"/>
            <a:r>
              <a:rPr lang="en-GB" sz="1500" b="1" dirty="0">
                <a:solidFill>
                  <a:schemeClr val="bg1"/>
                </a:solidFill>
                <a:latin typeface="Arial" panose="020B0604020202020204" pitchFamily="34" charset="0"/>
                <a:cs typeface="Arial" panose="020B0604020202020204" pitchFamily="34" charset="0"/>
              </a:rPr>
              <a:t>Service designed for flexibility in amount of support provided, including dormant cases</a:t>
            </a:r>
          </a:p>
        </p:txBody>
      </p:sp>
      <p:sp>
        <p:nvSpPr>
          <p:cNvPr id="13" name="Rectangle 12">
            <a:extLst>
              <a:ext uri="{FF2B5EF4-FFF2-40B4-BE49-F238E27FC236}">
                <a16:creationId xmlns:a16="http://schemas.microsoft.com/office/drawing/2014/main" id="{1923791B-006D-4181-90A7-4F630D9D68EB}"/>
              </a:ext>
            </a:extLst>
          </p:cNvPr>
          <p:cNvSpPr/>
          <p:nvPr/>
        </p:nvSpPr>
        <p:spPr>
          <a:xfrm>
            <a:off x="265224" y="3395815"/>
            <a:ext cx="5170102" cy="553998"/>
          </a:xfrm>
          <a:prstGeom prst="rect">
            <a:avLst/>
          </a:prstGeom>
          <a:solidFill>
            <a:srgbClr val="E5506C"/>
          </a:solidFill>
        </p:spPr>
        <p:txBody>
          <a:bodyPr wrap="square">
            <a:spAutoFit/>
          </a:bodyPr>
          <a:lstStyle/>
          <a:p>
            <a:pPr lvl="0"/>
            <a:r>
              <a:rPr lang="en-GB" sz="1500" b="1" dirty="0">
                <a:solidFill>
                  <a:schemeClr val="bg1"/>
                </a:solidFill>
                <a:latin typeface="Arial" panose="020B0604020202020204" pitchFamily="34" charset="0"/>
                <a:cs typeface="Arial" panose="020B0604020202020204" pitchFamily="34" charset="0"/>
              </a:rPr>
              <a:t>Support provided for individual to transition away from service if a positive choice for them </a:t>
            </a:r>
          </a:p>
        </p:txBody>
      </p:sp>
      <p:sp>
        <p:nvSpPr>
          <p:cNvPr id="14" name="Rectangle 13">
            <a:extLst>
              <a:ext uri="{FF2B5EF4-FFF2-40B4-BE49-F238E27FC236}">
                <a16:creationId xmlns:a16="http://schemas.microsoft.com/office/drawing/2014/main" id="{23EACFDF-4377-4D3F-9B5F-CE698C68F83F}"/>
              </a:ext>
            </a:extLst>
          </p:cNvPr>
          <p:cNvSpPr/>
          <p:nvPr/>
        </p:nvSpPr>
        <p:spPr>
          <a:xfrm>
            <a:off x="265225" y="4073887"/>
            <a:ext cx="5170100" cy="784830"/>
          </a:xfrm>
          <a:prstGeom prst="rect">
            <a:avLst/>
          </a:prstGeom>
          <a:solidFill>
            <a:srgbClr val="E5506C"/>
          </a:solidFill>
        </p:spPr>
        <p:txBody>
          <a:bodyPr wrap="square">
            <a:spAutoFit/>
          </a:bodyPr>
          <a:lstStyle/>
          <a:p>
            <a:pPr lvl="0"/>
            <a:r>
              <a:rPr lang="en-GB" sz="1500" b="1" dirty="0">
                <a:solidFill>
                  <a:schemeClr val="bg1"/>
                </a:solidFill>
                <a:latin typeface="Arial" panose="020B0604020202020204" pitchFamily="34" charset="0"/>
                <a:cs typeface="Arial" panose="020B0604020202020204" pitchFamily="34" charset="0"/>
              </a:rPr>
              <a:t>The support links with relevant services across sectors that help to meet the full range of an individual’s needs </a:t>
            </a:r>
          </a:p>
        </p:txBody>
      </p:sp>
      <p:sp>
        <p:nvSpPr>
          <p:cNvPr id="15" name="Rectangle 14">
            <a:extLst>
              <a:ext uri="{FF2B5EF4-FFF2-40B4-BE49-F238E27FC236}">
                <a16:creationId xmlns:a16="http://schemas.microsoft.com/office/drawing/2014/main" id="{98F38028-65FC-4DEB-9B70-76BE0DAD2C70}"/>
              </a:ext>
            </a:extLst>
          </p:cNvPr>
          <p:cNvSpPr/>
          <p:nvPr/>
        </p:nvSpPr>
        <p:spPr>
          <a:xfrm>
            <a:off x="265224" y="4748910"/>
            <a:ext cx="5170100" cy="553998"/>
          </a:xfrm>
          <a:prstGeom prst="rect">
            <a:avLst/>
          </a:prstGeom>
          <a:solidFill>
            <a:srgbClr val="E5506C"/>
          </a:solidFill>
        </p:spPr>
        <p:txBody>
          <a:bodyPr wrap="square">
            <a:spAutoFit/>
          </a:bodyPr>
          <a:lstStyle/>
          <a:p>
            <a:pPr lvl="0"/>
            <a:r>
              <a:rPr lang="en-GB" sz="1500" b="1" dirty="0">
                <a:solidFill>
                  <a:schemeClr val="bg1"/>
                </a:solidFill>
                <a:latin typeface="Arial" panose="020B0604020202020204" pitchFamily="34" charset="0"/>
                <a:cs typeface="Arial" panose="020B0604020202020204" pitchFamily="34" charset="0"/>
              </a:rPr>
              <a:t>There are clear pathways into, and out of, the Housing First service</a:t>
            </a:r>
          </a:p>
        </p:txBody>
      </p:sp>
    </p:spTree>
    <p:extLst>
      <p:ext uri="{BB962C8B-B14F-4D97-AF65-F5344CB8AC3E}">
        <p14:creationId xmlns:p14="http://schemas.microsoft.com/office/powerpoint/2010/main" val="1872456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0" y="6395242"/>
            <a:ext cx="4687478" cy="472711"/>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687478" y="6395242"/>
            <a:ext cx="4456522" cy="472711"/>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1" y="0"/>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3</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713644"/>
            <a:ext cx="6965214" cy="553998"/>
          </a:xfrm>
          <a:prstGeom prst="rect">
            <a:avLst/>
          </a:prstGeom>
          <a:solidFill>
            <a:schemeClr val="tx1"/>
          </a:solidFill>
        </p:spPr>
        <p:txBody>
          <a:bodyPr wrap="square">
            <a:spAutoFit/>
          </a:bodyPr>
          <a:lstStyle/>
          <a:p>
            <a:r>
              <a:rPr lang="en-US" sz="3000" b="1" dirty="0">
                <a:solidFill>
                  <a:srgbClr val="FFFFFF"/>
                </a:solidFill>
                <a:latin typeface="Arial" panose="020B0604020202020204" pitchFamily="34" charset="0"/>
                <a:cs typeface="Arial" panose="020B0604020202020204" pitchFamily="34" charset="0"/>
              </a:rPr>
              <a:t>Housing and support are separated</a:t>
            </a:r>
            <a:endParaRPr lang="en-US" sz="30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20"/>
            <a:ext cx="5170101" cy="923330"/>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Support is available to help people maintain a tenancy and to address any other needs they identify</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2" y="3026190"/>
            <a:ext cx="5170102" cy="646331"/>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An individual’s housing is not conditional on them engaging with support</a:t>
            </a:r>
          </a:p>
        </p:txBody>
      </p:sp>
      <p:sp>
        <p:nvSpPr>
          <p:cNvPr id="13" name="Rectangle 12">
            <a:extLst>
              <a:ext uri="{FF2B5EF4-FFF2-40B4-BE49-F238E27FC236}">
                <a16:creationId xmlns:a16="http://schemas.microsoft.com/office/drawing/2014/main" id="{1923791B-006D-4181-90A7-4F630D9D68EB}"/>
              </a:ext>
            </a:extLst>
          </p:cNvPr>
          <p:cNvSpPr/>
          <p:nvPr/>
        </p:nvSpPr>
        <p:spPr>
          <a:xfrm>
            <a:off x="265221" y="3744632"/>
            <a:ext cx="5170102" cy="646331"/>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The choices they make about their support do not affect their housing</a:t>
            </a:r>
          </a:p>
        </p:txBody>
      </p:sp>
      <p:sp>
        <p:nvSpPr>
          <p:cNvPr id="14" name="Rectangle 13">
            <a:extLst>
              <a:ext uri="{FF2B5EF4-FFF2-40B4-BE49-F238E27FC236}">
                <a16:creationId xmlns:a16="http://schemas.microsoft.com/office/drawing/2014/main" id="{23EACFDF-4377-4D3F-9B5F-CE698C68F83F}"/>
              </a:ext>
            </a:extLst>
          </p:cNvPr>
          <p:cNvSpPr/>
          <p:nvPr/>
        </p:nvSpPr>
        <p:spPr>
          <a:xfrm>
            <a:off x="265224" y="4463074"/>
            <a:ext cx="5170100" cy="923330"/>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The offer of support stays with the person – if the tenancy fails, the individual is supported to acquire and maintain a new home</a:t>
            </a:r>
          </a:p>
        </p:txBody>
      </p:sp>
    </p:spTree>
    <p:extLst>
      <p:ext uri="{BB962C8B-B14F-4D97-AF65-F5344CB8AC3E}">
        <p14:creationId xmlns:p14="http://schemas.microsoft.com/office/powerpoint/2010/main" val="2373324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0" y="6412230"/>
            <a:ext cx="4687478" cy="454515"/>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687478" y="6407600"/>
            <a:ext cx="4456522" cy="450400"/>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0" y="0"/>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4</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715581"/>
            <a:ext cx="6965214" cy="553998"/>
          </a:xfrm>
          <a:prstGeom prst="rect">
            <a:avLst/>
          </a:prstGeom>
          <a:solidFill>
            <a:schemeClr val="tx1"/>
          </a:solidFill>
        </p:spPr>
        <p:txBody>
          <a:bodyPr wrap="square">
            <a:spAutoFit/>
          </a:bodyPr>
          <a:lstStyle/>
          <a:p>
            <a:r>
              <a:rPr lang="en-US" sz="3000" b="1" dirty="0">
                <a:solidFill>
                  <a:srgbClr val="FFFFFF"/>
                </a:solidFill>
                <a:latin typeface="Arial" panose="020B0604020202020204" pitchFamily="34" charset="0"/>
                <a:cs typeface="Arial" panose="020B0604020202020204" pitchFamily="34" charset="0"/>
              </a:rPr>
              <a:t>Individuals have choice and control</a:t>
            </a:r>
            <a:endParaRPr lang="en-US" sz="30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19"/>
            <a:ext cx="5170101" cy="784830"/>
          </a:xfrm>
          <a:prstGeom prst="rect">
            <a:avLst/>
          </a:prstGeom>
          <a:solidFill>
            <a:srgbClr val="E5506C"/>
          </a:solidFill>
        </p:spPr>
        <p:txBody>
          <a:bodyPr wrap="square" rtlCol="0">
            <a:spAutoFit/>
          </a:bodyPr>
          <a:lstStyle/>
          <a:p>
            <a:pPr lvl="0"/>
            <a:r>
              <a:rPr lang="en-GB" sz="1500" b="1" dirty="0">
                <a:solidFill>
                  <a:schemeClr val="bg1"/>
                </a:solidFill>
                <a:latin typeface="Arial" panose="020B0604020202020204" pitchFamily="34" charset="0"/>
                <a:cs typeface="Arial" panose="020B0604020202020204" pitchFamily="34" charset="0"/>
              </a:rPr>
              <a:t>Choose type of housing and where (defined by context, scattered and independent unless they want to live with others)</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2" y="2983923"/>
            <a:ext cx="5170102" cy="553998"/>
          </a:xfrm>
          <a:prstGeom prst="rect">
            <a:avLst/>
          </a:prstGeom>
          <a:solidFill>
            <a:srgbClr val="E5506C"/>
          </a:solidFill>
        </p:spPr>
        <p:txBody>
          <a:bodyPr wrap="square" rtlCol="0">
            <a:spAutoFit/>
          </a:bodyPr>
          <a:lstStyle/>
          <a:p>
            <a:pPr lvl="0"/>
            <a:r>
              <a:rPr lang="en-GB" sz="1500" b="1" dirty="0">
                <a:solidFill>
                  <a:schemeClr val="bg1"/>
                </a:solidFill>
                <a:latin typeface="Arial" panose="020B0604020202020204" pitchFamily="34" charset="0"/>
                <a:cs typeface="Arial" panose="020B0604020202020204" pitchFamily="34" charset="0"/>
              </a:rPr>
              <a:t>Have option not to engage with other services as long as there is regular contact with the Housing First team</a:t>
            </a:r>
          </a:p>
        </p:txBody>
      </p:sp>
      <p:sp>
        <p:nvSpPr>
          <p:cNvPr id="13" name="Rectangle 12">
            <a:extLst>
              <a:ext uri="{FF2B5EF4-FFF2-40B4-BE49-F238E27FC236}">
                <a16:creationId xmlns:a16="http://schemas.microsoft.com/office/drawing/2014/main" id="{1923791B-006D-4181-90A7-4F630D9D68EB}"/>
              </a:ext>
            </a:extLst>
          </p:cNvPr>
          <p:cNvSpPr/>
          <p:nvPr/>
        </p:nvSpPr>
        <p:spPr>
          <a:xfrm>
            <a:off x="265222" y="3708286"/>
            <a:ext cx="5170102" cy="553998"/>
          </a:xfrm>
          <a:prstGeom prst="rect">
            <a:avLst/>
          </a:prstGeom>
          <a:solidFill>
            <a:srgbClr val="E5506C"/>
          </a:solidFill>
        </p:spPr>
        <p:txBody>
          <a:bodyPr wrap="square">
            <a:spAutoFit/>
          </a:bodyPr>
          <a:lstStyle/>
          <a:p>
            <a:pPr lvl="0"/>
            <a:r>
              <a:rPr lang="en-GB" sz="1500" b="1" dirty="0">
                <a:solidFill>
                  <a:schemeClr val="bg1"/>
                </a:solidFill>
                <a:latin typeface="Arial" panose="020B0604020202020204" pitchFamily="34" charset="0"/>
                <a:cs typeface="Arial" panose="020B0604020202020204" pitchFamily="34" charset="0"/>
              </a:rPr>
              <a:t>Choose where, when and how support is provided by the Housing First team</a:t>
            </a:r>
          </a:p>
        </p:txBody>
      </p:sp>
      <p:sp>
        <p:nvSpPr>
          <p:cNvPr id="14" name="Rectangle 13">
            <a:extLst>
              <a:ext uri="{FF2B5EF4-FFF2-40B4-BE49-F238E27FC236}">
                <a16:creationId xmlns:a16="http://schemas.microsoft.com/office/drawing/2014/main" id="{23EACFDF-4377-4D3F-9B5F-CE698C68F83F}"/>
              </a:ext>
            </a:extLst>
          </p:cNvPr>
          <p:cNvSpPr/>
          <p:nvPr/>
        </p:nvSpPr>
        <p:spPr>
          <a:xfrm>
            <a:off x="265224" y="4437755"/>
            <a:ext cx="5170100" cy="784830"/>
          </a:xfrm>
          <a:prstGeom prst="rect">
            <a:avLst/>
          </a:prstGeom>
          <a:solidFill>
            <a:srgbClr val="E5506C"/>
          </a:solidFill>
        </p:spPr>
        <p:txBody>
          <a:bodyPr wrap="square">
            <a:spAutoFit/>
          </a:bodyPr>
          <a:lstStyle/>
          <a:p>
            <a:pPr lvl="0"/>
            <a:r>
              <a:rPr lang="en-GB" sz="1500" b="1" dirty="0">
                <a:solidFill>
                  <a:schemeClr val="bg1"/>
                </a:solidFill>
                <a:latin typeface="Arial" panose="020B0604020202020204" pitchFamily="34" charset="0"/>
                <a:cs typeface="Arial" panose="020B0604020202020204" pitchFamily="34" charset="0"/>
              </a:rPr>
              <a:t>Are supported through person-centred planning and are given the lead to shape the support they receive. Goals are not set by the service provider</a:t>
            </a:r>
          </a:p>
        </p:txBody>
      </p:sp>
    </p:spTree>
    <p:extLst>
      <p:ext uri="{BB962C8B-B14F-4D97-AF65-F5344CB8AC3E}">
        <p14:creationId xmlns:p14="http://schemas.microsoft.com/office/powerpoint/2010/main" val="2869733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114299" y="6400800"/>
            <a:ext cx="4687478" cy="495863"/>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533095" y="6400800"/>
            <a:ext cx="4456522" cy="456734"/>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0" y="0"/>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5</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1" y="703755"/>
            <a:ext cx="6965214" cy="507831"/>
          </a:xfrm>
          <a:prstGeom prst="rect">
            <a:avLst/>
          </a:prstGeom>
          <a:solidFill>
            <a:schemeClr val="tx1"/>
          </a:solidFill>
        </p:spPr>
        <p:txBody>
          <a:bodyPr wrap="square">
            <a:spAutoFit/>
          </a:bodyPr>
          <a:lstStyle/>
          <a:p>
            <a:r>
              <a:rPr lang="en-US" sz="2700" b="1" dirty="0">
                <a:solidFill>
                  <a:srgbClr val="FFFFFF"/>
                </a:solidFill>
                <a:latin typeface="Arial" panose="020B0604020202020204" pitchFamily="34" charset="0"/>
                <a:cs typeface="Arial" panose="020B0604020202020204" pitchFamily="34" charset="0"/>
              </a:rPr>
              <a:t>An active engagement approach is used</a:t>
            </a:r>
            <a:endParaRPr lang="en-US" sz="27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20"/>
            <a:ext cx="5170101" cy="646331"/>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Staff responsible for proactively engaging their clients</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1" y="2763847"/>
            <a:ext cx="5170102" cy="646331"/>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Making the service fit the individual instead of trying to make the individual fit the service</a:t>
            </a:r>
          </a:p>
        </p:txBody>
      </p:sp>
      <p:sp>
        <p:nvSpPr>
          <p:cNvPr id="13" name="Rectangle 12">
            <a:extLst>
              <a:ext uri="{FF2B5EF4-FFF2-40B4-BE49-F238E27FC236}">
                <a16:creationId xmlns:a16="http://schemas.microsoft.com/office/drawing/2014/main" id="{1923791B-006D-4181-90A7-4F630D9D68EB}"/>
              </a:ext>
            </a:extLst>
          </p:cNvPr>
          <p:cNvSpPr/>
          <p:nvPr/>
        </p:nvSpPr>
        <p:spPr>
          <a:xfrm>
            <a:off x="265221" y="3490327"/>
            <a:ext cx="5170102" cy="1200329"/>
          </a:xfrm>
          <a:prstGeom prst="rect">
            <a:avLst/>
          </a:prstGeom>
          <a:solidFill>
            <a:srgbClr val="E5506C"/>
          </a:solid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Caseloads are small allowing staff to be persistent and proactive in their approach, doing ‘whatever it takes’ and not giving up or closing the case when engagement is low</a:t>
            </a:r>
          </a:p>
        </p:txBody>
      </p:sp>
      <p:sp>
        <p:nvSpPr>
          <p:cNvPr id="14" name="Rectangle 13">
            <a:extLst>
              <a:ext uri="{FF2B5EF4-FFF2-40B4-BE49-F238E27FC236}">
                <a16:creationId xmlns:a16="http://schemas.microsoft.com/office/drawing/2014/main" id="{23EACFDF-4377-4D3F-9B5F-CE698C68F83F}"/>
              </a:ext>
            </a:extLst>
          </p:cNvPr>
          <p:cNvSpPr/>
          <p:nvPr/>
        </p:nvSpPr>
        <p:spPr>
          <a:xfrm>
            <a:off x="265223" y="4770805"/>
            <a:ext cx="5170100" cy="923330"/>
          </a:xfrm>
          <a:prstGeom prst="rect">
            <a:avLst/>
          </a:prstGeom>
          <a:solidFill>
            <a:srgbClr val="E5506C"/>
          </a:solid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The team continues to engage and support the individual if they lose their home or leave their home temporarily</a:t>
            </a:r>
          </a:p>
        </p:txBody>
      </p:sp>
    </p:spTree>
    <p:extLst>
      <p:ext uri="{BB962C8B-B14F-4D97-AF65-F5344CB8AC3E}">
        <p14:creationId xmlns:p14="http://schemas.microsoft.com/office/powerpoint/2010/main" val="2798143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0" y="6446520"/>
            <a:ext cx="4687478" cy="411480"/>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533095" y="6446520"/>
            <a:ext cx="4456522" cy="411480"/>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0" y="-46626"/>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6</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666937"/>
            <a:ext cx="6965214" cy="484748"/>
          </a:xfrm>
          <a:prstGeom prst="rect">
            <a:avLst/>
          </a:prstGeom>
          <a:solidFill>
            <a:schemeClr val="tx1"/>
          </a:solidFill>
        </p:spPr>
        <p:txBody>
          <a:bodyPr wrap="square">
            <a:spAutoFit/>
          </a:bodyPr>
          <a:lstStyle/>
          <a:p>
            <a:r>
              <a:rPr lang="en-US" sz="2550" b="1" dirty="0">
                <a:solidFill>
                  <a:srgbClr val="FFFFFF"/>
                </a:solidFill>
                <a:latin typeface="Arial" panose="020B0604020202020204" pitchFamily="34" charset="0"/>
                <a:cs typeface="Arial" panose="020B0604020202020204" pitchFamily="34" charset="0"/>
              </a:rPr>
              <a:t>The service is based on people’s strengths </a:t>
            </a:r>
            <a:endParaRPr lang="en-US" sz="255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19"/>
            <a:ext cx="5170101" cy="1200329"/>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Philosophy that there is always a possibility for positive change and improved health and wellbeing, relationships and community and/or economic integration</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1" y="3305177"/>
            <a:ext cx="5170102" cy="923330"/>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Individuals supported to identify their strengths and goals and skills/knowledge to achieve these</a:t>
            </a:r>
          </a:p>
        </p:txBody>
      </p:sp>
      <p:sp>
        <p:nvSpPr>
          <p:cNvPr id="13" name="Rectangle 12">
            <a:extLst>
              <a:ext uri="{FF2B5EF4-FFF2-40B4-BE49-F238E27FC236}">
                <a16:creationId xmlns:a16="http://schemas.microsoft.com/office/drawing/2014/main" id="{1923791B-006D-4181-90A7-4F630D9D68EB}"/>
              </a:ext>
            </a:extLst>
          </p:cNvPr>
          <p:cNvSpPr/>
          <p:nvPr/>
        </p:nvSpPr>
        <p:spPr>
          <a:xfrm>
            <a:off x="265221" y="4307602"/>
            <a:ext cx="5170102" cy="1200329"/>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Individuals are supported to develop increased self-esteem, self-worth and confidence, and to integrate into their local community</a:t>
            </a:r>
          </a:p>
        </p:txBody>
      </p:sp>
    </p:spTree>
    <p:extLst>
      <p:ext uri="{BB962C8B-B14F-4D97-AF65-F5344CB8AC3E}">
        <p14:creationId xmlns:p14="http://schemas.microsoft.com/office/powerpoint/2010/main" val="2253353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0" y="6446520"/>
            <a:ext cx="4687478" cy="421135"/>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687478" y="6446520"/>
            <a:ext cx="4456522" cy="421135"/>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2335" y="-5950"/>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7</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699452"/>
            <a:ext cx="6965214" cy="553998"/>
          </a:xfrm>
          <a:prstGeom prst="rect">
            <a:avLst/>
          </a:prstGeom>
          <a:solidFill>
            <a:schemeClr val="tx1"/>
          </a:solidFill>
        </p:spPr>
        <p:txBody>
          <a:bodyPr wrap="square">
            <a:spAutoFit/>
          </a:bodyPr>
          <a:lstStyle/>
          <a:p>
            <a:r>
              <a:rPr lang="en-US" sz="3000" b="1" dirty="0">
                <a:solidFill>
                  <a:srgbClr val="FFFFFF"/>
                </a:solidFill>
                <a:latin typeface="Arial" panose="020B0604020202020204" pitchFamily="34" charset="0"/>
                <a:cs typeface="Arial" panose="020B0604020202020204" pitchFamily="34" charset="0"/>
              </a:rPr>
              <a:t>A harm reduction approach is used</a:t>
            </a:r>
            <a:endParaRPr lang="en-US" sz="30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4" y="2042719"/>
            <a:ext cx="5170101" cy="415498"/>
          </a:xfrm>
          <a:prstGeom prst="rect">
            <a:avLst/>
          </a:prstGeom>
          <a:solidFill>
            <a:srgbClr val="E5506C"/>
          </a:solidFill>
        </p:spPr>
        <p:txBody>
          <a:bodyPr wrap="square" rtlCol="0">
            <a:spAutoFit/>
          </a:bodyPr>
          <a:lstStyle/>
          <a:p>
            <a:pPr lvl="0"/>
            <a:r>
              <a:rPr lang="en-GB" sz="2100" b="1" dirty="0">
                <a:solidFill>
                  <a:schemeClr val="bg1"/>
                </a:solidFill>
                <a:latin typeface="Arial" panose="020B0604020202020204" pitchFamily="34" charset="0"/>
                <a:cs typeface="Arial" panose="020B0604020202020204" pitchFamily="34" charset="0"/>
              </a:rPr>
              <a:t>People are supported holistically</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4" y="2610577"/>
            <a:ext cx="5170102" cy="1061829"/>
          </a:xfrm>
          <a:prstGeom prst="rect">
            <a:avLst/>
          </a:prstGeom>
          <a:solidFill>
            <a:srgbClr val="E5506C"/>
          </a:solidFill>
        </p:spPr>
        <p:txBody>
          <a:bodyPr wrap="square" rtlCol="0">
            <a:spAutoFit/>
          </a:bodyPr>
          <a:lstStyle/>
          <a:p>
            <a:pPr lvl="0"/>
            <a:r>
              <a:rPr lang="en-GB" sz="2100" b="1" dirty="0">
                <a:solidFill>
                  <a:schemeClr val="bg1"/>
                </a:solidFill>
                <a:latin typeface="Arial" panose="020B0604020202020204" pitchFamily="34" charset="0"/>
                <a:cs typeface="Arial" panose="020B0604020202020204" pitchFamily="34" charset="0"/>
              </a:rPr>
              <a:t>Staff support individuals to reduce immediate and ongoing harm from substance misuse and self harm</a:t>
            </a:r>
          </a:p>
        </p:txBody>
      </p:sp>
      <p:sp>
        <p:nvSpPr>
          <p:cNvPr id="13" name="Rectangle 12">
            <a:extLst>
              <a:ext uri="{FF2B5EF4-FFF2-40B4-BE49-F238E27FC236}">
                <a16:creationId xmlns:a16="http://schemas.microsoft.com/office/drawing/2014/main" id="{1923791B-006D-4181-90A7-4F630D9D68EB}"/>
              </a:ext>
            </a:extLst>
          </p:cNvPr>
          <p:cNvSpPr/>
          <p:nvPr/>
        </p:nvSpPr>
        <p:spPr>
          <a:xfrm>
            <a:off x="282678" y="3824767"/>
            <a:ext cx="5170102" cy="1708160"/>
          </a:xfrm>
          <a:prstGeom prst="rect">
            <a:avLst/>
          </a:prstGeom>
          <a:solidFill>
            <a:srgbClr val="E5506C"/>
          </a:solidFill>
        </p:spPr>
        <p:txBody>
          <a:bodyPr wrap="square">
            <a:spAutoFit/>
          </a:bodyPr>
          <a:lstStyle/>
          <a:p>
            <a:pPr lvl="0"/>
            <a:r>
              <a:rPr lang="en-GB" sz="2100" b="1" dirty="0">
                <a:solidFill>
                  <a:schemeClr val="bg1"/>
                </a:solidFill>
                <a:latin typeface="Arial" panose="020B0604020202020204" pitchFamily="34" charset="0"/>
                <a:cs typeface="Arial" panose="020B0604020202020204" pitchFamily="34" charset="0"/>
              </a:rPr>
              <a:t>Staff aim to support individuals to undertake practices that reduce harm and promote recovery in other areas of physical and mental health and wellbeing</a:t>
            </a:r>
          </a:p>
        </p:txBody>
      </p:sp>
    </p:spTree>
    <p:extLst>
      <p:ext uri="{BB962C8B-B14F-4D97-AF65-F5344CB8AC3E}">
        <p14:creationId xmlns:p14="http://schemas.microsoft.com/office/powerpoint/2010/main" val="1692889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www.hfe.homeless.org.uk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6"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Fidelity Guidance</a:t>
            </a:r>
            <a:endParaRPr lang="en-US" sz="3200" b="1"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33875" t="22737" r="35313" b="14487"/>
          <a:stretch/>
        </p:blipFill>
        <p:spPr>
          <a:xfrm>
            <a:off x="764223" y="1376698"/>
            <a:ext cx="3566160" cy="4086842"/>
          </a:xfrm>
          <a:prstGeom prst="rect">
            <a:avLst/>
          </a:prstGeom>
        </p:spPr>
      </p:pic>
      <p:sp>
        <p:nvSpPr>
          <p:cNvPr id="7" name="Rectangle 6"/>
          <p:cNvSpPr/>
          <p:nvPr/>
        </p:nvSpPr>
        <p:spPr>
          <a:xfrm>
            <a:off x="4980305" y="2512178"/>
            <a:ext cx="3750627" cy="1815882"/>
          </a:xfrm>
          <a:prstGeom prst="rect">
            <a:avLst/>
          </a:prstGeom>
          <a:solidFill>
            <a:schemeClr val="tx2"/>
          </a:solidFill>
        </p:spPr>
        <p:txBody>
          <a:bodyPr wrap="square">
            <a:spAutoFit/>
          </a:bodyPr>
          <a:lstStyle/>
          <a:p>
            <a:pPr algn="ctr"/>
            <a:r>
              <a:rPr lang="en-GB" sz="2800" dirty="0" smtClean="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degree of exactness with which something is copied or </a:t>
            </a:r>
            <a:r>
              <a:rPr lang="en-GB" sz="2800" dirty="0" smtClean="0">
                <a:latin typeface="Arial" panose="020B0604020202020204" pitchFamily="34" charset="0"/>
                <a:cs typeface="Arial" panose="020B0604020202020204" pitchFamily="34" charset="0"/>
              </a:rPr>
              <a:t>reproduced”</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752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1676066"/>
            <a:ext cx="4570413" cy="510497"/>
          </a:xfrm>
          <a:prstGeom prst="rect">
            <a:avLst/>
          </a:prstGeom>
          <a:solidFill>
            <a:schemeClr val="accent1"/>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900" b="1" dirty="0">
                <a:solidFill>
                  <a:srgbClr val="FFFFFF"/>
                </a:solidFill>
                <a:latin typeface="Arial" panose="020B0604020202020204" pitchFamily="34" charset="0"/>
                <a:cs typeface="Arial" panose="020B0604020202020204" pitchFamily="34" charset="0"/>
              </a:rPr>
              <a:t>More information:</a:t>
            </a:r>
          </a:p>
        </p:txBody>
      </p:sp>
      <p:sp>
        <p:nvSpPr>
          <p:cNvPr id="15" name="TextBox 14"/>
          <p:cNvSpPr txBox="1"/>
          <p:nvPr/>
        </p:nvSpPr>
        <p:spPr>
          <a:xfrm flipH="1">
            <a:off x="488652" y="2711670"/>
            <a:ext cx="6258557" cy="3226676"/>
          </a:xfrm>
          <a:prstGeom prst="rect">
            <a:avLst/>
          </a:prstGeom>
          <a:noFill/>
        </p:spPr>
        <p:txBody>
          <a:bodyPr wrap="square" lIns="0" tIns="0" rIns="0" bIns="0" rtlCol="0">
            <a:noAutofit/>
          </a:bodyPr>
          <a:lstStyle/>
          <a:p>
            <a:r>
              <a:rPr lang="en-US" altLang="en-US" dirty="0" smtClean="0">
                <a:solidFill>
                  <a:srgbClr val="000000"/>
                </a:solidFill>
                <a:latin typeface="Arial" panose="020B0604020202020204" pitchFamily="34" charset="0"/>
                <a:cs typeface="Arial" panose="020B0604020202020204" pitchFamily="34" charset="0"/>
              </a:rPr>
              <a:t>Alex Smith</a:t>
            </a:r>
            <a:endParaRPr lang="en-US" altLang="en-US" dirty="0">
              <a:solidFill>
                <a:srgbClr val="000000"/>
              </a:solidFill>
              <a:latin typeface="Arial" panose="020B0604020202020204" pitchFamily="34" charset="0"/>
              <a:cs typeface="Arial" panose="020B0604020202020204" pitchFamily="34" charset="0"/>
            </a:endParaRPr>
          </a:p>
          <a:p>
            <a:r>
              <a:rPr lang="en-US" altLang="en-US" dirty="0">
                <a:solidFill>
                  <a:srgbClr val="000000"/>
                </a:solidFill>
                <a:latin typeface="Arial" panose="020B0604020202020204" pitchFamily="34" charset="0"/>
                <a:cs typeface="Arial" panose="020B0604020202020204" pitchFamily="34" charset="0"/>
                <a:hlinkClick r:id="rId3"/>
              </a:rPr>
              <a:t>a</a:t>
            </a:r>
            <a:r>
              <a:rPr lang="en-US" altLang="en-US" dirty="0" smtClean="0">
                <a:solidFill>
                  <a:srgbClr val="000000"/>
                </a:solidFill>
                <a:latin typeface="Arial" panose="020B0604020202020204" pitchFamily="34" charset="0"/>
                <a:cs typeface="Arial" panose="020B0604020202020204" pitchFamily="34" charset="0"/>
                <a:hlinkClick r:id="rId3"/>
              </a:rPr>
              <a:t>lex.smith</a:t>
            </a:r>
            <a:r>
              <a:rPr lang="en-US" altLang="en-US" dirty="0" smtClean="0">
                <a:solidFill>
                  <a:srgbClr val="000000"/>
                </a:solidFill>
                <a:latin typeface="Arial" panose="020B0604020202020204" pitchFamily="34" charset="0"/>
                <a:cs typeface="Arial" panose="020B0604020202020204" pitchFamily="34" charset="0"/>
                <a:hlinkClick r:id="rId3"/>
              </a:rPr>
              <a:t>@homelesslink.org.uk</a:t>
            </a:r>
            <a:endParaRPr lang="en-US" altLang="en-US" dirty="0">
              <a:solidFill>
                <a:srgbClr val="000000"/>
              </a:solidFill>
              <a:latin typeface="Arial" panose="020B0604020202020204" pitchFamily="34" charset="0"/>
              <a:cs typeface="Arial" panose="020B0604020202020204" pitchFamily="34" charset="0"/>
            </a:endParaRPr>
          </a:p>
          <a:p>
            <a:endParaRPr lang="en-US" altLang="en-US" dirty="0">
              <a:solidFill>
                <a:srgbClr val="000000"/>
              </a:solidFill>
              <a:latin typeface="Arial" panose="020B0604020202020204" pitchFamily="34" charset="0"/>
              <a:cs typeface="Arial" panose="020B0604020202020204" pitchFamily="34" charset="0"/>
            </a:endParaRPr>
          </a:p>
          <a:p>
            <a:r>
              <a:rPr lang="en-US" altLang="en-US" dirty="0">
                <a:solidFill>
                  <a:srgbClr val="000000"/>
                </a:solidFill>
                <a:latin typeface="Arial" panose="020B0604020202020204" pitchFamily="34" charset="0"/>
                <a:cs typeface="Arial" panose="020B0604020202020204" pitchFamily="34" charset="0"/>
              </a:rPr>
              <a:t>@</a:t>
            </a:r>
            <a:r>
              <a:rPr lang="en-US" altLang="en-US" dirty="0" err="1">
                <a:solidFill>
                  <a:srgbClr val="000000"/>
                </a:solidFill>
                <a:latin typeface="Arial" panose="020B0604020202020204" pitchFamily="34" charset="0"/>
                <a:cs typeface="Arial" panose="020B0604020202020204" pitchFamily="34" charset="0"/>
              </a:rPr>
              <a:t>hf_england</a:t>
            </a:r>
            <a:endParaRPr lang="en-US" altLang="en-US" dirty="0">
              <a:solidFill>
                <a:srgbClr val="000000"/>
              </a:solidFill>
              <a:latin typeface="Arial" panose="020B0604020202020204" pitchFamily="34" charset="0"/>
              <a:cs typeface="Arial" panose="020B0604020202020204" pitchFamily="34" charset="0"/>
            </a:endParaRPr>
          </a:p>
          <a:p>
            <a:endParaRPr lang="en-US" altLang="en-US" dirty="0">
              <a:solidFill>
                <a:srgbClr val="000000"/>
              </a:solidFill>
              <a:latin typeface="Arial" panose="020B0604020202020204" pitchFamily="34" charset="0"/>
              <a:cs typeface="Arial" panose="020B0604020202020204" pitchFamily="34" charset="0"/>
            </a:endParaRPr>
          </a:p>
          <a:p>
            <a:r>
              <a:rPr lang="en-GB" dirty="0">
                <a:solidFill>
                  <a:schemeClr val="accent5"/>
                </a:solidFill>
              </a:rPr>
              <a:t>Join the movement! </a:t>
            </a:r>
          </a:p>
          <a:p>
            <a:r>
              <a:rPr lang="en-GB" dirty="0">
                <a:solidFill>
                  <a:schemeClr val="accent5"/>
                </a:solidFill>
              </a:rPr>
              <a:t>Visit </a:t>
            </a:r>
            <a:r>
              <a:rPr lang="en-GB" dirty="0">
                <a:solidFill>
                  <a:schemeClr val="accent5"/>
                </a:solidFill>
                <a:hlinkClick r:id="rId4"/>
              </a:rPr>
              <a:t>www.hfe.homeless.org.uk</a:t>
            </a:r>
            <a:endParaRPr lang="en-GB" dirty="0">
              <a:solidFill>
                <a:schemeClr val="accent5"/>
              </a:solidFill>
            </a:endParaRPr>
          </a:p>
          <a:p>
            <a:endParaRPr lang="en-US" altLang="en-US" dirty="0">
              <a:solidFill>
                <a:srgbClr val="000000"/>
              </a:solidFill>
              <a:latin typeface="Arial" panose="020B0604020202020204" pitchFamily="34" charset="0"/>
              <a:cs typeface="Arial" panose="020B0604020202020204" pitchFamily="34" charset="0"/>
            </a:endParaRPr>
          </a:p>
          <a:p>
            <a:endParaRPr lang="en-GB" altLang="en-US" dirty="0">
              <a:solidFill>
                <a:srgbClr val="000000"/>
              </a:solidFill>
              <a:latin typeface="Arial" panose="020B0604020202020204" pitchFamily="34" charset="0"/>
              <a:cs typeface="Arial" panose="020B0604020202020204" pitchFamily="34" charset="0"/>
            </a:endParaRPr>
          </a:p>
          <a:p>
            <a:endParaRPr lang="en-GB" altLang="en-US" dirty="0">
              <a:solidFill>
                <a:srgbClr val="000000"/>
              </a:solidFill>
              <a:latin typeface="Arial" panose="020B0604020202020204" pitchFamily="34" charset="0"/>
              <a:cs typeface="Arial" panose="020B0604020202020204" pitchFamily="34" charset="0"/>
            </a:endParaRPr>
          </a:p>
          <a:p>
            <a:endParaRPr lang="en-GB" altLang="en-US" dirty="0">
              <a:solidFill>
                <a:srgbClr val="000000"/>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10" name="Title 1"/>
          <p:cNvSpPr txBox="1">
            <a:spLocks/>
          </p:cNvSpPr>
          <p:nvPr/>
        </p:nvSpPr>
        <p:spPr>
          <a:xfrm>
            <a:off x="0" y="336286"/>
            <a:ext cx="7399282" cy="666950"/>
          </a:xfrm>
          <a:prstGeom prst="rect">
            <a:avLst/>
          </a:prstGeom>
          <a:solidFill>
            <a:schemeClr val="accent5">
              <a:alpha val="85000"/>
            </a:schemeClr>
          </a:solidFill>
          <a:ln>
            <a:noFill/>
          </a:ln>
        </p:spPr>
        <p:txBody>
          <a:bodyPr vert="horz" wrap="square" lIns="360000" tIns="108000" rIns="108000" bIns="108000" rtlCol="0" anchor="t" anchorCtr="0">
            <a:spAutoFit/>
          </a:bodyPr>
          <a:lstStyle>
            <a:lvl1pPr algn="ctr" defTabSz="457200" rtl="0" eaLnBrk="1" latinLnBrk="0" hangingPunct="1">
              <a:spcBef>
                <a:spcPct val="0"/>
              </a:spcBef>
              <a:buNone/>
              <a:defRPr sz="5000" b="0" kern="1200">
                <a:solidFill>
                  <a:schemeClr val="tx2"/>
                </a:solidFill>
                <a:latin typeface="+mj-lt"/>
                <a:ea typeface="+mj-ea"/>
                <a:cs typeface="+mj-cs"/>
              </a:defRPr>
            </a:lvl1p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Housing First England</a:t>
            </a:r>
          </a:p>
        </p:txBody>
      </p:sp>
    </p:spTree>
    <p:extLst>
      <p:ext uri="{BB962C8B-B14F-4D97-AF65-F5344CB8AC3E}">
        <p14:creationId xmlns:p14="http://schemas.microsoft.com/office/powerpoint/2010/main" val="3132014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10"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Homeless Link</a:t>
            </a:r>
          </a:p>
        </p:txBody>
      </p:sp>
      <p:sp>
        <p:nvSpPr>
          <p:cNvPr id="3" name="Rectangle 2">
            <a:extLst>
              <a:ext uri="{FF2B5EF4-FFF2-40B4-BE49-F238E27FC236}">
                <a16:creationId xmlns:a16="http://schemas.microsoft.com/office/drawing/2014/main" id="{1C6A6BDC-1426-4F50-B498-964D4DB74FEF}"/>
              </a:ext>
            </a:extLst>
          </p:cNvPr>
          <p:cNvSpPr/>
          <p:nvPr/>
        </p:nvSpPr>
        <p:spPr>
          <a:xfrm>
            <a:off x="349625" y="1613647"/>
            <a:ext cx="4428564" cy="3077766"/>
          </a:xfrm>
          <a:prstGeom prst="rect">
            <a:avLst/>
          </a:prstGeom>
        </p:spPr>
        <p:txBody>
          <a:bodyPr wrap="square">
            <a:spAutoFit/>
          </a:bodyPr>
          <a:lstStyle/>
          <a:p>
            <a:pPr>
              <a:spcAft>
                <a:spcPts val="0"/>
              </a:spcAft>
            </a:pPr>
            <a:endParaRPr lang="en-GB" sz="3200" b="1" dirty="0">
              <a:solidFill>
                <a:srgbClr val="9D3F7B"/>
              </a:solidFill>
              <a:latin typeface="Arial" panose="020B0604020202020204" pitchFamily="34" charset="0"/>
              <a:ea typeface="ＭＳ Ｐ明朝"/>
              <a:cs typeface="Arial" panose="020B0604020202020204" pitchFamily="34" charset="0"/>
            </a:endParaRPr>
          </a:p>
          <a:p>
            <a:pPr algn="just"/>
            <a:r>
              <a:rPr lang="en-GB" dirty="0">
                <a:latin typeface="Arial" panose="020B0604020202020204" pitchFamily="34" charset="0"/>
                <a:cs typeface="Arial" panose="020B0604020202020204" pitchFamily="34" charset="0"/>
              </a:rPr>
              <a:t>Homeless Link is the national membership charity for organisations working directly with people who become homeless or who live with multiple and complex support needs. We work to improve services and campaign for policy change that will help end homelessness and secure a sustainable future for supported housing.</a:t>
            </a:r>
          </a:p>
        </p:txBody>
      </p:sp>
      <p:pic>
        <p:nvPicPr>
          <p:cNvPr id="4" name="Picture 3">
            <a:extLst>
              <a:ext uri="{FF2B5EF4-FFF2-40B4-BE49-F238E27FC236}">
                <a16:creationId xmlns:a16="http://schemas.microsoft.com/office/drawing/2014/main" id="{1D452D66-53EE-490D-9AD0-5A8A3E9D7DB9}"/>
              </a:ext>
            </a:extLst>
          </p:cNvPr>
          <p:cNvPicPr>
            <a:picLocks noChangeAspect="1"/>
          </p:cNvPicPr>
          <p:nvPr/>
        </p:nvPicPr>
        <p:blipFill>
          <a:blip r:embed="rId3"/>
          <a:stretch>
            <a:fillRect/>
          </a:stretch>
        </p:blipFill>
        <p:spPr>
          <a:xfrm>
            <a:off x="5118847" y="1999130"/>
            <a:ext cx="3784664" cy="2176182"/>
          </a:xfrm>
          <a:prstGeom prst="rect">
            <a:avLst/>
          </a:prstGeom>
        </p:spPr>
      </p:pic>
    </p:spTree>
    <p:extLst>
      <p:ext uri="{BB962C8B-B14F-4D97-AF65-F5344CB8AC3E}">
        <p14:creationId xmlns:p14="http://schemas.microsoft.com/office/powerpoint/2010/main" val="1144076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320FBD-249B-4ACE-9DE7-B63E6A63D0AB}"/>
              </a:ext>
            </a:extLst>
          </p:cNvPr>
          <p:cNvSpPr txBox="1">
            <a:spLocks/>
          </p:cNvSpPr>
          <p:nvPr/>
        </p:nvSpPr>
        <p:spPr>
          <a:xfrm>
            <a:off x="1" y="360364"/>
            <a:ext cx="7399282" cy="666950"/>
          </a:xfrm>
          <a:prstGeom prst="rect">
            <a:avLst/>
          </a:prstGeom>
          <a:solidFill>
            <a:schemeClr val="accent1">
              <a:alpha val="85000"/>
            </a:schemeClr>
          </a:solidFill>
          <a:ln>
            <a:noFill/>
          </a:ln>
        </p:spPr>
        <p:txBody>
          <a:bodyPr vert="horz" wrap="square" lIns="360000" tIns="108000" rIns="108000" bIns="108000" rtlCol="0" anchor="t" anchorCtr="0">
            <a:spAutoFit/>
          </a:bodyPr>
          <a:lstStyle>
            <a:lvl1pPr algn="ctr" defTabSz="457200" rtl="0" eaLnBrk="1" latinLnBrk="0" hangingPunct="1">
              <a:spcBef>
                <a:spcPct val="0"/>
              </a:spcBef>
              <a:buNone/>
              <a:defRPr sz="4400" b="0" kern="1200">
                <a:solidFill>
                  <a:schemeClr val="tx2"/>
                </a:solidFill>
                <a:latin typeface="+mj-lt"/>
                <a:ea typeface="+mj-ea"/>
                <a:cs typeface="+mj-cs"/>
              </a:defRPr>
            </a:lvl1p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Housing First England</a:t>
            </a:r>
          </a:p>
        </p:txBody>
      </p:sp>
      <p:sp>
        <p:nvSpPr>
          <p:cNvPr id="2" name="TextBox 1">
            <a:extLst>
              <a:ext uri="{FF2B5EF4-FFF2-40B4-BE49-F238E27FC236}">
                <a16:creationId xmlns:a16="http://schemas.microsoft.com/office/drawing/2014/main" id="{80F7FD08-0338-4FF7-B55F-EB159F9F963D}"/>
              </a:ext>
            </a:extLst>
          </p:cNvPr>
          <p:cNvSpPr txBox="1"/>
          <p:nvPr/>
        </p:nvSpPr>
        <p:spPr>
          <a:xfrm>
            <a:off x="3954780" y="1479007"/>
            <a:ext cx="4529235" cy="5078313"/>
          </a:xfrm>
          <a:prstGeom prst="rect">
            <a:avLst/>
          </a:prstGeom>
          <a:noFill/>
        </p:spPr>
        <p:txBody>
          <a:bodyPr wrap="square" rtlCol="0">
            <a:spAutoFit/>
          </a:bodyPr>
          <a:lstStyle/>
          <a:p>
            <a:endParaRPr lang="en-GB" dirty="0"/>
          </a:p>
          <a:p>
            <a:pPr algn="just"/>
            <a:r>
              <a:rPr lang="en-GB" dirty="0"/>
              <a:t>Ensure Housing First is available and viable to everyone that needs it in England, through:</a:t>
            </a:r>
          </a:p>
          <a:p>
            <a:pPr marL="285750" indent="-285750">
              <a:buFont typeface="Arial" panose="020B0604020202020204" pitchFamily="34" charset="0"/>
              <a:buChar char="•"/>
            </a:pPr>
            <a:endParaRPr lang="en-GB" dirty="0"/>
          </a:p>
          <a:p>
            <a:pPr marL="285750" indent="-285750" algn="just">
              <a:buFont typeface="Courier New" panose="02070309020205020404" pitchFamily="49" charset="0"/>
              <a:buChar char="o"/>
            </a:pPr>
            <a:r>
              <a:rPr lang="en-GB" dirty="0"/>
              <a:t>Supporting service development and sharing good practice </a:t>
            </a:r>
          </a:p>
          <a:p>
            <a:pPr marL="285750" indent="-285750" algn="just">
              <a:buFont typeface="Courier New" panose="02070309020205020404" pitchFamily="49" charset="0"/>
              <a:buChar char="o"/>
            </a:pPr>
            <a:endParaRPr lang="en-GB" dirty="0"/>
          </a:p>
          <a:p>
            <a:pPr marL="285750" indent="-285750" algn="just">
              <a:buFont typeface="Courier New" panose="02070309020205020404" pitchFamily="49" charset="0"/>
              <a:buChar char="o"/>
            </a:pPr>
            <a:r>
              <a:rPr lang="en-GB" dirty="0"/>
              <a:t>Influencing policy and decision makers to overcome systemic barriers</a:t>
            </a:r>
          </a:p>
          <a:p>
            <a:pPr marL="285750" indent="-285750" algn="just">
              <a:buFont typeface="Courier New" panose="02070309020205020404" pitchFamily="49" charset="0"/>
              <a:buChar char="o"/>
            </a:pPr>
            <a:endParaRPr lang="en-GB" dirty="0"/>
          </a:p>
          <a:p>
            <a:pPr marL="285750" indent="-285750" algn="just">
              <a:buFont typeface="Courier New" panose="02070309020205020404" pitchFamily="49" charset="0"/>
              <a:buChar char="o"/>
            </a:pPr>
            <a:r>
              <a:rPr lang="en-GB" dirty="0"/>
              <a:t>Increasing understanding and evidence for the English context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2" name="Footer Placeholder 4">
            <a:extLst>
              <a:ext uri="{FF2B5EF4-FFF2-40B4-BE49-F238E27FC236}">
                <a16:creationId xmlns:a16="http://schemas.microsoft.com/office/drawing/2014/main" id="{9C84BFA3-EF92-4E63-97F1-7BBC0535A81E}"/>
              </a:ext>
            </a:extLst>
          </p:cNvPr>
          <p:cNvSpPr txBox="1">
            <a:spLocks/>
          </p:cNvSpPr>
          <p:nvPr/>
        </p:nvSpPr>
        <p:spPr>
          <a:xfrm>
            <a:off x="0" y="6220781"/>
            <a:ext cx="4570413" cy="637219"/>
          </a:xfrm>
          <a:prstGeom prst="rect">
            <a:avLst/>
          </a:prstGeom>
          <a:solidFill>
            <a:schemeClr val="bg2"/>
          </a:solidFill>
        </p:spPr>
        <p:txBody>
          <a:bodyPr lIns="360000" tIns="360000" rIns="360000" bIns="414000" anchor="ctr" anchorCtr="0"/>
          <a:lstStyle>
            <a:defPPr>
              <a:defRPr lang="en-US"/>
            </a:defPPr>
            <a:lvl1pPr marL="0" algn="l" defTabSz="457200" rtl="0" eaLnBrk="1" latinLnBrk="0" hangingPunct="1">
              <a:defRPr sz="1800" b="1" i="0" kern="1200">
                <a:solidFill>
                  <a:schemeClr val="tx2"/>
                </a:solidFill>
                <a:latin typeface="Proxima Nova Bold"/>
                <a:ea typeface="+mn-ea"/>
                <a:cs typeface="Proxima Nova 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9D3F7B"/>
                </a:solidFill>
                <a:latin typeface="Arial" panose="020B0604020202020204" pitchFamily="34" charset="0"/>
                <a:cs typeface="Arial" panose="020B0604020202020204" pitchFamily="34" charset="0"/>
              </a:rPr>
              <a:t>www.hfe.homeless.org.uk</a:t>
            </a:r>
            <a:endParaRPr lang="en-US" sz="1600" dirty="0">
              <a:solidFill>
                <a:srgbClr val="9D3F7B"/>
              </a:solidFill>
              <a:latin typeface="Arial" panose="020B0604020202020204" pitchFamily="34" charset="0"/>
              <a:cs typeface="Arial" panose="020B0604020202020204" pitchFamily="34" charset="0"/>
            </a:endParaRPr>
          </a:p>
        </p:txBody>
      </p:sp>
      <p:sp>
        <p:nvSpPr>
          <p:cNvPr id="14" name="Footer Placeholder 4">
            <a:extLst>
              <a:ext uri="{FF2B5EF4-FFF2-40B4-BE49-F238E27FC236}">
                <a16:creationId xmlns:a16="http://schemas.microsoft.com/office/drawing/2014/main" id="{259ABF10-E0C2-4B23-8D3F-CB86F78AD453}"/>
              </a:ext>
            </a:extLst>
          </p:cNvPr>
          <p:cNvSpPr txBox="1">
            <a:spLocks/>
          </p:cNvSpPr>
          <p:nvPr/>
        </p:nvSpPr>
        <p:spPr>
          <a:xfrm>
            <a:off x="4573587" y="6220781"/>
            <a:ext cx="4570413" cy="637219"/>
          </a:xfrm>
          <a:prstGeom prst="rect">
            <a:avLst/>
          </a:prstGeom>
          <a:solidFill>
            <a:schemeClr val="bg2"/>
          </a:solidFill>
        </p:spPr>
        <p:txBody>
          <a:bodyPr lIns="360000" tIns="360000" rIns="360000" bIns="414000" anchor="ctr" anchorCtr="0"/>
          <a:lstStyle>
            <a:defPPr>
              <a:defRPr lang="en-US"/>
            </a:defPPr>
            <a:lvl1pPr marL="0" algn="l" defTabSz="457200" rtl="0" eaLnBrk="1" latinLnBrk="0" hangingPunct="1">
              <a:defRPr sz="1800" b="1" i="0" kern="1200">
                <a:solidFill>
                  <a:schemeClr val="tx2"/>
                </a:solidFill>
                <a:latin typeface="Proxima Nova Bold"/>
                <a:ea typeface="+mn-ea"/>
                <a:cs typeface="Proxima Nova Bol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0">
                <a:solidFill>
                  <a:srgbClr val="9D3F7B"/>
                </a:solidFill>
                <a:latin typeface="Arial" panose="020B0604020202020204" pitchFamily="34" charset="0"/>
                <a:cs typeface="Arial" panose="020B0604020202020204" pitchFamily="34" charset="0"/>
              </a:rPr>
              <a:t>Let’s </a:t>
            </a:r>
            <a:r>
              <a:rPr lang="en-US" sz="1600">
                <a:solidFill>
                  <a:srgbClr val="9D3F7B"/>
                </a:solidFill>
                <a:latin typeface="Arial" panose="020B0604020202020204" pitchFamily="34" charset="0"/>
                <a:cs typeface="Arial" panose="020B0604020202020204" pitchFamily="34" charset="0"/>
              </a:rPr>
              <a:t>end homelessness</a:t>
            </a:r>
            <a:r>
              <a:rPr lang="en-US" sz="1600" b="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FCF5814-0B47-4FC9-884C-9D69752E9268}"/>
              </a:ext>
            </a:extLst>
          </p:cNvPr>
          <p:cNvPicPr>
            <a:picLocks noChangeAspect="1"/>
          </p:cNvPicPr>
          <p:nvPr/>
        </p:nvPicPr>
        <p:blipFill>
          <a:blip r:embed="rId2"/>
          <a:stretch>
            <a:fillRect/>
          </a:stretch>
        </p:blipFill>
        <p:spPr>
          <a:xfrm>
            <a:off x="831435" y="1795247"/>
            <a:ext cx="2603802" cy="3657601"/>
          </a:xfrm>
          <a:prstGeom prst="rect">
            <a:avLst/>
          </a:prstGeom>
        </p:spPr>
      </p:pic>
    </p:spTree>
    <p:extLst>
      <p:ext uri="{BB962C8B-B14F-4D97-AF65-F5344CB8AC3E}">
        <p14:creationId xmlns:p14="http://schemas.microsoft.com/office/powerpoint/2010/main" val="2887896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Housing First in England</a:t>
            </a: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www.hfe.homeless.org.uk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graphicFrame>
        <p:nvGraphicFramePr>
          <p:cNvPr id="6" name="Chart 5">
            <a:extLst>
              <a:ext uri="{FF2B5EF4-FFF2-40B4-BE49-F238E27FC236}">
                <a16:creationId xmlns:a16="http://schemas.microsoft.com/office/drawing/2014/main" id="{A301F196-ACFC-4C1A-A1AE-8934ABD82A73}"/>
              </a:ext>
            </a:extLst>
          </p:cNvPr>
          <p:cNvGraphicFramePr/>
          <p:nvPr>
            <p:extLst>
              <p:ext uri="{D42A27DB-BD31-4B8C-83A1-F6EECF244321}">
                <p14:modId xmlns:p14="http://schemas.microsoft.com/office/powerpoint/2010/main" val="505329365"/>
              </p:ext>
            </p:extLst>
          </p:nvPr>
        </p:nvGraphicFramePr>
        <p:xfrm>
          <a:off x="1123484" y="2662511"/>
          <a:ext cx="6893858" cy="2788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F3D96F4-D8CF-4265-B7C4-5B2547E7234F}"/>
              </a:ext>
            </a:extLst>
          </p:cNvPr>
          <p:cNvSpPr txBox="1"/>
          <p:nvPr/>
        </p:nvSpPr>
        <p:spPr>
          <a:xfrm>
            <a:off x="2044345" y="-2662511"/>
            <a:ext cx="1174376" cy="276999"/>
          </a:xfrm>
          <a:prstGeom prst="rect">
            <a:avLst/>
          </a:prstGeom>
          <a:noFill/>
        </p:spPr>
        <p:txBody>
          <a:bodyPr wrap="square" rtlCol="0">
            <a:spAutoFit/>
          </a:bodyPr>
          <a:lstStyle/>
          <a:p>
            <a:r>
              <a:rPr lang="en-GB" dirty="0"/>
              <a:t>Number of services developed each year</a:t>
            </a:r>
          </a:p>
        </p:txBody>
      </p:sp>
      <p:sp>
        <p:nvSpPr>
          <p:cNvPr id="3" name="TextBox 2">
            <a:extLst>
              <a:ext uri="{FF2B5EF4-FFF2-40B4-BE49-F238E27FC236}">
                <a16:creationId xmlns:a16="http://schemas.microsoft.com/office/drawing/2014/main" id="{DC56BA5F-925C-4151-915B-F8ED2C4E7562}"/>
              </a:ext>
            </a:extLst>
          </p:cNvPr>
          <p:cNvSpPr txBox="1"/>
          <p:nvPr/>
        </p:nvSpPr>
        <p:spPr>
          <a:xfrm>
            <a:off x="4130051" y="1668301"/>
            <a:ext cx="1715040" cy="430887"/>
          </a:xfrm>
          <a:prstGeom prst="rect">
            <a:avLst/>
          </a:prstGeom>
          <a:noFill/>
        </p:spPr>
        <p:txBody>
          <a:bodyPr wrap="square" rtlCol="0">
            <a:spAutoFit/>
          </a:bodyPr>
          <a:lstStyle/>
          <a:p>
            <a:pPr algn="ctr"/>
            <a:r>
              <a:rPr lang="en-GB" sz="1050" dirty="0"/>
              <a:t>Evaluation of nine</a:t>
            </a:r>
          </a:p>
          <a:p>
            <a:pPr algn="ctr"/>
            <a:r>
              <a:rPr lang="en-GB" sz="1050" dirty="0"/>
              <a:t> pilots published</a:t>
            </a:r>
          </a:p>
        </p:txBody>
      </p:sp>
      <p:sp>
        <p:nvSpPr>
          <p:cNvPr id="10" name="TextBox 9">
            <a:extLst>
              <a:ext uri="{FF2B5EF4-FFF2-40B4-BE49-F238E27FC236}">
                <a16:creationId xmlns:a16="http://schemas.microsoft.com/office/drawing/2014/main" id="{0A235140-E8A7-452D-96CD-2D7F43D9D52F}"/>
              </a:ext>
            </a:extLst>
          </p:cNvPr>
          <p:cNvSpPr txBox="1"/>
          <p:nvPr/>
        </p:nvSpPr>
        <p:spPr>
          <a:xfrm>
            <a:off x="416859" y="2965176"/>
            <a:ext cx="1174376" cy="461665"/>
          </a:xfrm>
          <a:prstGeom prst="rect">
            <a:avLst/>
          </a:prstGeom>
          <a:noFill/>
        </p:spPr>
        <p:txBody>
          <a:bodyPr wrap="square" rtlCol="0">
            <a:spAutoFit/>
          </a:bodyPr>
          <a:lstStyle/>
          <a:p>
            <a:pPr algn="ctr"/>
            <a:r>
              <a:rPr lang="en-GB" sz="1200" dirty="0"/>
              <a:t>Camden HF pilot 2010</a:t>
            </a:r>
          </a:p>
        </p:txBody>
      </p:sp>
      <p:cxnSp>
        <p:nvCxnSpPr>
          <p:cNvPr id="5" name="Straight Arrow Connector 4">
            <a:extLst>
              <a:ext uri="{FF2B5EF4-FFF2-40B4-BE49-F238E27FC236}">
                <a16:creationId xmlns:a16="http://schemas.microsoft.com/office/drawing/2014/main" id="{4ECC4714-81E7-427C-B91E-403946F64A49}"/>
              </a:ext>
            </a:extLst>
          </p:cNvPr>
          <p:cNvCxnSpPr/>
          <p:nvPr/>
        </p:nvCxnSpPr>
        <p:spPr>
          <a:xfrm>
            <a:off x="1004047" y="3429000"/>
            <a:ext cx="0" cy="15643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1F8EBEC-8033-4848-B6DC-CEAE3C47DADE}"/>
              </a:ext>
            </a:extLst>
          </p:cNvPr>
          <p:cNvSpPr txBox="1"/>
          <p:nvPr/>
        </p:nvSpPr>
        <p:spPr>
          <a:xfrm>
            <a:off x="4426433" y="2141718"/>
            <a:ext cx="1122276" cy="577081"/>
          </a:xfrm>
          <a:prstGeom prst="rect">
            <a:avLst/>
          </a:prstGeom>
          <a:noFill/>
        </p:spPr>
        <p:txBody>
          <a:bodyPr wrap="square" rtlCol="0">
            <a:spAutoFit/>
          </a:bodyPr>
          <a:lstStyle/>
          <a:p>
            <a:pPr algn="ctr"/>
            <a:r>
              <a:rPr lang="en-GB" sz="1050" dirty="0"/>
              <a:t>Housing First or Housing Led scoping</a:t>
            </a:r>
          </a:p>
        </p:txBody>
      </p:sp>
      <p:sp>
        <p:nvSpPr>
          <p:cNvPr id="17" name="TextBox 16">
            <a:extLst>
              <a:ext uri="{FF2B5EF4-FFF2-40B4-BE49-F238E27FC236}">
                <a16:creationId xmlns:a16="http://schemas.microsoft.com/office/drawing/2014/main" id="{67B5BDB0-7976-4178-B57F-EA5BE799668E}"/>
              </a:ext>
            </a:extLst>
          </p:cNvPr>
          <p:cNvSpPr txBox="1"/>
          <p:nvPr/>
        </p:nvSpPr>
        <p:spPr>
          <a:xfrm>
            <a:off x="5278352" y="1454849"/>
            <a:ext cx="1715040" cy="430887"/>
          </a:xfrm>
          <a:prstGeom prst="rect">
            <a:avLst/>
          </a:prstGeom>
          <a:noFill/>
        </p:spPr>
        <p:txBody>
          <a:bodyPr wrap="square" rtlCol="0">
            <a:spAutoFit/>
          </a:bodyPr>
          <a:lstStyle/>
          <a:p>
            <a:pPr algn="ctr"/>
            <a:r>
              <a:rPr lang="en-GB" sz="1050" dirty="0"/>
              <a:t>Housing First England</a:t>
            </a:r>
          </a:p>
          <a:p>
            <a:pPr algn="ctr"/>
            <a:r>
              <a:rPr lang="en-GB" sz="1050" dirty="0"/>
              <a:t>Project began</a:t>
            </a:r>
          </a:p>
        </p:txBody>
      </p:sp>
      <p:cxnSp>
        <p:nvCxnSpPr>
          <p:cNvPr id="19" name="Straight Arrow Connector 18">
            <a:extLst>
              <a:ext uri="{FF2B5EF4-FFF2-40B4-BE49-F238E27FC236}">
                <a16:creationId xmlns:a16="http://schemas.microsoft.com/office/drawing/2014/main" id="{A0B4E16D-516B-4A1B-BA78-61013CACFED5}"/>
              </a:ext>
            </a:extLst>
          </p:cNvPr>
          <p:cNvCxnSpPr>
            <a:cxnSpLocks/>
          </p:cNvCxnSpPr>
          <p:nvPr/>
        </p:nvCxnSpPr>
        <p:spPr>
          <a:xfrm flipH="1">
            <a:off x="5955863" y="2749955"/>
            <a:ext cx="8664" cy="1263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31D5A05-4CD0-460F-8C7E-9BA215C65C97}"/>
              </a:ext>
            </a:extLst>
          </p:cNvPr>
          <p:cNvSpPr txBox="1"/>
          <p:nvPr/>
        </p:nvSpPr>
        <p:spPr>
          <a:xfrm>
            <a:off x="5502402" y="2011291"/>
            <a:ext cx="924250" cy="738664"/>
          </a:xfrm>
          <a:prstGeom prst="rect">
            <a:avLst/>
          </a:prstGeom>
          <a:noFill/>
        </p:spPr>
        <p:txBody>
          <a:bodyPr wrap="square" rtlCol="0">
            <a:spAutoFit/>
          </a:bodyPr>
          <a:lstStyle/>
          <a:p>
            <a:pPr algn="ctr"/>
            <a:r>
              <a:rPr lang="en-GB" sz="1050" dirty="0"/>
              <a:t>Principles for HF in England published</a:t>
            </a:r>
          </a:p>
        </p:txBody>
      </p:sp>
      <p:sp>
        <p:nvSpPr>
          <p:cNvPr id="23" name="TextBox 22">
            <a:extLst>
              <a:ext uri="{FF2B5EF4-FFF2-40B4-BE49-F238E27FC236}">
                <a16:creationId xmlns:a16="http://schemas.microsoft.com/office/drawing/2014/main" id="{553EE599-4D34-4F14-B048-D016B0F995C8}"/>
              </a:ext>
            </a:extLst>
          </p:cNvPr>
          <p:cNvSpPr txBox="1"/>
          <p:nvPr/>
        </p:nvSpPr>
        <p:spPr>
          <a:xfrm>
            <a:off x="6931560" y="2503355"/>
            <a:ext cx="1715040" cy="253916"/>
          </a:xfrm>
          <a:prstGeom prst="rect">
            <a:avLst/>
          </a:prstGeom>
          <a:noFill/>
        </p:spPr>
        <p:txBody>
          <a:bodyPr wrap="square" rtlCol="0">
            <a:spAutoFit/>
          </a:bodyPr>
          <a:lstStyle/>
          <a:p>
            <a:pPr algn="ctr"/>
            <a:r>
              <a:rPr lang="en-GB" sz="1050" dirty="0"/>
              <a:t>National HF conference</a:t>
            </a:r>
          </a:p>
        </p:txBody>
      </p:sp>
      <p:sp>
        <p:nvSpPr>
          <p:cNvPr id="24" name="TextBox 23">
            <a:extLst>
              <a:ext uri="{FF2B5EF4-FFF2-40B4-BE49-F238E27FC236}">
                <a16:creationId xmlns:a16="http://schemas.microsoft.com/office/drawing/2014/main" id="{C9002B56-CB02-4808-9045-2CA38A188313}"/>
              </a:ext>
            </a:extLst>
          </p:cNvPr>
          <p:cNvSpPr txBox="1"/>
          <p:nvPr/>
        </p:nvSpPr>
        <p:spPr>
          <a:xfrm>
            <a:off x="6210069" y="1965352"/>
            <a:ext cx="1715040" cy="415498"/>
          </a:xfrm>
          <a:prstGeom prst="rect">
            <a:avLst/>
          </a:prstGeom>
          <a:noFill/>
        </p:spPr>
        <p:txBody>
          <a:bodyPr wrap="square" rtlCol="0">
            <a:spAutoFit/>
          </a:bodyPr>
          <a:lstStyle/>
          <a:p>
            <a:pPr algn="ctr"/>
            <a:r>
              <a:rPr lang="en-GB" sz="1050" dirty="0"/>
              <a:t>MHCLG pilots funding announced</a:t>
            </a:r>
          </a:p>
        </p:txBody>
      </p:sp>
      <p:cxnSp>
        <p:nvCxnSpPr>
          <p:cNvPr id="25" name="Straight Arrow Connector 24">
            <a:extLst>
              <a:ext uri="{FF2B5EF4-FFF2-40B4-BE49-F238E27FC236}">
                <a16:creationId xmlns:a16="http://schemas.microsoft.com/office/drawing/2014/main" id="{5D92A150-AD10-40DC-93B2-5209A3C09EF6}"/>
              </a:ext>
            </a:extLst>
          </p:cNvPr>
          <p:cNvCxnSpPr>
            <a:cxnSpLocks/>
          </p:cNvCxnSpPr>
          <p:nvPr/>
        </p:nvCxnSpPr>
        <p:spPr>
          <a:xfrm flipH="1">
            <a:off x="7524687" y="2849021"/>
            <a:ext cx="8664" cy="1263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087DF3D-1E55-419F-9E01-742C9975E932}"/>
              </a:ext>
            </a:extLst>
          </p:cNvPr>
          <p:cNvCxnSpPr>
            <a:cxnSpLocks/>
          </p:cNvCxnSpPr>
          <p:nvPr/>
        </p:nvCxnSpPr>
        <p:spPr>
          <a:xfrm flipH="1">
            <a:off x="6644718" y="2335252"/>
            <a:ext cx="8664" cy="553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1F9B63B-CE11-4AE3-8EA2-8411FF08F139}"/>
              </a:ext>
            </a:extLst>
          </p:cNvPr>
          <p:cNvSpPr txBox="1"/>
          <p:nvPr/>
        </p:nvSpPr>
        <p:spPr>
          <a:xfrm>
            <a:off x="2868808" y="5732198"/>
            <a:ext cx="3711389" cy="307777"/>
          </a:xfrm>
          <a:prstGeom prst="rect">
            <a:avLst/>
          </a:prstGeom>
          <a:noFill/>
        </p:spPr>
        <p:txBody>
          <a:bodyPr wrap="square" rtlCol="0">
            <a:spAutoFit/>
          </a:bodyPr>
          <a:lstStyle/>
          <a:p>
            <a:pPr algn="ctr"/>
            <a:r>
              <a:rPr lang="en-GB" sz="1400" dirty="0"/>
              <a:t>No. new services developed</a:t>
            </a:r>
          </a:p>
        </p:txBody>
      </p:sp>
    </p:spTree>
    <p:extLst>
      <p:ext uri="{BB962C8B-B14F-4D97-AF65-F5344CB8AC3E}">
        <p14:creationId xmlns:p14="http://schemas.microsoft.com/office/powerpoint/2010/main" val="129471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www.hfe.homeless.org.uk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2" name="TextBox 1"/>
          <p:cNvSpPr txBox="1"/>
          <p:nvPr/>
        </p:nvSpPr>
        <p:spPr>
          <a:xfrm>
            <a:off x="3072069" y="1652882"/>
            <a:ext cx="4793379" cy="2031325"/>
          </a:xfrm>
          <a:prstGeom prst="rect">
            <a:avLst/>
          </a:prstGeom>
          <a:noFill/>
        </p:spPr>
        <p:txBody>
          <a:bodyPr wrap="square" rtlCol="0">
            <a:spAutoFit/>
          </a:bodyPr>
          <a:lstStyle/>
          <a:p>
            <a:pPr marL="285750" lvl="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Long term housing and support</a:t>
            </a:r>
          </a:p>
          <a:p>
            <a:pPr marL="285750" lvl="0" indent="-28575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Complex needs</a:t>
            </a:r>
          </a:p>
          <a:p>
            <a:pPr marL="285750" lvl="0" indent="-28575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7 key principles</a:t>
            </a:r>
          </a:p>
          <a:p>
            <a:pPr marL="285750" lvl="0" indent="-285750">
              <a:buFontTx/>
              <a:buChar char="X"/>
            </a:pPr>
            <a:endParaRPr lang="en-US" dirty="0">
              <a:latin typeface="Arial" panose="020B0604020202020204" pitchFamily="34" charset="0"/>
              <a:cs typeface="Arial" panose="020B0604020202020204" pitchFamily="34" charset="0"/>
            </a:endParaRPr>
          </a:p>
          <a:p>
            <a:endParaRPr lang="en-GB" dirty="0">
              <a:solidFill>
                <a:srgbClr val="000000"/>
              </a:solidFill>
            </a:endParaRPr>
          </a:p>
        </p:txBody>
      </p:sp>
      <p:sp>
        <p:nvSpPr>
          <p:cNvPr id="10"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What is Housing First?</a:t>
            </a:r>
          </a:p>
        </p:txBody>
      </p:sp>
      <p:pic>
        <p:nvPicPr>
          <p:cNvPr id="7" name="Picture 2">
            <a:extLst>
              <a:ext uri="{FF2B5EF4-FFF2-40B4-BE49-F238E27FC236}">
                <a16:creationId xmlns:a16="http://schemas.microsoft.com/office/drawing/2014/main" id="{44F7F79A-0E97-42DD-9B1A-05F9BEF7A9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3270" y="2551837"/>
            <a:ext cx="2792026" cy="175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C93D6C69-1213-4731-BA53-E42A6A9F8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22" y="1652882"/>
            <a:ext cx="2432410" cy="361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353C2E2A-D607-462A-A992-C69B845FBC60}"/>
              </a:ext>
            </a:extLst>
          </p:cNvPr>
          <p:cNvSpPr txBox="1"/>
          <p:nvPr/>
        </p:nvSpPr>
        <p:spPr>
          <a:xfrm>
            <a:off x="3072069" y="4189455"/>
            <a:ext cx="4793379" cy="1754326"/>
          </a:xfrm>
          <a:prstGeom prst="rect">
            <a:avLst/>
          </a:prstGeom>
          <a:noFill/>
        </p:spPr>
        <p:txBody>
          <a:bodyPr wrap="square" rtlCol="0">
            <a:spAutoFit/>
          </a:bodyPr>
          <a:lstStyle/>
          <a:p>
            <a:pPr marL="285750" lvl="0" indent="-285750">
              <a:buFontTx/>
              <a:buChar char="X"/>
            </a:pPr>
            <a:r>
              <a:rPr lang="en-GB" dirty="0">
                <a:solidFill>
                  <a:schemeClr val="accent5"/>
                </a:solidFill>
                <a:latin typeface="Arial" panose="020B0604020202020204" pitchFamily="34" charset="0"/>
                <a:cs typeface="Arial" panose="020B0604020202020204" pitchFamily="34" charset="0"/>
              </a:rPr>
              <a:t>Solution for everyone</a:t>
            </a:r>
          </a:p>
          <a:p>
            <a:pPr marL="285750" lvl="0" indent="-285750">
              <a:buFontTx/>
              <a:buChar char="X"/>
            </a:pPr>
            <a:endParaRPr lang="en-GB" dirty="0">
              <a:solidFill>
                <a:schemeClr val="accent5"/>
              </a:solidFill>
              <a:latin typeface="Arial" panose="020B0604020202020204" pitchFamily="34" charset="0"/>
              <a:cs typeface="Arial" panose="020B0604020202020204" pitchFamily="34" charset="0"/>
            </a:endParaRPr>
          </a:p>
          <a:p>
            <a:pPr marL="285750" lvl="0" indent="-285750">
              <a:buFontTx/>
              <a:buChar char="X"/>
            </a:pPr>
            <a:r>
              <a:rPr lang="en-US" dirty="0">
                <a:solidFill>
                  <a:schemeClr val="accent5"/>
                </a:solidFill>
                <a:latin typeface="Arial" panose="020B0604020202020204" pitchFamily="34" charset="0"/>
                <a:cs typeface="Arial" panose="020B0604020202020204" pitchFamily="34" charset="0"/>
              </a:rPr>
              <a:t>Expect people to cope alone</a:t>
            </a:r>
          </a:p>
          <a:p>
            <a:pPr marL="285750" lvl="0" indent="-285750">
              <a:buFontTx/>
              <a:buChar char="X"/>
            </a:pPr>
            <a:endParaRPr lang="en-US" dirty="0">
              <a:solidFill>
                <a:schemeClr val="accent5"/>
              </a:solidFill>
              <a:latin typeface="Arial" panose="020B0604020202020204" pitchFamily="34" charset="0"/>
              <a:cs typeface="Arial" panose="020B0604020202020204" pitchFamily="34" charset="0"/>
            </a:endParaRPr>
          </a:p>
          <a:p>
            <a:pPr marL="285750" lvl="0" indent="-285750">
              <a:buFontTx/>
              <a:buChar char="X"/>
            </a:pPr>
            <a:r>
              <a:rPr lang="en-US" dirty="0">
                <a:solidFill>
                  <a:schemeClr val="accent5"/>
                </a:solidFill>
                <a:latin typeface="Arial" panose="020B0604020202020204" pitchFamily="34" charset="0"/>
                <a:cs typeface="Arial" panose="020B0604020202020204" pitchFamily="34" charset="0"/>
              </a:rPr>
              <a:t>Immediate access</a:t>
            </a:r>
          </a:p>
          <a:p>
            <a:endParaRPr lang="en-GB" dirty="0">
              <a:solidFill>
                <a:srgbClr val="000000"/>
              </a:solidFill>
            </a:endParaRPr>
          </a:p>
        </p:txBody>
      </p:sp>
    </p:spTree>
    <p:extLst>
      <p:ext uri="{BB962C8B-B14F-4D97-AF65-F5344CB8AC3E}">
        <p14:creationId xmlns:p14="http://schemas.microsoft.com/office/powerpoint/2010/main" val="2285660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additive="base">
                                        <p:cTn id="2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6220781"/>
          </a:xfrm>
          <a:prstGeom prst="rect">
            <a:avLst/>
          </a:prstGeom>
        </p:spPr>
      </p:pic>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10"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A consistent approach</a:t>
            </a:r>
            <a:endParaRPr lang="en-US" sz="32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508734" y="2297430"/>
            <a:ext cx="4703346" cy="2308324"/>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smtClean="0">
                <a:solidFill>
                  <a:schemeClr val="bg1"/>
                </a:solidFill>
              </a:rPr>
              <a:t>Confusion over the Housing First model</a:t>
            </a:r>
          </a:p>
          <a:p>
            <a:pPr marL="342900" indent="-342900">
              <a:buFont typeface="Courier New" panose="02070309020205020404" pitchFamily="49" charset="0"/>
              <a:buChar char="o"/>
            </a:pPr>
            <a:r>
              <a:rPr lang="en-GB" sz="2400" dirty="0" smtClean="0">
                <a:solidFill>
                  <a:schemeClr val="bg1"/>
                </a:solidFill>
              </a:rPr>
              <a:t>Potential for low fidelity Housing First</a:t>
            </a:r>
          </a:p>
          <a:p>
            <a:pPr marL="342900" indent="-342900">
              <a:buFont typeface="Courier New" panose="02070309020205020404" pitchFamily="49" charset="0"/>
              <a:buChar char="o"/>
            </a:pPr>
            <a:r>
              <a:rPr lang="en-GB" sz="2400" dirty="0" smtClean="0">
                <a:solidFill>
                  <a:schemeClr val="bg1"/>
                </a:solidFill>
              </a:rPr>
              <a:t>Strong evidence for Housing First in the UK</a:t>
            </a:r>
            <a:endParaRPr lang="en-GB" sz="2400" dirty="0">
              <a:solidFill>
                <a:schemeClr val="bg1"/>
              </a:solidFill>
            </a:endParaRPr>
          </a:p>
        </p:txBody>
      </p:sp>
    </p:spTree>
    <p:extLst>
      <p:ext uri="{BB962C8B-B14F-4D97-AF65-F5344CB8AC3E}">
        <p14:creationId xmlns:p14="http://schemas.microsoft.com/office/powerpoint/2010/main" val="668680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10"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Developing the Principles</a:t>
            </a:r>
            <a:endParaRPr lang="en-US" sz="3200" b="1" dirty="0">
              <a:solidFill>
                <a:srgbClr val="FFFFFF"/>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srcRect r="20840"/>
          <a:stretch/>
        </p:blipFill>
        <p:spPr>
          <a:xfrm>
            <a:off x="1600836" y="1791656"/>
            <a:ext cx="7539990" cy="4429125"/>
          </a:xfrm>
          <a:prstGeom prst="rect">
            <a:avLst/>
          </a:prstGeom>
        </p:spPr>
      </p:pic>
      <p:sp>
        <p:nvSpPr>
          <p:cNvPr id="7" name="TextBox 6"/>
          <p:cNvSpPr txBox="1"/>
          <p:nvPr/>
        </p:nvSpPr>
        <p:spPr>
          <a:xfrm>
            <a:off x="634464" y="2297430"/>
            <a:ext cx="4954806" cy="1938992"/>
          </a:xfrm>
          <a:prstGeom prst="rect">
            <a:avLst/>
          </a:prstGeom>
          <a:noFill/>
        </p:spPr>
        <p:txBody>
          <a:bodyPr wrap="square" rtlCol="0">
            <a:spAutoFit/>
          </a:bodyPr>
          <a:lstStyle/>
          <a:p>
            <a:pPr marL="342900" indent="-342900" algn="just">
              <a:buFont typeface="Courier New" panose="02070309020205020404" pitchFamily="49" charset="0"/>
              <a:buChar char="o"/>
            </a:pPr>
            <a:r>
              <a:rPr lang="en-GB" sz="2400" dirty="0" smtClean="0">
                <a:latin typeface="Arial" panose="020B0604020202020204" pitchFamily="34" charset="0"/>
                <a:cs typeface="Arial" panose="020B0604020202020204" pitchFamily="34" charset="0"/>
              </a:rPr>
              <a:t>Consultation with Housing First services in England</a:t>
            </a:r>
          </a:p>
          <a:p>
            <a:pPr marL="342900" indent="-342900" algn="just">
              <a:buFont typeface="Courier New" panose="02070309020205020404" pitchFamily="49" charset="0"/>
              <a:buChar char="o"/>
            </a:pPr>
            <a:r>
              <a:rPr lang="en-GB" sz="2400" dirty="0" smtClean="0">
                <a:latin typeface="Arial" panose="020B0604020202020204" pitchFamily="34" charset="0"/>
                <a:cs typeface="Arial" panose="020B0604020202020204" pitchFamily="34" charset="0"/>
              </a:rPr>
              <a:t>Support from international experts</a:t>
            </a:r>
          </a:p>
          <a:p>
            <a:pPr marL="342900" indent="-342900" algn="just">
              <a:buFont typeface="Courier New" panose="02070309020205020404" pitchFamily="49" charset="0"/>
              <a:buChar char="o"/>
            </a:pPr>
            <a:r>
              <a:rPr lang="en-GB" sz="2400" dirty="0" smtClean="0">
                <a:latin typeface="Arial" panose="020B0604020202020204" pitchFamily="34" charset="0"/>
                <a:cs typeface="Arial" panose="020B0604020202020204" pitchFamily="34" charset="0"/>
              </a:rPr>
              <a:t>Launched in 2016</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652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solidFill>
                  <a:srgbClr val="9D3F7B"/>
                </a:solidFill>
                <a:latin typeface="Arial" panose="020B0604020202020204" pitchFamily="34" charset="0"/>
                <a:cs typeface="Arial" panose="020B0604020202020204" pitchFamily="34" charset="0"/>
              </a:rPr>
              <a:t>www.hfe.homeless.org.uk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solidFill>
                  <a:srgbClr val="9D3F7B"/>
                </a:solidFill>
                <a:latin typeface="Arial" panose="020B0604020202020204" pitchFamily="34" charset="0"/>
                <a:cs typeface="Arial" panose="020B0604020202020204" pitchFamily="34" charset="0"/>
              </a:rPr>
              <a:t>Let’s </a:t>
            </a:r>
            <a:r>
              <a:rPr lang="en-US" sz="1600" dirty="0">
                <a:solidFill>
                  <a:srgbClr val="9D3F7B"/>
                </a:solidFill>
                <a:latin typeface="Arial" panose="020B0604020202020204" pitchFamily="34" charset="0"/>
                <a:cs typeface="Arial" panose="020B0604020202020204" pitchFamily="34" charset="0"/>
              </a:rPr>
              <a:t>end homelessness</a:t>
            </a:r>
            <a:r>
              <a:rPr lang="en-US" sz="1600" b="0" dirty="0">
                <a:solidFill>
                  <a:srgbClr val="9D3F7B"/>
                </a:solidFill>
                <a:latin typeface="Arial" panose="020B0604020202020204" pitchFamily="34" charset="0"/>
                <a:cs typeface="Arial" panose="020B0604020202020204" pitchFamily="34" charset="0"/>
              </a:rPr>
              <a:t> together</a:t>
            </a:r>
          </a:p>
        </p:txBody>
      </p:sp>
      <p:sp>
        <p:nvSpPr>
          <p:cNvPr id="6" name="Title 1"/>
          <p:cNvSpPr>
            <a:spLocks noGrp="1"/>
          </p:cNvSpPr>
          <p:nvPr>
            <p:ph type="ctrTitle"/>
          </p:nvPr>
        </p:nvSpPr>
        <p:spPr>
          <a:xfrm>
            <a:off x="1" y="360364"/>
            <a:ext cx="7399282" cy="666950"/>
          </a:xfrm>
          <a:solidFill>
            <a:schemeClr val="accent1">
              <a:alpha val="85000"/>
            </a:schemeClr>
          </a:solidFill>
          <a:ln>
            <a:noFill/>
          </a:ln>
        </p:spPr>
        <p:txBody>
          <a:bodyPr wrap="square" lIns="360000" tIns="108000" rIns="108000" bIns="108000" anchor="t" anchorCtr="0">
            <a:spAutoFit/>
          </a:bodyPr>
          <a:lstStyle/>
          <a:p>
            <a:pPr algn="l">
              <a:lnSpc>
                <a:spcPts val="3500"/>
              </a:lnSpc>
            </a:pPr>
            <a:r>
              <a:rPr lang="en-US" sz="3200" b="1" dirty="0">
                <a:solidFill>
                  <a:srgbClr val="FFFFFF"/>
                </a:solidFill>
                <a:latin typeface="Arial" panose="020B0604020202020204" pitchFamily="34" charset="0"/>
                <a:cs typeface="Arial" panose="020B0604020202020204" pitchFamily="34" charset="0"/>
              </a:rPr>
              <a:t>Housing First film</a:t>
            </a:r>
          </a:p>
        </p:txBody>
      </p:sp>
      <p:pic>
        <p:nvPicPr>
          <p:cNvPr id="3" name="zmkwI9pPd_0"/>
          <p:cNvPicPr>
            <a:picLocks noRot="1" noChangeAspect="1"/>
          </p:cNvPicPr>
          <p:nvPr>
            <a:videoFile r:link="rId1"/>
          </p:nvPr>
        </p:nvPicPr>
        <p:blipFill>
          <a:blip r:embed="rId4"/>
          <a:stretch>
            <a:fillRect/>
          </a:stretch>
        </p:blipFill>
        <p:spPr>
          <a:xfrm>
            <a:off x="1065213" y="1554480"/>
            <a:ext cx="7010400" cy="3943350"/>
          </a:xfrm>
          <a:prstGeom prst="rect">
            <a:avLst/>
          </a:prstGeom>
        </p:spPr>
      </p:pic>
    </p:spTree>
    <p:extLst>
      <p:ext uri="{BB962C8B-B14F-4D97-AF65-F5344CB8AC3E}">
        <p14:creationId xmlns:p14="http://schemas.microsoft.com/office/powerpoint/2010/main" val="1473836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63590-329C-4EA2-B178-9F0C6F8C6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738" y="1840247"/>
            <a:ext cx="3994879" cy="2853009"/>
          </a:xfrm>
          <a:prstGeom prst="rect">
            <a:avLst/>
          </a:prstGeom>
        </p:spPr>
      </p:pic>
      <p:sp>
        <p:nvSpPr>
          <p:cNvPr id="4" name="Footer Placeholder 4">
            <a:extLst>
              <a:ext uri="{FF2B5EF4-FFF2-40B4-BE49-F238E27FC236}">
                <a16:creationId xmlns:a16="http://schemas.microsoft.com/office/drawing/2014/main" id="{D6227DB5-A057-4457-AE0E-F9243698CF0D}"/>
              </a:ext>
            </a:extLst>
          </p:cNvPr>
          <p:cNvSpPr txBox="1">
            <a:spLocks/>
          </p:cNvSpPr>
          <p:nvPr/>
        </p:nvSpPr>
        <p:spPr>
          <a:xfrm>
            <a:off x="1" y="6391406"/>
            <a:ext cx="4687478" cy="466594"/>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dirty="0">
                <a:solidFill>
                  <a:srgbClr val="A9518A"/>
                </a:solidFill>
                <a:latin typeface="Arial" panose="020B0604020202020204" pitchFamily="34" charset="0"/>
                <a:cs typeface="Arial" panose="020B0604020202020204" pitchFamily="34" charset="0"/>
              </a:rPr>
              <a:t>www.hfe.homeless.org.uk</a:t>
            </a:r>
          </a:p>
        </p:txBody>
      </p:sp>
      <p:sp>
        <p:nvSpPr>
          <p:cNvPr id="5" name="Footer Placeholder 4">
            <a:extLst>
              <a:ext uri="{FF2B5EF4-FFF2-40B4-BE49-F238E27FC236}">
                <a16:creationId xmlns:a16="http://schemas.microsoft.com/office/drawing/2014/main" id="{5AEA2FDA-8FAD-4A9B-99A1-B7230D7286AF}"/>
              </a:ext>
            </a:extLst>
          </p:cNvPr>
          <p:cNvSpPr txBox="1">
            <a:spLocks/>
          </p:cNvSpPr>
          <p:nvPr/>
        </p:nvSpPr>
        <p:spPr>
          <a:xfrm>
            <a:off x="4687478" y="6391406"/>
            <a:ext cx="4456522" cy="470666"/>
          </a:xfrm>
          <a:prstGeom prst="rect">
            <a:avLst/>
          </a:prstGeom>
          <a:solidFill>
            <a:schemeClr val="bg2"/>
          </a:solidFill>
        </p:spPr>
        <p:txBody>
          <a:bodyPr vert="horz" lIns="270000" tIns="270000" rIns="270000" bIns="310500" rtlCol="0" anchor="ctr" anchorCtr="0"/>
          <a:lstStyle>
            <a:defPPr>
              <a:defRPr lang="en-US"/>
            </a:defPPr>
            <a:lvl1pPr marL="0" algn="l" defTabSz="914400" rtl="0" eaLnBrk="1" latinLnBrk="0" hangingPunct="1">
              <a:defRPr sz="1800" b="1" i="0" kern="1200">
                <a:solidFill>
                  <a:schemeClr val="tx2"/>
                </a:solidFill>
                <a:latin typeface="Proxima Nova Bold"/>
                <a:ea typeface="+mn-ea"/>
                <a:cs typeface="Proxima Nova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25" b="0" dirty="0">
                <a:solidFill>
                  <a:srgbClr val="A9518A"/>
                </a:solidFill>
                <a:latin typeface="Arial" panose="020B0604020202020204" pitchFamily="34" charset="0"/>
                <a:cs typeface="Arial" panose="020B0604020202020204" pitchFamily="34" charset="0"/>
              </a:rPr>
              <a:t>Let’s</a:t>
            </a:r>
            <a:r>
              <a:rPr lang="en-US" sz="825" dirty="0">
                <a:solidFill>
                  <a:srgbClr val="A9518A"/>
                </a:solidFill>
                <a:latin typeface="Arial" panose="020B0604020202020204" pitchFamily="34" charset="0"/>
                <a:cs typeface="Arial" panose="020B0604020202020204" pitchFamily="34" charset="0"/>
              </a:rPr>
              <a:t> end homelessness </a:t>
            </a:r>
            <a:r>
              <a:rPr lang="en-US" sz="825" b="0" dirty="0">
                <a:solidFill>
                  <a:srgbClr val="A9518A"/>
                </a:solidFill>
                <a:latin typeface="Arial" panose="020B0604020202020204" pitchFamily="34" charset="0"/>
                <a:cs typeface="Arial" panose="020B0604020202020204" pitchFamily="34" charset="0"/>
              </a:rPr>
              <a:t>together</a:t>
            </a:r>
          </a:p>
        </p:txBody>
      </p:sp>
      <p:sp>
        <p:nvSpPr>
          <p:cNvPr id="6" name="TextBox 5">
            <a:extLst>
              <a:ext uri="{FF2B5EF4-FFF2-40B4-BE49-F238E27FC236}">
                <a16:creationId xmlns:a16="http://schemas.microsoft.com/office/drawing/2014/main" id="{5F525B13-82FD-4AE7-A289-4EFEFAF198A0}"/>
              </a:ext>
            </a:extLst>
          </p:cNvPr>
          <p:cNvSpPr txBox="1"/>
          <p:nvPr/>
        </p:nvSpPr>
        <p:spPr>
          <a:xfrm>
            <a:off x="1" y="0"/>
            <a:ext cx="651569" cy="715581"/>
          </a:xfrm>
          <a:prstGeom prst="rect">
            <a:avLst/>
          </a:prstGeom>
          <a:solidFill>
            <a:srgbClr val="3D948B"/>
          </a:solidFill>
        </p:spPr>
        <p:txBody>
          <a:bodyPr wrap="square">
            <a:spAutoFit/>
          </a:bodyPr>
          <a:lstStyle/>
          <a:p>
            <a:pPr algn="ctr"/>
            <a:r>
              <a:rPr lang="en-US" sz="4050" b="1" dirty="0">
                <a:solidFill>
                  <a:schemeClr val="bg1"/>
                </a:solidFill>
                <a:latin typeface="Arial" panose="020B0604020202020204" pitchFamily="34" charset="0"/>
                <a:cs typeface="Arial" panose="020B0604020202020204" pitchFamily="34" charset="0"/>
              </a:rPr>
              <a:t>1</a:t>
            </a:r>
            <a:endParaRPr lang="en-US"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C40686A-2563-48AB-B620-99B6046E8F06}"/>
              </a:ext>
            </a:extLst>
          </p:cNvPr>
          <p:cNvSpPr txBox="1"/>
          <p:nvPr/>
        </p:nvSpPr>
        <p:spPr>
          <a:xfrm>
            <a:off x="0" y="715581"/>
            <a:ext cx="6965214" cy="553998"/>
          </a:xfrm>
          <a:prstGeom prst="rect">
            <a:avLst/>
          </a:prstGeom>
          <a:solidFill>
            <a:schemeClr val="tx1"/>
          </a:solidFill>
        </p:spPr>
        <p:txBody>
          <a:bodyPr wrap="square">
            <a:spAutoFit/>
          </a:bodyPr>
          <a:lstStyle/>
          <a:p>
            <a:r>
              <a:rPr lang="en-US" sz="3000" b="1" dirty="0">
                <a:solidFill>
                  <a:srgbClr val="FFFFFF"/>
                </a:solidFill>
                <a:latin typeface="Arial" panose="020B0604020202020204" pitchFamily="34" charset="0"/>
                <a:cs typeface="Arial" panose="020B0604020202020204" pitchFamily="34" charset="0"/>
              </a:rPr>
              <a:t>People have a right to a home</a:t>
            </a:r>
            <a:endParaRPr lang="en-US" sz="30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71850CA-8C32-44E0-A2CC-2C3A29F3E6D4}"/>
              </a:ext>
            </a:extLst>
          </p:cNvPr>
          <p:cNvSpPr txBox="1"/>
          <p:nvPr/>
        </p:nvSpPr>
        <p:spPr>
          <a:xfrm>
            <a:off x="265228" y="2058641"/>
            <a:ext cx="5170101" cy="369332"/>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Prioritise access to housing asap</a:t>
            </a:r>
          </a:p>
        </p:txBody>
      </p:sp>
      <p:sp>
        <p:nvSpPr>
          <p:cNvPr id="11" name="TextBox 10">
            <a:extLst>
              <a:ext uri="{FF2B5EF4-FFF2-40B4-BE49-F238E27FC236}">
                <a16:creationId xmlns:a16="http://schemas.microsoft.com/office/drawing/2014/main" id="{D4BDE5B9-8DAC-4283-B050-F4F83B4716A8}"/>
              </a:ext>
            </a:extLst>
          </p:cNvPr>
          <p:cNvSpPr txBox="1"/>
          <p:nvPr/>
        </p:nvSpPr>
        <p:spPr>
          <a:xfrm>
            <a:off x="265227" y="2558429"/>
            <a:ext cx="5170102" cy="646331"/>
          </a:xfrm>
          <a:prstGeom prst="rect">
            <a:avLst/>
          </a:prstGeom>
          <a:solidFill>
            <a:srgbClr val="E5506C"/>
          </a:solidFill>
        </p:spPr>
        <p:txBody>
          <a:bodyPr wrap="square" rtlCol="0">
            <a:spAutoFit/>
          </a:bodyPr>
          <a:lstStyle/>
          <a:p>
            <a:pPr lvl="0"/>
            <a:r>
              <a:rPr lang="en-GB" b="1" dirty="0">
                <a:solidFill>
                  <a:schemeClr val="bg1"/>
                </a:solidFill>
                <a:latin typeface="Arial" panose="020B0604020202020204" pitchFamily="34" charset="0"/>
                <a:cs typeface="Arial" panose="020B0604020202020204" pitchFamily="34" charset="0"/>
              </a:rPr>
              <a:t>Eligibility is not contingent on any conditions other than willingness to maintain a tenancy</a:t>
            </a:r>
          </a:p>
        </p:txBody>
      </p:sp>
      <p:sp>
        <p:nvSpPr>
          <p:cNvPr id="13" name="Rectangle 12">
            <a:extLst>
              <a:ext uri="{FF2B5EF4-FFF2-40B4-BE49-F238E27FC236}">
                <a16:creationId xmlns:a16="http://schemas.microsoft.com/office/drawing/2014/main" id="{1923791B-006D-4181-90A7-4F630D9D68EB}"/>
              </a:ext>
            </a:extLst>
          </p:cNvPr>
          <p:cNvSpPr/>
          <p:nvPr/>
        </p:nvSpPr>
        <p:spPr>
          <a:xfrm>
            <a:off x="265227" y="3335824"/>
            <a:ext cx="5170102" cy="646331"/>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Housing provided is based on suitability rather than type of housing</a:t>
            </a:r>
          </a:p>
        </p:txBody>
      </p:sp>
      <p:sp>
        <p:nvSpPr>
          <p:cNvPr id="14" name="Rectangle 13">
            <a:extLst>
              <a:ext uri="{FF2B5EF4-FFF2-40B4-BE49-F238E27FC236}">
                <a16:creationId xmlns:a16="http://schemas.microsoft.com/office/drawing/2014/main" id="{23EACFDF-4377-4D3F-9B5F-CE698C68F83F}"/>
              </a:ext>
            </a:extLst>
          </p:cNvPr>
          <p:cNvSpPr/>
          <p:nvPr/>
        </p:nvSpPr>
        <p:spPr>
          <a:xfrm>
            <a:off x="265227" y="4124075"/>
            <a:ext cx="5170100" cy="646331"/>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Housing is not lost if they disengage or no longer require the support</a:t>
            </a:r>
          </a:p>
        </p:txBody>
      </p:sp>
      <p:sp>
        <p:nvSpPr>
          <p:cNvPr id="15" name="Rectangle 14">
            <a:extLst>
              <a:ext uri="{FF2B5EF4-FFF2-40B4-BE49-F238E27FC236}">
                <a16:creationId xmlns:a16="http://schemas.microsoft.com/office/drawing/2014/main" id="{98F38028-65FC-4DEB-9B70-76BE0DAD2C70}"/>
              </a:ext>
            </a:extLst>
          </p:cNvPr>
          <p:cNvSpPr/>
          <p:nvPr/>
        </p:nvSpPr>
        <p:spPr>
          <a:xfrm>
            <a:off x="265227" y="4934435"/>
            <a:ext cx="5170100" cy="369332"/>
          </a:xfrm>
          <a:prstGeom prst="rect">
            <a:avLst/>
          </a:prstGeom>
          <a:solidFill>
            <a:srgbClr val="E5506C"/>
          </a:solidFill>
        </p:spPr>
        <p:txBody>
          <a:bodyPr wrap="square">
            <a:spAutoFit/>
          </a:bodyPr>
          <a:lstStyle/>
          <a:p>
            <a:pPr lvl="0"/>
            <a:r>
              <a:rPr lang="en-GB" b="1" dirty="0">
                <a:solidFill>
                  <a:schemeClr val="bg1"/>
                </a:solidFill>
                <a:latin typeface="Arial" panose="020B0604020202020204" pitchFamily="34" charset="0"/>
                <a:cs typeface="Arial" panose="020B0604020202020204" pitchFamily="34" charset="0"/>
              </a:rPr>
              <a:t>Individual has their own tenancy agreement</a:t>
            </a:r>
          </a:p>
        </p:txBody>
      </p:sp>
    </p:spTree>
    <p:extLst>
      <p:ext uri="{BB962C8B-B14F-4D97-AF65-F5344CB8AC3E}">
        <p14:creationId xmlns:p14="http://schemas.microsoft.com/office/powerpoint/2010/main" val="681832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_powerpoint_template.pptx" id="{7155D3FB-2EFD-41B9-8498-7871EDC4AA66}" vid="{877ADF70-D1D6-46F1-AC37-AEB6E5973B90}"/>
    </a:ext>
  </a:extLst>
</a:theme>
</file>

<file path=ppt/theme/theme2.xml><?xml version="1.0" encoding="utf-8"?>
<a:theme xmlns:a="http://schemas.openxmlformats.org/drawingml/2006/main" name="2_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_powerpoint_template.pptx" id="{7155D3FB-2EFD-41B9-8498-7871EDC4AA66}" vid="{877ADF70-D1D6-46F1-AC37-AEB6E5973B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DD193A2D305499E707058B149DD6A" ma:contentTypeVersion="12" ma:contentTypeDescription="Create a new document." ma:contentTypeScope="" ma:versionID="b712a7f457c3c714e6d14e5fd0f20e47">
  <xsd:schema xmlns:xsd="http://www.w3.org/2001/XMLSchema" xmlns:xs="http://www.w3.org/2001/XMLSchema" xmlns:p="http://schemas.microsoft.com/office/2006/metadata/properties" xmlns:ns2="3b557957-13a2-406a-9353-9d69d3c57766" xmlns:ns3="bca9822e-211d-4723-85f2-b3c70f22749b" targetNamespace="http://schemas.microsoft.com/office/2006/metadata/properties" ma:root="true" ma:fieldsID="59c23e85dfce4b82b71ae36339d9281b" ns2:_="" ns3:_="">
    <xsd:import namespace="3b557957-13a2-406a-9353-9d69d3c57766"/>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7957-13a2-406a-9353-9d69d3c57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4042F4-EC37-47D6-8D51-92D4B848BF17}"/>
</file>

<file path=customXml/itemProps2.xml><?xml version="1.0" encoding="utf-8"?>
<ds:datastoreItem xmlns:ds="http://schemas.openxmlformats.org/officeDocument/2006/customXml" ds:itemID="{905E2CEF-3E03-4C14-80AD-D81C57A9E76E}"/>
</file>

<file path=customXml/itemProps3.xml><?xml version="1.0" encoding="utf-8"?>
<ds:datastoreItem xmlns:ds="http://schemas.openxmlformats.org/officeDocument/2006/customXml" ds:itemID="{78E04498-F124-41A2-8DEF-F723006A711E}"/>
</file>

<file path=docProps/app.xml><?xml version="1.0" encoding="utf-8"?>
<Properties xmlns="http://schemas.openxmlformats.org/officeDocument/2006/extended-properties" xmlns:vt="http://schemas.openxmlformats.org/officeDocument/2006/docPropsVTypes">
  <Template>HL - Powerpoint Template (Arial)</Template>
  <TotalTime>3110</TotalTime>
  <Words>1106</Words>
  <Application>Microsoft Office PowerPoint</Application>
  <PresentationFormat>On-screen Show (4:3)</PresentationFormat>
  <Paragraphs>159</Paragraphs>
  <Slides>17</Slides>
  <Notes>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Courier New</vt:lpstr>
      <vt:lpstr>ITC Avant Garde Gothic Pro Bold</vt:lpstr>
      <vt:lpstr>ＭＳ Ｐ明朝</vt:lpstr>
      <vt:lpstr>Proxima Nova</vt:lpstr>
      <vt:lpstr>Proxima Nova Bold</vt:lpstr>
      <vt:lpstr>Wingdings</vt:lpstr>
      <vt:lpstr>1_HL - Powerpoint Template (Arial)</vt:lpstr>
      <vt:lpstr>2_HL - Powerpoint Template (Arial)</vt:lpstr>
      <vt:lpstr>PowerPoint Presentation</vt:lpstr>
      <vt:lpstr>Homeless Link</vt:lpstr>
      <vt:lpstr>PowerPoint Presentation</vt:lpstr>
      <vt:lpstr>Housing First in England</vt:lpstr>
      <vt:lpstr>What is Housing First?</vt:lpstr>
      <vt:lpstr>A consistent approach</vt:lpstr>
      <vt:lpstr>Developing the Principles</vt:lpstr>
      <vt:lpstr>Housing First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Fidelity Guidance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(Arial Bold, White, 40pt)…</dc:title>
  <dc:creator>Tasmin Maitland</dc:creator>
  <cp:lastModifiedBy>Alex Smith</cp:lastModifiedBy>
  <cp:revision>284</cp:revision>
  <cp:lastPrinted>2016-10-31T13:07:36Z</cp:lastPrinted>
  <dcterms:created xsi:type="dcterms:W3CDTF">2015-03-09T19:19:04Z</dcterms:created>
  <dcterms:modified xsi:type="dcterms:W3CDTF">2020-10-23T14:38:42Z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0x01010001BDD193A2D305499E707058B149DD6A</vt:lpwstr>
  </property>
</Properties>
</file>