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0"/>
  </p:handoutMasterIdLst>
  <p:sldIdLst>
    <p:sldId id="256" r:id="rId2"/>
    <p:sldId id="275" r:id="rId3"/>
    <p:sldId id="260" r:id="rId4"/>
    <p:sldId id="280" r:id="rId5"/>
    <p:sldId id="288" r:id="rId6"/>
    <p:sldId id="276" r:id="rId7"/>
    <p:sldId id="273" r:id="rId8"/>
    <p:sldId id="258" r:id="rId9"/>
    <p:sldId id="261" r:id="rId10"/>
    <p:sldId id="274" r:id="rId11"/>
    <p:sldId id="290" r:id="rId12"/>
    <p:sldId id="282" r:id="rId13"/>
    <p:sldId id="287" r:id="rId14"/>
    <p:sldId id="284" r:id="rId15"/>
    <p:sldId id="285" r:id="rId16"/>
    <p:sldId id="286" r:id="rId17"/>
    <p:sldId id="292" r:id="rId18"/>
    <p:sldId id="283" r:id="rId1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8DB"/>
    <a:srgbClr val="343F50"/>
    <a:srgbClr val="00A1C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743" autoAdjust="0"/>
  </p:normalViewPr>
  <p:slideViewPr>
    <p:cSldViewPr snapToGrid="0" snapToObjects="1">
      <p:cViewPr varScale="1">
        <p:scale>
          <a:sx n="101" d="100"/>
          <a:sy n="101" d="100"/>
        </p:scale>
        <p:origin x="29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70E1A6A-E676-364E-AF23-AB26471377BF}" type="datetimeFigureOut">
              <a:rPr lang="en-US" smtClean="0"/>
              <a:t>12/18/2019</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D1020DC-E343-4741-BE5F-4CAC74708AAD}" type="slidenum">
              <a:rPr lang="en-US" smtClean="0"/>
              <a:t>‹#›</a:t>
            </a:fld>
            <a:endParaRPr lang="en-US"/>
          </a:p>
        </p:txBody>
      </p:sp>
    </p:spTree>
    <p:extLst>
      <p:ext uri="{BB962C8B-B14F-4D97-AF65-F5344CB8AC3E}">
        <p14:creationId xmlns:p14="http://schemas.microsoft.com/office/powerpoint/2010/main" val="61100481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PowerPoint-1.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1" y="1547887"/>
            <a:ext cx="7218770" cy="2576450"/>
          </a:xfrm>
        </p:spPr>
        <p:txBody>
          <a:bodyPr>
            <a:noAutofit/>
          </a:bodyPr>
          <a:lstStyle>
            <a:lvl1pPr>
              <a:defRPr sz="6600" b="1" i="0"/>
            </a:lvl1pPr>
          </a:lstStyle>
          <a:p>
            <a:r>
              <a:rPr lang="en-GB" dirty="0" smtClean="0"/>
              <a:t>Click to edit Master title style</a:t>
            </a:r>
            <a:endParaRPr lang="en-US" dirty="0"/>
          </a:p>
        </p:txBody>
      </p:sp>
      <p:sp>
        <p:nvSpPr>
          <p:cNvPr id="3" name="Subtitle 2"/>
          <p:cNvSpPr>
            <a:spLocks noGrp="1"/>
          </p:cNvSpPr>
          <p:nvPr>
            <p:ph type="subTitle" idx="1"/>
          </p:nvPr>
        </p:nvSpPr>
        <p:spPr>
          <a:xfrm>
            <a:off x="685800" y="4124336"/>
            <a:ext cx="5909059" cy="916219"/>
          </a:xfrm>
        </p:spPr>
        <p:txBody>
          <a:bodyPr/>
          <a:lstStyle>
            <a:lvl1pPr marL="0" indent="0" algn="l">
              <a:buNone/>
              <a:defRPr>
                <a:solidFill>
                  <a:srgbClr val="343F5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3810029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Slide Number Placeholder 5"/>
          <p:cNvSpPr>
            <a:spLocks noGrp="1"/>
          </p:cNvSpPr>
          <p:nvPr>
            <p:ph type="sldNum" sz="quarter" idx="12"/>
          </p:nvPr>
        </p:nvSpPr>
        <p:spPr>
          <a:xfrm>
            <a:off x="6553199" y="6356350"/>
            <a:ext cx="2376650" cy="365125"/>
          </a:xfrm>
          <a:prstGeom prst="rect">
            <a:avLst/>
          </a:prstGeom>
        </p:spPr>
        <p:txBody>
          <a:bodyPr/>
          <a:lstStyle>
            <a:lvl1pPr algn="r">
              <a:defRPr b="1" i="0">
                <a:solidFill>
                  <a:schemeClr val="bg1"/>
                </a:solidFill>
              </a:defRPr>
            </a:lvl1pPr>
          </a:lstStyle>
          <a:p>
            <a:fld id="{F1723B20-5C8A-8140-ADC9-FB38B599B9C6}" type="slidenum">
              <a:rPr lang="en-US" smtClean="0"/>
              <a:pPr/>
              <a:t>‹#›</a:t>
            </a:fld>
            <a:endParaRPr lang="en-US" dirty="0"/>
          </a:p>
        </p:txBody>
      </p:sp>
    </p:spTree>
    <p:extLst>
      <p:ext uri="{BB962C8B-B14F-4D97-AF65-F5344CB8AC3E}">
        <p14:creationId xmlns:p14="http://schemas.microsoft.com/office/powerpoint/2010/main" val="2008400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PowerPoint-3.g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2136612"/>
            <a:ext cx="7772400" cy="2474067"/>
          </a:xfrm>
        </p:spPr>
        <p:txBody>
          <a:bodyPr anchor="t">
            <a:normAutofit/>
          </a:bodyPr>
          <a:lstStyle>
            <a:lvl1pPr algn="ctr">
              <a:defRPr sz="6600" b="1" cap="none">
                <a:solidFill>
                  <a:schemeClr val="bg1"/>
                </a:solidFill>
              </a:defRPr>
            </a:lvl1pPr>
          </a:lstStyle>
          <a:p>
            <a:r>
              <a:rPr lang="en-GB" dirty="0" smtClean="0"/>
              <a:t>Click to edit Master title style</a:t>
            </a:r>
            <a:endParaRPr lang="en-US" dirty="0"/>
          </a:p>
        </p:txBody>
      </p:sp>
      <p:sp>
        <p:nvSpPr>
          <p:cNvPr id="9" name="Slide Number Placeholder 5"/>
          <p:cNvSpPr>
            <a:spLocks noGrp="1"/>
          </p:cNvSpPr>
          <p:nvPr>
            <p:ph type="sldNum" sz="quarter" idx="12"/>
          </p:nvPr>
        </p:nvSpPr>
        <p:spPr>
          <a:xfrm>
            <a:off x="6553199" y="6356350"/>
            <a:ext cx="2376650" cy="365125"/>
          </a:xfrm>
          <a:prstGeom prst="rect">
            <a:avLst/>
          </a:prstGeom>
        </p:spPr>
        <p:txBody>
          <a:bodyPr/>
          <a:lstStyle>
            <a:lvl1pPr algn="r">
              <a:defRPr b="1" i="0">
                <a:solidFill>
                  <a:schemeClr val="bg1"/>
                </a:solidFill>
              </a:defRPr>
            </a:lvl1pPr>
          </a:lstStyle>
          <a:p>
            <a:fld id="{F1723B20-5C8A-8140-ADC9-FB38B599B9C6}" type="slidenum">
              <a:rPr lang="en-US" smtClean="0"/>
              <a:pPr/>
              <a:t>‹#›</a:t>
            </a:fld>
            <a:endParaRPr lang="en-US" dirty="0"/>
          </a:p>
        </p:txBody>
      </p:sp>
    </p:spTree>
    <p:extLst>
      <p:ext uri="{BB962C8B-B14F-4D97-AF65-F5344CB8AC3E}">
        <p14:creationId xmlns:p14="http://schemas.microsoft.com/office/powerpoint/2010/main" val="4153728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707774" y="1600200"/>
            <a:ext cx="378802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1"/>
            <a:r>
              <a:rPr lang="en-GB"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8" name="Slide Number Placeholder 5"/>
          <p:cNvSpPr>
            <a:spLocks noGrp="1"/>
          </p:cNvSpPr>
          <p:nvPr>
            <p:ph type="sldNum" sz="quarter" idx="12"/>
          </p:nvPr>
        </p:nvSpPr>
        <p:spPr>
          <a:xfrm>
            <a:off x="6553199" y="6356350"/>
            <a:ext cx="2376650" cy="365125"/>
          </a:xfrm>
          <a:prstGeom prst="rect">
            <a:avLst/>
          </a:prstGeom>
        </p:spPr>
        <p:txBody>
          <a:bodyPr/>
          <a:lstStyle>
            <a:lvl1pPr algn="r">
              <a:defRPr b="1" i="0">
                <a:solidFill>
                  <a:schemeClr val="bg1"/>
                </a:solidFill>
              </a:defRPr>
            </a:lvl1pPr>
          </a:lstStyle>
          <a:p>
            <a:fld id="{F1723B20-5C8A-8140-ADC9-FB38B599B9C6}" type="slidenum">
              <a:rPr lang="en-US" smtClean="0"/>
              <a:pPr/>
              <a:t>‹#›</a:t>
            </a:fld>
            <a:endParaRPr lang="en-US" dirty="0"/>
          </a:p>
        </p:txBody>
      </p:sp>
    </p:spTree>
    <p:extLst>
      <p:ext uri="{BB962C8B-B14F-4D97-AF65-F5344CB8AC3E}">
        <p14:creationId xmlns:p14="http://schemas.microsoft.com/office/powerpoint/2010/main" val="20347757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gi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PowerPoint-4.gif"/>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707774" y="274638"/>
            <a:ext cx="7979026"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cxnSp>
        <p:nvCxnSpPr>
          <p:cNvPr id="9" name="Straight Connector 8"/>
          <p:cNvCxnSpPr/>
          <p:nvPr userDrawn="1"/>
        </p:nvCxnSpPr>
        <p:spPr>
          <a:xfrm>
            <a:off x="559902" y="-4485"/>
            <a:ext cx="0" cy="1161394"/>
          </a:xfrm>
          <a:prstGeom prst="line">
            <a:avLst/>
          </a:prstGeom>
          <a:ln w="38100" cmpd="sng">
            <a:solidFill>
              <a:srgbClr val="00B8DB"/>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5"/>
          <p:cNvSpPr>
            <a:spLocks noGrp="1"/>
          </p:cNvSpPr>
          <p:nvPr>
            <p:ph type="sldNum" sz="quarter" idx="4"/>
          </p:nvPr>
        </p:nvSpPr>
        <p:spPr>
          <a:xfrm>
            <a:off x="6553199" y="6356350"/>
            <a:ext cx="2376650" cy="365125"/>
          </a:xfrm>
          <a:prstGeom prst="rect">
            <a:avLst/>
          </a:prstGeom>
        </p:spPr>
        <p:txBody>
          <a:bodyPr/>
          <a:lstStyle>
            <a:lvl1pPr algn="r">
              <a:defRPr b="1" i="0">
                <a:solidFill>
                  <a:schemeClr val="bg1"/>
                </a:solidFill>
              </a:defRPr>
            </a:lvl1pPr>
          </a:lstStyle>
          <a:p>
            <a:fld id="{F1723B20-5C8A-8140-ADC9-FB38B599B9C6}" type="slidenum">
              <a:rPr lang="en-US" smtClean="0"/>
              <a:pPr/>
              <a:t>‹#›</a:t>
            </a:fld>
            <a:endParaRPr lang="en-US" dirty="0"/>
          </a:p>
        </p:txBody>
      </p:sp>
    </p:spTree>
    <p:extLst>
      <p:ext uri="{BB962C8B-B14F-4D97-AF65-F5344CB8AC3E}">
        <p14:creationId xmlns:p14="http://schemas.microsoft.com/office/powerpoint/2010/main" val="1320330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txStyles>
    <p:titleStyle>
      <a:lvl1pPr algn="l" defTabSz="457200" rtl="0" eaLnBrk="1" latinLnBrk="0" hangingPunct="1">
        <a:spcBef>
          <a:spcPct val="0"/>
        </a:spcBef>
        <a:buNone/>
        <a:defRPr sz="4400" b="1" i="0" kern="1200">
          <a:solidFill>
            <a:srgbClr val="00B8DB"/>
          </a:solidFill>
          <a:latin typeface="+mj-lt"/>
          <a:ea typeface="+mj-ea"/>
          <a:cs typeface="+mj-cs"/>
        </a:defRPr>
      </a:lvl1pPr>
    </p:titleStyle>
    <p:bodyStyle>
      <a:lvl1pPr marL="342900" indent="-342900" algn="l" defTabSz="457200" rtl="0" eaLnBrk="1" latinLnBrk="0" hangingPunct="1">
        <a:spcBef>
          <a:spcPct val="20000"/>
        </a:spcBef>
        <a:spcAft>
          <a:spcPts val="1000"/>
        </a:spcAft>
        <a:buClr>
          <a:srgbClr val="00B8DB"/>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00B8DB"/>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00B8DB"/>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00A1C9"/>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00A1C9"/>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6971" y="1474076"/>
            <a:ext cx="7401911" cy="3365937"/>
          </a:xfrm>
        </p:spPr>
        <p:txBody>
          <a:bodyPr/>
          <a:lstStyle/>
          <a:p>
            <a:r>
              <a:rPr lang="en-US" sz="3600" dirty="0" smtClean="0"/>
              <a:t>Integrated and Palliative Care Pathway</a:t>
            </a:r>
            <a:r>
              <a:rPr lang="en-US" sz="3600" dirty="0" smtClean="0">
                <a:solidFill>
                  <a:srgbClr val="00B8DB"/>
                </a:solidFill>
              </a:rPr>
              <a:t> For Homeless and Vulnerably Housed Patients in Brighton and Hove</a:t>
            </a:r>
            <a:r>
              <a:rPr lang="en-US" dirty="0" smtClean="0">
                <a:solidFill>
                  <a:srgbClr val="00B8DB"/>
                </a:solidFill>
              </a:rPr>
              <a:t/>
            </a:r>
            <a:br>
              <a:rPr lang="en-US" dirty="0" smtClean="0">
                <a:solidFill>
                  <a:srgbClr val="00B8DB"/>
                </a:solidFill>
              </a:rPr>
            </a:br>
            <a:endParaRPr lang="en-US" dirty="0">
              <a:solidFill>
                <a:srgbClr val="00B8DB"/>
              </a:solidFill>
            </a:endParaRPr>
          </a:p>
        </p:txBody>
      </p:sp>
      <p:sp>
        <p:nvSpPr>
          <p:cNvPr id="3" name="Subtitle 2"/>
          <p:cNvSpPr>
            <a:spLocks noGrp="1"/>
          </p:cNvSpPr>
          <p:nvPr>
            <p:ph type="subTitle" idx="1"/>
          </p:nvPr>
        </p:nvSpPr>
        <p:spPr>
          <a:xfrm>
            <a:off x="764627" y="4445875"/>
            <a:ext cx="5830232" cy="1379484"/>
          </a:xfrm>
        </p:spPr>
        <p:txBody>
          <a:bodyPr>
            <a:noAutofit/>
          </a:bodyPr>
          <a:lstStyle/>
          <a:p>
            <a:r>
              <a:rPr lang="en-US" sz="1050" b="1" dirty="0" smtClean="0"/>
              <a:t>Caterina Speight (</a:t>
            </a:r>
            <a:r>
              <a:rPr lang="en-US" sz="1050" dirty="0" smtClean="0"/>
              <a:t>Service Manager and Advanced Nurse Practitioner, Sussex Community Foundation Trust Homeless Team )</a:t>
            </a:r>
          </a:p>
          <a:p>
            <a:r>
              <a:rPr lang="en-US" sz="1050" b="1" dirty="0" smtClean="0"/>
              <a:t>Helen Lyons </a:t>
            </a:r>
            <a:r>
              <a:rPr lang="en-US" sz="1050" dirty="0" smtClean="0"/>
              <a:t>(Senior Nurse in Palliative care at the </a:t>
            </a:r>
            <a:r>
              <a:rPr lang="en-US" sz="1050" dirty="0" err="1" smtClean="0"/>
              <a:t>Martlets</a:t>
            </a:r>
            <a:r>
              <a:rPr lang="en-US" sz="1050" dirty="0" smtClean="0"/>
              <a:t> Hospice)</a:t>
            </a:r>
          </a:p>
          <a:p>
            <a:r>
              <a:rPr lang="en-US" sz="1050" b="1" dirty="0" smtClean="0"/>
              <a:t>Gregg Lock</a:t>
            </a:r>
            <a:r>
              <a:rPr lang="en-US" sz="1050" dirty="0" smtClean="0"/>
              <a:t> (Hospital In-reach Nurse with Pathways for Sussex Community Foundation Trust)</a:t>
            </a:r>
            <a:endParaRPr lang="en-US" sz="1050" dirty="0"/>
          </a:p>
          <a:p>
            <a:r>
              <a:rPr lang="en-US" sz="1050" b="1" dirty="0" smtClean="0"/>
              <a:t>Andrew Knee </a:t>
            </a:r>
            <a:r>
              <a:rPr lang="en-US" sz="1050" dirty="0" smtClean="0"/>
              <a:t>(Palliative Care Coordinator St Mungo’s)</a:t>
            </a:r>
          </a:p>
        </p:txBody>
      </p:sp>
      <p:pic>
        <p:nvPicPr>
          <p:cNvPr id="4" name="Content Placeholder 6">
            <a:extLst>
              <a:ext uri="{FF2B5EF4-FFF2-40B4-BE49-F238E27FC236}">
                <a16:creationId xmlns="" xmlns:a16="http://schemas.microsoft.com/office/drawing/2014/main" xmlns:lc="http://schemas.openxmlformats.org/drawingml/2006/lockedCanvas" id="{60FA5A9B-3050-42E9-A961-FCDBAD8D5B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971" y="187603"/>
            <a:ext cx="2983273" cy="770615"/>
          </a:xfrm>
          <a:prstGeom prst="rect">
            <a:avLst/>
          </a:prstGeom>
        </p:spPr>
      </p:pic>
    </p:spTree>
    <p:extLst>
      <p:ext uri="{BB962C8B-B14F-4D97-AF65-F5344CB8AC3E}">
        <p14:creationId xmlns:p14="http://schemas.microsoft.com/office/powerpoint/2010/main" val="958308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Barriers to providing Palliative care</a:t>
            </a:r>
            <a:endParaRPr lang="en-GB" dirty="0"/>
          </a:p>
        </p:txBody>
      </p:sp>
      <p:sp>
        <p:nvSpPr>
          <p:cNvPr id="3" name="Content Placeholder 2"/>
          <p:cNvSpPr>
            <a:spLocks noGrp="1"/>
          </p:cNvSpPr>
          <p:nvPr>
            <p:ph idx="1"/>
          </p:nvPr>
        </p:nvSpPr>
        <p:spPr/>
        <p:txBody>
          <a:bodyPr>
            <a:normAutofit fontScale="47500" lnSpcReduction="20000"/>
          </a:bodyPr>
          <a:lstStyle/>
          <a:p>
            <a:r>
              <a:rPr lang="en-GB" dirty="0" smtClean="0"/>
              <a:t>Complex/variable behaviour which made communication difficult</a:t>
            </a:r>
          </a:p>
          <a:p>
            <a:r>
              <a:rPr lang="en-GB" dirty="0" smtClean="0"/>
              <a:t>Prescribing for symptoms such as pain was difficult because patient was not clear how much he was using recreationally.</a:t>
            </a:r>
          </a:p>
          <a:p>
            <a:r>
              <a:rPr lang="en-GB" dirty="0" smtClean="0"/>
              <a:t>Prognosis was unclear as patient refused/feared any further investigations or treatments</a:t>
            </a:r>
          </a:p>
          <a:p>
            <a:r>
              <a:rPr lang="en-GB" dirty="0" smtClean="0"/>
              <a:t>Delays for patient in obtaining his methadone on the ward and diazepam to manage his substance misuse</a:t>
            </a:r>
          </a:p>
          <a:p>
            <a:r>
              <a:rPr lang="en-GB" dirty="0" smtClean="0"/>
              <a:t>This led to patient frequently becoming angry and self discharging</a:t>
            </a:r>
            <a:endParaRPr lang="en-GB" dirty="0"/>
          </a:p>
          <a:p>
            <a:r>
              <a:rPr lang="en-GB" dirty="0" smtClean="0"/>
              <a:t>Hospice unable to accommodate the patient as he was behaviourally too complex. Limited choices also in context to nursing homes. Hostel had closed his room as they felt unable to meet his needs</a:t>
            </a:r>
          </a:p>
          <a:p>
            <a:r>
              <a:rPr lang="en-GB" dirty="0" smtClean="0"/>
              <a:t>Limited social support or family contact.</a:t>
            </a:r>
          </a:p>
          <a:p>
            <a:r>
              <a:rPr lang="en-GB" dirty="0"/>
              <a:t>TOTAL PAIN (total distress) Impact on pain from psychological, social and spiritual distress </a:t>
            </a:r>
          </a:p>
          <a:p>
            <a:pPr marL="0" indent="0">
              <a:buNone/>
            </a:pPr>
            <a:endParaRPr lang="en-GB" dirty="0"/>
          </a:p>
          <a:p>
            <a:endParaRPr lang="en-GB" dirty="0" smtClean="0"/>
          </a:p>
          <a:p>
            <a:endParaRPr lang="en-GB" dirty="0"/>
          </a:p>
          <a:p>
            <a:pPr marL="0" indent="0">
              <a:buNone/>
            </a:pPr>
            <a:endParaRPr lang="en-GB" dirty="0"/>
          </a:p>
        </p:txBody>
      </p:sp>
    </p:spTree>
    <p:extLst>
      <p:ext uri="{BB962C8B-B14F-4D97-AF65-F5344CB8AC3E}">
        <p14:creationId xmlns:p14="http://schemas.microsoft.com/office/powerpoint/2010/main" val="9316642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Overcoming Barriers</a:t>
            </a:r>
            <a:endParaRPr lang="en-GB" dirty="0"/>
          </a:p>
        </p:txBody>
      </p:sp>
      <p:sp>
        <p:nvSpPr>
          <p:cNvPr id="3" name="Content Placeholder 2"/>
          <p:cNvSpPr>
            <a:spLocks noGrp="1"/>
          </p:cNvSpPr>
          <p:nvPr>
            <p:ph idx="1"/>
          </p:nvPr>
        </p:nvSpPr>
        <p:spPr/>
        <p:txBody>
          <a:bodyPr>
            <a:normAutofit/>
          </a:bodyPr>
          <a:lstStyle/>
          <a:p>
            <a:r>
              <a:rPr lang="en-GB" sz="2000" dirty="0"/>
              <a:t>Intensive engagement during admission work with pt, palliative care team and ward(s) around anxiety, fearful </a:t>
            </a:r>
            <a:r>
              <a:rPr lang="en-GB" sz="2000" dirty="0" smtClean="0"/>
              <a:t>behaviours</a:t>
            </a:r>
            <a:endParaRPr lang="en-GB" sz="2000" dirty="0"/>
          </a:p>
          <a:p>
            <a:r>
              <a:rPr lang="en-GB" sz="2000" dirty="0"/>
              <a:t>Package of care and support with medication management</a:t>
            </a:r>
          </a:p>
          <a:p>
            <a:r>
              <a:rPr lang="en-GB" sz="2000" dirty="0"/>
              <a:t>Progression of illness, increase in falls and admission relating to deterioration in health hostel (unable to support tenancy</a:t>
            </a:r>
            <a:r>
              <a:rPr lang="en-GB" sz="2000" dirty="0" smtClean="0"/>
              <a:t>)</a:t>
            </a:r>
            <a:endParaRPr lang="en-GB" sz="2000" dirty="0"/>
          </a:p>
          <a:p>
            <a:r>
              <a:rPr lang="en-GB" sz="2000" dirty="0"/>
              <a:t>D/c planning around CHC, placement to appropriate nursing/care environment</a:t>
            </a:r>
          </a:p>
          <a:p>
            <a:r>
              <a:rPr lang="en-GB" sz="2000" dirty="0" smtClean="0"/>
              <a:t>Admitted </a:t>
            </a:r>
            <a:r>
              <a:rPr lang="en-GB" sz="2000" dirty="0"/>
              <a:t>and died peacefully at The Martlets Hospice </a:t>
            </a:r>
          </a:p>
          <a:p>
            <a:endParaRPr lang="en-GB" dirty="0"/>
          </a:p>
          <a:p>
            <a:endParaRPr lang="en-GB" dirty="0" smtClean="0"/>
          </a:p>
          <a:p>
            <a:endParaRPr lang="en-GB" dirty="0"/>
          </a:p>
          <a:p>
            <a:pPr marL="0" indent="0">
              <a:buNone/>
            </a:pPr>
            <a:endParaRPr lang="en-GB" dirty="0"/>
          </a:p>
        </p:txBody>
      </p:sp>
    </p:spTree>
    <p:extLst>
      <p:ext uri="{BB962C8B-B14F-4D97-AF65-F5344CB8AC3E}">
        <p14:creationId xmlns:p14="http://schemas.microsoft.com/office/powerpoint/2010/main" val="3619133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000" dirty="0" smtClean="0"/>
              <a:t>How to identify patients possibly in need of Palliative Support: Andrew Knee Palliative Care Coordinator St Mungo’s</a:t>
            </a:r>
            <a:endParaRPr lang="en-GB" sz="2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71654" y="963654"/>
            <a:ext cx="2515146" cy="907968"/>
          </a:xfrm>
        </p:spPr>
      </p:pic>
      <p:sp>
        <p:nvSpPr>
          <p:cNvPr id="5" name="Rectangle 4"/>
          <p:cNvSpPr/>
          <p:nvPr/>
        </p:nvSpPr>
        <p:spPr>
          <a:xfrm>
            <a:off x="431800" y="2439278"/>
            <a:ext cx="6858000" cy="3754874"/>
          </a:xfrm>
          <a:prstGeom prst="rect">
            <a:avLst/>
          </a:prstGeom>
        </p:spPr>
        <p:txBody>
          <a:bodyPr wrap="square">
            <a:spAutoFit/>
          </a:bodyPr>
          <a:lstStyle/>
          <a:p>
            <a:pPr marL="342900" lvl="0" indent="-342900">
              <a:spcAft>
                <a:spcPts val="0"/>
              </a:spcAft>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Losing weight (unintentionally): Has lost a noticeable amount of weight over the past few months; or stays underweight.</a:t>
            </a:r>
          </a:p>
          <a:p>
            <a:pPr marL="342900" lvl="0" indent="-342900">
              <a:spcAft>
                <a:spcPts val="0"/>
              </a:spcAft>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General physical decline – becoming more weak or frail</a:t>
            </a:r>
          </a:p>
          <a:p>
            <a:pPr marL="342900" lvl="0" indent="-342900">
              <a:spcAft>
                <a:spcPts val="0"/>
              </a:spcAft>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Two or more unplanned hospital admissions in the past 6 months</a:t>
            </a:r>
          </a:p>
          <a:p>
            <a:pPr marL="342900" lvl="0" indent="-342900">
              <a:spcAft>
                <a:spcPts val="0"/>
              </a:spcAft>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Withdrawal from social activities, becoming more isolated, or spending more time in their room</a:t>
            </a:r>
          </a:p>
          <a:p>
            <a:pPr marL="342900" lvl="0" indent="-342900">
              <a:spcAft>
                <a:spcPts val="0"/>
              </a:spcAft>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Someone who is alcohol dependent not wanting a drink (for reason other than a change in their motivation) or not being able to drink much before they show signs of intoxication</a:t>
            </a:r>
          </a:p>
          <a:p>
            <a:pPr marL="342900" lvl="0" indent="-342900">
              <a:spcAft>
                <a:spcPts val="0"/>
              </a:spcAft>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Tiring more easily, or becoming more breathless than usual</a:t>
            </a:r>
          </a:p>
          <a:p>
            <a:pPr marL="342900" lvl="0" indent="-342900">
              <a:spcAft>
                <a:spcPts val="0"/>
              </a:spcAft>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Becoming more reliant on others to do the things they usually do (e.g. asking others to go to the shops for them)</a:t>
            </a:r>
          </a:p>
          <a:p>
            <a:pPr marL="342900" lvl="0" indent="-342900">
              <a:spcAft>
                <a:spcPts val="0"/>
              </a:spcAft>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Swollen abdomen, particularly if this is new or worsening</a:t>
            </a:r>
          </a:p>
          <a:p>
            <a:pPr marL="342900" lvl="0" indent="-342900">
              <a:spcAft>
                <a:spcPts val="0"/>
              </a:spcAft>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A change in their behaviour or personality</a:t>
            </a:r>
          </a:p>
          <a:p>
            <a:pPr marL="342900" lvl="0" indent="-342900">
              <a:spcAft>
                <a:spcPts val="0"/>
              </a:spcAft>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Not eating or drinking</a:t>
            </a:r>
          </a:p>
          <a:p>
            <a:pPr marL="342900" lvl="0" indent="-342900">
              <a:spcAft>
                <a:spcPts val="0"/>
              </a:spcAft>
              <a:buFont typeface="Symbol" panose="05050102010706020507" pitchFamily="18" charset="2"/>
              <a:buChar char=""/>
            </a:pPr>
            <a:r>
              <a:rPr lang="en-GB" sz="1400" dirty="0">
                <a:latin typeface="Calibri" panose="020F0502020204030204" pitchFamily="34" charset="0"/>
                <a:ea typeface="Calibri" panose="020F0502020204030204" pitchFamily="34" charset="0"/>
                <a:cs typeface="Times New Roman" panose="02020603050405020304" pitchFamily="18" charset="0"/>
              </a:rPr>
              <a:t>The person (or family) asks for palliative care; chooses to reduce, stop or not have treatment; or wishes to focus on quality of life.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707774" y="1524000"/>
            <a:ext cx="4740526" cy="646331"/>
          </a:xfrm>
          <a:prstGeom prst="rect">
            <a:avLst/>
          </a:prstGeom>
          <a:noFill/>
        </p:spPr>
        <p:txBody>
          <a:bodyPr wrap="square" rtlCol="0">
            <a:spAutoFit/>
          </a:bodyPr>
          <a:lstStyle/>
          <a:p>
            <a:r>
              <a:rPr lang="en-GB" dirty="0" smtClean="0"/>
              <a:t>Signs &amp; Symptoms. Otherwise known as ‘Red Flags’</a:t>
            </a:r>
            <a:endParaRPr lang="en-GB" dirty="0"/>
          </a:p>
        </p:txBody>
      </p:sp>
    </p:spTree>
    <p:extLst>
      <p:ext uri="{BB962C8B-B14F-4D97-AF65-F5344CB8AC3E}">
        <p14:creationId xmlns:p14="http://schemas.microsoft.com/office/powerpoint/2010/main" val="4030305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‘Surprise Question’ </a:t>
            </a:r>
            <a:endParaRPr lang="en-GB"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0197" y="274638"/>
            <a:ext cx="2591346" cy="935477"/>
          </a:xfrm>
          <a:prstGeom prst="rect">
            <a:avLst/>
          </a:prstGeom>
        </p:spPr>
      </p:pic>
      <p:grpSp>
        <p:nvGrpSpPr>
          <p:cNvPr id="5" name="Group 4"/>
          <p:cNvGrpSpPr/>
          <p:nvPr/>
        </p:nvGrpSpPr>
        <p:grpSpPr>
          <a:xfrm>
            <a:off x="384608" y="2341732"/>
            <a:ext cx="8405694" cy="1855765"/>
            <a:chOff x="548050" y="2832180"/>
            <a:chExt cx="10818057" cy="1855765"/>
          </a:xfrm>
        </p:grpSpPr>
        <p:sp>
          <p:nvSpPr>
            <p:cNvPr id="6" name="Rectangle 3"/>
            <p:cNvSpPr txBox="1">
              <a:spLocks noChangeArrowheads="1"/>
            </p:cNvSpPr>
            <p:nvPr/>
          </p:nvSpPr>
          <p:spPr>
            <a:xfrm>
              <a:off x="1086041" y="3146261"/>
              <a:ext cx="10024781" cy="57216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lnSpc>
                  <a:spcPct val="100000"/>
                </a:lnSpc>
                <a:spcBef>
                  <a:spcPts val="0"/>
                </a:spcBef>
                <a:spcAft>
                  <a:spcPts val="600"/>
                </a:spcAft>
                <a:buFont typeface="Arial" panose="020B0604020202020204" pitchFamily="34" charset="0"/>
                <a:buNone/>
              </a:pPr>
              <a:r>
                <a:rPr lang="en-GB" sz="3600" b="1" dirty="0" smtClean="0">
                  <a:solidFill>
                    <a:srgbClr val="00B0F0"/>
                  </a:solidFill>
                  <a:latin typeface="Arial" panose="020B0604020202020204" pitchFamily="34" charset="0"/>
                  <a:cs typeface="Arial" panose="020B0604020202020204" pitchFamily="34" charset="0"/>
                </a:rPr>
                <a:t>Would </a:t>
              </a:r>
              <a:r>
                <a:rPr lang="en-GB" sz="3600" b="1" dirty="0">
                  <a:solidFill>
                    <a:srgbClr val="00B0F0"/>
                  </a:solidFill>
                  <a:latin typeface="Arial" panose="020B0604020202020204" pitchFamily="34" charset="0"/>
                  <a:cs typeface="Arial" panose="020B0604020202020204" pitchFamily="34" charset="0"/>
                </a:rPr>
                <a:t>I be surprised if this </a:t>
              </a:r>
              <a:r>
                <a:rPr lang="en-GB" sz="3600" b="1" dirty="0" smtClean="0">
                  <a:solidFill>
                    <a:srgbClr val="00B0F0"/>
                  </a:solidFill>
                  <a:latin typeface="Arial" panose="020B0604020202020204" pitchFamily="34" charset="0"/>
                  <a:cs typeface="Arial" panose="020B0604020202020204" pitchFamily="34" charset="0"/>
                </a:rPr>
                <a:t>person</a:t>
              </a:r>
              <a:br>
                <a:rPr lang="en-GB" sz="3600" b="1" dirty="0" smtClean="0">
                  <a:solidFill>
                    <a:srgbClr val="00B0F0"/>
                  </a:solidFill>
                  <a:latin typeface="Arial" panose="020B0604020202020204" pitchFamily="34" charset="0"/>
                  <a:cs typeface="Arial" panose="020B0604020202020204" pitchFamily="34" charset="0"/>
                </a:rPr>
              </a:br>
              <a:r>
                <a:rPr lang="en-GB" sz="3600" b="1" dirty="0" smtClean="0">
                  <a:solidFill>
                    <a:srgbClr val="00B0F0"/>
                  </a:solidFill>
                  <a:latin typeface="Arial" panose="020B0604020202020204" pitchFamily="34" charset="0"/>
                  <a:cs typeface="Arial" panose="020B0604020202020204" pitchFamily="34" charset="0"/>
                </a:rPr>
                <a:t>died</a:t>
              </a:r>
              <a:r>
                <a:rPr lang="en-GB" sz="3600" b="1" dirty="0">
                  <a:solidFill>
                    <a:srgbClr val="00B0F0"/>
                  </a:solidFill>
                  <a:latin typeface="Arial" panose="020B0604020202020204" pitchFamily="34" charset="0"/>
                  <a:cs typeface="Arial" panose="020B0604020202020204" pitchFamily="34" charset="0"/>
                </a:rPr>
                <a:t> </a:t>
              </a:r>
              <a:r>
                <a:rPr lang="en-GB" sz="3600" b="1" dirty="0" smtClean="0">
                  <a:solidFill>
                    <a:srgbClr val="00B0F0"/>
                  </a:solidFill>
                  <a:latin typeface="Arial" panose="020B0604020202020204" pitchFamily="34" charset="0"/>
                  <a:cs typeface="Arial" panose="020B0604020202020204" pitchFamily="34" charset="0"/>
                </a:rPr>
                <a:t>in </a:t>
              </a:r>
              <a:r>
                <a:rPr lang="en-GB" sz="3600" b="1" dirty="0">
                  <a:solidFill>
                    <a:srgbClr val="00B0F0"/>
                  </a:solidFill>
                  <a:latin typeface="Arial" panose="020B0604020202020204" pitchFamily="34" charset="0"/>
                  <a:cs typeface="Arial" panose="020B0604020202020204" pitchFamily="34" charset="0"/>
                </a:rPr>
                <a:t>the next 6 to 12 months</a:t>
              </a:r>
              <a:r>
                <a:rPr lang="en-GB" sz="3600" b="1" dirty="0" smtClean="0">
                  <a:solidFill>
                    <a:srgbClr val="00B0F0"/>
                  </a:solidFill>
                  <a:latin typeface="Arial" panose="020B0604020202020204" pitchFamily="34" charset="0"/>
                  <a:cs typeface="Arial" panose="020B0604020202020204" pitchFamily="34" charset="0"/>
                </a:rPr>
                <a:t>?</a:t>
              </a:r>
              <a:endParaRPr lang="en-GB" sz="3600" b="1" dirty="0">
                <a:solidFill>
                  <a:srgbClr val="00B0F0"/>
                </a:solidFill>
                <a:latin typeface="Arial" panose="020B0604020202020204" pitchFamily="34" charset="0"/>
                <a:cs typeface="Arial" panose="020B0604020202020204" pitchFamily="34" charset="0"/>
              </a:endParaRPr>
            </a:p>
          </p:txBody>
        </p:sp>
        <p:sp>
          <p:nvSpPr>
            <p:cNvPr id="7" name="TextBox 6"/>
            <p:cNvSpPr txBox="1"/>
            <p:nvPr/>
          </p:nvSpPr>
          <p:spPr>
            <a:xfrm>
              <a:off x="10534284" y="3487616"/>
              <a:ext cx="831823" cy="1200329"/>
            </a:xfrm>
            <a:prstGeom prst="rect">
              <a:avLst/>
            </a:prstGeom>
            <a:noFill/>
          </p:spPr>
          <p:txBody>
            <a:bodyPr wrap="none" rtlCol="0">
              <a:spAutoFit/>
            </a:bodyPr>
            <a:lstStyle/>
            <a:p>
              <a:r>
                <a:rPr lang="id-ID" sz="7200" b="1" dirty="0">
                  <a:solidFill>
                    <a:srgbClr val="00B0F0"/>
                  </a:solidFill>
                  <a:latin typeface="Source Sans Pro Light"/>
                </a:rPr>
                <a:t>”</a:t>
              </a:r>
              <a:endParaRPr lang="id-ID" sz="6000" b="1" dirty="0">
                <a:solidFill>
                  <a:srgbClr val="00B0F0"/>
                </a:solidFill>
                <a:latin typeface="Source Sans Pro Light"/>
              </a:endParaRPr>
            </a:p>
          </p:txBody>
        </p:sp>
        <p:sp>
          <p:nvSpPr>
            <p:cNvPr id="8" name="TextBox 7"/>
            <p:cNvSpPr txBox="1"/>
            <p:nvPr/>
          </p:nvSpPr>
          <p:spPr>
            <a:xfrm>
              <a:off x="548050" y="2832180"/>
              <a:ext cx="831823" cy="1200329"/>
            </a:xfrm>
            <a:prstGeom prst="rect">
              <a:avLst/>
            </a:prstGeom>
            <a:noFill/>
          </p:spPr>
          <p:txBody>
            <a:bodyPr wrap="none" rtlCol="0">
              <a:spAutoFit/>
            </a:bodyPr>
            <a:lstStyle/>
            <a:p>
              <a:r>
                <a:rPr lang="id-ID" sz="7200" b="1" dirty="0">
                  <a:solidFill>
                    <a:srgbClr val="00B0F0"/>
                  </a:solidFill>
                  <a:latin typeface="Source Sans Pro Light"/>
                </a:rPr>
                <a:t>“</a:t>
              </a:r>
              <a:endParaRPr lang="id-ID" sz="6000" b="1" dirty="0">
                <a:solidFill>
                  <a:srgbClr val="00B0F0"/>
                </a:solidFill>
                <a:latin typeface="Source Sans Pro Light"/>
              </a:endParaRPr>
            </a:p>
          </p:txBody>
        </p:sp>
      </p:grpSp>
    </p:spTree>
    <p:extLst>
      <p:ext uri="{BB962C8B-B14F-4D97-AF65-F5344CB8AC3E}">
        <p14:creationId xmlns:p14="http://schemas.microsoft.com/office/powerpoint/2010/main" val="41254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261853" y="740602"/>
            <a:ext cx="171376" cy="346068"/>
            <a:chOff x="6010488" y="2172698"/>
            <a:chExt cx="171376" cy="346068"/>
          </a:xfrm>
          <a:solidFill>
            <a:srgbClr val="2C3F50"/>
          </a:solidFill>
        </p:grpSpPr>
        <p:sp>
          <p:nvSpPr>
            <p:cNvPr id="6" name="Oval 5"/>
            <p:cNvSpPr>
              <a:spLocks noChangeArrowheads="1"/>
            </p:cNvSpPr>
            <p:nvPr/>
          </p:nvSpPr>
          <p:spPr bwMode="auto">
            <a:xfrm>
              <a:off x="6010488" y="2172698"/>
              <a:ext cx="171376" cy="171727"/>
            </a:xfrm>
            <a:prstGeom prst="ellipse">
              <a:avLst/>
            </a:prstGeom>
            <a:solidFill>
              <a:sysClr val="windowText" lastClr="000000">
                <a:lumMod val="50000"/>
                <a:lumOff val="50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7" name="Rectangle 6"/>
            <p:cNvSpPr>
              <a:spLocks noChangeArrowheads="1"/>
            </p:cNvSpPr>
            <p:nvPr/>
          </p:nvSpPr>
          <p:spPr bwMode="auto">
            <a:xfrm>
              <a:off x="6062218" y="2330348"/>
              <a:ext cx="67917" cy="188418"/>
            </a:xfrm>
            <a:prstGeom prst="rect">
              <a:avLst/>
            </a:prstGeom>
            <a:solidFill>
              <a:sysClr val="windowText" lastClr="000000">
                <a:lumMod val="50000"/>
                <a:lumOff val="50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grpSp>
      <p:grpSp>
        <p:nvGrpSpPr>
          <p:cNvPr id="8" name="Group 7"/>
          <p:cNvGrpSpPr/>
          <p:nvPr/>
        </p:nvGrpSpPr>
        <p:grpSpPr>
          <a:xfrm>
            <a:off x="4167053" y="1068023"/>
            <a:ext cx="354012" cy="352956"/>
            <a:chOff x="5918994" y="3280833"/>
            <a:chExt cx="354012" cy="352956"/>
          </a:xfrm>
          <a:solidFill>
            <a:srgbClr val="2980B9"/>
          </a:solidFill>
        </p:grpSpPr>
        <p:sp>
          <p:nvSpPr>
            <p:cNvPr id="9" name="Oval 8"/>
            <p:cNvSpPr>
              <a:spLocks noChangeArrowheads="1"/>
            </p:cNvSpPr>
            <p:nvPr/>
          </p:nvSpPr>
          <p:spPr bwMode="auto">
            <a:xfrm>
              <a:off x="6010488" y="3371623"/>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10" name="Freeform 9"/>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grpSp>
      <p:cxnSp>
        <p:nvCxnSpPr>
          <p:cNvPr id="11" name="Straight Connector 10"/>
          <p:cNvCxnSpPr/>
          <p:nvPr/>
        </p:nvCxnSpPr>
        <p:spPr>
          <a:xfrm>
            <a:off x="4710593" y="1232603"/>
            <a:ext cx="1559355" cy="11898"/>
          </a:xfrm>
          <a:prstGeom prst="line">
            <a:avLst/>
          </a:prstGeom>
          <a:noFill/>
          <a:ln w="19050" cap="flat" cmpd="sng" algn="ctr">
            <a:solidFill>
              <a:srgbClr val="7F7F7F"/>
            </a:solidFill>
            <a:prstDash val="sysDash"/>
            <a:miter lim="800000"/>
            <a:headEnd type="oval"/>
            <a:tailEnd type="oval"/>
          </a:ln>
          <a:effectLst/>
        </p:spPr>
      </p:cxnSp>
      <p:sp>
        <p:nvSpPr>
          <p:cNvPr id="13" name="Freeform 22"/>
          <p:cNvSpPr>
            <a:spLocks noEditPoints="1"/>
          </p:cNvSpPr>
          <p:nvPr/>
        </p:nvSpPr>
        <p:spPr bwMode="auto">
          <a:xfrm>
            <a:off x="6278421" y="879143"/>
            <a:ext cx="2591346" cy="697788"/>
          </a:xfrm>
          <a:custGeom>
            <a:avLst/>
            <a:gdLst>
              <a:gd name="T0" fmla="*/ 298 w 368"/>
              <a:gd name="T1" fmla="*/ 94 h 265"/>
              <a:gd name="T2" fmla="*/ 196 w 368"/>
              <a:gd name="T3" fmla="*/ 0 h 265"/>
              <a:gd name="T4" fmla="*/ 102 w 368"/>
              <a:gd name="T5" fmla="*/ 60 h 265"/>
              <a:gd name="T6" fmla="*/ 86 w 368"/>
              <a:gd name="T7" fmla="*/ 58 h 265"/>
              <a:gd name="T8" fmla="*/ 35 w 368"/>
              <a:gd name="T9" fmla="*/ 109 h 265"/>
              <a:gd name="T10" fmla="*/ 37 w 368"/>
              <a:gd name="T11" fmla="*/ 126 h 265"/>
              <a:gd name="T12" fmla="*/ 0 w 368"/>
              <a:gd name="T13" fmla="*/ 190 h 265"/>
              <a:gd name="T14" fmla="*/ 75 w 368"/>
              <a:gd name="T15" fmla="*/ 265 h 265"/>
              <a:gd name="T16" fmla="*/ 75 w 368"/>
              <a:gd name="T17" fmla="*/ 265 h 265"/>
              <a:gd name="T18" fmla="*/ 282 w 368"/>
              <a:gd name="T19" fmla="*/ 265 h 265"/>
              <a:gd name="T20" fmla="*/ 282 w 368"/>
              <a:gd name="T21" fmla="*/ 265 h 265"/>
              <a:gd name="T22" fmla="*/ 368 w 368"/>
              <a:gd name="T23" fmla="*/ 178 h 265"/>
              <a:gd name="T24" fmla="*/ 298 w 368"/>
              <a:gd name="T25" fmla="*/ 94 h 265"/>
              <a:gd name="T26" fmla="*/ 282 w 368"/>
              <a:gd name="T27" fmla="*/ 242 h 265"/>
              <a:gd name="T28" fmla="*/ 282 w 368"/>
              <a:gd name="T29" fmla="*/ 242 h 265"/>
              <a:gd name="T30" fmla="*/ 75 w 368"/>
              <a:gd name="T31" fmla="*/ 242 h 265"/>
              <a:gd name="T32" fmla="*/ 23 w 368"/>
              <a:gd name="T33" fmla="*/ 190 h 265"/>
              <a:gd name="T34" fmla="*/ 49 w 368"/>
              <a:gd name="T35" fmla="*/ 145 h 265"/>
              <a:gd name="T36" fmla="*/ 59 w 368"/>
              <a:gd name="T37" fmla="*/ 118 h 265"/>
              <a:gd name="T38" fmla="*/ 58 w 368"/>
              <a:gd name="T39" fmla="*/ 109 h 265"/>
              <a:gd name="T40" fmla="*/ 86 w 368"/>
              <a:gd name="T41" fmla="*/ 81 h 265"/>
              <a:gd name="T42" fmla="*/ 102 w 368"/>
              <a:gd name="T43" fmla="*/ 83 h 265"/>
              <a:gd name="T44" fmla="*/ 123 w 368"/>
              <a:gd name="T45" fmla="*/ 70 h 265"/>
              <a:gd name="T46" fmla="*/ 196 w 368"/>
              <a:gd name="T47" fmla="*/ 23 h 265"/>
              <a:gd name="T48" fmla="*/ 275 w 368"/>
              <a:gd name="T49" fmla="*/ 96 h 265"/>
              <a:gd name="T50" fmla="*/ 294 w 368"/>
              <a:gd name="T51" fmla="*/ 116 h 265"/>
              <a:gd name="T52" fmla="*/ 345 w 368"/>
              <a:gd name="T53" fmla="*/ 178 h 265"/>
              <a:gd name="T54" fmla="*/ 282 w 368"/>
              <a:gd name="T55" fmla="*/ 24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8" h="265">
                <a:moveTo>
                  <a:pt x="298" y="94"/>
                </a:moveTo>
                <a:cubicBezTo>
                  <a:pt x="293" y="41"/>
                  <a:pt x="250" y="0"/>
                  <a:pt x="196" y="0"/>
                </a:cubicBezTo>
                <a:cubicBezTo>
                  <a:pt x="154" y="0"/>
                  <a:pt x="118" y="25"/>
                  <a:pt x="102" y="60"/>
                </a:cubicBezTo>
                <a:cubicBezTo>
                  <a:pt x="97" y="59"/>
                  <a:pt x="92" y="58"/>
                  <a:pt x="86" y="58"/>
                </a:cubicBezTo>
                <a:cubicBezTo>
                  <a:pt x="58" y="58"/>
                  <a:pt x="35" y="81"/>
                  <a:pt x="35" y="109"/>
                </a:cubicBezTo>
                <a:cubicBezTo>
                  <a:pt x="35" y="115"/>
                  <a:pt x="36" y="120"/>
                  <a:pt x="37" y="126"/>
                </a:cubicBezTo>
                <a:cubicBezTo>
                  <a:pt x="15" y="139"/>
                  <a:pt x="0" y="162"/>
                  <a:pt x="0" y="190"/>
                </a:cubicBezTo>
                <a:cubicBezTo>
                  <a:pt x="0" y="231"/>
                  <a:pt x="34" y="265"/>
                  <a:pt x="75" y="265"/>
                </a:cubicBezTo>
                <a:cubicBezTo>
                  <a:pt x="75" y="265"/>
                  <a:pt x="75" y="265"/>
                  <a:pt x="75" y="265"/>
                </a:cubicBezTo>
                <a:cubicBezTo>
                  <a:pt x="282" y="265"/>
                  <a:pt x="282" y="265"/>
                  <a:pt x="282" y="265"/>
                </a:cubicBezTo>
                <a:cubicBezTo>
                  <a:pt x="282" y="265"/>
                  <a:pt x="282" y="265"/>
                  <a:pt x="282" y="265"/>
                </a:cubicBezTo>
                <a:cubicBezTo>
                  <a:pt x="330" y="265"/>
                  <a:pt x="368" y="226"/>
                  <a:pt x="368" y="178"/>
                </a:cubicBezTo>
                <a:cubicBezTo>
                  <a:pt x="368" y="136"/>
                  <a:pt x="338" y="101"/>
                  <a:pt x="298" y="94"/>
                </a:cubicBezTo>
                <a:close/>
                <a:moveTo>
                  <a:pt x="282" y="242"/>
                </a:moveTo>
                <a:cubicBezTo>
                  <a:pt x="282" y="242"/>
                  <a:pt x="282" y="242"/>
                  <a:pt x="282" y="242"/>
                </a:cubicBezTo>
                <a:cubicBezTo>
                  <a:pt x="75" y="242"/>
                  <a:pt x="75" y="242"/>
                  <a:pt x="75" y="242"/>
                </a:cubicBezTo>
                <a:cubicBezTo>
                  <a:pt x="46" y="242"/>
                  <a:pt x="23" y="219"/>
                  <a:pt x="23" y="190"/>
                </a:cubicBezTo>
                <a:cubicBezTo>
                  <a:pt x="23" y="172"/>
                  <a:pt x="33" y="155"/>
                  <a:pt x="49" y="145"/>
                </a:cubicBezTo>
                <a:cubicBezTo>
                  <a:pt x="65" y="136"/>
                  <a:pt x="66" y="135"/>
                  <a:pt x="59" y="118"/>
                </a:cubicBezTo>
                <a:cubicBezTo>
                  <a:pt x="58" y="115"/>
                  <a:pt x="58" y="112"/>
                  <a:pt x="58" y="109"/>
                </a:cubicBezTo>
                <a:cubicBezTo>
                  <a:pt x="58" y="94"/>
                  <a:pt x="70" y="81"/>
                  <a:pt x="86" y="81"/>
                </a:cubicBezTo>
                <a:cubicBezTo>
                  <a:pt x="86" y="81"/>
                  <a:pt x="94" y="80"/>
                  <a:pt x="102" y="83"/>
                </a:cubicBezTo>
                <a:cubicBezTo>
                  <a:pt x="115" y="89"/>
                  <a:pt x="117" y="83"/>
                  <a:pt x="123" y="70"/>
                </a:cubicBezTo>
                <a:cubicBezTo>
                  <a:pt x="136" y="41"/>
                  <a:pt x="165" y="23"/>
                  <a:pt x="196" y="23"/>
                </a:cubicBezTo>
                <a:cubicBezTo>
                  <a:pt x="237" y="23"/>
                  <a:pt x="271" y="54"/>
                  <a:pt x="275" y="96"/>
                </a:cubicBezTo>
                <a:cubicBezTo>
                  <a:pt x="277" y="112"/>
                  <a:pt x="277" y="112"/>
                  <a:pt x="294" y="116"/>
                </a:cubicBezTo>
                <a:cubicBezTo>
                  <a:pt x="324" y="122"/>
                  <a:pt x="345" y="148"/>
                  <a:pt x="345" y="178"/>
                </a:cubicBezTo>
                <a:cubicBezTo>
                  <a:pt x="345" y="213"/>
                  <a:pt x="317" y="242"/>
                  <a:pt x="282" y="242"/>
                </a:cubicBezTo>
                <a:close/>
              </a:path>
            </a:pathLst>
          </a:custGeom>
          <a:noFill/>
          <a:ln>
            <a:noFill/>
          </a:ln>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400" b="1" kern="0" dirty="0" smtClean="0">
                <a:solidFill>
                  <a:srgbClr val="2980B9"/>
                </a:solidFill>
              </a:rPr>
              <a:t>Discuss Concerns</a:t>
            </a:r>
            <a:r>
              <a:rPr kumimoji="0" lang="en-GB" sz="2400" b="1" i="0" u="none" strike="noStrike" kern="0" cap="none" spc="0" normalizeH="0" baseline="0" noProof="0" dirty="0" smtClean="0">
                <a:ln>
                  <a:noFill/>
                </a:ln>
                <a:solidFill>
                  <a:srgbClr val="2980B9"/>
                </a:solidFill>
                <a:effectLst/>
                <a:uLnTx/>
                <a:uFillTx/>
              </a:rPr>
              <a:t>    </a:t>
            </a:r>
            <a:endParaRPr kumimoji="0" lang="id-ID" sz="1600" b="1" i="0" u="none" strike="noStrike" kern="0" cap="none" spc="0" normalizeH="0" baseline="0" noProof="0" dirty="0" smtClean="0">
              <a:ln>
                <a:noFill/>
              </a:ln>
              <a:solidFill>
                <a:srgbClr val="2980B9"/>
              </a:solidFill>
              <a:effectLst/>
              <a:uLnTx/>
              <a:uFillTx/>
            </a:endParaRPr>
          </a:p>
        </p:txBody>
      </p:sp>
      <p:sp>
        <p:nvSpPr>
          <p:cNvPr id="14" name="TextBox 13"/>
          <p:cNvSpPr txBox="1"/>
          <p:nvPr/>
        </p:nvSpPr>
        <p:spPr>
          <a:xfrm>
            <a:off x="4706000" y="1353702"/>
            <a:ext cx="4328501" cy="2539157"/>
          </a:xfrm>
          <a:prstGeom prst="rect">
            <a:avLst/>
          </a:prstGeom>
          <a:noFill/>
        </p:spPr>
        <p:txBody>
          <a:bodyPr wrap="square" rtlCol="0">
            <a:spAutoFit/>
          </a:bodyPr>
          <a:lstStyle/>
          <a:p>
            <a:pPr algn="r" defTabSz="914400">
              <a:lnSpc>
                <a:spcPct val="150000"/>
              </a:lnSpc>
            </a:pPr>
            <a:r>
              <a:rPr lang="en-GB" sz="1400" dirty="0" smtClean="0">
                <a:solidFill>
                  <a:srgbClr val="2C3F50"/>
                </a:solidFill>
                <a:latin typeface="Source Sans Pro Light"/>
              </a:rPr>
              <a:t>If you answered ‘no’ to the surprise question discuss your concerns with your manager or colleague. Speak with the individual and get their views on their own health. They will know within themselves if something is not right.  </a:t>
            </a:r>
            <a:r>
              <a:rPr lang="en-GB" sz="1400" dirty="0" smtClean="0">
                <a:solidFill>
                  <a:prstClr val="black"/>
                </a:solidFill>
                <a:latin typeface="Source Sans Pro Light"/>
              </a:rPr>
              <a:t> </a:t>
            </a:r>
            <a:endParaRPr lang="en-GB" sz="1400" dirty="0">
              <a:solidFill>
                <a:prstClr val="black"/>
              </a:solidFill>
              <a:latin typeface="Source Sans Pro Light"/>
            </a:endParaRPr>
          </a:p>
          <a:p>
            <a:pPr defTabSz="914400">
              <a:lnSpc>
                <a:spcPct val="150000"/>
              </a:lnSpc>
            </a:pPr>
            <a:endParaRPr lang="en-GB" dirty="0">
              <a:solidFill>
                <a:prstClr val="black"/>
              </a:solidFill>
              <a:latin typeface="Arial" panose="020B0604020202020204" pitchFamily="34" charset="0"/>
              <a:cs typeface="Arial" panose="020B0604020202020204" pitchFamily="34" charset="0"/>
            </a:endParaRPr>
          </a:p>
          <a:p>
            <a:pPr defTabSz="914400">
              <a:lnSpc>
                <a:spcPct val="150000"/>
              </a:lnSpc>
            </a:pPr>
            <a:endParaRPr lang="en-GB" dirty="0">
              <a:solidFill>
                <a:prstClr val="black"/>
              </a:solidFill>
              <a:latin typeface="Arial" panose="020B0604020202020204" pitchFamily="34" charset="0"/>
              <a:cs typeface="Arial" panose="020B0604020202020204" pitchFamily="34" charset="0"/>
            </a:endParaRPr>
          </a:p>
        </p:txBody>
      </p:sp>
      <p:sp>
        <p:nvSpPr>
          <p:cNvPr id="15" name="Rectangle 14"/>
          <p:cNvSpPr>
            <a:spLocks noChangeArrowheads="1"/>
          </p:cNvSpPr>
          <p:nvPr/>
        </p:nvSpPr>
        <p:spPr bwMode="auto">
          <a:xfrm>
            <a:off x="4313582" y="1406941"/>
            <a:ext cx="67917" cy="659774"/>
          </a:xfrm>
          <a:prstGeom prst="rect">
            <a:avLst/>
          </a:prstGeom>
          <a:solidFill>
            <a:sysClr val="windowText" lastClr="000000">
              <a:lumMod val="50000"/>
              <a:lumOff val="50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grpSp>
        <p:nvGrpSpPr>
          <p:cNvPr id="16" name="Group 15"/>
          <p:cNvGrpSpPr/>
          <p:nvPr/>
        </p:nvGrpSpPr>
        <p:grpSpPr>
          <a:xfrm>
            <a:off x="4183829" y="2055646"/>
            <a:ext cx="354012" cy="352956"/>
            <a:chOff x="5918994" y="3280833"/>
            <a:chExt cx="354012" cy="352956"/>
          </a:xfrm>
          <a:solidFill>
            <a:srgbClr val="16A085"/>
          </a:solidFill>
        </p:grpSpPr>
        <p:sp>
          <p:nvSpPr>
            <p:cNvPr id="17" name="Oval 16"/>
            <p:cNvSpPr>
              <a:spLocks noChangeArrowheads="1"/>
            </p:cNvSpPr>
            <p:nvPr/>
          </p:nvSpPr>
          <p:spPr bwMode="auto">
            <a:xfrm>
              <a:off x="6010488" y="3371623"/>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18" name="Freeform 17"/>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grpSp>
      <p:cxnSp>
        <p:nvCxnSpPr>
          <p:cNvPr id="19" name="Straight Connector 18"/>
          <p:cNvCxnSpPr/>
          <p:nvPr/>
        </p:nvCxnSpPr>
        <p:spPr>
          <a:xfrm>
            <a:off x="2324100" y="2216401"/>
            <a:ext cx="1674794" cy="0"/>
          </a:xfrm>
          <a:prstGeom prst="line">
            <a:avLst/>
          </a:prstGeom>
          <a:noFill/>
          <a:ln w="19050" cap="flat" cmpd="sng" algn="ctr">
            <a:solidFill>
              <a:srgbClr val="7F7F7F"/>
            </a:solidFill>
            <a:prstDash val="sysDash"/>
            <a:miter lim="800000"/>
            <a:headEnd type="oval"/>
            <a:tailEnd type="oval"/>
          </a:ln>
          <a:effectLst/>
        </p:spPr>
      </p:cxnSp>
      <p:sp>
        <p:nvSpPr>
          <p:cNvPr id="21" name="Freeform 22"/>
          <p:cNvSpPr>
            <a:spLocks noEditPoints="1"/>
          </p:cNvSpPr>
          <p:nvPr/>
        </p:nvSpPr>
        <p:spPr bwMode="auto">
          <a:xfrm>
            <a:off x="-486436" y="1867507"/>
            <a:ext cx="3310275" cy="697788"/>
          </a:xfrm>
          <a:custGeom>
            <a:avLst/>
            <a:gdLst>
              <a:gd name="T0" fmla="*/ 298 w 368"/>
              <a:gd name="T1" fmla="*/ 94 h 265"/>
              <a:gd name="T2" fmla="*/ 196 w 368"/>
              <a:gd name="T3" fmla="*/ 0 h 265"/>
              <a:gd name="T4" fmla="*/ 102 w 368"/>
              <a:gd name="T5" fmla="*/ 60 h 265"/>
              <a:gd name="T6" fmla="*/ 86 w 368"/>
              <a:gd name="T7" fmla="*/ 58 h 265"/>
              <a:gd name="T8" fmla="*/ 35 w 368"/>
              <a:gd name="T9" fmla="*/ 109 h 265"/>
              <a:gd name="T10" fmla="*/ 37 w 368"/>
              <a:gd name="T11" fmla="*/ 126 h 265"/>
              <a:gd name="T12" fmla="*/ 0 w 368"/>
              <a:gd name="T13" fmla="*/ 190 h 265"/>
              <a:gd name="T14" fmla="*/ 75 w 368"/>
              <a:gd name="T15" fmla="*/ 265 h 265"/>
              <a:gd name="T16" fmla="*/ 75 w 368"/>
              <a:gd name="T17" fmla="*/ 265 h 265"/>
              <a:gd name="T18" fmla="*/ 282 w 368"/>
              <a:gd name="T19" fmla="*/ 265 h 265"/>
              <a:gd name="T20" fmla="*/ 282 w 368"/>
              <a:gd name="T21" fmla="*/ 265 h 265"/>
              <a:gd name="T22" fmla="*/ 368 w 368"/>
              <a:gd name="T23" fmla="*/ 178 h 265"/>
              <a:gd name="T24" fmla="*/ 298 w 368"/>
              <a:gd name="T25" fmla="*/ 94 h 265"/>
              <a:gd name="T26" fmla="*/ 282 w 368"/>
              <a:gd name="T27" fmla="*/ 242 h 265"/>
              <a:gd name="T28" fmla="*/ 282 w 368"/>
              <a:gd name="T29" fmla="*/ 242 h 265"/>
              <a:gd name="T30" fmla="*/ 75 w 368"/>
              <a:gd name="T31" fmla="*/ 242 h 265"/>
              <a:gd name="T32" fmla="*/ 23 w 368"/>
              <a:gd name="T33" fmla="*/ 190 h 265"/>
              <a:gd name="T34" fmla="*/ 49 w 368"/>
              <a:gd name="T35" fmla="*/ 145 h 265"/>
              <a:gd name="T36" fmla="*/ 59 w 368"/>
              <a:gd name="T37" fmla="*/ 118 h 265"/>
              <a:gd name="T38" fmla="*/ 58 w 368"/>
              <a:gd name="T39" fmla="*/ 109 h 265"/>
              <a:gd name="T40" fmla="*/ 86 w 368"/>
              <a:gd name="T41" fmla="*/ 81 h 265"/>
              <a:gd name="T42" fmla="*/ 102 w 368"/>
              <a:gd name="T43" fmla="*/ 83 h 265"/>
              <a:gd name="T44" fmla="*/ 123 w 368"/>
              <a:gd name="T45" fmla="*/ 70 h 265"/>
              <a:gd name="T46" fmla="*/ 196 w 368"/>
              <a:gd name="T47" fmla="*/ 23 h 265"/>
              <a:gd name="T48" fmla="*/ 275 w 368"/>
              <a:gd name="T49" fmla="*/ 96 h 265"/>
              <a:gd name="T50" fmla="*/ 294 w 368"/>
              <a:gd name="T51" fmla="*/ 116 h 265"/>
              <a:gd name="T52" fmla="*/ 345 w 368"/>
              <a:gd name="T53" fmla="*/ 178 h 265"/>
              <a:gd name="T54" fmla="*/ 282 w 368"/>
              <a:gd name="T55" fmla="*/ 24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8" h="265">
                <a:moveTo>
                  <a:pt x="298" y="94"/>
                </a:moveTo>
                <a:cubicBezTo>
                  <a:pt x="293" y="41"/>
                  <a:pt x="250" y="0"/>
                  <a:pt x="196" y="0"/>
                </a:cubicBezTo>
                <a:cubicBezTo>
                  <a:pt x="154" y="0"/>
                  <a:pt x="118" y="25"/>
                  <a:pt x="102" y="60"/>
                </a:cubicBezTo>
                <a:cubicBezTo>
                  <a:pt x="97" y="59"/>
                  <a:pt x="92" y="58"/>
                  <a:pt x="86" y="58"/>
                </a:cubicBezTo>
                <a:cubicBezTo>
                  <a:pt x="58" y="58"/>
                  <a:pt x="35" y="81"/>
                  <a:pt x="35" y="109"/>
                </a:cubicBezTo>
                <a:cubicBezTo>
                  <a:pt x="35" y="115"/>
                  <a:pt x="36" y="120"/>
                  <a:pt x="37" y="126"/>
                </a:cubicBezTo>
                <a:cubicBezTo>
                  <a:pt x="15" y="139"/>
                  <a:pt x="0" y="162"/>
                  <a:pt x="0" y="190"/>
                </a:cubicBezTo>
                <a:cubicBezTo>
                  <a:pt x="0" y="231"/>
                  <a:pt x="34" y="265"/>
                  <a:pt x="75" y="265"/>
                </a:cubicBezTo>
                <a:cubicBezTo>
                  <a:pt x="75" y="265"/>
                  <a:pt x="75" y="265"/>
                  <a:pt x="75" y="265"/>
                </a:cubicBezTo>
                <a:cubicBezTo>
                  <a:pt x="282" y="265"/>
                  <a:pt x="282" y="265"/>
                  <a:pt x="282" y="265"/>
                </a:cubicBezTo>
                <a:cubicBezTo>
                  <a:pt x="282" y="265"/>
                  <a:pt x="282" y="265"/>
                  <a:pt x="282" y="265"/>
                </a:cubicBezTo>
                <a:cubicBezTo>
                  <a:pt x="330" y="265"/>
                  <a:pt x="368" y="226"/>
                  <a:pt x="368" y="178"/>
                </a:cubicBezTo>
                <a:cubicBezTo>
                  <a:pt x="368" y="136"/>
                  <a:pt x="338" y="101"/>
                  <a:pt x="298" y="94"/>
                </a:cubicBezTo>
                <a:close/>
                <a:moveTo>
                  <a:pt x="282" y="242"/>
                </a:moveTo>
                <a:cubicBezTo>
                  <a:pt x="282" y="242"/>
                  <a:pt x="282" y="242"/>
                  <a:pt x="282" y="242"/>
                </a:cubicBezTo>
                <a:cubicBezTo>
                  <a:pt x="75" y="242"/>
                  <a:pt x="75" y="242"/>
                  <a:pt x="75" y="242"/>
                </a:cubicBezTo>
                <a:cubicBezTo>
                  <a:pt x="46" y="242"/>
                  <a:pt x="23" y="219"/>
                  <a:pt x="23" y="190"/>
                </a:cubicBezTo>
                <a:cubicBezTo>
                  <a:pt x="23" y="172"/>
                  <a:pt x="33" y="155"/>
                  <a:pt x="49" y="145"/>
                </a:cubicBezTo>
                <a:cubicBezTo>
                  <a:pt x="65" y="136"/>
                  <a:pt x="66" y="135"/>
                  <a:pt x="59" y="118"/>
                </a:cubicBezTo>
                <a:cubicBezTo>
                  <a:pt x="58" y="115"/>
                  <a:pt x="58" y="112"/>
                  <a:pt x="58" y="109"/>
                </a:cubicBezTo>
                <a:cubicBezTo>
                  <a:pt x="58" y="94"/>
                  <a:pt x="70" y="81"/>
                  <a:pt x="86" y="81"/>
                </a:cubicBezTo>
                <a:cubicBezTo>
                  <a:pt x="86" y="81"/>
                  <a:pt x="94" y="80"/>
                  <a:pt x="102" y="83"/>
                </a:cubicBezTo>
                <a:cubicBezTo>
                  <a:pt x="115" y="89"/>
                  <a:pt x="117" y="83"/>
                  <a:pt x="123" y="70"/>
                </a:cubicBezTo>
                <a:cubicBezTo>
                  <a:pt x="136" y="41"/>
                  <a:pt x="165" y="23"/>
                  <a:pt x="196" y="23"/>
                </a:cubicBezTo>
                <a:cubicBezTo>
                  <a:pt x="237" y="23"/>
                  <a:pt x="271" y="54"/>
                  <a:pt x="275" y="96"/>
                </a:cubicBezTo>
                <a:cubicBezTo>
                  <a:pt x="277" y="112"/>
                  <a:pt x="277" y="112"/>
                  <a:pt x="294" y="116"/>
                </a:cubicBezTo>
                <a:cubicBezTo>
                  <a:pt x="324" y="122"/>
                  <a:pt x="345" y="148"/>
                  <a:pt x="345" y="178"/>
                </a:cubicBezTo>
                <a:cubicBezTo>
                  <a:pt x="345" y="213"/>
                  <a:pt x="317" y="242"/>
                  <a:pt x="282" y="242"/>
                </a:cubicBezTo>
                <a:close/>
              </a:path>
            </a:pathLst>
          </a:custGeom>
          <a:noFill/>
          <a:ln>
            <a:noFill/>
          </a:ln>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400" b="1" kern="0" dirty="0" smtClean="0">
                <a:solidFill>
                  <a:srgbClr val="16A085"/>
                </a:solidFill>
              </a:rPr>
              <a:t>Medical Advice</a:t>
            </a:r>
            <a:r>
              <a:rPr kumimoji="0" lang="en-GB" sz="2400" b="1" i="0" u="none" strike="noStrike" kern="0" cap="none" spc="0" normalizeH="0" baseline="0" noProof="0" dirty="0" smtClean="0">
                <a:ln>
                  <a:noFill/>
                </a:ln>
                <a:solidFill>
                  <a:srgbClr val="16A085"/>
                </a:solidFill>
                <a:effectLst/>
                <a:uLnTx/>
                <a:uFillTx/>
              </a:rPr>
              <a:t>   </a:t>
            </a:r>
            <a:endParaRPr kumimoji="0" lang="id-ID" sz="1600" b="1" i="0" u="none" strike="noStrike" kern="0" cap="none" spc="0" normalizeH="0" baseline="0" noProof="0" dirty="0" smtClean="0">
              <a:ln>
                <a:noFill/>
              </a:ln>
              <a:solidFill>
                <a:srgbClr val="16A085"/>
              </a:solidFill>
              <a:effectLst/>
              <a:uLnTx/>
              <a:uFillTx/>
            </a:endParaRPr>
          </a:p>
        </p:txBody>
      </p:sp>
      <p:sp>
        <p:nvSpPr>
          <p:cNvPr id="22" name="TextBox 21"/>
          <p:cNvSpPr txBox="1"/>
          <p:nvPr/>
        </p:nvSpPr>
        <p:spPr>
          <a:xfrm>
            <a:off x="54422" y="2358009"/>
            <a:ext cx="4170535" cy="1708160"/>
          </a:xfrm>
          <a:prstGeom prst="rect">
            <a:avLst/>
          </a:prstGeom>
          <a:noFill/>
        </p:spPr>
        <p:txBody>
          <a:bodyPr wrap="square" rtlCol="0">
            <a:spAutoFit/>
          </a:bodyPr>
          <a:lstStyle/>
          <a:p>
            <a:pPr defTabSz="914400">
              <a:lnSpc>
                <a:spcPct val="150000"/>
              </a:lnSpc>
            </a:pPr>
            <a:r>
              <a:rPr lang="en-GB" sz="1400" dirty="0" smtClean="0">
                <a:solidFill>
                  <a:srgbClr val="2C3F50"/>
                </a:solidFill>
                <a:latin typeface="Source Sans Pro Light"/>
                <a:cs typeface="Arial" panose="020B0604020202020204" pitchFamily="34" charset="0"/>
              </a:rPr>
              <a:t>With the client/patients consent speak to their GP or book an appointment to attend with them. Discuss your concerns and the red flags you’ve noticed. This will begin the first steps and provide guidance.</a:t>
            </a:r>
          </a:p>
        </p:txBody>
      </p:sp>
      <p:sp>
        <p:nvSpPr>
          <p:cNvPr id="23" name="Rectangle 22"/>
          <p:cNvSpPr>
            <a:spLocks noChangeArrowheads="1"/>
          </p:cNvSpPr>
          <p:nvPr/>
        </p:nvSpPr>
        <p:spPr bwMode="auto">
          <a:xfrm>
            <a:off x="4317425" y="2414620"/>
            <a:ext cx="74881" cy="931012"/>
          </a:xfrm>
          <a:prstGeom prst="rect">
            <a:avLst/>
          </a:prstGeom>
          <a:solidFill>
            <a:sysClr val="windowText" lastClr="000000">
              <a:lumMod val="50000"/>
              <a:lumOff val="50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grpSp>
        <p:nvGrpSpPr>
          <p:cNvPr id="24" name="Group 23"/>
          <p:cNvGrpSpPr/>
          <p:nvPr/>
        </p:nvGrpSpPr>
        <p:grpSpPr>
          <a:xfrm>
            <a:off x="4167053" y="3345632"/>
            <a:ext cx="354012" cy="352956"/>
            <a:chOff x="5918994" y="3280833"/>
            <a:chExt cx="354012" cy="352956"/>
          </a:xfrm>
          <a:solidFill>
            <a:srgbClr val="F39C12"/>
          </a:solidFill>
        </p:grpSpPr>
        <p:sp>
          <p:nvSpPr>
            <p:cNvPr id="25" name="Oval 24"/>
            <p:cNvSpPr>
              <a:spLocks noChangeArrowheads="1"/>
            </p:cNvSpPr>
            <p:nvPr/>
          </p:nvSpPr>
          <p:spPr bwMode="auto">
            <a:xfrm>
              <a:off x="6021119" y="3371623"/>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26" name="Freeform 25"/>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grpSp>
      <p:cxnSp>
        <p:nvCxnSpPr>
          <p:cNvPr id="27" name="Straight Connector 26"/>
          <p:cNvCxnSpPr/>
          <p:nvPr/>
        </p:nvCxnSpPr>
        <p:spPr>
          <a:xfrm>
            <a:off x="4703260" y="3478402"/>
            <a:ext cx="1306664" cy="0"/>
          </a:xfrm>
          <a:prstGeom prst="line">
            <a:avLst/>
          </a:prstGeom>
          <a:noFill/>
          <a:ln w="19050" cap="flat" cmpd="sng" algn="ctr">
            <a:solidFill>
              <a:srgbClr val="7F7F7F"/>
            </a:solidFill>
            <a:prstDash val="sysDash"/>
            <a:miter lim="800000"/>
            <a:headEnd type="oval"/>
            <a:tailEnd type="oval"/>
          </a:ln>
          <a:effectLst/>
        </p:spPr>
      </p:cxnSp>
      <p:sp>
        <p:nvSpPr>
          <p:cNvPr id="29" name="Freeform 22"/>
          <p:cNvSpPr>
            <a:spLocks noEditPoints="1"/>
          </p:cNvSpPr>
          <p:nvPr/>
        </p:nvSpPr>
        <p:spPr bwMode="auto">
          <a:xfrm>
            <a:off x="5974396" y="3388239"/>
            <a:ext cx="3153336" cy="560299"/>
          </a:xfrm>
          <a:custGeom>
            <a:avLst/>
            <a:gdLst>
              <a:gd name="T0" fmla="*/ 298 w 368"/>
              <a:gd name="T1" fmla="*/ 94 h 265"/>
              <a:gd name="T2" fmla="*/ 196 w 368"/>
              <a:gd name="T3" fmla="*/ 0 h 265"/>
              <a:gd name="T4" fmla="*/ 102 w 368"/>
              <a:gd name="T5" fmla="*/ 60 h 265"/>
              <a:gd name="T6" fmla="*/ 86 w 368"/>
              <a:gd name="T7" fmla="*/ 58 h 265"/>
              <a:gd name="T8" fmla="*/ 35 w 368"/>
              <a:gd name="T9" fmla="*/ 109 h 265"/>
              <a:gd name="T10" fmla="*/ 37 w 368"/>
              <a:gd name="T11" fmla="*/ 126 h 265"/>
              <a:gd name="T12" fmla="*/ 0 w 368"/>
              <a:gd name="T13" fmla="*/ 190 h 265"/>
              <a:gd name="T14" fmla="*/ 75 w 368"/>
              <a:gd name="T15" fmla="*/ 265 h 265"/>
              <a:gd name="T16" fmla="*/ 75 w 368"/>
              <a:gd name="T17" fmla="*/ 265 h 265"/>
              <a:gd name="T18" fmla="*/ 282 w 368"/>
              <a:gd name="T19" fmla="*/ 265 h 265"/>
              <a:gd name="T20" fmla="*/ 282 w 368"/>
              <a:gd name="T21" fmla="*/ 265 h 265"/>
              <a:gd name="T22" fmla="*/ 368 w 368"/>
              <a:gd name="T23" fmla="*/ 178 h 265"/>
              <a:gd name="T24" fmla="*/ 298 w 368"/>
              <a:gd name="T25" fmla="*/ 94 h 265"/>
              <a:gd name="T26" fmla="*/ 282 w 368"/>
              <a:gd name="T27" fmla="*/ 242 h 265"/>
              <a:gd name="T28" fmla="*/ 282 w 368"/>
              <a:gd name="T29" fmla="*/ 242 h 265"/>
              <a:gd name="T30" fmla="*/ 75 w 368"/>
              <a:gd name="T31" fmla="*/ 242 h 265"/>
              <a:gd name="T32" fmla="*/ 23 w 368"/>
              <a:gd name="T33" fmla="*/ 190 h 265"/>
              <a:gd name="T34" fmla="*/ 49 w 368"/>
              <a:gd name="T35" fmla="*/ 145 h 265"/>
              <a:gd name="T36" fmla="*/ 59 w 368"/>
              <a:gd name="T37" fmla="*/ 118 h 265"/>
              <a:gd name="T38" fmla="*/ 58 w 368"/>
              <a:gd name="T39" fmla="*/ 109 h 265"/>
              <a:gd name="T40" fmla="*/ 86 w 368"/>
              <a:gd name="T41" fmla="*/ 81 h 265"/>
              <a:gd name="T42" fmla="*/ 102 w 368"/>
              <a:gd name="T43" fmla="*/ 83 h 265"/>
              <a:gd name="T44" fmla="*/ 123 w 368"/>
              <a:gd name="T45" fmla="*/ 70 h 265"/>
              <a:gd name="T46" fmla="*/ 196 w 368"/>
              <a:gd name="T47" fmla="*/ 23 h 265"/>
              <a:gd name="T48" fmla="*/ 275 w 368"/>
              <a:gd name="T49" fmla="*/ 96 h 265"/>
              <a:gd name="T50" fmla="*/ 294 w 368"/>
              <a:gd name="T51" fmla="*/ 116 h 265"/>
              <a:gd name="T52" fmla="*/ 345 w 368"/>
              <a:gd name="T53" fmla="*/ 178 h 265"/>
              <a:gd name="T54" fmla="*/ 282 w 368"/>
              <a:gd name="T55" fmla="*/ 24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8" h="265">
                <a:moveTo>
                  <a:pt x="298" y="94"/>
                </a:moveTo>
                <a:cubicBezTo>
                  <a:pt x="293" y="41"/>
                  <a:pt x="250" y="0"/>
                  <a:pt x="196" y="0"/>
                </a:cubicBezTo>
                <a:cubicBezTo>
                  <a:pt x="154" y="0"/>
                  <a:pt x="118" y="25"/>
                  <a:pt x="102" y="60"/>
                </a:cubicBezTo>
                <a:cubicBezTo>
                  <a:pt x="97" y="59"/>
                  <a:pt x="92" y="58"/>
                  <a:pt x="86" y="58"/>
                </a:cubicBezTo>
                <a:cubicBezTo>
                  <a:pt x="58" y="58"/>
                  <a:pt x="35" y="81"/>
                  <a:pt x="35" y="109"/>
                </a:cubicBezTo>
                <a:cubicBezTo>
                  <a:pt x="35" y="115"/>
                  <a:pt x="36" y="120"/>
                  <a:pt x="37" y="126"/>
                </a:cubicBezTo>
                <a:cubicBezTo>
                  <a:pt x="15" y="139"/>
                  <a:pt x="0" y="162"/>
                  <a:pt x="0" y="190"/>
                </a:cubicBezTo>
                <a:cubicBezTo>
                  <a:pt x="0" y="231"/>
                  <a:pt x="34" y="265"/>
                  <a:pt x="75" y="265"/>
                </a:cubicBezTo>
                <a:cubicBezTo>
                  <a:pt x="75" y="265"/>
                  <a:pt x="75" y="265"/>
                  <a:pt x="75" y="265"/>
                </a:cubicBezTo>
                <a:cubicBezTo>
                  <a:pt x="282" y="265"/>
                  <a:pt x="282" y="265"/>
                  <a:pt x="282" y="265"/>
                </a:cubicBezTo>
                <a:cubicBezTo>
                  <a:pt x="282" y="265"/>
                  <a:pt x="282" y="265"/>
                  <a:pt x="282" y="265"/>
                </a:cubicBezTo>
                <a:cubicBezTo>
                  <a:pt x="330" y="265"/>
                  <a:pt x="368" y="226"/>
                  <a:pt x="368" y="178"/>
                </a:cubicBezTo>
                <a:cubicBezTo>
                  <a:pt x="368" y="136"/>
                  <a:pt x="338" y="101"/>
                  <a:pt x="298" y="94"/>
                </a:cubicBezTo>
                <a:close/>
                <a:moveTo>
                  <a:pt x="282" y="242"/>
                </a:moveTo>
                <a:cubicBezTo>
                  <a:pt x="282" y="242"/>
                  <a:pt x="282" y="242"/>
                  <a:pt x="282" y="242"/>
                </a:cubicBezTo>
                <a:cubicBezTo>
                  <a:pt x="75" y="242"/>
                  <a:pt x="75" y="242"/>
                  <a:pt x="75" y="242"/>
                </a:cubicBezTo>
                <a:cubicBezTo>
                  <a:pt x="46" y="242"/>
                  <a:pt x="23" y="219"/>
                  <a:pt x="23" y="190"/>
                </a:cubicBezTo>
                <a:cubicBezTo>
                  <a:pt x="23" y="172"/>
                  <a:pt x="33" y="155"/>
                  <a:pt x="49" y="145"/>
                </a:cubicBezTo>
                <a:cubicBezTo>
                  <a:pt x="65" y="136"/>
                  <a:pt x="66" y="135"/>
                  <a:pt x="59" y="118"/>
                </a:cubicBezTo>
                <a:cubicBezTo>
                  <a:pt x="58" y="115"/>
                  <a:pt x="58" y="112"/>
                  <a:pt x="58" y="109"/>
                </a:cubicBezTo>
                <a:cubicBezTo>
                  <a:pt x="58" y="94"/>
                  <a:pt x="70" y="81"/>
                  <a:pt x="86" y="81"/>
                </a:cubicBezTo>
                <a:cubicBezTo>
                  <a:pt x="86" y="81"/>
                  <a:pt x="94" y="80"/>
                  <a:pt x="102" y="83"/>
                </a:cubicBezTo>
                <a:cubicBezTo>
                  <a:pt x="115" y="89"/>
                  <a:pt x="117" y="83"/>
                  <a:pt x="123" y="70"/>
                </a:cubicBezTo>
                <a:cubicBezTo>
                  <a:pt x="136" y="41"/>
                  <a:pt x="165" y="23"/>
                  <a:pt x="196" y="23"/>
                </a:cubicBezTo>
                <a:cubicBezTo>
                  <a:pt x="237" y="23"/>
                  <a:pt x="271" y="54"/>
                  <a:pt x="275" y="96"/>
                </a:cubicBezTo>
                <a:cubicBezTo>
                  <a:pt x="277" y="112"/>
                  <a:pt x="277" y="112"/>
                  <a:pt x="294" y="116"/>
                </a:cubicBezTo>
                <a:cubicBezTo>
                  <a:pt x="324" y="122"/>
                  <a:pt x="345" y="148"/>
                  <a:pt x="345" y="178"/>
                </a:cubicBezTo>
                <a:cubicBezTo>
                  <a:pt x="345" y="213"/>
                  <a:pt x="317" y="242"/>
                  <a:pt x="282" y="242"/>
                </a:cubicBezTo>
                <a:close/>
              </a:path>
            </a:pathLst>
          </a:custGeom>
          <a:noFill/>
          <a:ln>
            <a:noFill/>
          </a:ln>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smtClean="0">
                <a:ln>
                  <a:noFill/>
                </a:ln>
                <a:solidFill>
                  <a:srgbClr val="16A085"/>
                </a:solidFill>
                <a:effectLst/>
                <a:uLnTx/>
                <a:uFillTx/>
              </a:rPr>
              <a:t> </a:t>
            </a:r>
            <a:r>
              <a:rPr lang="en-GB" sz="2400" b="1" kern="0" dirty="0" smtClean="0">
                <a:solidFill>
                  <a:srgbClr val="F39C12"/>
                </a:solidFill>
              </a:rPr>
              <a:t>Referrals/Assessments</a:t>
            </a:r>
            <a:r>
              <a:rPr kumimoji="0" lang="en-GB" sz="2400" b="1" i="0" u="none" strike="noStrike" kern="0" cap="none" spc="0" normalizeH="0" baseline="0" noProof="0" dirty="0" smtClean="0">
                <a:ln>
                  <a:noFill/>
                </a:ln>
                <a:solidFill>
                  <a:srgbClr val="F39C12"/>
                </a:solidFill>
                <a:effectLst/>
                <a:uLnTx/>
                <a:uFillTx/>
              </a:rPr>
              <a:t>  </a:t>
            </a:r>
            <a:endParaRPr kumimoji="0" lang="id-ID" sz="1600" b="1" i="0" u="none" strike="noStrike" kern="0" cap="none" spc="0" normalizeH="0" baseline="0" noProof="0" dirty="0" smtClean="0">
              <a:ln>
                <a:noFill/>
              </a:ln>
              <a:solidFill>
                <a:srgbClr val="F39C12"/>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smtClean="0">
                <a:ln>
                  <a:noFill/>
                </a:ln>
                <a:solidFill>
                  <a:srgbClr val="2980B9"/>
                </a:solidFill>
                <a:effectLst/>
                <a:uLnTx/>
                <a:uFillTx/>
              </a:rPr>
              <a:t> </a:t>
            </a:r>
            <a:endParaRPr kumimoji="0" lang="id-ID" sz="1600" b="1" i="0" u="none" strike="noStrike" kern="0" cap="none" spc="0" normalizeH="0" baseline="0" noProof="0" dirty="0" smtClean="0">
              <a:ln>
                <a:noFill/>
              </a:ln>
              <a:solidFill>
                <a:srgbClr val="2980B9"/>
              </a:solidFill>
              <a:effectLst/>
              <a:uLnTx/>
              <a:uFillTx/>
            </a:endParaRPr>
          </a:p>
        </p:txBody>
      </p:sp>
      <p:sp>
        <p:nvSpPr>
          <p:cNvPr id="30" name="TextBox 29"/>
          <p:cNvSpPr txBox="1"/>
          <p:nvPr/>
        </p:nvSpPr>
        <p:spPr>
          <a:xfrm>
            <a:off x="4703260" y="3680292"/>
            <a:ext cx="4489825" cy="2354491"/>
          </a:xfrm>
          <a:prstGeom prst="rect">
            <a:avLst/>
          </a:prstGeom>
          <a:noFill/>
        </p:spPr>
        <p:txBody>
          <a:bodyPr wrap="square" rtlCol="0">
            <a:spAutoFit/>
          </a:bodyPr>
          <a:lstStyle/>
          <a:p>
            <a:pPr defTabSz="914400">
              <a:lnSpc>
                <a:spcPct val="150000"/>
              </a:lnSpc>
            </a:pPr>
            <a:r>
              <a:rPr lang="en-GB" sz="1400" dirty="0" smtClean="0">
                <a:solidFill>
                  <a:srgbClr val="2C3F50"/>
                </a:solidFill>
                <a:latin typeface="Source Sans Pro Light"/>
                <a:cs typeface="Arial" panose="020B0604020202020204" pitchFamily="34" charset="0"/>
              </a:rPr>
              <a:t>Once a diagnosis and prognosis have been confirmed then it is more easier to plan the care to support the individual and begin assessments.</a:t>
            </a:r>
          </a:p>
          <a:p>
            <a:pPr marL="285750" indent="-285750" defTabSz="914400">
              <a:lnSpc>
                <a:spcPct val="150000"/>
              </a:lnSpc>
              <a:buFont typeface="Arial" panose="020B0604020202020204" pitchFamily="34" charset="0"/>
              <a:buChar char="•"/>
            </a:pPr>
            <a:r>
              <a:rPr lang="en-GB" sz="1400" dirty="0" smtClean="0">
                <a:solidFill>
                  <a:srgbClr val="2C3F50"/>
                </a:solidFill>
                <a:latin typeface="Source Sans Pro Light"/>
                <a:cs typeface="Arial" panose="020B0604020202020204" pitchFamily="34" charset="0"/>
              </a:rPr>
              <a:t>Clinical Specialist (i.e. Liver, Cancer, etc.)</a:t>
            </a:r>
          </a:p>
          <a:p>
            <a:pPr marL="285750" indent="-285750" defTabSz="914400">
              <a:lnSpc>
                <a:spcPct val="150000"/>
              </a:lnSpc>
              <a:buFont typeface="Arial" panose="020B0604020202020204" pitchFamily="34" charset="0"/>
              <a:buChar char="•"/>
            </a:pPr>
            <a:r>
              <a:rPr lang="en-GB" sz="1400" dirty="0" smtClean="0">
                <a:solidFill>
                  <a:srgbClr val="2C3F50"/>
                </a:solidFill>
                <a:latin typeface="Source Sans Pro Light"/>
                <a:cs typeface="Arial" panose="020B0604020202020204" pitchFamily="34" charset="0"/>
              </a:rPr>
              <a:t>Continuing Health Care Assessment</a:t>
            </a:r>
            <a:endParaRPr lang="en-GB" dirty="0">
              <a:solidFill>
                <a:srgbClr val="2C3F50"/>
              </a:solidFill>
              <a:latin typeface="Source Sans Pro Light"/>
              <a:cs typeface="Arial" panose="020B0604020202020204" pitchFamily="34" charset="0"/>
            </a:endParaRPr>
          </a:p>
          <a:p>
            <a:pPr marL="285750" indent="-285750" defTabSz="914400">
              <a:lnSpc>
                <a:spcPct val="150000"/>
              </a:lnSpc>
              <a:buFont typeface="Arial" panose="020B0604020202020204" pitchFamily="34" charset="0"/>
              <a:buChar char="•"/>
            </a:pPr>
            <a:r>
              <a:rPr lang="en-GB" sz="1400" dirty="0" smtClean="0">
                <a:solidFill>
                  <a:srgbClr val="2C3F50"/>
                </a:solidFill>
                <a:latin typeface="Source Sans Pro Light"/>
                <a:cs typeface="Arial" panose="020B0604020202020204" pitchFamily="34" charset="0"/>
              </a:rPr>
              <a:t>Adult Social Care</a:t>
            </a:r>
          </a:p>
          <a:p>
            <a:pPr marL="285750" indent="-285750" defTabSz="914400">
              <a:lnSpc>
                <a:spcPct val="150000"/>
              </a:lnSpc>
              <a:buFont typeface="Arial" panose="020B0604020202020204" pitchFamily="34" charset="0"/>
              <a:buChar char="•"/>
            </a:pPr>
            <a:r>
              <a:rPr lang="en-GB" sz="1400" dirty="0" smtClean="0">
                <a:solidFill>
                  <a:srgbClr val="2C3F50"/>
                </a:solidFill>
                <a:latin typeface="Source Sans Pro Light"/>
                <a:cs typeface="Arial" panose="020B0604020202020204" pitchFamily="34" charset="0"/>
              </a:rPr>
              <a:t>Hospice</a:t>
            </a:r>
          </a:p>
        </p:txBody>
      </p:sp>
      <p:sp>
        <p:nvSpPr>
          <p:cNvPr id="32" name="Rectangle 31"/>
          <p:cNvSpPr>
            <a:spLocks noChangeArrowheads="1"/>
          </p:cNvSpPr>
          <p:nvPr/>
        </p:nvSpPr>
        <p:spPr bwMode="auto">
          <a:xfrm>
            <a:off x="4313760" y="3680292"/>
            <a:ext cx="67740" cy="447738"/>
          </a:xfrm>
          <a:prstGeom prst="rect">
            <a:avLst/>
          </a:prstGeom>
          <a:solidFill>
            <a:sysClr val="windowText" lastClr="000000">
              <a:lumMod val="50000"/>
              <a:lumOff val="50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grpSp>
        <p:nvGrpSpPr>
          <p:cNvPr id="33" name="Group 32"/>
          <p:cNvGrpSpPr/>
          <p:nvPr/>
        </p:nvGrpSpPr>
        <p:grpSpPr>
          <a:xfrm>
            <a:off x="4183829" y="4128030"/>
            <a:ext cx="354012" cy="352956"/>
            <a:chOff x="5918994" y="3280833"/>
            <a:chExt cx="354012" cy="352956"/>
          </a:xfrm>
          <a:solidFill>
            <a:srgbClr val="C0392B"/>
          </a:solidFill>
        </p:grpSpPr>
        <p:sp>
          <p:nvSpPr>
            <p:cNvPr id="34" name="Oval 33"/>
            <p:cNvSpPr>
              <a:spLocks noChangeArrowheads="1"/>
            </p:cNvSpPr>
            <p:nvPr/>
          </p:nvSpPr>
          <p:spPr bwMode="auto">
            <a:xfrm>
              <a:off x="6010488" y="3371623"/>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35" name="Freeform 34"/>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grpSp>
      <p:cxnSp>
        <p:nvCxnSpPr>
          <p:cNvPr id="36" name="Straight Connector 35"/>
          <p:cNvCxnSpPr/>
          <p:nvPr/>
        </p:nvCxnSpPr>
        <p:spPr>
          <a:xfrm>
            <a:off x="2667000" y="4304508"/>
            <a:ext cx="1331894" cy="0"/>
          </a:xfrm>
          <a:prstGeom prst="line">
            <a:avLst/>
          </a:prstGeom>
          <a:noFill/>
          <a:ln w="19050" cap="flat" cmpd="sng" algn="ctr">
            <a:solidFill>
              <a:srgbClr val="7F7F7F"/>
            </a:solidFill>
            <a:prstDash val="sysDash"/>
            <a:miter lim="800000"/>
            <a:headEnd type="oval"/>
            <a:tailEnd type="oval"/>
          </a:ln>
          <a:effectLst/>
        </p:spPr>
      </p:cxnSp>
      <p:sp>
        <p:nvSpPr>
          <p:cNvPr id="38" name="Rectangle 37"/>
          <p:cNvSpPr/>
          <p:nvPr/>
        </p:nvSpPr>
        <p:spPr>
          <a:xfrm>
            <a:off x="378760" y="4054396"/>
            <a:ext cx="2135521" cy="46166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400" b="1" kern="0" dirty="0" smtClean="0">
                <a:solidFill>
                  <a:srgbClr val="C0392B"/>
                </a:solidFill>
              </a:rPr>
              <a:t>MDT Meetings</a:t>
            </a:r>
            <a:r>
              <a:rPr kumimoji="0" lang="en-GB" sz="2400" b="1" i="0" u="none" strike="noStrike" kern="0" cap="none" spc="0" normalizeH="0" baseline="0" noProof="0" dirty="0" smtClean="0">
                <a:ln>
                  <a:noFill/>
                </a:ln>
                <a:solidFill>
                  <a:srgbClr val="2980B9"/>
                </a:solidFill>
                <a:effectLst/>
                <a:uLnTx/>
                <a:uFillTx/>
              </a:rPr>
              <a:t> </a:t>
            </a:r>
            <a:endParaRPr kumimoji="0" lang="id-ID" sz="2400" b="1" i="0" u="none" strike="noStrike" kern="0" cap="none" spc="0" normalizeH="0" baseline="0" noProof="0" dirty="0" smtClean="0">
              <a:ln>
                <a:noFill/>
              </a:ln>
              <a:solidFill>
                <a:srgbClr val="2980B9"/>
              </a:solidFill>
              <a:effectLst/>
              <a:uLnTx/>
              <a:uFillTx/>
            </a:endParaRPr>
          </a:p>
        </p:txBody>
      </p:sp>
      <p:sp>
        <p:nvSpPr>
          <p:cNvPr id="39" name="TextBox 38"/>
          <p:cNvSpPr txBox="1"/>
          <p:nvPr/>
        </p:nvSpPr>
        <p:spPr>
          <a:xfrm>
            <a:off x="54423" y="4419211"/>
            <a:ext cx="4098478" cy="2354491"/>
          </a:xfrm>
          <a:prstGeom prst="rect">
            <a:avLst/>
          </a:prstGeom>
          <a:noFill/>
        </p:spPr>
        <p:txBody>
          <a:bodyPr wrap="square" rtlCol="0">
            <a:spAutoFit/>
          </a:bodyPr>
          <a:lstStyle/>
          <a:p>
            <a:pPr defTabSz="914400">
              <a:lnSpc>
                <a:spcPct val="150000"/>
              </a:lnSpc>
            </a:pPr>
            <a:r>
              <a:rPr lang="en-GB" sz="1400" dirty="0" smtClean="0">
                <a:solidFill>
                  <a:srgbClr val="2C3F50"/>
                </a:solidFill>
                <a:latin typeface="Source Sans Pro Light"/>
                <a:cs typeface="Arial" panose="020B0604020202020204" pitchFamily="34" charset="0"/>
              </a:rPr>
              <a:t>Once all referrals and assessments have been completed with the relevant professionals organise a multidisciplinary team (MDT) meeting to discuss:</a:t>
            </a:r>
          </a:p>
          <a:p>
            <a:pPr marL="285750" indent="-285750" defTabSz="914400">
              <a:lnSpc>
                <a:spcPct val="150000"/>
              </a:lnSpc>
              <a:buFont typeface="Arial" panose="020B0604020202020204" pitchFamily="34" charset="0"/>
              <a:buChar char="•"/>
            </a:pPr>
            <a:r>
              <a:rPr lang="en-GB" sz="1400" dirty="0" smtClean="0">
                <a:solidFill>
                  <a:srgbClr val="2C3F50"/>
                </a:solidFill>
                <a:latin typeface="Source Sans Pro Light"/>
                <a:cs typeface="Arial" panose="020B0604020202020204" pitchFamily="34" charset="0"/>
              </a:rPr>
              <a:t>Area of concern/ care plans</a:t>
            </a:r>
          </a:p>
          <a:p>
            <a:pPr marL="285750" indent="-285750" defTabSz="914400">
              <a:lnSpc>
                <a:spcPct val="150000"/>
              </a:lnSpc>
              <a:buFont typeface="Arial" panose="020B0604020202020204" pitchFamily="34" charset="0"/>
              <a:buChar char="•"/>
            </a:pPr>
            <a:r>
              <a:rPr lang="en-GB" sz="1400" dirty="0" smtClean="0">
                <a:solidFill>
                  <a:srgbClr val="2C3F50"/>
                </a:solidFill>
                <a:latin typeface="Source Sans Pro Light"/>
                <a:cs typeface="Arial" panose="020B0604020202020204" pitchFamily="34" charset="0"/>
              </a:rPr>
              <a:t>Timescales </a:t>
            </a:r>
          </a:p>
          <a:p>
            <a:pPr marL="285750" indent="-285750" defTabSz="914400">
              <a:lnSpc>
                <a:spcPct val="150000"/>
              </a:lnSpc>
              <a:buFont typeface="Arial" panose="020B0604020202020204" pitchFamily="34" charset="0"/>
              <a:buChar char="•"/>
            </a:pPr>
            <a:r>
              <a:rPr lang="en-GB" sz="1400" dirty="0" smtClean="0">
                <a:solidFill>
                  <a:srgbClr val="2C3F50"/>
                </a:solidFill>
                <a:latin typeface="Source Sans Pro Light"/>
                <a:cs typeface="Arial" panose="020B0604020202020204" pitchFamily="34" charset="0"/>
              </a:rPr>
              <a:t>Support for staff in case of emergencies</a:t>
            </a:r>
          </a:p>
        </p:txBody>
      </p:sp>
      <p:pic>
        <p:nvPicPr>
          <p:cNvPr id="40"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9497" y="183540"/>
            <a:ext cx="2591346" cy="935477"/>
          </a:xfrm>
        </p:spPr>
      </p:pic>
      <p:sp>
        <p:nvSpPr>
          <p:cNvPr id="41" name="Rectangle 40"/>
          <p:cNvSpPr>
            <a:spLocks noChangeArrowheads="1"/>
          </p:cNvSpPr>
          <p:nvPr/>
        </p:nvSpPr>
        <p:spPr bwMode="auto">
          <a:xfrm>
            <a:off x="4331170" y="4478710"/>
            <a:ext cx="61136" cy="2379290"/>
          </a:xfrm>
          <a:prstGeom prst="rect">
            <a:avLst/>
          </a:prstGeom>
          <a:solidFill>
            <a:sysClr val="windowText" lastClr="000000">
              <a:lumMod val="50000"/>
              <a:lumOff val="50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2" name="TextBox 1"/>
          <p:cNvSpPr txBox="1"/>
          <p:nvPr/>
        </p:nvSpPr>
        <p:spPr>
          <a:xfrm>
            <a:off x="4703260" y="161464"/>
            <a:ext cx="3604732" cy="830997"/>
          </a:xfrm>
          <a:prstGeom prst="rect">
            <a:avLst/>
          </a:prstGeom>
          <a:noFill/>
        </p:spPr>
        <p:txBody>
          <a:bodyPr wrap="square" rtlCol="0">
            <a:spAutoFit/>
          </a:bodyPr>
          <a:lstStyle/>
          <a:p>
            <a:r>
              <a:rPr lang="en-GB" sz="2400" b="1" dirty="0" smtClean="0">
                <a:solidFill>
                  <a:srgbClr val="00B0F0"/>
                </a:solidFill>
              </a:rPr>
              <a:t>The End of Life Care Pathway</a:t>
            </a:r>
            <a:endParaRPr lang="en-GB" sz="2400" b="1" dirty="0">
              <a:solidFill>
                <a:srgbClr val="00B0F0"/>
              </a:solidFill>
            </a:endParaRPr>
          </a:p>
        </p:txBody>
      </p:sp>
    </p:spTree>
    <p:extLst>
      <p:ext uri="{BB962C8B-B14F-4D97-AF65-F5344CB8AC3E}">
        <p14:creationId xmlns:p14="http://schemas.microsoft.com/office/powerpoint/2010/main" val="13889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up)">
                                      <p:cBhvr>
                                        <p:cTn id="33" dur="500"/>
                                        <p:tgtEl>
                                          <p:spTgt spid="15"/>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childTnLst>
                          </p:cTn>
                        </p:par>
                        <p:par>
                          <p:cTn id="40" fill="hold">
                            <p:stCondLst>
                              <p:cond delay="4000"/>
                            </p:stCondLst>
                            <p:childTnLst>
                              <p:par>
                                <p:cTn id="41" presetID="22" presetClass="entr" presetSubtype="2"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right)">
                                      <p:cBhvr>
                                        <p:cTn id="43" dur="500"/>
                                        <p:tgtEl>
                                          <p:spTgt spid="19"/>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par>
                          <p:cTn id="52" fill="hold">
                            <p:stCondLst>
                              <p:cond delay="5500"/>
                            </p:stCondLst>
                            <p:childTnLst>
                              <p:par>
                                <p:cTn id="53" presetID="22"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up)">
                                      <p:cBhvr>
                                        <p:cTn id="55" dur="500"/>
                                        <p:tgtEl>
                                          <p:spTgt spid="23"/>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500" fill="hold"/>
                                        <p:tgtEl>
                                          <p:spTgt spid="24"/>
                                        </p:tgtEl>
                                        <p:attrNameLst>
                                          <p:attrName>ppt_w</p:attrName>
                                        </p:attrNameLst>
                                      </p:cBhvr>
                                      <p:tavLst>
                                        <p:tav tm="0">
                                          <p:val>
                                            <p:fltVal val="0"/>
                                          </p:val>
                                        </p:tav>
                                        <p:tav tm="100000">
                                          <p:val>
                                            <p:strVal val="#ppt_w"/>
                                          </p:val>
                                        </p:tav>
                                      </p:tavLst>
                                    </p:anim>
                                    <p:anim calcmode="lin" valueType="num">
                                      <p:cBhvr>
                                        <p:cTn id="60" dur="500" fill="hold"/>
                                        <p:tgtEl>
                                          <p:spTgt spid="24"/>
                                        </p:tgtEl>
                                        <p:attrNameLst>
                                          <p:attrName>ppt_h</p:attrName>
                                        </p:attrNameLst>
                                      </p:cBhvr>
                                      <p:tavLst>
                                        <p:tav tm="0">
                                          <p:val>
                                            <p:fltVal val="0"/>
                                          </p:val>
                                        </p:tav>
                                        <p:tav tm="100000">
                                          <p:val>
                                            <p:strVal val="#ppt_h"/>
                                          </p:val>
                                        </p:tav>
                                      </p:tavLst>
                                    </p:anim>
                                    <p:animEffect transition="in" filter="fade">
                                      <p:cBhvr>
                                        <p:cTn id="61" dur="500"/>
                                        <p:tgtEl>
                                          <p:spTgt spid="24"/>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left)">
                                      <p:cBhvr>
                                        <p:cTn id="65" dur="500"/>
                                        <p:tgtEl>
                                          <p:spTgt spid="27"/>
                                        </p:tgtEl>
                                      </p:cBhvr>
                                    </p:animEffect>
                                  </p:childTnLst>
                                </p:cTn>
                              </p:par>
                            </p:childTnLst>
                          </p:cTn>
                        </p:par>
                        <p:par>
                          <p:cTn id="66" fill="hold">
                            <p:stCondLst>
                              <p:cond delay="7000"/>
                            </p:stCondLst>
                            <p:childTnLst>
                              <p:par>
                                <p:cTn id="67" presetID="10" presetClass="entr" presetSubtype="0" fill="hold" grpId="0" nodeType="after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childTnLst>
                          </p:cTn>
                        </p:par>
                        <p:par>
                          <p:cTn id="70" fill="hold">
                            <p:stCondLst>
                              <p:cond delay="7500"/>
                            </p:stCondLst>
                            <p:childTnLst>
                              <p:par>
                                <p:cTn id="71" presetID="10" presetClass="entr" presetSubtype="0"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wipe(up)">
                                      <p:cBhvr>
                                        <p:cTn id="77" dur="500"/>
                                        <p:tgtEl>
                                          <p:spTgt spid="32"/>
                                        </p:tgtEl>
                                      </p:cBhvr>
                                    </p:animEffect>
                                  </p:childTnLst>
                                </p:cTn>
                              </p:par>
                            </p:childTnLst>
                          </p:cTn>
                        </p:par>
                        <p:par>
                          <p:cTn id="78" fill="hold">
                            <p:stCondLst>
                              <p:cond delay="8500"/>
                            </p:stCondLst>
                            <p:childTnLst>
                              <p:par>
                                <p:cTn id="79" presetID="53" presetClass="entr" presetSubtype="16" fill="hold" nodeType="afterEffect">
                                  <p:stCondLst>
                                    <p:cond delay="0"/>
                                  </p:stCondLst>
                                  <p:childTnLst>
                                    <p:set>
                                      <p:cBhvr>
                                        <p:cTn id="80" dur="1" fill="hold">
                                          <p:stCondLst>
                                            <p:cond delay="0"/>
                                          </p:stCondLst>
                                        </p:cTn>
                                        <p:tgtEl>
                                          <p:spTgt spid="33"/>
                                        </p:tgtEl>
                                        <p:attrNameLst>
                                          <p:attrName>style.visibility</p:attrName>
                                        </p:attrNameLst>
                                      </p:cBhvr>
                                      <p:to>
                                        <p:strVal val="visible"/>
                                      </p:to>
                                    </p:set>
                                    <p:anim calcmode="lin" valueType="num">
                                      <p:cBhvr>
                                        <p:cTn id="81" dur="500" fill="hold"/>
                                        <p:tgtEl>
                                          <p:spTgt spid="33"/>
                                        </p:tgtEl>
                                        <p:attrNameLst>
                                          <p:attrName>ppt_w</p:attrName>
                                        </p:attrNameLst>
                                      </p:cBhvr>
                                      <p:tavLst>
                                        <p:tav tm="0">
                                          <p:val>
                                            <p:fltVal val="0"/>
                                          </p:val>
                                        </p:tav>
                                        <p:tav tm="100000">
                                          <p:val>
                                            <p:strVal val="#ppt_w"/>
                                          </p:val>
                                        </p:tav>
                                      </p:tavLst>
                                    </p:anim>
                                    <p:anim calcmode="lin" valueType="num">
                                      <p:cBhvr>
                                        <p:cTn id="82" dur="500" fill="hold"/>
                                        <p:tgtEl>
                                          <p:spTgt spid="33"/>
                                        </p:tgtEl>
                                        <p:attrNameLst>
                                          <p:attrName>ppt_h</p:attrName>
                                        </p:attrNameLst>
                                      </p:cBhvr>
                                      <p:tavLst>
                                        <p:tav tm="0">
                                          <p:val>
                                            <p:fltVal val="0"/>
                                          </p:val>
                                        </p:tav>
                                        <p:tav tm="100000">
                                          <p:val>
                                            <p:strVal val="#ppt_h"/>
                                          </p:val>
                                        </p:tav>
                                      </p:tavLst>
                                    </p:anim>
                                    <p:animEffect transition="in" filter="fade">
                                      <p:cBhvr>
                                        <p:cTn id="83" dur="500"/>
                                        <p:tgtEl>
                                          <p:spTgt spid="33"/>
                                        </p:tgtEl>
                                      </p:cBhvr>
                                    </p:animEffect>
                                  </p:childTnLst>
                                </p:cTn>
                              </p:par>
                            </p:childTnLst>
                          </p:cTn>
                        </p:par>
                        <p:par>
                          <p:cTn id="84" fill="hold">
                            <p:stCondLst>
                              <p:cond delay="9000"/>
                            </p:stCondLst>
                            <p:childTnLst>
                              <p:par>
                                <p:cTn id="85" presetID="22" presetClass="entr" presetSubtype="2" fill="hold"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right)">
                                      <p:cBhvr>
                                        <p:cTn id="87" dur="500"/>
                                        <p:tgtEl>
                                          <p:spTgt spid="36"/>
                                        </p:tgtEl>
                                      </p:cBhvr>
                                    </p:animEffect>
                                  </p:childTnLst>
                                </p:cTn>
                              </p:par>
                            </p:childTnLst>
                          </p:cTn>
                        </p:par>
                        <p:par>
                          <p:cTn id="88" fill="hold">
                            <p:stCondLst>
                              <p:cond delay="9500"/>
                            </p:stCondLst>
                            <p:childTnLst>
                              <p:par>
                                <p:cTn id="89" presetID="10" presetClass="entr" presetSubtype="0"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fade">
                                      <p:cBhvr>
                                        <p:cTn id="91" dur="500"/>
                                        <p:tgtEl>
                                          <p:spTgt spid="38"/>
                                        </p:tgtEl>
                                      </p:cBhvr>
                                    </p:animEffect>
                                  </p:childTnLst>
                                </p:cTn>
                              </p:par>
                            </p:childTnLst>
                          </p:cTn>
                        </p:par>
                        <p:par>
                          <p:cTn id="92" fill="hold">
                            <p:stCondLst>
                              <p:cond delay="10000"/>
                            </p:stCondLst>
                            <p:childTnLst>
                              <p:par>
                                <p:cTn id="93" presetID="10" presetClass="entr" presetSubtype="0"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Effect transition="in" filter="fade">
                                      <p:cBhvr>
                                        <p:cTn id="95" dur="500"/>
                                        <p:tgtEl>
                                          <p:spTgt spid="39"/>
                                        </p:tgtEl>
                                      </p:cBhvr>
                                    </p:animEffect>
                                  </p:childTnLst>
                                </p:cTn>
                              </p:par>
                            </p:childTnLst>
                          </p:cTn>
                        </p:par>
                        <p:par>
                          <p:cTn id="96" fill="hold">
                            <p:stCondLst>
                              <p:cond delay="10500"/>
                            </p:stCondLst>
                            <p:childTnLst>
                              <p:par>
                                <p:cTn id="97" presetID="22" presetClass="entr" presetSubtype="1"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wipe(up)">
                                      <p:cBhvr>
                                        <p:cTn id="9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nimBg="1"/>
      <p:bldP spid="21" grpId="0"/>
      <p:bldP spid="22" grpId="0"/>
      <p:bldP spid="23" grpId="0" animBg="1"/>
      <p:bldP spid="29" grpId="0"/>
      <p:bldP spid="30" grpId="0"/>
      <p:bldP spid="32" grpId="0" animBg="1"/>
      <p:bldP spid="38" grpId="0"/>
      <p:bldP spid="39" grpId="0"/>
      <p:bldP spid="41"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9497" y="183540"/>
            <a:ext cx="2591346" cy="935477"/>
          </a:xfrm>
        </p:spPr>
      </p:pic>
      <p:grpSp>
        <p:nvGrpSpPr>
          <p:cNvPr id="8" name="Group 7"/>
          <p:cNvGrpSpPr/>
          <p:nvPr/>
        </p:nvGrpSpPr>
        <p:grpSpPr>
          <a:xfrm>
            <a:off x="4174197" y="843289"/>
            <a:ext cx="354012" cy="352956"/>
            <a:chOff x="5918994" y="3280833"/>
            <a:chExt cx="354012" cy="352956"/>
          </a:xfrm>
          <a:solidFill>
            <a:srgbClr val="2980B9"/>
          </a:solidFill>
        </p:grpSpPr>
        <p:sp>
          <p:nvSpPr>
            <p:cNvPr id="9" name="Oval 8"/>
            <p:cNvSpPr>
              <a:spLocks noChangeArrowheads="1"/>
            </p:cNvSpPr>
            <p:nvPr/>
          </p:nvSpPr>
          <p:spPr bwMode="auto">
            <a:xfrm>
              <a:off x="6010488" y="3371623"/>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id-ID" kern="0" smtClean="0">
                <a:solidFill>
                  <a:prstClr val="black"/>
                </a:solidFill>
              </a:endParaRPr>
            </a:p>
          </p:txBody>
        </p:sp>
        <p:sp>
          <p:nvSpPr>
            <p:cNvPr id="10" name="Freeform 9"/>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id-ID" kern="0" smtClean="0">
                <a:solidFill>
                  <a:prstClr val="black"/>
                </a:solidFill>
              </a:endParaRPr>
            </a:p>
          </p:txBody>
        </p:sp>
      </p:grpSp>
      <p:cxnSp>
        <p:nvCxnSpPr>
          <p:cNvPr id="11" name="Straight Connector 10"/>
          <p:cNvCxnSpPr/>
          <p:nvPr/>
        </p:nvCxnSpPr>
        <p:spPr>
          <a:xfrm>
            <a:off x="4703260" y="1013818"/>
            <a:ext cx="1559355" cy="11898"/>
          </a:xfrm>
          <a:prstGeom prst="line">
            <a:avLst/>
          </a:prstGeom>
          <a:noFill/>
          <a:ln w="19050" cap="flat" cmpd="sng" algn="ctr">
            <a:solidFill>
              <a:srgbClr val="7F7F7F"/>
            </a:solidFill>
            <a:prstDash val="sysDash"/>
            <a:miter lim="800000"/>
            <a:headEnd type="oval"/>
            <a:tailEnd type="oval"/>
          </a:ln>
          <a:effectLst/>
        </p:spPr>
      </p:cxnSp>
      <p:sp>
        <p:nvSpPr>
          <p:cNvPr id="13" name="Freeform 22"/>
          <p:cNvSpPr>
            <a:spLocks noEditPoints="1"/>
          </p:cNvSpPr>
          <p:nvPr/>
        </p:nvSpPr>
        <p:spPr bwMode="auto">
          <a:xfrm>
            <a:off x="6055416" y="618393"/>
            <a:ext cx="2756080" cy="697788"/>
          </a:xfrm>
          <a:custGeom>
            <a:avLst/>
            <a:gdLst>
              <a:gd name="T0" fmla="*/ 298 w 368"/>
              <a:gd name="T1" fmla="*/ 94 h 265"/>
              <a:gd name="T2" fmla="*/ 196 w 368"/>
              <a:gd name="T3" fmla="*/ 0 h 265"/>
              <a:gd name="T4" fmla="*/ 102 w 368"/>
              <a:gd name="T5" fmla="*/ 60 h 265"/>
              <a:gd name="T6" fmla="*/ 86 w 368"/>
              <a:gd name="T7" fmla="*/ 58 h 265"/>
              <a:gd name="T8" fmla="*/ 35 w 368"/>
              <a:gd name="T9" fmla="*/ 109 h 265"/>
              <a:gd name="T10" fmla="*/ 37 w 368"/>
              <a:gd name="T11" fmla="*/ 126 h 265"/>
              <a:gd name="T12" fmla="*/ 0 w 368"/>
              <a:gd name="T13" fmla="*/ 190 h 265"/>
              <a:gd name="T14" fmla="*/ 75 w 368"/>
              <a:gd name="T15" fmla="*/ 265 h 265"/>
              <a:gd name="T16" fmla="*/ 75 w 368"/>
              <a:gd name="T17" fmla="*/ 265 h 265"/>
              <a:gd name="T18" fmla="*/ 282 w 368"/>
              <a:gd name="T19" fmla="*/ 265 h 265"/>
              <a:gd name="T20" fmla="*/ 282 w 368"/>
              <a:gd name="T21" fmla="*/ 265 h 265"/>
              <a:gd name="T22" fmla="*/ 368 w 368"/>
              <a:gd name="T23" fmla="*/ 178 h 265"/>
              <a:gd name="T24" fmla="*/ 298 w 368"/>
              <a:gd name="T25" fmla="*/ 94 h 265"/>
              <a:gd name="T26" fmla="*/ 282 w 368"/>
              <a:gd name="T27" fmla="*/ 242 h 265"/>
              <a:gd name="T28" fmla="*/ 282 w 368"/>
              <a:gd name="T29" fmla="*/ 242 h 265"/>
              <a:gd name="T30" fmla="*/ 75 w 368"/>
              <a:gd name="T31" fmla="*/ 242 h 265"/>
              <a:gd name="T32" fmla="*/ 23 w 368"/>
              <a:gd name="T33" fmla="*/ 190 h 265"/>
              <a:gd name="T34" fmla="*/ 49 w 368"/>
              <a:gd name="T35" fmla="*/ 145 h 265"/>
              <a:gd name="T36" fmla="*/ 59 w 368"/>
              <a:gd name="T37" fmla="*/ 118 h 265"/>
              <a:gd name="T38" fmla="*/ 58 w 368"/>
              <a:gd name="T39" fmla="*/ 109 h 265"/>
              <a:gd name="T40" fmla="*/ 86 w 368"/>
              <a:gd name="T41" fmla="*/ 81 h 265"/>
              <a:gd name="T42" fmla="*/ 102 w 368"/>
              <a:gd name="T43" fmla="*/ 83 h 265"/>
              <a:gd name="T44" fmla="*/ 123 w 368"/>
              <a:gd name="T45" fmla="*/ 70 h 265"/>
              <a:gd name="T46" fmla="*/ 196 w 368"/>
              <a:gd name="T47" fmla="*/ 23 h 265"/>
              <a:gd name="T48" fmla="*/ 275 w 368"/>
              <a:gd name="T49" fmla="*/ 96 h 265"/>
              <a:gd name="T50" fmla="*/ 294 w 368"/>
              <a:gd name="T51" fmla="*/ 116 h 265"/>
              <a:gd name="T52" fmla="*/ 345 w 368"/>
              <a:gd name="T53" fmla="*/ 178 h 265"/>
              <a:gd name="T54" fmla="*/ 282 w 368"/>
              <a:gd name="T55" fmla="*/ 24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8" h="265">
                <a:moveTo>
                  <a:pt x="298" y="94"/>
                </a:moveTo>
                <a:cubicBezTo>
                  <a:pt x="293" y="41"/>
                  <a:pt x="250" y="0"/>
                  <a:pt x="196" y="0"/>
                </a:cubicBezTo>
                <a:cubicBezTo>
                  <a:pt x="154" y="0"/>
                  <a:pt x="118" y="25"/>
                  <a:pt x="102" y="60"/>
                </a:cubicBezTo>
                <a:cubicBezTo>
                  <a:pt x="97" y="59"/>
                  <a:pt x="92" y="58"/>
                  <a:pt x="86" y="58"/>
                </a:cubicBezTo>
                <a:cubicBezTo>
                  <a:pt x="58" y="58"/>
                  <a:pt x="35" y="81"/>
                  <a:pt x="35" y="109"/>
                </a:cubicBezTo>
                <a:cubicBezTo>
                  <a:pt x="35" y="115"/>
                  <a:pt x="36" y="120"/>
                  <a:pt x="37" y="126"/>
                </a:cubicBezTo>
                <a:cubicBezTo>
                  <a:pt x="15" y="139"/>
                  <a:pt x="0" y="162"/>
                  <a:pt x="0" y="190"/>
                </a:cubicBezTo>
                <a:cubicBezTo>
                  <a:pt x="0" y="231"/>
                  <a:pt x="34" y="265"/>
                  <a:pt x="75" y="265"/>
                </a:cubicBezTo>
                <a:cubicBezTo>
                  <a:pt x="75" y="265"/>
                  <a:pt x="75" y="265"/>
                  <a:pt x="75" y="265"/>
                </a:cubicBezTo>
                <a:cubicBezTo>
                  <a:pt x="282" y="265"/>
                  <a:pt x="282" y="265"/>
                  <a:pt x="282" y="265"/>
                </a:cubicBezTo>
                <a:cubicBezTo>
                  <a:pt x="282" y="265"/>
                  <a:pt x="282" y="265"/>
                  <a:pt x="282" y="265"/>
                </a:cubicBezTo>
                <a:cubicBezTo>
                  <a:pt x="330" y="265"/>
                  <a:pt x="368" y="226"/>
                  <a:pt x="368" y="178"/>
                </a:cubicBezTo>
                <a:cubicBezTo>
                  <a:pt x="368" y="136"/>
                  <a:pt x="338" y="101"/>
                  <a:pt x="298" y="94"/>
                </a:cubicBezTo>
                <a:close/>
                <a:moveTo>
                  <a:pt x="282" y="242"/>
                </a:moveTo>
                <a:cubicBezTo>
                  <a:pt x="282" y="242"/>
                  <a:pt x="282" y="242"/>
                  <a:pt x="282" y="242"/>
                </a:cubicBezTo>
                <a:cubicBezTo>
                  <a:pt x="75" y="242"/>
                  <a:pt x="75" y="242"/>
                  <a:pt x="75" y="242"/>
                </a:cubicBezTo>
                <a:cubicBezTo>
                  <a:pt x="46" y="242"/>
                  <a:pt x="23" y="219"/>
                  <a:pt x="23" y="190"/>
                </a:cubicBezTo>
                <a:cubicBezTo>
                  <a:pt x="23" y="172"/>
                  <a:pt x="33" y="155"/>
                  <a:pt x="49" y="145"/>
                </a:cubicBezTo>
                <a:cubicBezTo>
                  <a:pt x="65" y="136"/>
                  <a:pt x="66" y="135"/>
                  <a:pt x="59" y="118"/>
                </a:cubicBezTo>
                <a:cubicBezTo>
                  <a:pt x="58" y="115"/>
                  <a:pt x="58" y="112"/>
                  <a:pt x="58" y="109"/>
                </a:cubicBezTo>
                <a:cubicBezTo>
                  <a:pt x="58" y="94"/>
                  <a:pt x="70" y="81"/>
                  <a:pt x="86" y="81"/>
                </a:cubicBezTo>
                <a:cubicBezTo>
                  <a:pt x="86" y="81"/>
                  <a:pt x="94" y="80"/>
                  <a:pt x="102" y="83"/>
                </a:cubicBezTo>
                <a:cubicBezTo>
                  <a:pt x="115" y="89"/>
                  <a:pt x="117" y="83"/>
                  <a:pt x="123" y="70"/>
                </a:cubicBezTo>
                <a:cubicBezTo>
                  <a:pt x="136" y="41"/>
                  <a:pt x="165" y="23"/>
                  <a:pt x="196" y="23"/>
                </a:cubicBezTo>
                <a:cubicBezTo>
                  <a:pt x="237" y="23"/>
                  <a:pt x="271" y="54"/>
                  <a:pt x="275" y="96"/>
                </a:cubicBezTo>
                <a:cubicBezTo>
                  <a:pt x="277" y="112"/>
                  <a:pt x="277" y="112"/>
                  <a:pt x="294" y="116"/>
                </a:cubicBezTo>
                <a:cubicBezTo>
                  <a:pt x="324" y="122"/>
                  <a:pt x="345" y="148"/>
                  <a:pt x="345" y="178"/>
                </a:cubicBezTo>
                <a:cubicBezTo>
                  <a:pt x="345" y="213"/>
                  <a:pt x="317" y="242"/>
                  <a:pt x="282" y="242"/>
                </a:cubicBezTo>
                <a:close/>
              </a:path>
            </a:pathLst>
          </a:custGeom>
          <a:noFill/>
          <a:ln>
            <a:noFill/>
          </a:ln>
        </p:spPr>
        <p:txBody>
          <a:bodyPr vert="horz" wrap="square" lIns="91440" tIns="45720" rIns="91440" bIns="45720" numCol="1" anchor="ctr" anchorCtr="0" compatLnSpc="1">
            <a:prstTxWarp prst="textNoShape">
              <a:avLst/>
            </a:prstTxWarp>
          </a:bodyPr>
          <a:lstStyle/>
          <a:p>
            <a:pPr algn="ctr" defTabSz="914400"/>
            <a:r>
              <a:rPr lang="en-GB" sz="2400" b="1" kern="0" dirty="0" smtClean="0">
                <a:solidFill>
                  <a:srgbClr val="2980B9"/>
                </a:solidFill>
              </a:rPr>
              <a:t>Staff Support    </a:t>
            </a:r>
            <a:endParaRPr lang="id-ID" sz="1600" b="1" kern="0" dirty="0" smtClean="0">
              <a:solidFill>
                <a:srgbClr val="2980B9"/>
              </a:solidFill>
            </a:endParaRPr>
          </a:p>
        </p:txBody>
      </p:sp>
      <p:sp>
        <p:nvSpPr>
          <p:cNvPr id="14" name="TextBox 13"/>
          <p:cNvSpPr txBox="1"/>
          <p:nvPr/>
        </p:nvSpPr>
        <p:spPr>
          <a:xfrm>
            <a:off x="4696122" y="1056017"/>
            <a:ext cx="4328501" cy="3185487"/>
          </a:xfrm>
          <a:prstGeom prst="rect">
            <a:avLst/>
          </a:prstGeom>
          <a:noFill/>
        </p:spPr>
        <p:txBody>
          <a:bodyPr wrap="square" rtlCol="0">
            <a:spAutoFit/>
          </a:bodyPr>
          <a:lstStyle/>
          <a:p>
            <a:pPr algn="r" defTabSz="914400">
              <a:lnSpc>
                <a:spcPct val="150000"/>
              </a:lnSpc>
            </a:pPr>
            <a:r>
              <a:rPr lang="en-GB" sz="1400" dirty="0" smtClean="0">
                <a:solidFill>
                  <a:srgbClr val="2C3F50"/>
                </a:solidFill>
                <a:latin typeface="Source Sans Pro Light"/>
              </a:rPr>
              <a:t>Identify areas of support that the team will benefit from. Hold team meetings to discuss the support available to staff whilst caring for an individual who is end of life care. Listen to any concerns, risks, factors that may contribute to the environment being unsafe, and plan as a team. Invite other professionals involved to speak.   </a:t>
            </a:r>
            <a:r>
              <a:rPr lang="en-GB" sz="1400" dirty="0" smtClean="0">
                <a:solidFill>
                  <a:prstClr val="black"/>
                </a:solidFill>
                <a:latin typeface="Source Sans Pro Light"/>
              </a:rPr>
              <a:t> </a:t>
            </a:r>
            <a:endParaRPr lang="en-GB" sz="1400" dirty="0">
              <a:solidFill>
                <a:prstClr val="black"/>
              </a:solidFill>
              <a:latin typeface="Source Sans Pro Light"/>
            </a:endParaRPr>
          </a:p>
          <a:p>
            <a:pPr defTabSz="914400">
              <a:lnSpc>
                <a:spcPct val="150000"/>
              </a:lnSpc>
            </a:pPr>
            <a:endParaRPr lang="en-GB" dirty="0">
              <a:solidFill>
                <a:prstClr val="black"/>
              </a:solidFill>
              <a:latin typeface="Arial" panose="020B0604020202020204" pitchFamily="34" charset="0"/>
              <a:cs typeface="Arial" panose="020B0604020202020204" pitchFamily="34" charset="0"/>
            </a:endParaRPr>
          </a:p>
          <a:p>
            <a:pPr defTabSz="914400">
              <a:lnSpc>
                <a:spcPct val="150000"/>
              </a:lnSpc>
            </a:pPr>
            <a:endParaRPr lang="en-GB" dirty="0">
              <a:solidFill>
                <a:prstClr val="black"/>
              </a:solidFill>
              <a:latin typeface="Arial" panose="020B0604020202020204" pitchFamily="34" charset="0"/>
              <a:cs typeface="Arial" panose="020B0604020202020204" pitchFamily="34" charset="0"/>
            </a:endParaRPr>
          </a:p>
        </p:txBody>
      </p:sp>
      <p:sp>
        <p:nvSpPr>
          <p:cNvPr id="15" name="Rectangle 14"/>
          <p:cNvSpPr>
            <a:spLocks noChangeArrowheads="1"/>
          </p:cNvSpPr>
          <p:nvPr/>
        </p:nvSpPr>
        <p:spPr bwMode="auto">
          <a:xfrm>
            <a:off x="4313582" y="1216721"/>
            <a:ext cx="78724" cy="849994"/>
          </a:xfrm>
          <a:prstGeom prst="rect">
            <a:avLst/>
          </a:prstGeom>
          <a:solidFill>
            <a:sysClr val="windowText" lastClr="000000">
              <a:lumMod val="50000"/>
              <a:lumOff val="50000"/>
            </a:sysClr>
          </a:solidFill>
          <a:ln>
            <a:noFill/>
          </a:ln>
        </p:spPr>
        <p:txBody>
          <a:bodyPr vert="horz" wrap="square" lIns="91440" tIns="45720" rIns="91440" bIns="45720" numCol="1" anchor="t" anchorCtr="0" compatLnSpc="1">
            <a:prstTxWarp prst="textNoShape">
              <a:avLst/>
            </a:prstTxWarp>
          </a:bodyPr>
          <a:lstStyle/>
          <a:p>
            <a:pPr defTabSz="914400"/>
            <a:endParaRPr lang="id-ID" kern="0" smtClean="0">
              <a:solidFill>
                <a:prstClr val="black"/>
              </a:solidFill>
            </a:endParaRPr>
          </a:p>
        </p:txBody>
      </p:sp>
      <p:grpSp>
        <p:nvGrpSpPr>
          <p:cNvPr id="16" name="Group 15"/>
          <p:cNvGrpSpPr/>
          <p:nvPr/>
        </p:nvGrpSpPr>
        <p:grpSpPr>
          <a:xfrm>
            <a:off x="4183829" y="2055646"/>
            <a:ext cx="354012" cy="352956"/>
            <a:chOff x="5918994" y="3280833"/>
            <a:chExt cx="354012" cy="352956"/>
          </a:xfrm>
          <a:solidFill>
            <a:srgbClr val="16A085"/>
          </a:solidFill>
        </p:grpSpPr>
        <p:sp>
          <p:nvSpPr>
            <p:cNvPr id="17" name="Oval 16"/>
            <p:cNvSpPr>
              <a:spLocks noChangeArrowheads="1"/>
            </p:cNvSpPr>
            <p:nvPr/>
          </p:nvSpPr>
          <p:spPr bwMode="auto">
            <a:xfrm>
              <a:off x="6010488" y="3371623"/>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id-ID" kern="0" smtClean="0">
                <a:solidFill>
                  <a:prstClr val="black"/>
                </a:solidFill>
              </a:endParaRPr>
            </a:p>
          </p:txBody>
        </p:sp>
        <p:sp>
          <p:nvSpPr>
            <p:cNvPr id="18" name="Freeform 17"/>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id-ID" kern="0" smtClean="0">
                <a:solidFill>
                  <a:prstClr val="black"/>
                </a:solidFill>
              </a:endParaRPr>
            </a:p>
          </p:txBody>
        </p:sp>
      </p:grpSp>
      <p:cxnSp>
        <p:nvCxnSpPr>
          <p:cNvPr id="19" name="Straight Connector 18"/>
          <p:cNvCxnSpPr/>
          <p:nvPr/>
        </p:nvCxnSpPr>
        <p:spPr>
          <a:xfrm>
            <a:off x="2324100" y="2216401"/>
            <a:ext cx="1674794" cy="0"/>
          </a:xfrm>
          <a:prstGeom prst="line">
            <a:avLst/>
          </a:prstGeom>
          <a:noFill/>
          <a:ln w="19050" cap="flat" cmpd="sng" algn="ctr">
            <a:solidFill>
              <a:srgbClr val="7F7F7F"/>
            </a:solidFill>
            <a:prstDash val="sysDash"/>
            <a:miter lim="800000"/>
            <a:headEnd type="oval"/>
            <a:tailEnd type="oval"/>
          </a:ln>
          <a:effectLst/>
        </p:spPr>
      </p:cxnSp>
      <p:sp>
        <p:nvSpPr>
          <p:cNvPr id="21" name="Freeform 22"/>
          <p:cNvSpPr>
            <a:spLocks noEditPoints="1"/>
          </p:cNvSpPr>
          <p:nvPr/>
        </p:nvSpPr>
        <p:spPr bwMode="auto">
          <a:xfrm>
            <a:off x="-486436" y="1867507"/>
            <a:ext cx="3310275" cy="697788"/>
          </a:xfrm>
          <a:custGeom>
            <a:avLst/>
            <a:gdLst>
              <a:gd name="T0" fmla="*/ 298 w 368"/>
              <a:gd name="T1" fmla="*/ 94 h 265"/>
              <a:gd name="T2" fmla="*/ 196 w 368"/>
              <a:gd name="T3" fmla="*/ 0 h 265"/>
              <a:gd name="T4" fmla="*/ 102 w 368"/>
              <a:gd name="T5" fmla="*/ 60 h 265"/>
              <a:gd name="T6" fmla="*/ 86 w 368"/>
              <a:gd name="T7" fmla="*/ 58 h 265"/>
              <a:gd name="T8" fmla="*/ 35 w 368"/>
              <a:gd name="T9" fmla="*/ 109 h 265"/>
              <a:gd name="T10" fmla="*/ 37 w 368"/>
              <a:gd name="T11" fmla="*/ 126 h 265"/>
              <a:gd name="T12" fmla="*/ 0 w 368"/>
              <a:gd name="T13" fmla="*/ 190 h 265"/>
              <a:gd name="T14" fmla="*/ 75 w 368"/>
              <a:gd name="T15" fmla="*/ 265 h 265"/>
              <a:gd name="T16" fmla="*/ 75 w 368"/>
              <a:gd name="T17" fmla="*/ 265 h 265"/>
              <a:gd name="T18" fmla="*/ 282 w 368"/>
              <a:gd name="T19" fmla="*/ 265 h 265"/>
              <a:gd name="T20" fmla="*/ 282 w 368"/>
              <a:gd name="T21" fmla="*/ 265 h 265"/>
              <a:gd name="T22" fmla="*/ 368 w 368"/>
              <a:gd name="T23" fmla="*/ 178 h 265"/>
              <a:gd name="T24" fmla="*/ 298 w 368"/>
              <a:gd name="T25" fmla="*/ 94 h 265"/>
              <a:gd name="T26" fmla="*/ 282 w 368"/>
              <a:gd name="T27" fmla="*/ 242 h 265"/>
              <a:gd name="T28" fmla="*/ 282 w 368"/>
              <a:gd name="T29" fmla="*/ 242 h 265"/>
              <a:gd name="T30" fmla="*/ 75 w 368"/>
              <a:gd name="T31" fmla="*/ 242 h 265"/>
              <a:gd name="T32" fmla="*/ 23 w 368"/>
              <a:gd name="T33" fmla="*/ 190 h 265"/>
              <a:gd name="T34" fmla="*/ 49 w 368"/>
              <a:gd name="T35" fmla="*/ 145 h 265"/>
              <a:gd name="T36" fmla="*/ 59 w 368"/>
              <a:gd name="T37" fmla="*/ 118 h 265"/>
              <a:gd name="T38" fmla="*/ 58 w 368"/>
              <a:gd name="T39" fmla="*/ 109 h 265"/>
              <a:gd name="T40" fmla="*/ 86 w 368"/>
              <a:gd name="T41" fmla="*/ 81 h 265"/>
              <a:gd name="T42" fmla="*/ 102 w 368"/>
              <a:gd name="T43" fmla="*/ 83 h 265"/>
              <a:gd name="T44" fmla="*/ 123 w 368"/>
              <a:gd name="T45" fmla="*/ 70 h 265"/>
              <a:gd name="T46" fmla="*/ 196 w 368"/>
              <a:gd name="T47" fmla="*/ 23 h 265"/>
              <a:gd name="T48" fmla="*/ 275 w 368"/>
              <a:gd name="T49" fmla="*/ 96 h 265"/>
              <a:gd name="T50" fmla="*/ 294 w 368"/>
              <a:gd name="T51" fmla="*/ 116 h 265"/>
              <a:gd name="T52" fmla="*/ 345 w 368"/>
              <a:gd name="T53" fmla="*/ 178 h 265"/>
              <a:gd name="T54" fmla="*/ 282 w 368"/>
              <a:gd name="T55" fmla="*/ 24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8" h="265">
                <a:moveTo>
                  <a:pt x="298" y="94"/>
                </a:moveTo>
                <a:cubicBezTo>
                  <a:pt x="293" y="41"/>
                  <a:pt x="250" y="0"/>
                  <a:pt x="196" y="0"/>
                </a:cubicBezTo>
                <a:cubicBezTo>
                  <a:pt x="154" y="0"/>
                  <a:pt x="118" y="25"/>
                  <a:pt x="102" y="60"/>
                </a:cubicBezTo>
                <a:cubicBezTo>
                  <a:pt x="97" y="59"/>
                  <a:pt x="92" y="58"/>
                  <a:pt x="86" y="58"/>
                </a:cubicBezTo>
                <a:cubicBezTo>
                  <a:pt x="58" y="58"/>
                  <a:pt x="35" y="81"/>
                  <a:pt x="35" y="109"/>
                </a:cubicBezTo>
                <a:cubicBezTo>
                  <a:pt x="35" y="115"/>
                  <a:pt x="36" y="120"/>
                  <a:pt x="37" y="126"/>
                </a:cubicBezTo>
                <a:cubicBezTo>
                  <a:pt x="15" y="139"/>
                  <a:pt x="0" y="162"/>
                  <a:pt x="0" y="190"/>
                </a:cubicBezTo>
                <a:cubicBezTo>
                  <a:pt x="0" y="231"/>
                  <a:pt x="34" y="265"/>
                  <a:pt x="75" y="265"/>
                </a:cubicBezTo>
                <a:cubicBezTo>
                  <a:pt x="75" y="265"/>
                  <a:pt x="75" y="265"/>
                  <a:pt x="75" y="265"/>
                </a:cubicBezTo>
                <a:cubicBezTo>
                  <a:pt x="282" y="265"/>
                  <a:pt x="282" y="265"/>
                  <a:pt x="282" y="265"/>
                </a:cubicBezTo>
                <a:cubicBezTo>
                  <a:pt x="282" y="265"/>
                  <a:pt x="282" y="265"/>
                  <a:pt x="282" y="265"/>
                </a:cubicBezTo>
                <a:cubicBezTo>
                  <a:pt x="330" y="265"/>
                  <a:pt x="368" y="226"/>
                  <a:pt x="368" y="178"/>
                </a:cubicBezTo>
                <a:cubicBezTo>
                  <a:pt x="368" y="136"/>
                  <a:pt x="338" y="101"/>
                  <a:pt x="298" y="94"/>
                </a:cubicBezTo>
                <a:close/>
                <a:moveTo>
                  <a:pt x="282" y="242"/>
                </a:moveTo>
                <a:cubicBezTo>
                  <a:pt x="282" y="242"/>
                  <a:pt x="282" y="242"/>
                  <a:pt x="282" y="242"/>
                </a:cubicBezTo>
                <a:cubicBezTo>
                  <a:pt x="75" y="242"/>
                  <a:pt x="75" y="242"/>
                  <a:pt x="75" y="242"/>
                </a:cubicBezTo>
                <a:cubicBezTo>
                  <a:pt x="46" y="242"/>
                  <a:pt x="23" y="219"/>
                  <a:pt x="23" y="190"/>
                </a:cubicBezTo>
                <a:cubicBezTo>
                  <a:pt x="23" y="172"/>
                  <a:pt x="33" y="155"/>
                  <a:pt x="49" y="145"/>
                </a:cubicBezTo>
                <a:cubicBezTo>
                  <a:pt x="65" y="136"/>
                  <a:pt x="66" y="135"/>
                  <a:pt x="59" y="118"/>
                </a:cubicBezTo>
                <a:cubicBezTo>
                  <a:pt x="58" y="115"/>
                  <a:pt x="58" y="112"/>
                  <a:pt x="58" y="109"/>
                </a:cubicBezTo>
                <a:cubicBezTo>
                  <a:pt x="58" y="94"/>
                  <a:pt x="70" y="81"/>
                  <a:pt x="86" y="81"/>
                </a:cubicBezTo>
                <a:cubicBezTo>
                  <a:pt x="86" y="81"/>
                  <a:pt x="94" y="80"/>
                  <a:pt x="102" y="83"/>
                </a:cubicBezTo>
                <a:cubicBezTo>
                  <a:pt x="115" y="89"/>
                  <a:pt x="117" y="83"/>
                  <a:pt x="123" y="70"/>
                </a:cubicBezTo>
                <a:cubicBezTo>
                  <a:pt x="136" y="41"/>
                  <a:pt x="165" y="23"/>
                  <a:pt x="196" y="23"/>
                </a:cubicBezTo>
                <a:cubicBezTo>
                  <a:pt x="237" y="23"/>
                  <a:pt x="271" y="54"/>
                  <a:pt x="275" y="96"/>
                </a:cubicBezTo>
                <a:cubicBezTo>
                  <a:pt x="277" y="112"/>
                  <a:pt x="277" y="112"/>
                  <a:pt x="294" y="116"/>
                </a:cubicBezTo>
                <a:cubicBezTo>
                  <a:pt x="324" y="122"/>
                  <a:pt x="345" y="148"/>
                  <a:pt x="345" y="178"/>
                </a:cubicBezTo>
                <a:cubicBezTo>
                  <a:pt x="345" y="213"/>
                  <a:pt x="317" y="242"/>
                  <a:pt x="282" y="242"/>
                </a:cubicBezTo>
                <a:close/>
              </a:path>
            </a:pathLst>
          </a:custGeom>
          <a:noFill/>
          <a:ln>
            <a:noFill/>
          </a:ln>
        </p:spPr>
        <p:txBody>
          <a:bodyPr vert="horz" wrap="square" lIns="91440" tIns="45720" rIns="91440" bIns="45720" numCol="1" anchor="ctr" anchorCtr="0" compatLnSpc="1">
            <a:prstTxWarp prst="textNoShape">
              <a:avLst/>
            </a:prstTxWarp>
          </a:bodyPr>
          <a:lstStyle/>
          <a:p>
            <a:pPr algn="ctr" defTabSz="914400"/>
            <a:r>
              <a:rPr lang="en-GB" sz="2400" b="1" kern="0" dirty="0" smtClean="0">
                <a:solidFill>
                  <a:srgbClr val="16A085"/>
                </a:solidFill>
              </a:rPr>
              <a:t>My Wishes   </a:t>
            </a:r>
            <a:endParaRPr lang="id-ID" sz="1600" b="1" kern="0" dirty="0" smtClean="0">
              <a:solidFill>
                <a:srgbClr val="16A085"/>
              </a:solidFill>
            </a:endParaRPr>
          </a:p>
        </p:txBody>
      </p:sp>
      <p:sp>
        <p:nvSpPr>
          <p:cNvPr id="22" name="TextBox 21"/>
          <p:cNvSpPr txBox="1"/>
          <p:nvPr/>
        </p:nvSpPr>
        <p:spPr>
          <a:xfrm>
            <a:off x="54422" y="2358009"/>
            <a:ext cx="4170535" cy="2677656"/>
          </a:xfrm>
          <a:prstGeom prst="rect">
            <a:avLst/>
          </a:prstGeom>
          <a:noFill/>
        </p:spPr>
        <p:txBody>
          <a:bodyPr wrap="square" rtlCol="0">
            <a:spAutoFit/>
          </a:bodyPr>
          <a:lstStyle/>
          <a:p>
            <a:pPr defTabSz="914400">
              <a:lnSpc>
                <a:spcPct val="150000"/>
              </a:lnSpc>
            </a:pPr>
            <a:r>
              <a:rPr lang="en-GB" sz="1400" dirty="0" smtClean="0">
                <a:solidFill>
                  <a:srgbClr val="2C3F50"/>
                </a:solidFill>
                <a:latin typeface="Source Sans Pro Light"/>
                <a:cs typeface="Arial" panose="020B0604020202020204" pitchFamily="34" charset="0"/>
              </a:rPr>
              <a:t>There is never really a right time to have difficult conversations, but try and meet the individual and find out what their wishes are. </a:t>
            </a:r>
          </a:p>
          <a:p>
            <a:pPr marL="285750" indent="-285750" defTabSz="914400">
              <a:lnSpc>
                <a:spcPct val="150000"/>
              </a:lnSpc>
              <a:buFont typeface="Arial" panose="020B0604020202020204" pitchFamily="34" charset="0"/>
              <a:buChar char="•"/>
            </a:pPr>
            <a:r>
              <a:rPr lang="en-GB" sz="1400" dirty="0" smtClean="0">
                <a:solidFill>
                  <a:srgbClr val="2C3F50"/>
                </a:solidFill>
                <a:latin typeface="Source Sans Pro Light"/>
                <a:cs typeface="Arial" panose="020B0604020202020204" pitchFamily="34" charset="0"/>
              </a:rPr>
              <a:t>What do they look to do?</a:t>
            </a:r>
          </a:p>
          <a:p>
            <a:pPr marL="285750" indent="-285750" defTabSz="914400">
              <a:lnSpc>
                <a:spcPct val="150000"/>
              </a:lnSpc>
              <a:buFont typeface="Arial" panose="020B0604020202020204" pitchFamily="34" charset="0"/>
              <a:buChar char="•"/>
            </a:pPr>
            <a:r>
              <a:rPr lang="en-GB" sz="1400" dirty="0" smtClean="0">
                <a:solidFill>
                  <a:srgbClr val="2C3F50"/>
                </a:solidFill>
                <a:latin typeface="Source Sans Pro Light"/>
                <a:cs typeface="Arial" panose="020B0604020202020204" pitchFamily="34" charset="0"/>
              </a:rPr>
              <a:t>Do they have family? Or would they like to be informed?</a:t>
            </a:r>
          </a:p>
          <a:p>
            <a:pPr marL="285750" indent="-285750" defTabSz="914400">
              <a:lnSpc>
                <a:spcPct val="150000"/>
              </a:lnSpc>
              <a:buFont typeface="Arial" panose="020B0604020202020204" pitchFamily="34" charset="0"/>
              <a:buChar char="•"/>
            </a:pPr>
            <a:r>
              <a:rPr lang="en-GB" sz="1400" dirty="0" smtClean="0">
                <a:solidFill>
                  <a:srgbClr val="2C3F50"/>
                </a:solidFill>
                <a:latin typeface="Source Sans Pro Light"/>
                <a:cs typeface="Arial" panose="020B0604020202020204" pitchFamily="34" charset="0"/>
              </a:rPr>
              <a:t>What do they enjoy doing?</a:t>
            </a:r>
          </a:p>
          <a:p>
            <a:pPr marL="285750" indent="-285750" defTabSz="914400">
              <a:lnSpc>
                <a:spcPct val="150000"/>
              </a:lnSpc>
              <a:buFont typeface="Arial" panose="020B0604020202020204" pitchFamily="34" charset="0"/>
              <a:buChar char="•"/>
            </a:pPr>
            <a:r>
              <a:rPr lang="en-GB" sz="1400" dirty="0" smtClean="0">
                <a:solidFill>
                  <a:srgbClr val="2C3F50"/>
                </a:solidFill>
                <a:latin typeface="Source Sans Pro Light"/>
                <a:cs typeface="Arial" panose="020B0604020202020204" pitchFamily="34" charset="0"/>
              </a:rPr>
              <a:t>Always affirm life and the quality of life.</a:t>
            </a:r>
          </a:p>
        </p:txBody>
      </p:sp>
      <p:sp>
        <p:nvSpPr>
          <p:cNvPr id="23" name="Rectangle 22"/>
          <p:cNvSpPr>
            <a:spLocks noChangeArrowheads="1"/>
          </p:cNvSpPr>
          <p:nvPr/>
        </p:nvSpPr>
        <p:spPr bwMode="auto">
          <a:xfrm>
            <a:off x="4317425" y="2414620"/>
            <a:ext cx="64075" cy="1084618"/>
          </a:xfrm>
          <a:prstGeom prst="rect">
            <a:avLst/>
          </a:prstGeom>
          <a:solidFill>
            <a:sysClr val="windowText" lastClr="000000">
              <a:lumMod val="50000"/>
              <a:lumOff val="50000"/>
            </a:sysClr>
          </a:solidFill>
          <a:ln>
            <a:noFill/>
          </a:ln>
        </p:spPr>
        <p:txBody>
          <a:bodyPr vert="horz" wrap="square" lIns="91440" tIns="45720" rIns="91440" bIns="45720" numCol="1" anchor="t" anchorCtr="0" compatLnSpc="1">
            <a:prstTxWarp prst="textNoShape">
              <a:avLst/>
            </a:prstTxWarp>
          </a:bodyPr>
          <a:lstStyle/>
          <a:p>
            <a:pPr defTabSz="914400"/>
            <a:endParaRPr lang="id-ID" kern="0" smtClean="0">
              <a:solidFill>
                <a:prstClr val="black"/>
              </a:solidFill>
            </a:endParaRPr>
          </a:p>
        </p:txBody>
      </p:sp>
      <p:grpSp>
        <p:nvGrpSpPr>
          <p:cNvPr id="24" name="Group 23"/>
          <p:cNvGrpSpPr/>
          <p:nvPr/>
        </p:nvGrpSpPr>
        <p:grpSpPr>
          <a:xfrm>
            <a:off x="4174197" y="3522110"/>
            <a:ext cx="354012" cy="352956"/>
            <a:chOff x="5918994" y="3280833"/>
            <a:chExt cx="354012" cy="352956"/>
          </a:xfrm>
          <a:solidFill>
            <a:srgbClr val="F39C12"/>
          </a:solidFill>
        </p:grpSpPr>
        <p:sp>
          <p:nvSpPr>
            <p:cNvPr id="25" name="Oval 24"/>
            <p:cNvSpPr>
              <a:spLocks noChangeArrowheads="1"/>
            </p:cNvSpPr>
            <p:nvPr/>
          </p:nvSpPr>
          <p:spPr bwMode="auto">
            <a:xfrm>
              <a:off x="6021119" y="3371623"/>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id-ID" kern="0" smtClean="0">
                <a:solidFill>
                  <a:prstClr val="black"/>
                </a:solidFill>
              </a:endParaRPr>
            </a:p>
          </p:txBody>
        </p:sp>
        <p:sp>
          <p:nvSpPr>
            <p:cNvPr id="26" name="Freeform 25"/>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id-ID" kern="0" smtClean="0">
                <a:solidFill>
                  <a:prstClr val="black"/>
                </a:solidFill>
              </a:endParaRPr>
            </a:p>
          </p:txBody>
        </p:sp>
      </p:grpSp>
      <p:cxnSp>
        <p:nvCxnSpPr>
          <p:cNvPr id="27" name="Straight Connector 26"/>
          <p:cNvCxnSpPr/>
          <p:nvPr/>
        </p:nvCxnSpPr>
        <p:spPr>
          <a:xfrm>
            <a:off x="4696122" y="3696837"/>
            <a:ext cx="1306664" cy="0"/>
          </a:xfrm>
          <a:prstGeom prst="line">
            <a:avLst/>
          </a:prstGeom>
          <a:noFill/>
          <a:ln w="19050" cap="flat" cmpd="sng" algn="ctr">
            <a:solidFill>
              <a:srgbClr val="7F7F7F"/>
            </a:solidFill>
            <a:prstDash val="sysDash"/>
            <a:miter lim="800000"/>
            <a:headEnd type="oval"/>
            <a:tailEnd type="oval"/>
          </a:ln>
          <a:effectLst/>
        </p:spPr>
      </p:cxnSp>
      <p:sp>
        <p:nvSpPr>
          <p:cNvPr id="29" name="Freeform 22"/>
          <p:cNvSpPr>
            <a:spLocks noEditPoints="1"/>
          </p:cNvSpPr>
          <p:nvPr/>
        </p:nvSpPr>
        <p:spPr bwMode="auto">
          <a:xfrm>
            <a:off x="5658160" y="3635877"/>
            <a:ext cx="3153336" cy="560299"/>
          </a:xfrm>
          <a:custGeom>
            <a:avLst/>
            <a:gdLst>
              <a:gd name="T0" fmla="*/ 298 w 368"/>
              <a:gd name="T1" fmla="*/ 94 h 265"/>
              <a:gd name="T2" fmla="*/ 196 w 368"/>
              <a:gd name="T3" fmla="*/ 0 h 265"/>
              <a:gd name="T4" fmla="*/ 102 w 368"/>
              <a:gd name="T5" fmla="*/ 60 h 265"/>
              <a:gd name="T6" fmla="*/ 86 w 368"/>
              <a:gd name="T7" fmla="*/ 58 h 265"/>
              <a:gd name="T8" fmla="*/ 35 w 368"/>
              <a:gd name="T9" fmla="*/ 109 h 265"/>
              <a:gd name="T10" fmla="*/ 37 w 368"/>
              <a:gd name="T11" fmla="*/ 126 h 265"/>
              <a:gd name="T12" fmla="*/ 0 w 368"/>
              <a:gd name="T13" fmla="*/ 190 h 265"/>
              <a:gd name="T14" fmla="*/ 75 w 368"/>
              <a:gd name="T15" fmla="*/ 265 h 265"/>
              <a:gd name="T16" fmla="*/ 75 w 368"/>
              <a:gd name="T17" fmla="*/ 265 h 265"/>
              <a:gd name="T18" fmla="*/ 282 w 368"/>
              <a:gd name="T19" fmla="*/ 265 h 265"/>
              <a:gd name="T20" fmla="*/ 282 w 368"/>
              <a:gd name="T21" fmla="*/ 265 h 265"/>
              <a:gd name="T22" fmla="*/ 368 w 368"/>
              <a:gd name="T23" fmla="*/ 178 h 265"/>
              <a:gd name="T24" fmla="*/ 298 w 368"/>
              <a:gd name="T25" fmla="*/ 94 h 265"/>
              <a:gd name="T26" fmla="*/ 282 w 368"/>
              <a:gd name="T27" fmla="*/ 242 h 265"/>
              <a:gd name="T28" fmla="*/ 282 w 368"/>
              <a:gd name="T29" fmla="*/ 242 h 265"/>
              <a:gd name="T30" fmla="*/ 75 w 368"/>
              <a:gd name="T31" fmla="*/ 242 h 265"/>
              <a:gd name="T32" fmla="*/ 23 w 368"/>
              <a:gd name="T33" fmla="*/ 190 h 265"/>
              <a:gd name="T34" fmla="*/ 49 w 368"/>
              <a:gd name="T35" fmla="*/ 145 h 265"/>
              <a:gd name="T36" fmla="*/ 59 w 368"/>
              <a:gd name="T37" fmla="*/ 118 h 265"/>
              <a:gd name="T38" fmla="*/ 58 w 368"/>
              <a:gd name="T39" fmla="*/ 109 h 265"/>
              <a:gd name="T40" fmla="*/ 86 w 368"/>
              <a:gd name="T41" fmla="*/ 81 h 265"/>
              <a:gd name="T42" fmla="*/ 102 w 368"/>
              <a:gd name="T43" fmla="*/ 83 h 265"/>
              <a:gd name="T44" fmla="*/ 123 w 368"/>
              <a:gd name="T45" fmla="*/ 70 h 265"/>
              <a:gd name="T46" fmla="*/ 196 w 368"/>
              <a:gd name="T47" fmla="*/ 23 h 265"/>
              <a:gd name="T48" fmla="*/ 275 w 368"/>
              <a:gd name="T49" fmla="*/ 96 h 265"/>
              <a:gd name="T50" fmla="*/ 294 w 368"/>
              <a:gd name="T51" fmla="*/ 116 h 265"/>
              <a:gd name="T52" fmla="*/ 345 w 368"/>
              <a:gd name="T53" fmla="*/ 178 h 265"/>
              <a:gd name="T54" fmla="*/ 282 w 368"/>
              <a:gd name="T55" fmla="*/ 24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8" h="265">
                <a:moveTo>
                  <a:pt x="298" y="94"/>
                </a:moveTo>
                <a:cubicBezTo>
                  <a:pt x="293" y="41"/>
                  <a:pt x="250" y="0"/>
                  <a:pt x="196" y="0"/>
                </a:cubicBezTo>
                <a:cubicBezTo>
                  <a:pt x="154" y="0"/>
                  <a:pt x="118" y="25"/>
                  <a:pt x="102" y="60"/>
                </a:cubicBezTo>
                <a:cubicBezTo>
                  <a:pt x="97" y="59"/>
                  <a:pt x="92" y="58"/>
                  <a:pt x="86" y="58"/>
                </a:cubicBezTo>
                <a:cubicBezTo>
                  <a:pt x="58" y="58"/>
                  <a:pt x="35" y="81"/>
                  <a:pt x="35" y="109"/>
                </a:cubicBezTo>
                <a:cubicBezTo>
                  <a:pt x="35" y="115"/>
                  <a:pt x="36" y="120"/>
                  <a:pt x="37" y="126"/>
                </a:cubicBezTo>
                <a:cubicBezTo>
                  <a:pt x="15" y="139"/>
                  <a:pt x="0" y="162"/>
                  <a:pt x="0" y="190"/>
                </a:cubicBezTo>
                <a:cubicBezTo>
                  <a:pt x="0" y="231"/>
                  <a:pt x="34" y="265"/>
                  <a:pt x="75" y="265"/>
                </a:cubicBezTo>
                <a:cubicBezTo>
                  <a:pt x="75" y="265"/>
                  <a:pt x="75" y="265"/>
                  <a:pt x="75" y="265"/>
                </a:cubicBezTo>
                <a:cubicBezTo>
                  <a:pt x="282" y="265"/>
                  <a:pt x="282" y="265"/>
                  <a:pt x="282" y="265"/>
                </a:cubicBezTo>
                <a:cubicBezTo>
                  <a:pt x="282" y="265"/>
                  <a:pt x="282" y="265"/>
                  <a:pt x="282" y="265"/>
                </a:cubicBezTo>
                <a:cubicBezTo>
                  <a:pt x="330" y="265"/>
                  <a:pt x="368" y="226"/>
                  <a:pt x="368" y="178"/>
                </a:cubicBezTo>
                <a:cubicBezTo>
                  <a:pt x="368" y="136"/>
                  <a:pt x="338" y="101"/>
                  <a:pt x="298" y="94"/>
                </a:cubicBezTo>
                <a:close/>
                <a:moveTo>
                  <a:pt x="282" y="242"/>
                </a:moveTo>
                <a:cubicBezTo>
                  <a:pt x="282" y="242"/>
                  <a:pt x="282" y="242"/>
                  <a:pt x="282" y="242"/>
                </a:cubicBezTo>
                <a:cubicBezTo>
                  <a:pt x="75" y="242"/>
                  <a:pt x="75" y="242"/>
                  <a:pt x="75" y="242"/>
                </a:cubicBezTo>
                <a:cubicBezTo>
                  <a:pt x="46" y="242"/>
                  <a:pt x="23" y="219"/>
                  <a:pt x="23" y="190"/>
                </a:cubicBezTo>
                <a:cubicBezTo>
                  <a:pt x="23" y="172"/>
                  <a:pt x="33" y="155"/>
                  <a:pt x="49" y="145"/>
                </a:cubicBezTo>
                <a:cubicBezTo>
                  <a:pt x="65" y="136"/>
                  <a:pt x="66" y="135"/>
                  <a:pt x="59" y="118"/>
                </a:cubicBezTo>
                <a:cubicBezTo>
                  <a:pt x="58" y="115"/>
                  <a:pt x="58" y="112"/>
                  <a:pt x="58" y="109"/>
                </a:cubicBezTo>
                <a:cubicBezTo>
                  <a:pt x="58" y="94"/>
                  <a:pt x="70" y="81"/>
                  <a:pt x="86" y="81"/>
                </a:cubicBezTo>
                <a:cubicBezTo>
                  <a:pt x="86" y="81"/>
                  <a:pt x="94" y="80"/>
                  <a:pt x="102" y="83"/>
                </a:cubicBezTo>
                <a:cubicBezTo>
                  <a:pt x="115" y="89"/>
                  <a:pt x="117" y="83"/>
                  <a:pt x="123" y="70"/>
                </a:cubicBezTo>
                <a:cubicBezTo>
                  <a:pt x="136" y="41"/>
                  <a:pt x="165" y="23"/>
                  <a:pt x="196" y="23"/>
                </a:cubicBezTo>
                <a:cubicBezTo>
                  <a:pt x="237" y="23"/>
                  <a:pt x="271" y="54"/>
                  <a:pt x="275" y="96"/>
                </a:cubicBezTo>
                <a:cubicBezTo>
                  <a:pt x="277" y="112"/>
                  <a:pt x="277" y="112"/>
                  <a:pt x="294" y="116"/>
                </a:cubicBezTo>
                <a:cubicBezTo>
                  <a:pt x="324" y="122"/>
                  <a:pt x="345" y="148"/>
                  <a:pt x="345" y="178"/>
                </a:cubicBezTo>
                <a:cubicBezTo>
                  <a:pt x="345" y="213"/>
                  <a:pt x="317" y="242"/>
                  <a:pt x="282" y="242"/>
                </a:cubicBezTo>
                <a:close/>
              </a:path>
            </a:pathLst>
          </a:custGeom>
          <a:noFill/>
          <a:ln>
            <a:noFill/>
          </a:ln>
        </p:spPr>
        <p:txBody>
          <a:bodyPr vert="horz" wrap="square" lIns="91440" tIns="45720" rIns="91440" bIns="45720" numCol="1" anchor="ctr" anchorCtr="0" compatLnSpc="1">
            <a:prstTxWarp prst="textNoShape">
              <a:avLst/>
            </a:prstTxWarp>
          </a:bodyPr>
          <a:lstStyle/>
          <a:p>
            <a:pPr algn="ctr" defTabSz="914400"/>
            <a:r>
              <a:rPr lang="en-GB" sz="2400" b="1" kern="0" dirty="0" smtClean="0">
                <a:solidFill>
                  <a:srgbClr val="16A085"/>
                </a:solidFill>
              </a:rPr>
              <a:t> </a:t>
            </a:r>
            <a:r>
              <a:rPr lang="en-GB" sz="2400" b="1" kern="0" dirty="0" smtClean="0">
                <a:solidFill>
                  <a:srgbClr val="F39C12"/>
                </a:solidFill>
              </a:rPr>
              <a:t>Preferred Place </a:t>
            </a:r>
          </a:p>
          <a:p>
            <a:pPr algn="ctr" defTabSz="914400"/>
            <a:r>
              <a:rPr lang="en-GB" sz="2400" b="1" kern="0" dirty="0" smtClean="0">
                <a:solidFill>
                  <a:srgbClr val="F39C12"/>
                </a:solidFill>
              </a:rPr>
              <a:t>Of Death  </a:t>
            </a:r>
            <a:endParaRPr lang="id-ID" sz="1600" b="1" kern="0" dirty="0" smtClean="0">
              <a:solidFill>
                <a:srgbClr val="F39C12"/>
              </a:solidFill>
            </a:endParaRPr>
          </a:p>
          <a:p>
            <a:pPr algn="ctr" defTabSz="914400"/>
            <a:r>
              <a:rPr lang="en-GB" sz="2400" b="1" kern="0" dirty="0" smtClean="0">
                <a:solidFill>
                  <a:srgbClr val="2980B9"/>
                </a:solidFill>
              </a:rPr>
              <a:t> </a:t>
            </a:r>
            <a:endParaRPr lang="id-ID" sz="1600" b="1" kern="0" dirty="0" smtClean="0">
              <a:solidFill>
                <a:srgbClr val="2980B9"/>
              </a:solidFill>
            </a:endParaRPr>
          </a:p>
        </p:txBody>
      </p:sp>
      <p:sp>
        <p:nvSpPr>
          <p:cNvPr id="30" name="TextBox 29"/>
          <p:cNvSpPr txBox="1"/>
          <p:nvPr/>
        </p:nvSpPr>
        <p:spPr>
          <a:xfrm>
            <a:off x="4615461" y="3998085"/>
            <a:ext cx="4489825" cy="2031325"/>
          </a:xfrm>
          <a:prstGeom prst="rect">
            <a:avLst/>
          </a:prstGeom>
          <a:noFill/>
        </p:spPr>
        <p:txBody>
          <a:bodyPr wrap="square" rtlCol="0">
            <a:spAutoFit/>
          </a:bodyPr>
          <a:lstStyle/>
          <a:p>
            <a:pPr defTabSz="914400">
              <a:lnSpc>
                <a:spcPct val="150000"/>
              </a:lnSpc>
            </a:pPr>
            <a:r>
              <a:rPr lang="en-GB" sz="1400" dirty="0" smtClean="0">
                <a:solidFill>
                  <a:srgbClr val="2C3F50"/>
                </a:solidFill>
                <a:latin typeface="Source Sans Pro Light"/>
                <a:cs typeface="Arial" panose="020B0604020202020204" pitchFamily="34" charset="0"/>
              </a:rPr>
              <a:t>Find out where the preferred place of death and work with the other agencies involved in the care to see whether this is feasible. This could be:</a:t>
            </a:r>
          </a:p>
          <a:p>
            <a:pPr marL="285750" indent="-285750" defTabSz="914400">
              <a:lnSpc>
                <a:spcPct val="150000"/>
              </a:lnSpc>
              <a:buFont typeface="Arial" panose="020B0604020202020204" pitchFamily="34" charset="0"/>
              <a:buChar char="•"/>
            </a:pPr>
            <a:r>
              <a:rPr lang="en-GB" sz="1400" dirty="0" smtClean="0">
                <a:solidFill>
                  <a:srgbClr val="2C3F50"/>
                </a:solidFill>
                <a:latin typeface="Source Sans Pro Light"/>
                <a:cs typeface="Arial" panose="020B0604020202020204" pitchFamily="34" charset="0"/>
              </a:rPr>
              <a:t>Hostel</a:t>
            </a:r>
          </a:p>
          <a:p>
            <a:pPr marL="285750" indent="-285750" defTabSz="914400">
              <a:lnSpc>
                <a:spcPct val="150000"/>
              </a:lnSpc>
              <a:buFont typeface="Arial" panose="020B0604020202020204" pitchFamily="34" charset="0"/>
              <a:buChar char="•"/>
            </a:pPr>
            <a:r>
              <a:rPr lang="en-GB" sz="1400" dirty="0" smtClean="0">
                <a:solidFill>
                  <a:srgbClr val="2C3F50"/>
                </a:solidFill>
                <a:latin typeface="Source Sans Pro Light"/>
                <a:cs typeface="Arial" panose="020B0604020202020204" pitchFamily="34" charset="0"/>
              </a:rPr>
              <a:t>Hospital</a:t>
            </a:r>
          </a:p>
          <a:p>
            <a:pPr marL="285750" indent="-285750" defTabSz="914400">
              <a:lnSpc>
                <a:spcPct val="150000"/>
              </a:lnSpc>
              <a:buFont typeface="Arial" panose="020B0604020202020204" pitchFamily="34" charset="0"/>
              <a:buChar char="•"/>
            </a:pPr>
            <a:r>
              <a:rPr lang="en-GB" sz="1400" dirty="0" smtClean="0">
                <a:solidFill>
                  <a:srgbClr val="2C3F50"/>
                </a:solidFill>
                <a:latin typeface="Source Sans Pro Light"/>
                <a:cs typeface="Arial" panose="020B0604020202020204" pitchFamily="34" charset="0"/>
              </a:rPr>
              <a:t>Hospice</a:t>
            </a:r>
          </a:p>
        </p:txBody>
      </p:sp>
      <p:sp>
        <p:nvSpPr>
          <p:cNvPr id="32" name="Rectangle 31"/>
          <p:cNvSpPr>
            <a:spLocks noChangeArrowheads="1"/>
          </p:cNvSpPr>
          <p:nvPr/>
        </p:nvSpPr>
        <p:spPr bwMode="auto">
          <a:xfrm>
            <a:off x="4313760" y="3895542"/>
            <a:ext cx="67740" cy="1141288"/>
          </a:xfrm>
          <a:prstGeom prst="rect">
            <a:avLst/>
          </a:prstGeom>
          <a:solidFill>
            <a:sysClr val="windowText" lastClr="000000">
              <a:lumMod val="50000"/>
              <a:lumOff val="50000"/>
            </a:sysClr>
          </a:solidFill>
          <a:ln>
            <a:noFill/>
          </a:ln>
        </p:spPr>
        <p:txBody>
          <a:bodyPr vert="horz" wrap="square" lIns="91440" tIns="45720" rIns="91440" bIns="45720" numCol="1" anchor="t" anchorCtr="0" compatLnSpc="1">
            <a:prstTxWarp prst="textNoShape">
              <a:avLst/>
            </a:prstTxWarp>
          </a:bodyPr>
          <a:lstStyle/>
          <a:p>
            <a:pPr defTabSz="914400"/>
            <a:endParaRPr lang="id-ID" kern="0" smtClean="0">
              <a:solidFill>
                <a:prstClr val="black"/>
              </a:solidFill>
            </a:endParaRPr>
          </a:p>
        </p:txBody>
      </p:sp>
      <p:grpSp>
        <p:nvGrpSpPr>
          <p:cNvPr id="33" name="Group 32"/>
          <p:cNvGrpSpPr/>
          <p:nvPr/>
        </p:nvGrpSpPr>
        <p:grpSpPr>
          <a:xfrm>
            <a:off x="4167053" y="5056141"/>
            <a:ext cx="354012" cy="352956"/>
            <a:chOff x="5918994" y="3280833"/>
            <a:chExt cx="354012" cy="352956"/>
          </a:xfrm>
          <a:solidFill>
            <a:srgbClr val="C0392B"/>
          </a:solidFill>
        </p:grpSpPr>
        <p:sp>
          <p:nvSpPr>
            <p:cNvPr id="34" name="Oval 33"/>
            <p:cNvSpPr>
              <a:spLocks noChangeArrowheads="1"/>
            </p:cNvSpPr>
            <p:nvPr/>
          </p:nvSpPr>
          <p:spPr bwMode="auto">
            <a:xfrm>
              <a:off x="6010488" y="3371623"/>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id-ID" kern="0" smtClean="0">
                <a:solidFill>
                  <a:prstClr val="black"/>
                </a:solidFill>
              </a:endParaRPr>
            </a:p>
          </p:txBody>
        </p:sp>
        <p:sp>
          <p:nvSpPr>
            <p:cNvPr id="35" name="Freeform 34"/>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id-ID" kern="0" smtClean="0">
                <a:solidFill>
                  <a:prstClr val="black"/>
                </a:solidFill>
              </a:endParaRPr>
            </a:p>
          </p:txBody>
        </p:sp>
      </p:grpSp>
      <p:cxnSp>
        <p:nvCxnSpPr>
          <p:cNvPr id="36" name="Straight Connector 35"/>
          <p:cNvCxnSpPr/>
          <p:nvPr/>
        </p:nvCxnSpPr>
        <p:spPr>
          <a:xfrm>
            <a:off x="2667000" y="5267662"/>
            <a:ext cx="1331894" cy="0"/>
          </a:xfrm>
          <a:prstGeom prst="line">
            <a:avLst/>
          </a:prstGeom>
          <a:noFill/>
          <a:ln w="19050" cap="flat" cmpd="sng" algn="ctr">
            <a:solidFill>
              <a:srgbClr val="7F7F7F"/>
            </a:solidFill>
            <a:prstDash val="sysDash"/>
            <a:miter lim="800000"/>
            <a:headEnd type="oval"/>
            <a:tailEnd type="oval"/>
          </a:ln>
          <a:effectLst/>
        </p:spPr>
      </p:cxnSp>
      <p:sp>
        <p:nvSpPr>
          <p:cNvPr id="38" name="Rectangle 37"/>
          <p:cNvSpPr/>
          <p:nvPr/>
        </p:nvSpPr>
        <p:spPr>
          <a:xfrm>
            <a:off x="309571" y="5031760"/>
            <a:ext cx="2032929" cy="461665"/>
          </a:xfrm>
          <a:prstGeom prst="rect">
            <a:avLst/>
          </a:prstGeom>
        </p:spPr>
        <p:txBody>
          <a:bodyPr wrap="none">
            <a:spAutoFit/>
          </a:bodyPr>
          <a:lstStyle/>
          <a:p>
            <a:pPr algn="ctr" defTabSz="914400"/>
            <a:r>
              <a:rPr lang="en-GB" sz="2400" b="1" kern="0" dirty="0" smtClean="0">
                <a:solidFill>
                  <a:srgbClr val="C0392B"/>
                </a:solidFill>
              </a:rPr>
              <a:t>Persons Death</a:t>
            </a:r>
            <a:endParaRPr lang="id-ID" sz="2400" b="1" kern="0" dirty="0" smtClean="0">
              <a:solidFill>
                <a:srgbClr val="2980B9"/>
              </a:solidFill>
            </a:endParaRPr>
          </a:p>
        </p:txBody>
      </p:sp>
      <p:sp>
        <p:nvSpPr>
          <p:cNvPr id="39" name="TextBox 38"/>
          <p:cNvSpPr txBox="1"/>
          <p:nvPr/>
        </p:nvSpPr>
        <p:spPr>
          <a:xfrm>
            <a:off x="74881" y="5498495"/>
            <a:ext cx="4317425" cy="1061829"/>
          </a:xfrm>
          <a:prstGeom prst="rect">
            <a:avLst/>
          </a:prstGeom>
          <a:noFill/>
        </p:spPr>
        <p:txBody>
          <a:bodyPr wrap="square" rtlCol="0">
            <a:spAutoFit/>
          </a:bodyPr>
          <a:lstStyle/>
          <a:p>
            <a:pPr defTabSz="914400">
              <a:lnSpc>
                <a:spcPct val="150000"/>
              </a:lnSpc>
            </a:pPr>
            <a:r>
              <a:rPr lang="en-GB" sz="1400" dirty="0" smtClean="0">
                <a:solidFill>
                  <a:srgbClr val="2C3F50"/>
                </a:solidFill>
                <a:latin typeface="Source Sans Pro Light"/>
                <a:cs typeface="Arial" panose="020B0604020202020204" pitchFamily="34" charset="0"/>
              </a:rPr>
              <a:t>The saddest part of this journey is the passing of those we support. Everyone deserves to die with dignity and respect and to achieve a ‘Good Death.’</a:t>
            </a:r>
          </a:p>
        </p:txBody>
      </p:sp>
      <p:sp>
        <p:nvSpPr>
          <p:cNvPr id="37" name="Rectangle 36"/>
          <p:cNvSpPr>
            <a:spLocks noChangeArrowheads="1"/>
          </p:cNvSpPr>
          <p:nvPr/>
        </p:nvSpPr>
        <p:spPr bwMode="auto">
          <a:xfrm>
            <a:off x="4310100" y="0"/>
            <a:ext cx="82206" cy="861137"/>
          </a:xfrm>
          <a:prstGeom prst="rect">
            <a:avLst/>
          </a:prstGeom>
          <a:solidFill>
            <a:sysClr val="windowText" lastClr="000000">
              <a:lumMod val="50000"/>
              <a:lumOff val="50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31" name="Rectangle 30"/>
          <p:cNvSpPr>
            <a:spLocks noChangeArrowheads="1"/>
          </p:cNvSpPr>
          <p:nvPr/>
        </p:nvSpPr>
        <p:spPr bwMode="auto">
          <a:xfrm>
            <a:off x="4313760" y="5409097"/>
            <a:ext cx="78546" cy="1448903"/>
          </a:xfrm>
          <a:prstGeom prst="rect">
            <a:avLst/>
          </a:prstGeom>
          <a:solidFill>
            <a:sysClr val="windowText" lastClr="000000">
              <a:lumMod val="50000"/>
              <a:lumOff val="50000"/>
            </a:sysClr>
          </a:solidFill>
          <a:ln>
            <a:noFill/>
          </a:ln>
        </p:spPr>
        <p:txBody>
          <a:bodyPr vert="horz" wrap="square" lIns="91440" tIns="45720" rIns="91440" bIns="45720" numCol="1" anchor="t" anchorCtr="0" compatLnSpc="1">
            <a:prstTxWarp prst="textNoShape">
              <a:avLst/>
            </a:prstTxWarp>
          </a:bodyPr>
          <a:lstStyle/>
          <a:p>
            <a:pPr defTabSz="914400"/>
            <a:endParaRPr lang="id-ID" kern="0" smtClean="0">
              <a:solidFill>
                <a:prstClr val="black"/>
              </a:solidFill>
            </a:endParaRPr>
          </a:p>
        </p:txBody>
      </p:sp>
    </p:spTree>
    <p:extLst>
      <p:ext uri="{BB962C8B-B14F-4D97-AF65-F5344CB8AC3E}">
        <p14:creationId xmlns:p14="http://schemas.microsoft.com/office/powerpoint/2010/main" val="90760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500"/>
                                        <p:tgtEl>
                                          <p:spTgt spid="3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childTnLst>
                          </p:cTn>
                        </p:par>
                        <p:par>
                          <p:cTn id="36" fill="hold">
                            <p:stCondLst>
                              <p:cond delay="3500"/>
                            </p:stCondLst>
                            <p:childTnLst>
                              <p:par>
                                <p:cTn id="37" presetID="22" presetClass="entr" presetSubtype="2"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right)">
                                      <p:cBhvr>
                                        <p:cTn id="39" dur="500"/>
                                        <p:tgtEl>
                                          <p:spTgt spid="19"/>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up)">
                                      <p:cBhvr>
                                        <p:cTn id="51" dur="500"/>
                                        <p:tgtEl>
                                          <p:spTgt spid="23"/>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6000"/>
                            </p:stCondLst>
                            <p:childTnLst>
                              <p:par>
                                <p:cTn id="59" presetID="22" presetClass="entr" presetSubtype="8" fill="hold"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left)">
                                      <p:cBhvr>
                                        <p:cTn id="61" dur="500"/>
                                        <p:tgtEl>
                                          <p:spTgt spid="27"/>
                                        </p:tgtEl>
                                      </p:cBhvr>
                                    </p:animEffect>
                                  </p:childTnLst>
                                </p:cTn>
                              </p:par>
                            </p:childTnLst>
                          </p:cTn>
                        </p:par>
                        <p:par>
                          <p:cTn id="62" fill="hold">
                            <p:stCondLst>
                              <p:cond delay="6500"/>
                            </p:stCondLst>
                            <p:childTnLst>
                              <p:par>
                                <p:cTn id="63" presetID="10" presetClass="entr" presetSubtype="0"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500"/>
                                        <p:tgtEl>
                                          <p:spTgt spid="29"/>
                                        </p:tgtEl>
                                      </p:cBhvr>
                                    </p:animEffect>
                                  </p:childTnLst>
                                </p:cTn>
                              </p:par>
                            </p:childTnLst>
                          </p:cTn>
                        </p:par>
                        <p:par>
                          <p:cTn id="66" fill="hold">
                            <p:stCondLst>
                              <p:cond delay="7000"/>
                            </p:stCondLst>
                            <p:childTnLst>
                              <p:par>
                                <p:cTn id="67" presetID="10"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childTnLst>
                          </p:cTn>
                        </p:par>
                        <p:par>
                          <p:cTn id="70" fill="hold">
                            <p:stCondLst>
                              <p:cond delay="7500"/>
                            </p:stCondLst>
                            <p:childTnLst>
                              <p:par>
                                <p:cTn id="71" presetID="22" presetClass="entr" presetSubtype="1" fill="hold" grpId="0" nodeType="after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wipe(up)">
                                      <p:cBhvr>
                                        <p:cTn id="73" dur="500"/>
                                        <p:tgtEl>
                                          <p:spTgt spid="32"/>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childTnLst>
                          </p:cTn>
                        </p:par>
                        <p:par>
                          <p:cTn id="80" fill="hold">
                            <p:stCondLst>
                              <p:cond delay="8500"/>
                            </p:stCondLst>
                            <p:childTnLst>
                              <p:par>
                                <p:cTn id="81" presetID="22" presetClass="entr" presetSubtype="2" fill="hold"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wipe(right)">
                                      <p:cBhvr>
                                        <p:cTn id="83" dur="500"/>
                                        <p:tgtEl>
                                          <p:spTgt spid="36"/>
                                        </p:tgtEl>
                                      </p:cBhvr>
                                    </p:animEffect>
                                  </p:childTnLst>
                                </p:cTn>
                              </p:par>
                            </p:childTnLst>
                          </p:cTn>
                        </p:par>
                        <p:par>
                          <p:cTn id="84" fill="hold">
                            <p:stCondLst>
                              <p:cond delay="900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500"/>
                            </p:stCondLst>
                            <p:childTnLst>
                              <p:par>
                                <p:cTn id="89" presetID="10"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500"/>
                                        <p:tgtEl>
                                          <p:spTgt spid="39"/>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up)">
                                      <p:cBhvr>
                                        <p:cTn id="9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nimBg="1"/>
      <p:bldP spid="21" grpId="0"/>
      <p:bldP spid="22" grpId="0"/>
      <p:bldP spid="23" grpId="0" animBg="1"/>
      <p:bldP spid="29" grpId="0"/>
      <p:bldP spid="30" grpId="0"/>
      <p:bldP spid="32" grpId="0" animBg="1"/>
      <p:bldP spid="38" grpId="0"/>
      <p:bldP spid="39" grpId="0"/>
      <p:bldP spid="37" grpId="0" animBg="1"/>
      <p:bldP spid="3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9497" y="183540"/>
            <a:ext cx="2591346" cy="935477"/>
          </a:xfrm>
        </p:spPr>
      </p:pic>
      <p:grpSp>
        <p:nvGrpSpPr>
          <p:cNvPr id="8" name="Group 7"/>
          <p:cNvGrpSpPr/>
          <p:nvPr/>
        </p:nvGrpSpPr>
        <p:grpSpPr>
          <a:xfrm>
            <a:off x="4167053" y="1068023"/>
            <a:ext cx="354012" cy="352956"/>
            <a:chOff x="5918994" y="3280833"/>
            <a:chExt cx="354012" cy="352956"/>
          </a:xfrm>
          <a:solidFill>
            <a:srgbClr val="2980B9"/>
          </a:solidFill>
        </p:grpSpPr>
        <p:sp>
          <p:nvSpPr>
            <p:cNvPr id="9" name="Oval 8"/>
            <p:cNvSpPr>
              <a:spLocks noChangeArrowheads="1"/>
            </p:cNvSpPr>
            <p:nvPr/>
          </p:nvSpPr>
          <p:spPr bwMode="auto">
            <a:xfrm>
              <a:off x="6010488" y="3371623"/>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id-ID" kern="0" smtClean="0">
                <a:solidFill>
                  <a:prstClr val="black"/>
                </a:solidFill>
              </a:endParaRPr>
            </a:p>
          </p:txBody>
        </p:sp>
        <p:sp>
          <p:nvSpPr>
            <p:cNvPr id="10" name="Freeform 9"/>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id-ID" kern="0" smtClean="0">
                <a:solidFill>
                  <a:prstClr val="black"/>
                </a:solidFill>
              </a:endParaRPr>
            </a:p>
          </p:txBody>
        </p:sp>
      </p:grpSp>
      <p:cxnSp>
        <p:nvCxnSpPr>
          <p:cNvPr id="11" name="Straight Connector 10"/>
          <p:cNvCxnSpPr/>
          <p:nvPr/>
        </p:nvCxnSpPr>
        <p:spPr>
          <a:xfrm>
            <a:off x="4710593" y="1232603"/>
            <a:ext cx="1299331" cy="11898"/>
          </a:xfrm>
          <a:prstGeom prst="line">
            <a:avLst/>
          </a:prstGeom>
          <a:noFill/>
          <a:ln w="19050" cap="flat" cmpd="sng" algn="ctr">
            <a:solidFill>
              <a:srgbClr val="7F7F7F"/>
            </a:solidFill>
            <a:prstDash val="sysDash"/>
            <a:miter lim="800000"/>
            <a:headEnd type="oval"/>
            <a:tailEnd type="oval"/>
          </a:ln>
          <a:effectLst/>
        </p:spPr>
      </p:cxnSp>
      <p:sp>
        <p:nvSpPr>
          <p:cNvPr id="13" name="Freeform 22"/>
          <p:cNvSpPr>
            <a:spLocks noEditPoints="1"/>
          </p:cNvSpPr>
          <p:nvPr/>
        </p:nvSpPr>
        <p:spPr bwMode="auto">
          <a:xfrm>
            <a:off x="6074226" y="879143"/>
            <a:ext cx="3069774" cy="697788"/>
          </a:xfrm>
          <a:custGeom>
            <a:avLst/>
            <a:gdLst>
              <a:gd name="T0" fmla="*/ 298 w 368"/>
              <a:gd name="T1" fmla="*/ 94 h 265"/>
              <a:gd name="T2" fmla="*/ 196 w 368"/>
              <a:gd name="T3" fmla="*/ 0 h 265"/>
              <a:gd name="T4" fmla="*/ 102 w 368"/>
              <a:gd name="T5" fmla="*/ 60 h 265"/>
              <a:gd name="T6" fmla="*/ 86 w 368"/>
              <a:gd name="T7" fmla="*/ 58 h 265"/>
              <a:gd name="T8" fmla="*/ 35 w 368"/>
              <a:gd name="T9" fmla="*/ 109 h 265"/>
              <a:gd name="T10" fmla="*/ 37 w 368"/>
              <a:gd name="T11" fmla="*/ 126 h 265"/>
              <a:gd name="T12" fmla="*/ 0 w 368"/>
              <a:gd name="T13" fmla="*/ 190 h 265"/>
              <a:gd name="T14" fmla="*/ 75 w 368"/>
              <a:gd name="T15" fmla="*/ 265 h 265"/>
              <a:gd name="T16" fmla="*/ 75 w 368"/>
              <a:gd name="T17" fmla="*/ 265 h 265"/>
              <a:gd name="T18" fmla="*/ 282 w 368"/>
              <a:gd name="T19" fmla="*/ 265 h 265"/>
              <a:gd name="T20" fmla="*/ 282 w 368"/>
              <a:gd name="T21" fmla="*/ 265 h 265"/>
              <a:gd name="T22" fmla="*/ 368 w 368"/>
              <a:gd name="T23" fmla="*/ 178 h 265"/>
              <a:gd name="T24" fmla="*/ 298 w 368"/>
              <a:gd name="T25" fmla="*/ 94 h 265"/>
              <a:gd name="T26" fmla="*/ 282 w 368"/>
              <a:gd name="T27" fmla="*/ 242 h 265"/>
              <a:gd name="T28" fmla="*/ 282 w 368"/>
              <a:gd name="T29" fmla="*/ 242 h 265"/>
              <a:gd name="T30" fmla="*/ 75 w 368"/>
              <a:gd name="T31" fmla="*/ 242 h 265"/>
              <a:gd name="T32" fmla="*/ 23 w 368"/>
              <a:gd name="T33" fmla="*/ 190 h 265"/>
              <a:gd name="T34" fmla="*/ 49 w 368"/>
              <a:gd name="T35" fmla="*/ 145 h 265"/>
              <a:gd name="T36" fmla="*/ 59 w 368"/>
              <a:gd name="T37" fmla="*/ 118 h 265"/>
              <a:gd name="T38" fmla="*/ 58 w 368"/>
              <a:gd name="T39" fmla="*/ 109 h 265"/>
              <a:gd name="T40" fmla="*/ 86 w 368"/>
              <a:gd name="T41" fmla="*/ 81 h 265"/>
              <a:gd name="T42" fmla="*/ 102 w 368"/>
              <a:gd name="T43" fmla="*/ 83 h 265"/>
              <a:gd name="T44" fmla="*/ 123 w 368"/>
              <a:gd name="T45" fmla="*/ 70 h 265"/>
              <a:gd name="T46" fmla="*/ 196 w 368"/>
              <a:gd name="T47" fmla="*/ 23 h 265"/>
              <a:gd name="T48" fmla="*/ 275 w 368"/>
              <a:gd name="T49" fmla="*/ 96 h 265"/>
              <a:gd name="T50" fmla="*/ 294 w 368"/>
              <a:gd name="T51" fmla="*/ 116 h 265"/>
              <a:gd name="T52" fmla="*/ 345 w 368"/>
              <a:gd name="T53" fmla="*/ 178 h 265"/>
              <a:gd name="T54" fmla="*/ 282 w 368"/>
              <a:gd name="T55" fmla="*/ 24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8" h="265">
                <a:moveTo>
                  <a:pt x="298" y="94"/>
                </a:moveTo>
                <a:cubicBezTo>
                  <a:pt x="293" y="41"/>
                  <a:pt x="250" y="0"/>
                  <a:pt x="196" y="0"/>
                </a:cubicBezTo>
                <a:cubicBezTo>
                  <a:pt x="154" y="0"/>
                  <a:pt x="118" y="25"/>
                  <a:pt x="102" y="60"/>
                </a:cubicBezTo>
                <a:cubicBezTo>
                  <a:pt x="97" y="59"/>
                  <a:pt x="92" y="58"/>
                  <a:pt x="86" y="58"/>
                </a:cubicBezTo>
                <a:cubicBezTo>
                  <a:pt x="58" y="58"/>
                  <a:pt x="35" y="81"/>
                  <a:pt x="35" y="109"/>
                </a:cubicBezTo>
                <a:cubicBezTo>
                  <a:pt x="35" y="115"/>
                  <a:pt x="36" y="120"/>
                  <a:pt x="37" y="126"/>
                </a:cubicBezTo>
                <a:cubicBezTo>
                  <a:pt x="15" y="139"/>
                  <a:pt x="0" y="162"/>
                  <a:pt x="0" y="190"/>
                </a:cubicBezTo>
                <a:cubicBezTo>
                  <a:pt x="0" y="231"/>
                  <a:pt x="34" y="265"/>
                  <a:pt x="75" y="265"/>
                </a:cubicBezTo>
                <a:cubicBezTo>
                  <a:pt x="75" y="265"/>
                  <a:pt x="75" y="265"/>
                  <a:pt x="75" y="265"/>
                </a:cubicBezTo>
                <a:cubicBezTo>
                  <a:pt x="282" y="265"/>
                  <a:pt x="282" y="265"/>
                  <a:pt x="282" y="265"/>
                </a:cubicBezTo>
                <a:cubicBezTo>
                  <a:pt x="282" y="265"/>
                  <a:pt x="282" y="265"/>
                  <a:pt x="282" y="265"/>
                </a:cubicBezTo>
                <a:cubicBezTo>
                  <a:pt x="330" y="265"/>
                  <a:pt x="368" y="226"/>
                  <a:pt x="368" y="178"/>
                </a:cubicBezTo>
                <a:cubicBezTo>
                  <a:pt x="368" y="136"/>
                  <a:pt x="338" y="101"/>
                  <a:pt x="298" y="94"/>
                </a:cubicBezTo>
                <a:close/>
                <a:moveTo>
                  <a:pt x="282" y="242"/>
                </a:moveTo>
                <a:cubicBezTo>
                  <a:pt x="282" y="242"/>
                  <a:pt x="282" y="242"/>
                  <a:pt x="282" y="242"/>
                </a:cubicBezTo>
                <a:cubicBezTo>
                  <a:pt x="75" y="242"/>
                  <a:pt x="75" y="242"/>
                  <a:pt x="75" y="242"/>
                </a:cubicBezTo>
                <a:cubicBezTo>
                  <a:pt x="46" y="242"/>
                  <a:pt x="23" y="219"/>
                  <a:pt x="23" y="190"/>
                </a:cubicBezTo>
                <a:cubicBezTo>
                  <a:pt x="23" y="172"/>
                  <a:pt x="33" y="155"/>
                  <a:pt x="49" y="145"/>
                </a:cubicBezTo>
                <a:cubicBezTo>
                  <a:pt x="65" y="136"/>
                  <a:pt x="66" y="135"/>
                  <a:pt x="59" y="118"/>
                </a:cubicBezTo>
                <a:cubicBezTo>
                  <a:pt x="58" y="115"/>
                  <a:pt x="58" y="112"/>
                  <a:pt x="58" y="109"/>
                </a:cubicBezTo>
                <a:cubicBezTo>
                  <a:pt x="58" y="94"/>
                  <a:pt x="70" y="81"/>
                  <a:pt x="86" y="81"/>
                </a:cubicBezTo>
                <a:cubicBezTo>
                  <a:pt x="86" y="81"/>
                  <a:pt x="94" y="80"/>
                  <a:pt x="102" y="83"/>
                </a:cubicBezTo>
                <a:cubicBezTo>
                  <a:pt x="115" y="89"/>
                  <a:pt x="117" y="83"/>
                  <a:pt x="123" y="70"/>
                </a:cubicBezTo>
                <a:cubicBezTo>
                  <a:pt x="136" y="41"/>
                  <a:pt x="165" y="23"/>
                  <a:pt x="196" y="23"/>
                </a:cubicBezTo>
                <a:cubicBezTo>
                  <a:pt x="237" y="23"/>
                  <a:pt x="271" y="54"/>
                  <a:pt x="275" y="96"/>
                </a:cubicBezTo>
                <a:cubicBezTo>
                  <a:pt x="277" y="112"/>
                  <a:pt x="277" y="112"/>
                  <a:pt x="294" y="116"/>
                </a:cubicBezTo>
                <a:cubicBezTo>
                  <a:pt x="324" y="122"/>
                  <a:pt x="345" y="148"/>
                  <a:pt x="345" y="178"/>
                </a:cubicBezTo>
                <a:cubicBezTo>
                  <a:pt x="345" y="213"/>
                  <a:pt x="317" y="242"/>
                  <a:pt x="282" y="242"/>
                </a:cubicBezTo>
                <a:close/>
              </a:path>
            </a:pathLst>
          </a:custGeom>
          <a:noFill/>
          <a:ln>
            <a:noFill/>
          </a:ln>
        </p:spPr>
        <p:txBody>
          <a:bodyPr vert="horz" wrap="square" lIns="91440" tIns="45720" rIns="91440" bIns="45720" numCol="1" anchor="ctr" anchorCtr="0" compatLnSpc="1">
            <a:prstTxWarp prst="textNoShape">
              <a:avLst/>
            </a:prstTxWarp>
          </a:bodyPr>
          <a:lstStyle/>
          <a:p>
            <a:pPr algn="ctr" defTabSz="914400"/>
            <a:r>
              <a:rPr lang="en-GB" sz="2400" b="1" kern="0" dirty="0" smtClean="0">
                <a:solidFill>
                  <a:srgbClr val="2980B9"/>
                </a:solidFill>
              </a:rPr>
              <a:t>Funeral Arrangements    </a:t>
            </a:r>
            <a:endParaRPr lang="id-ID" sz="1600" b="1" kern="0" dirty="0" smtClean="0">
              <a:solidFill>
                <a:srgbClr val="2980B9"/>
              </a:solidFill>
            </a:endParaRPr>
          </a:p>
        </p:txBody>
      </p:sp>
      <p:sp>
        <p:nvSpPr>
          <p:cNvPr id="14" name="TextBox 13"/>
          <p:cNvSpPr txBox="1"/>
          <p:nvPr/>
        </p:nvSpPr>
        <p:spPr>
          <a:xfrm>
            <a:off x="4706000" y="1353702"/>
            <a:ext cx="4328501" cy="2862322"/>
          </a:xfrm>
          <a:prstGeom prst="rect">
            <a:avLst/>
          </a:prstGeom>
          <a:noFill/>
        </p:spPr>
        <p:txBody>
          <a:bodyPr wrap="square" rtlCol="0">
            <a:spAutoFit/>
          </a:bodyPr>
          <a:lstStyle/>
          <a:p>
            <a:pPr algn="r" defTabSz="914400">
              <a:lnSpc>
                <a:spcPct val="150000"/>
              </a:lnSpc>
            </a:pPr>
            <a:r>
              <a:rPr lang="en-GB" sz="1400" dirty="0" smtClean="0">
                <a:solidFill>
                  <a:srgbClr val="2C3F50"/>
                </a:solidFill>
                <a:latin typeface="Source Sans Pro Light"/>
              </a:rPr>
              <a:t>Depending on the individuals wishes you can liaise with the local support services to assist with this.</a:t>
            </a:r>
          </a:p>
          <a:p>
            <a:pPr marL="285750" indent="-285750" defTabSz="914400">
              <a:lnSpc>
                <a:spcPct val="150000"/>
              </a:lnSpc>
              <a:buFont typeface="Arial" panose="020B0604020202020204" pitchFamily="34" charset="0"/>
              <a:buChar char="•"/>
            </a:pPr>
            <a:r>
              <a:rPr lang="en-GB" sz="1400" dirty="0" smtClean="0">
                <a:solidFill>
                  <a:srgbClr val="2C3F50"/>
                </a:solidFill>
                <a:latin typeface="Source Sans Pro Light"/>
              </a:rPr>
              <a:t>Family &amp; Friends</a:t>
            </a:r>
          </a:p>
          <a:p>
            <a:pPr marL="285750" indent="-285750" defTabSz="914400">
              <a:lnSpc>
                <a:spcPct val="150000"/>
              </a:lnSpc>
              <a:buFont typeface="Arial" panose="020B0604020202020204" pitchFamily="34" charset="0"/>
              <a:buChar char="•"/>
            </a:pPr>
            <a:r>
              <a:rPr lang="en-GB" sz="1400" dirty="0" smtClean="0">
                <a:solidFill>
                  <a:srgbClr val="2C3F50"/>
                </a:solidFill>
                <a:latin typeface="Source Sans Pro Light"/>
              </a:rPr>
              <a:t>Hospital Patient Affairs/Bereavement Service</a:t>
            </a:r>
          </a:p>
          <a:p>
            <a:pPr marL="285750" indent="-285750" defTabSz="914400">
              <a:lnSpc>
                <a:spcPct val="150000"/>
              </a:lnSpc>
              <a:buFont typeface="Arial" panose="020B0604020202020204" pitchFamily="34" charset="0"/>
              <a:buChar char="•"/>
            </a:pPr>
            <a:r>
              <a:rPr lang="en-GB" sz="1400" dirty="0" smtClean="0">
                <a:solidFill>
                  <a:srgbClr val="2C3F50"/>
                </a:solidFill>
                <a:latin typeface="Source Sans Pro Light"/>
              </a:rPr>
              <a:t>Hospices</a:t>
            </a:r>
          </a:p>
          <a:p>
            <a:pPr marL="285750" indent="-285750" defTabSz="914400">
              <a:lnSpc>
                <a:spcPct val="150000"/>
              </a:lnSpc>
              <a:buFont typeface="Arial" panose="020B0604020202020204" pitchFamily="34" charset="0"/>
              <a:buChar char="•"/>
            </a:pPr>
            <a:r>
              <a:rPr lang="en-GB" sz="1400" dirty="0" smtClean="0">
                <a:solidFill>
                  <a:srgbClr val="2C3F50"/>
                </a:solidFill>
                <a:latin typeface="Source Sans Pro Light"/>
              </a:rPr>
              <a:t>Local Authority   </a:t>
            </a:r>
            <a:r>
              <a:rPr lang="en-GB" sz="1400" dirty="0" smtClean="0">
                <a:solidFill>
                  <a:prstClr val="black"/>
                </a:solidFill>
                <a:latin typeface="Source Sans Pro Light"/>
              </a:rPr>
              <a:t> </a:t>
            </a:r>
            <a:endParaRPr lang="en-GB" sz="1400" dirty="0">
              <a:solidFill>
                <a:prstClr val="black"/>
              </a:solidFill>
              <a:latin typeface="Source Sans Pro Light"/>
            </a:endParaRPr>
          </a:p>
          <a:p>
            <a:pPr defTabSz="914400">
              <a:lnSpc>
                <a:spcPct val="150000"/>
              </a:lnSpc>
            </a:pPr>
            <a:endParaRPr lang="en-GB" dirty="0">
              <a:solidFill>
                <a:prstClr val="black"/>
              </a:solidFill>
              <a:latin typeface="Arial" panose="020B0604020202020204" pitchFamily="34" charset="0"/>
              <a:cs typeface="Arial" panose="020B0604020202020204" pitchFamily="34" charset="0"/>
            </a:endParaRPr>
          </a:p>
          <a:p>
            <a:pPr defTabSz="914400">
              <a:lnSpc>
                <a:spcPct val="150000"/>
              </a:lnSpc>
            </a:pPr>
            <a:endParaRPr lang="en-GB" dirty="0">
              <a:solidFill>
                <a:prstClr val="black"/>
              </a:solidFill>
              <a:latin typeface="Arial" panose="020B0604020202020204" pitchFamily="34" charset="0"/>
              <a:cs typeface="Arial" panose="020B0604020202020204" pitchFamily="34" charset="0"/>
            </a:endParaRPr>
          </a:p>
        </p:txBody>
      </p:sp>
      <p:sp>
        <p:nvSpPr>
          <p:cNvPr id="15" name="Rectangle 14"/>
          <p:cNvSpPr>
            <a:spLocks noChangeArrowheads="1"/>
          </p:cNvSpPr>
          <p:nvPr/>
        </p:nvSpPr>
        <p:spPr bwMode="auto">
          <a:xfrm>
            <a:off x="4313582" y="1406941"/>
            <a:ext cx="67917" cy="659774"/>
          </a:xfrm>
          <a:prstGeom prst="rect">
            <a:avLst/>
          </a:prstGeom>
          <a:solidFill>
            <a:sysClr val="windowText" lastClr="000000">
              <a:lumMod val="50000"/>
              <a:lumOff val="50000"/>
            </a:sysClr>
          </a:solidFill>
          <a:ln>
            <a:noFill/>
          </a:ln>
        </p:spPr>
        <p:txBody>
          <a:bodyPr vert="horz" wrap="square" lIns="91440" tIns="45720" rIns="91440" bIns="45720" numCol="1" anchor="t" anchorCtr="0" compatLnSpc="1">
            <a:prstTxWarp prst="textNoShape">
              <a:avLst/>
            </a:prstTxWarp>
          </a:bodyPr>
          <a:lstStyle/>
          <a:p>
            <a:pPr defTabSz="914400"/>
            <a:endParaRPr lang="id-ID" kern="0" smtClean="0">
              <a:solidFill>
                <a:prstClr val="black"/>
              </a:solidFill>
            </a:endParaRPr>
          </a:p>
        </p:txBody>
      </p:sp>
      <p:grpSp>
        <p:nvGrpSpPr>
          <p:cNvPr id="16" name="Group 15"/>
          <p:cNvGrpSpPr/>
          <p:nvPr/>
        </p:nvGrpSpPr>
        <p:grpSpPr>
          <a:xfrm>
            <a:off x="4183829" y="2055646"/>
            <a:ext cx="354012" cy="352956"/>
            <a:chOff x="5918994" y="3280833"/>
            <a:chExt cx="354012" cy="352956"/>
          </a:xfrm>
          <a:solidFill>
            <a:srgbClr val="16A085"/>
          </a:solidFill>
        </p:grpSpPr>
        <p:sp>
          <p:nvSpPr>
            <p:cNvPr id="17" name="Oval 16"/>
            <p:cNvSpPr>
              <a:spLocks noChangeArrowheads="1"/>
            </p:cNvSpPr>
            <p:nvPr/>
          </p:nvSpPr>
          <p:spPr bwMode="auto">
            <a:xfrm>
              <a:off x="6010488" y="3371623"/>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id-ID" kern="0" smtClean="0">
                <a:solidFill>
                  <a:prstClr val="black"/>
                </a:solidFill>
              </a:endParaRPr>
            </a:p>
          </p:txBody>
        </p:sp>
        <p:sp>
          <p:nvSpPr>
            <p:cNvPr id="18" name="Freeform 17"/>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id-ID" kern="0" smtClean="0">
                <a:solidFill>
                  <a:prstClr val="black"/>
                </a:solidFill>
              </a:endParaRPr>
            </a:p>
          </p:txBody>
        </p:sp>
      </p:grpSp>
      <p:cxnSp>
        <p:nvCxnSpPr>
          <p:cNvPr id="19" name="Straight Connector 18"/>
          <p:cNvCxnSpPr/>
          <p:nvPr/>
        </p:nvCxnSpPr>
        <p:spPr>
          <a:xfrm>
            <a:off x="2324100" y="2216401"/>
            <a:ext cx="1674794" cy="0"/>
          </a:xfrm>
          <a:prstGeom prst="line">
            <a:avLst/>
          </a:prstGeom>
          <a:noFill/>
          <a:ln w="19050" cap="flat" cmpd="sng" algn="ctr">
            <a:solidFill>
              <a:srgbClr val="7F7F7F"/>
            </a:solidFill>
            <a:prstDash val="sysDash"/>
            <a:miter lim="800000"/>
            <a:headEnd type="oval"/>
            <a:tailEnd type="oval"/>
          </a:ln>
          <a:effectLst/>
        </p:spPr>
      </p:cxnSp>
      <p:sp>
        <p:nvSpPr>
          <p:cNvPr id="21" name="Freeform 22"/>
          <p:cNvSpPr>
            <a:spLocks noEditPoints="1"/>
          </p:cNvSpPr>
          <p:nvPr/>
        </p:nvSpPr>
        <p:spPr bwMode="auto">
          <a:xfrm>
            <a:off x="-486436" y="1867507"/>
            <a:ext cx="3310275" cy="697788"/>
          </a:xfrm>
          <a:custGeom>
            <a:avLst/>
            <a:gdLst>
              <a:gd name="T0" fmla="*/ 298 w 368"/>
              <a:gd name="T1" fmla="*/ 94 h 265"/>
              <a:gd name="T2" fmla="*/ 196 w 368"/>
              <a:gd name="T3" fmla="*/ 0 h 265"/>
              <a:gd name="T4" fmla="*/ 102 w 368"/>
              <a:gd name="T5" fmla="*/ 60 h 265"/>
              <a:gd name="T6" fmla="*/ 86 w 368"/>
              <a:gd name="T7" fmla="*/ 58 h 265"/>
              <a:gd name="T8" fmla="*/ 35 w 368"/>
              <a:gd name="T9" fmla="*/ 109 h 265"/>
              <a:gd name="T10" fmla="*/ 37 w 368"/>
              <a:gd name="T11" fmla="*/ 126 h 265"/>
              <a:gd name="T12" fmla="*/ 0 w 368"/>
              <a:gd name="T13" fmla="*/ 190 h 265"/>
              <a:gd name="T14" fmla="*/ 75 w 368"/>
              <a:gd name="T15" fmla="*/ 265 h 265"/>
              <a:gd name="T16" fmla="*/ 75 w 368"/>
              <a:gd name="T17" fmla="*/ 265 h 265"/>
              <a:gd name="T18" fmla="*/ 282 w 368"/>
              <a:gd name="T19" fmla="*/ 265 h 265"/>
              <a:gd name="T20" fmla="*/ 282 w 368"/>
              <a:gd name="T21" fmla="*/ 265 h 265"/>
              <a:gd name="T22" fmla="*/ 368 w 368"/>
              <a:gd name="T23" fmla="*/ 178 h 265"/>
              <a:gd name="T24" fmla="*/ 298 w 368"/>
              <a:gd name="T25" fmla="*/ 94 h 265"/>
              <a:gd name="T26" fmla="*/ 282 w 368"/>
              <a:gd name="T27" fmla="*/ 242 h 265"/>
              <a:gd name="T28" fmla="*/ 282 w 368"/>
              <a:gd name="T29" fmla="*/ 242 h 265"/>
              <a:gd name="T30" fmla="*/ 75 w 368"/>
              <a:gd name="T31" fmla="*/ 242 h 265"/>
              <a:gd name="T32" fmla="*/ 23 w 368"/>
              <a:gd name="T33" fmla="*/ 190 h 265"/>
              <a:gd name="T34" fmla="*/ 49 w 368"/>
              <a:gd name="T35" fmla="*/ 145 h 265"/>
              <a:gd name="T36" fmla="*/ 59 w 368"/>
              <a:gd name="T37" fmla="*/ 118 h 265"/>
              <a:gd name="T38" fmla="*/ 58 w 368"/>
              <a:gd name="T39" fmla="*/ 109 h 265"/>
              <a:gd name="T40" fmla="*/ 86 w 368"/>
              <a:gd name="T41" fmla="*/ 81 h 265"/>
              <a:gd name="T42" fmla="*/ 102 w 368"/>
              <a:gd name="T43" fmla="*/ 83 h 265"/>
              <a:gd name="T44" fmla="*/ 123 w 368"/>
              <a:gd name="T45" fmla="*/ 70 h 265"/>
              <a:gd name="T46" fmla="*/ 196 w 368"/>
              <a:gd name="T47" fmla="*/ 23 h 265"/>
              <a:gd name="T48" fmla="*/ 275 w 368"/>
              <a:gd name="T49" fmla="*/ 96 h 265"/>
              <a:gd name="T50" fmla="*/ 294 w 368"/>
              <a:gd name="T51" fmla="*/ 116 h 265"/>
              <a:gd name="T52" fmla="*/ 345 w 368"/>
              <a:gd name="T53" fmla="*/ 178 h 265"/>
              <a:gd name="T54" fmla="*/ 282 w 368"/>
              <a:gd name="T55" fmla="*/ 24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8" h="265">
                <a:moveTo>
                  <a:pt x="298" y="94"/>
                </a:moveTo>
                <a:cubicBezTo>
                  <a:pt x="293" y="41"/>
                  <a:pt x="250" y="0"/>
                  <a:pt x="196" y="0"/>
                </a:cubicBezTo>
                <a:cubicBezTo>
                  <a:pt x="154" y="0"/>
                  <a:pt x="118" y="25"/>
                  <a:pt x="102" y="60"/>
                </a:cubicBezTo>
                <a:cubicBezTo>
                  <a:pt x="97" y="59"/>
                  <a:pt x="92" y="58"/>
                  <a:pt x="86" y="58"/>
                </a:cubicBezTo>
                <a:cubicBezTo>
                  <a:pt x="58" y="58"/>
                  <a:pt x="35" y="81"/>
                  <a:pt x="35" y="109"/>
                </a:cubicBezTo>
                <a:cubicBezTo>
                  <a:pt x="35" y="115"/>
                  <a:pt x="36" y="120"/>
                  <a:pt x="37" y="126"/>
                </a:cubicBezTo>
                <a:cubicBezTo>
                  <a:pt x="15" y="139"/>
                  <a:pt x="0" y="162"/>
                  <a:pt x="0" y="190"/>
                </a:cubicBezTo>
                <a:cubicBezTo>
                  <a:pt x="0" y="231"/>
                  <a:pt x="34" y="265"/>
                  <a:pt x="75" y="265"/>
                </a:cubicBezTo>
                <a:cubicBezTo>
                  <a:pt x="75" y="265"/>
                  <a:pt x="75" y="265"/>
                  <a:pt x="75" y="265"/>
                </a:cubicBezTo>
                <a:cubicBezTo>
                  <a:pt x="282" y="265"/>
                  <a:pt x="282" y="265"/>
                  <a:pt x="282" y="265"/>
                </a:cubicBezTo>
                <a:cubicBezTo>
                  <a:pt x="282" y="265"/>
                  <a:pt x="282" y="265"/>
                  <a:pt x="282" y="265"/>
                </a:cubicBezTo>
                <a:cubicBezTo>
                  <a:pt x="330" y="265"/>
                  <a:pt x="368" y="226"/>
                  <a:pt x="368" y="178"/>
                </a:cubicBezTo>
                <a:cubicBezTo>
                  <a:pt x="368" y="136"/>
                  <a:pt x="338" y="101"/>
                  <a:pt x="298" y="94"/>
                </a:cubicBezTo>
                <a:close/>
                <a:moveTo>
                  <a:pt x="282" y="242"/>
                </a:moveTo>
                <a:cubicBezTo>
                  <a:pt x="282" y="242"/>
                  <a:pt x="282" y="242"/>
                  <a:pt x="282" y="242"/>
                </a:cubicBezTo>
                <a:cubicBezTo>
                  <a:pt x="75" y="242"/>
                  <a:pt x="75" y="242"/>
                  <a:pt x="75" y="242"/>
                </a:cubicBezTo>
                <a:cubicBezTo>
                  <a:pt x="46" y="242"/>
                  <a:pt x="23" y="219"/>
                  <a:pt x="23" y="190"/>
                </a:cubicBezTo>
                <a:cubicBezTo>
                  <a:pt x="23" y="172"/>
                  <a:pt x="33" y="155"/>
                  <a:pt x="49" y="145"/>
                </a:cubicBezTo>
                <a:cubicBezTo>
                  <a:pt x="65" y="136"/>
                  <a:pt x="66" y="135"/>
                  <a:pt x="59" y="118"/>
                </a:cubicBezTo>
                <a:cubicBezTo>
                  <a:pt x="58" y="115"/>
                  <a:pt x="58" y="112"/>
                  <a:pt x="58" y="109"/>
                </a:cubicBezTo>
                <a:cubicBezTo>
                  <a:pt x="58" y="94"/>
                  <a:pt x="70" y="81"/>
                  <a:pt x="86" y="81"/>
                </a:cubicBezTo>
                <a:cubicBezTo>
                  <a:pt x="86" y="81"/>
                  <a:pt x="94" y="80"/>
                  <a:pt x="102" y="83"/>
                </a:cubicBezTo>
                <a:cubicBezTo>
                  <a:pt x="115" y="89"/>
                  <a:pt x="117" y="83"/>
                  <a:pt x="123" y="70"/>
                </a:cubicBezTo>
                <a:cubicBezTo>
                  <a:pt x="136" y="41"/>
                  <a:pt x="165" y="23"/>
                  <a:pt x="196" y="23"/>
                </a:cubicBezTo>
                <a:cubicBezTo>
                  <a:pt x="237" y="23"/>
                  <a:pt x="271" y="54"/>
                  <a:pt x="275" y="96"/>
                </a:cubicBezTo>
                <a:cubicBezTo>
                  <a:pt x="277" y="112"/>
                  <a:pt x="277" y="112"/>
                  <a:pt x="294" y="116"/>
                </a:cubicBezTo>
                <a:cubicBezTo>
                  <a:pt x="324" y="122"/>
                  <a:pt x="345" y="148"/>
                  <a:pt x="345" y="178"/>
                </a:cubicBezTo>
                <a:cubicBezTo>
                  <a:pt x="345" y="213"/>
                  <a:pt x="317" y="242"/>
                  <a:pt x="282" y="242"/>
                </a:cubicBezTo>
                <a:close/>
              </a:path>
            </a:pathLst>
          </a:custGeom>
          <a:noFill/>
          <a:ln>
            <a:noFill/>
          </a:ln>
        </p:spPr>
        <p:txBody>
          <a:bodyPr vert="horz" wrap="square" lIns="91440" tIns="45720" rIns="91440" bIns="45720" numCol="1" anchor="ctr" anchorCtr="0" compatLnSpc="1">
            <a:prstTxWarp prst="textNoShape">
              <a:avLst/>
            </a:prstTxWarp>
          </a:bodyPr>
          <a:lstStyle/>
          <a:p>
            <a:pPr algn="ctr" defTabSz="914400"/>
            <a:r>
              <a:rPr lang="en-GB" sz="2400" b="1" kern="0" dirty="0" smtClean="0">
                <a:solidFill>
                  <a:srgbClr val="16A085"/>
                </a:solidFill>
              </a:rPr>
              <a:t>Remembrance   </a:t>
            </a:r>
            <a:endParaRPr lang="id-ID" sz="1600" b="1" kern="0" dirty="0" smtClean="0">
              <a:solidFill>
                <a:srgbClr val="16A085"/>
              </a:solidFill>
            </a:endParaRPr>
          </a:p>
        </p:txBody>
      </p:sp>
      <p:sp>
        <p:nvSpPr>
          <p:cNvPr id="22" name="TextBox 21"/>
          <p:cNvSpPr txBox="1"/>
          <p:nvPr/>
        </p:nvSpPr>
        <p:spPr>
          <a:xfrm>
            <a:off x="54422" y="2358009"/>
            <a:ext cx="4170535" cy="4724370"/>
          </a:xfrm>
          <a:prstGeom prst="rect">
            <a:avLst/>
          </a:prstGeom>
          <a:noFill/>
        </p:spPr>
        <p:txBody>
          <a:bodyPr wrap="square" rtlCol="0">
            <a:spAutoFit/>
          </a:bodyPr>
          <a:lstStyle/>
          <a:p>
            <a:pPr defTabSz="914400">
              <a:lnSpc>
                <a:spcPct val="150000"/>
              </a:lnSpc>
            </a:pPr>
            <a:r>
              <a:rPr lang="en-GB" sz="1400" dirty="0" smtClean="0">
                <a:solidFill>
                  <a:srgbClr val="2C3F50"/>
                </a:solidFill>
                <a:latin typeface="Source Sans Pro Light"/>
                <a:cs typeface="Arial" panose="020B0604020202020204" pitchFamily="34" charset="0"/>
              </a:rPr>
              <a:t>Projects can hold their own remembrance services for those who have passed away for all who may have been unable to attend the funeral. Ideas can be:</a:t>
            </a:r>
          </a:p>
          <a:p>
            <a:pPr marL="285750" lvl="0" indent="-285750">
              <a:lnSpc>
                <a:spcPct val="150000"/>
              </a:lnSpc>
              <a:buFont typeface="Arial" panose="020B0604020202020204" pitchFamily="34" charset="0"/>
              <a:buChar char="•"/>
            </a:pPr>
            <a:r>
              <a:rPr lang="en-GB" sz="1400" dirty="0">
                <a:solidFill>
                  <a:srgbClr val="343F50"/>
                </a:solidFill>
                <a:latin typeface="Source Sans Pro Light"/>
              </a:rPr>
              <a:t>A list of names engraved on a plaque or wall</a:t>
            </a:r>
          </a:p>
          <a:p>
            <a:pPr marL="285750" lvl="0" indent="-285750">
              <a:lnSpc>
                <a:spcPct val="150000"/>
              </a:lnSpc>
              <a:buFont typeface="Arial" panose="020B0604020202020204" pitchFamily="34" charset="0"/>
              <a:buChar char="•"/>
            </a:pPr>
            <a:r>
              <a:rPr lang="en-GB" sz="1400" dirty="0">
                <a:solidFill>
                  <a:srgbClr val="343F50"/>
                </a:solidFill>
                <a:latin typeface="Source Sans Pro Light"/>
              </a:rPr>
              <a:t>Memorial bench</a:t>
            </a:r>
          </a:p>
          <a:p>
            <a:pPr marL="285750" lvl="0" indent="-285750">
              <a:lnSpc>
                <a:spcPct val="150000"/>
              </a:lnSpc>
              <a:buFont typeface="Arial" panose="020B0604020202020204" pitchFamily="34" charset="0"/>
              <a:buChar char="•"/>
            </a:pPr>
            <a:r>
              <a:rPr lang="en-GB" sz="1400" dirty="0">
                <a:solidFill>
                  <a:srgbClr val="343F50"/>
                </a:solidFill>
                <a:latin typeface="Source Sans Pro Light"/>
              </a:rPr>
              <a:t>Condolence book</a:t>
            </a:r>
          </a:p>
          <a:p>
            <a:pPr marL="285750" lvl="0" indent="-285750">
              <a:lnSpc>
                <a:spcPct val="150000"/>
              </a:lnSpc>
              <a:buFont typeface="Arial" panose="020B0604020202020204" pitchFamily="34" charset="0"/>
              <a:buChar char="•"/>
            </a:pPr>
            <a:r>
              <a:rPr lang="en-GB" sz="1400" dirty="0">
                <a:solidFill>
                  <a:srgbClr val="343F50"/>
                </a:solidFill>
                <a:latin typeface="Source Sans Pro Light"/>
              </a:rPr>
              <a:t>Planting a bush or tree in the garden</a:t>
            </a:r>
          </a:p>
          <a:p>
            <a:pPr marL="285750" lvl="0" indent="-285750">
              <a:lnSpc>
                <a:spcPct val="150000"/>
              </a:lnSpc>
              <a:buFont typeface="Arial" panose="020B0604020202020204" pitchFamily="34" charset="0"/>
              <a:buChar char="•"/>
            </a:pPr>
            <a:r>
              <a:rPr lang="en-GB" sz="1400" dirty="0">
                <a:solidFill>
                  <a:srgbClr val="343F50"/>
                </a:solidFill>
                <a:latin typeface="Source Sans Pro Light"/>
              </a:rPr>
              <a:t>Setting aside a part of the garden for reflection and remembrance</a:t>
            </a:r>
          </a:p>
          <a:p>
            <a:pPr marL="285750" lvl="0" indent="-285750">
              <a:lnSpc>
                <a:spcPct val="150000"/>
              </a:lnSpc>
              <a:buFont typeface="Arial" panose="020B0604020202020204" pitchFamily="34" charset="0"/>
              <a:buChar char="•"/>
            </a:pPr>
            <a:r>
              <a:rPr lang="en-GB" sz="1400" dirty="0">
                <a:solidFill>
                  <a:srgbClr val="343F50"/>
                </a:solidFill>
                <a:latin typeface="Source Sans Pro Light"/>
              </a:rPr>
              <a:t>Mosaic</a:t>
            </a:r>
          </a:p>
          <a:p>
            <a:pPr marL="285750" lvl="0" indent="-285750">
              <a:lnSpc>
                <a:spcPct val="150000"/>
              </a:lnSpc>
              <a:buFont typeface="Arial" panose="020B0604020202020204" pitchFamily="34" charset="0"/>
              <a:buChar char="•"/>
            </a:pPr>
            <a:r>
              <a:rPr lang="en-GB" sz="1400" dirty="0">
                <a:solidFill>
                  <a:srgbClr val="343F50"/>
                </a:solidFill>
                <a:latin typeface="Source Sans Pro Light"/>
              </a:rPr>
              <a:t>Holding a service for the deceased client</a:t>
            </a:r>
          </a:p>
          <a:p>
            <a:pPr marL="285750" lvl="0" indent="-285750">
              <a:buFont typeface="Arial" panose="020B0604020202020204" pitchFamily="34" charset="0"/>
              <a:buChar char="•"/>
            </a:pPr>
            <a:r>
              <a:rPr lang="en-GB" sz="1400" dirty="0">
                <a:solidFill>
                  <a:srgbClr val="343F50"/>
                </a:solidFill>
                <a:latin typeface="Source Sans Pro Light"/>
              </a:rPr>
              <a:t>A lasting memorial, so that people can see who it was for and names will not be forgotten</a:t>
            </a:r>
          </a:p>
          <a:p>
            <a:pPr marL="285750" indent="-285750" defTabSz="914400">
              <a:lnSpc>
                <a:spcPct val="150000"/>
              </a:lnSpc>
              <a:buFont typeface="Arial" panose="020B0604020202020204" pitchFamily="34" charset="0"/>
              <a:buChar char="•"/>
            </a:pPr>
            <a:endParaRPr lang="en-GB" sz="1400" dirty="0" smtClean="0">
              <a:solidFill>
                <a:srgbClr val="2C3F50"/>
              </a:solidFill>
              <a:latin typeface="Source Sans Pro Light"/>
              <a:cs typeface="Arial" panose="020B0604020202020204" pitchFamily="34" charset="0"/>
            </a:endParaRPr>
          </a:p>
        </p:txBody>
      </p:sp>
      <p:sp>
        <p:nvSpPr>
          <p:cNvPr id="23" name="Rectangle 22"/>
          <p:cNvSpPr>
            <a:spLocks noChangeArrowheads="1"/>
          </p:cNvSpPr>
          <p:nvPr/>
        </p:nvSpPr>
        <p:spPr bwMode="auto">
          <a:xfrm>
            <a:off x="4317425" y="2414620"/>
            <a:ext cx="74881" cy="931012"/>
          </a:xfrm>
          <a:prstGeom prst="rect">
            <a:avLst/>
          </a:prstGeom>
          <a:solidFill>
            <a:sysClr val="windowText" lastClr="000000">
              <a:lumMod val="50000"/>
              <a:lumOff val="50000"/>
            </a:sysClr>
          </a:solidFill>
          <a:ln>
            <a:noFill/>
          </a:ln>
        </p:spPr>
        <p:txBody>
          <a:bodyPr vert="horz" wrap="square" lIns="91440" tIns="45720" rIns="91440" bIns="45720" numCol="1" anchor="t" anchorCtr="0" compatLnSpc="1">
            <a:prstTxWarp prst="textNoShape">
              <a:avLst/>
            </a:prstTxWarp>
          </a:bodyPr>
          <a:lstStyle/>
          <a:p>
            <a:pPr defTabSz="914400"/>
            <a:endParaRPr lang="id-ID" kern="0" smtClean="0">
              <a:solidFill>
                <a:prstClr val="black"/>
              </a:solidFill>
            </a:endParaRPr>
          </a:p>
        </p:txBody>
      </p:sp>
      <p:grpSp>
        <p:nvGrpSpPr>
          <p:cNvPr id="24" name="Group 23"/>
          <p:cNvGrpSpPr/>
          <p:nvPr/>
        </p:nvGrpSpPr>
        <p:grpSpPr>
          <a:xfrm>
            <a:off x="4167053" y="3345632"/>
            <a:ext cx="354012" cy="352956"/>
            <a:chOff x="5918994" y="3280833"/>
            <a:chExt cx="354012" cy="352956"/>
          </a:xfrm>
          <a:solidFill>
            <a:srgbClr val="F39C12"/>
          </a:solidFill>
        </p:grpSpPr>
        <p:sp>
          <p:nvSpPr>
            <p:cNvPr id="25" name="Oval 24"/>
            <p:cNvSpPr>
              <a:spLocks noChangeArrowheads="1"/>
            </p:cNvSpPr>
            <p:nvPr/>
          </p:nvSpPr>
          <p:spPr bwMode="auto">
            <a:xfrm>
              <a:off x="6021119" y="3371623"/>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id-ID" kern="0" smtClean="0">
                <a:solidFill>
                  <a:prstClr val="black"/>
                </a:solidFill>
              </a:endParaRPr>
            </a:p>
          </p:txBody>
        </p:sp>
        <p:sp>
          <p:nvSpPr>
            <p:cNvPr id="26" name="Freeform 25"/>
            <p:cNvSpPr>
              <a:spLocks noEditPoints="1"/>
            </p:cNvSpPr>
            <p:nvPr/>
          </p:nvSpPr>
          <p:spPr bwMode="auto">
            <a:xfrm>
              <a:off x="5918994" y="3280833"/>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endParaRPr lang="id-ID" kern="0" smtClean="0">
                <a:solidFill>
                  <a:prstClr val="black"/>
                </a:solidFill>
              </a:endParaRPr>
            </a:p>
          </p:txBody>
        </p:sp>
      </p:grpSp>
      <p:cxnSp>
        <p:nvCxnSpPr>
          <p:cNvPr id="27" name="Straight Connector 26"/>
          <p:cNvCxnSpPr/>
          <p:nvPr/>
        </p:nvCxnSpPr>
        <p:spPr>
          <a:xfrm>
            <a:off x="4703260" y="3478402"/>
            <a:ext cx="1306664" cy="0"/>
          </a:xfrm>
          <a:prstGeom prst="line">
            <a:avLst/>
          </a:prstGeom>
          <a:noFill/>
          <a:ln w="19050" cap="flat" cmpd="sng" algn="ctr">
            <a:solidFill>
              <a:srgbClr val="7F7F7F"/>
            </a:solidFill>
            <a:prstDash val="sysDash"/>
            <a:miter lim="800000"/>
            <a:headEnd type="oval"/>
            <a:tailEnd type="oval"/>
          </a:ln>
          <a:effectLst/>
        </p:spPr>
      </p:cxnSp>
      <p:sp>
        <p:nvSpPr>
          <p:cNvPr id="29" name="Freeform 22"/>
          <p:cNvSpPr>
            <a:spLocks noEditPoints="1"/>
          </p:cNvSpPr>
          <p:nvPr/>
        </p:nvSpPr>
        <p:spPr bwMode="auto">
          <a:xfrm>
            <a:off x="5935915" y="3522110"/>
            <a:ext cx="3153336" cy="560299"/>
          </a:xfrm>
          <a:custGeom>
            <a:avLst/>
            <a:gdLst>
              <a:gd name="T0" fmla="*/ 298 w 368"/>
              <a:gd name="T1" fmla="*/ 94 h 265"/>
              <a:gd name="T2" fmla="*/ 196 w 368"/>
              <a:gd name="T3" fmla="*/ 0 h 265"/>
              <a:gd name="T4" fmla="*/ 102 w 368"/>
              <a:gd name="T5" fmla="*/ 60 h 265"/>
              <a:gd name="T6" fmla="*/ 86 w 368"/>
              <a:gd name="T7" fmla="*/ 58 h 265"/>
              <a:gd name="T8" fmla="*/ 35 w 368"/>
              <a:gd name="T9" fmla="*/ 109 h 265"/>
              <a:gd name="T10" fmla="*/ 37 w 368"/>
              <a:gd name="T11" fmla="*/ 126 h 265"/>
              <a:gd name="T12" fmla="*/ 0 w 368"/>
              <a:gd name="T13" fmla="*/ 190 h 265"/>
              <a:gd name="T14" fmla="*/ 75 w 368"/>
              <a:gd name="T15" fmla="*/ 265 h 265"/>
              <a:gd name="T16" fmla="*/ 75 w 368"/>
              <a:gd name="T17" fmla="*/ 265 h 265"/>
              <a:gd name="T18" fmla="*/ 282 w 368"/>
              <a:gd name="T19" fmla="*/ 265 h 265"/>
              <a:gd name="T20" fmla="*/ 282 w 368"/>
              <a:gd name="T21" fmla="*/ 265 h 265"/>
              <a:gd name="T22" fmla="*/ 368 w 368"/>
              <a:gd name="T23" fmla="*/ 178 h 265"/>
              <a:gd name="T24" fmla="*/ 298 w 368"/>
              <a:gd name="T25" fmla="*/ 94 h 265"/>
              <a:gd name="T26" fmla="*/ 282 w 368"/>
              <a:gd name="T27" fmla="*/ 242 h 265"/>
              <a:gd name="T28" fmla="*/ 282 w 368"/>
              <a:gd name="T29" fmla="*/ 242 h 265"/>
              <a:gd name="T30" fmla="*/ 75 w 368"/>
              <a:gd name="T31" fmla="*/ 242 h 265"/>
              <a:gd name="T32" fmla="*/ 23 w 368"/>
              <a:gd name="T33" fmla="*/ 190 h 265"/>
              <a:gd name="T34" fmla="*/ 49 w 368"/>
              <a:gd name="T35" fmla="*/ 145 h 265"/>
              <a:gd name="T36" fmla="*/ 59 w 368"/>
              <a:gd name="T37" fmla="*/ 118 h 265"/>
              <a:gd name="T38" fmla="*/ 58 w 368"/>
              <a:gd name="T39" fmla="*/ 109 h 265"/>
              <a:gd name="T40" fmla="*/ 86 w 368"/>
              <a:gd name="T41" fmla="*/ 81 h 265"/>
              <a:gd name="T42" fmla="*/ 102 w 368"/>
              <a:gd name="T43" fmla="*/ 83 h 265"/>
              <a:gd name="T44" fmla="*/ 123 w 368"/>
              <a:gd name="T45" fmla="*/ 70 h 265"/>
              <a:gd name="T46" fmla="*/ 196 w 368"/>
              <a:gd name="T47" fmla="*/ 23 h 265"/>
              <a:gd name="T48" fmla="*/ 275 w 368"/>
              <a:gd name="T49" fmla="*/ 96 h 265"/>
              <a:gd name="T50" fmla="*/ 294 w 368"/>
              <a:gd name="T51" fmla="*/ 116 h 265"/>
              <a:gd name="T52" fmla="*/ 345 w 368"/>
              <a:gd name="T53" fmla="*/ 178 h 265"/>
              <a:gd name="T54" fmla="*/ 282 w 368"/>
              <a:gd name="T55" fmla="*/ 24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8" h="265">
                <a:moveTo>
                  <a:pt x="298" y="94"/>
                </a:moveTo>
                <a:cubicBezTo>
                  <a:pt x="293" y="41"/>
                  <a:pt x="250" y="0"/>
                  <a:pt x="196" y="0"/>
                </a:cubicBezTo>
                <a:cubicBezTo>
                  <a:pt x="154" y="0"/>
                  <a:pt x="118" y="25"/>
                  <a:pt x="102" y="60"/>
                </a:cubicBezTo>
                <a:cubicBezTo>
                  <a:pt x="97" y="59"/>
                  <a:pt x="92" y="58"/>
                  <a:pt x="86" y="58"/>
                </a:cubicBezTo>
                <a:cubicBezTo>
                  <a:pt x="58" y="58"/>
                  <a:pt x="35" y="81"/>
                  <a:pt x="35" y="109"/>
                </a:cubicBezTo>
                <a:cubicBezTo>
                  <a:pt x="35" y="115"/>
                  <a:pt x="36" y="120"/>
                  <a:pt x="37" y="126"/>
                </a:cubicBezTo>
                <a:cubicBezTo>
                  <a:pt x="15" y="139"/>
                  <a:pt x="0" y="162"/>
                  <a:pt x="0" y="190"/>
                </a:cubicBezTo>
                <a:cubicBezTo>
                  <a:pt x="0" y="231"/>
                  <a:pt x="34" y="265"/>
                  <a:pt x="75" y="265"/>
                </a:cubicBezTo>
                <a:cubicBezTo>
                  <a:pt x="75" y="265"/>
                  <a:pt x="75" y="265"/>
                  <a:pt x="75" y="265"/>
                </a:cubicBezTo>
                <a:cubicBezTo>
                  <a:pt x="282" y="265"/>
                  <a:pt x="282" y="265"/>
                  <a:pt x="282" y="265"/>
                </a:cubicBezTo>
                <a:cubicBezTo>
                  <a:pt x="282" y="265"/>
                  <a:pt x="282" y="265"/>
                  <a:pt x="282" y="265"/>
                </a:cubicBezTo>
                <a:cubicBezTo>
                  <a:pt x="330" y="265"/>
                  <a:pt x="368" y="226"/>
                  <a:pt x="368" y="178"/>
                </a:cubicBezTo>
                <a:cubicBezTo>
                  <a:pt x="368" y="136"/>
                  <a:pt x="338" y="101"/>
                  <a:pt x="298" y="94"/>
                </a:cubicBezTo>
                <a:close/>
                <a:moveTo>
                  <a:pt x="282" y="242"/>
                </a:moveTo>
                <a:cubicBezTo>
                  <a:pt x="282" y="242"/>
                  <a:pt x="282" y="242"/>
                  <a:pt x="282" y="242"/>
                </a:cubicBezTo>
                <a:cubicBezTo>
                  <a:pt x="75" y="242"/>
                  <a:pt x="75" y="242"/>
                  <a:pt x="75" y="242"/>
                </a:cubicBezTo>
                <a:cubicBezTo>
                  <a:pt x="46" y="242"/>
                  <a:pt x="23" y="219"/>
                  <a:pt x="23" y="190"/>
                </a:cubicBezTo>
                <a:cubicBezTo>
                  <a:pt x="23" y="172"/>
                  <a:pt x="33" y="155"/>
                  <a:pt x="49" y="145"/>
                </a:cubicBezTo>
                <a:cubicBezTo>
                  <a:pt x="65" y="136"/>
                  <a:pt x="66" y="135"/>
                  <a:pt x="59" y="118"/>
                </a:cubicBezTo>
                <a:cubicBezTo>
                  <a:pt x="58" y="115"/>
                  <a:pt x="58" y="112"/>
                  <a:pt x="58" y="109"/>
                </a:cubicBezTo>
                <a:cubicBezTo>
                  <a:pt x="58" y="94"/>
                  <a:pt x="70" y="81"/>
                  <a:pt x="86" y="81"/>
                </a:cubicBezTo>
                <a:cubicBezTo>
                  <a:pt x="86" y="81"/>
                  <a:pt x="94" y="80"/>
                  <a:pt x="102" y="83"/>
                </a:cubicBezTo>
                <a:cubicBezTo>
                  <a:pt x="115" y="89"/>
                  <a:pt x="117" y="83"/>
                  <a:pt x="123" y="70"/>
                </a:cubicBezTo>
                <a:cubicBezTo>
                  <a:pt x="136" y="41"/>
                  <a:pt x="165" y="23"/>
                  <a:pt x="196" y="23"/>
                </a:cubicBezTo>
                <a:cubicBezTo>
                  <a:pt x="237" y="23"/>
                  <a:pt x="271" y="54"/>
                  <a:pt x="275" y="96"/>
                </a:cubicBezTo>
                <a:cubicBezTo>
                  <a:pt x="277" y="112"/>
                  <a:pt x="277" y="112"/>
                  <a:pt x="294" y="116"/>
                </a:cubicBezTo>
                <a:cubicBezTo>
                  <a:pt x="324" y="122"/>
                  <a:pt x="345" y="148"/>
                  <a:pt x="345" y="178"/>
                </a:cubicBezTo>
                <a:cubicBezTo>
                  <a:pt x="345" y="213"/>
                  <a:pt x="317" y="242"/>
                  <a:pt x="282" y="242"/>
                </a:cubicBezTo>
                <a:close/>
              </a:path>
            </a:pathLst>
          </a:custGeom>
          <a:noFill/>
          <a:ln>
            <a:noFill/>
          </a:ln>
        </p:spPr>
        <p:txBody>
          <a:bodyPr vert="horz" wrap="square" lIns="91440" tIns="45720" rIns="91440" bIns="45720" numCol="1" anchor="ctr" anchorCtr="0" compatLnSpc="1">
            <a:prstTxWarp prst="textNoShape">
              <a:avLst/>
            </a:prstTxWarp>
          </a:bodyPr>
          <a:lstStyle/>
          <a:p>
            <a:pPr algn="ctr" defTabSz="914400"/>
            <a:r>
              <a:rPr lang="en-GB" sz="2400" b="1" kern="0" dirty="0" smtClean="0">
                <a:solidFill>
                  <a:srgbClr val="16A085"/>
                </a:solidFill>
              </a:rPr>
              <a:t> </a:t>
            </a:r>
            <a:r>
              <a:rPr lang="en-GB" sz="2400" b="1" kern="0" dirty="0" smtClean="0">
                <a:solidFill>
                  <a:srgbClr val="F39C12"/>
                </a:solidFill>
              </a:rPr>
              <a:t>After Care/ Bereavement Support  </a:t>
            </a:r>
            <a:endParaRPr lang="id-ID" sz="1600" b="1" kern="0" dirty="0" smtClean="0">
              <a:solidFill>
                <a:srgbClr val="F39C12"/>
              </a:solidFill>
            </a:endParaRPr>
          </a:p>
          <a:p>
            <a:pPr algn="ctr" defTabSz="914400"/>
            <a:r>
              <a:rPr lang="en-GB" sz="2400" b="1" kern="0" dirty="0" smtClean="0">
                <a:solidFill>
                  <a:srgbClr val="2980B9"/>
                </a:solidFill>
              </a:rPr>
              <a:t> </a:t>
            </a:r>
            <a:endParaRPr lang="id-ID" sz="1600" b="1" kern="0" dirty="0" smtClean="0">
              <a:solidFill>
                <a:srgbClr val="2980B9"/>
              </a:solidFill>
            </a:endParaRPr>
          </a:p>
        </p:txBody>
      </p:sp>
      <p:sp>
        <p:nvSpPr>
          <p:cNvPr id="30" name="TextBox 29"/>
          <p:cNvSpPr txBox="1"/>
          <p:nvPr/>
        </p:nvSpPr>
        <p:spPr>
          <a:xfrm>
            <a:off x="4615461" y="3998085"/>
            <a:ext cx="4489825" cy="2031325"/>
          </a:xfrm>
          <a:prstGeom prst="rect">
            <a:avLst/>
          </a:prstGeom>
          <a:noFill/>
        </p:spPr>
        <p:txBody>
          <a:bodyPr wrap="square" rtlCol="0">
            <a:spAutoFit/>
          </a:bodyPr>
          <a:lstStyle/>
          <a:p>
            <a:pPr defTabSz="914400">
              <a:lnSpc>
                <a:spcPct val="150000"/>
              </a:lnSpc>
            </a:pPr>
            <a:r>
              <a:rPr lang="en-GB" sz="1400" dirty="0" smtClean="0">
                <a:solidFill>
                  <a:srgbClr val="2C3F50"/>
                </a:solidFill>
                <a:latin typeface="Source Sans Pro Light"/>
                <a:cs typeface="Arial" panose="020B0604020202020204" pitchFamily="34" charset="0"/>
              </a:rPr>
              <a:t>It is always sad when someone we cared for passes away. It is important to look after each other and also seek support from others. This can be in the form of:</a:t>
            </a:r>
          </a:p>
          <a:p>
            <a:pPr marL="285750" indent="-285750" defTabSz="914400">
              <a:lnSpc>
                <a:spcPct val="150000"/>
              </a:lnSpc>
              <a:buFont typeface="Arial" panose="020B0604020202020204" pitchFamily="34" charset="0"/>
              <a:buChar char="•"/>
            </a:pPr>
            <a:r>
              <a:rPr lang="en-GB" sz="1400" dirty="0" smtClean="0">
                <a:solidFill>
                  <a:srgbClr val="2C3F50"/>
                </a:solidFill>
                <a:latin typeface="Source Sans Pro Light"/>
                <a:cs typeface="Arial" panose="020B0604020202020204" pitchFamily="34" charset="0"/>
              </a:rPr>
              <a:t>Team Debriefs with professionals</a:t>
            </a:r>
          </a:p>
          <a:p>
            <a:pPr marL="285750" indent="-285750" defTabSz="914400">
              <a:lnSpc>
                <a:spcPct val="150000"/>
              </a:lnSpc>
              <a:buFont typeface="Arial" panose="020B0604020202020204" pitchFamily="34" charset="0"/>
              <a:buChar char="•"/>
            </a:pPr>
            <a:r>
              <a:rPr lang="en-GB" sz="1400" dirty="0" smtClean="0">
                <a:solidFill>
                  <a:srgbClr val="2C3F50"/>
                </a:solidFill>
                <a:latin typeface="Source Sans Pro Light"/>
                <a:cs typeface="Arial" panose="020B0604020202020204" pitchFamily="34" charset="0"/>
              </a:rPr>
              <a:t>Specialist bereavement support (group, 1:1)</a:t>
            </a:r>
          </a:p>
          <a:p>
            <a:pPr marL="285750" indent="-285750" defTabSz="914400">
              <a:lnSpc>
                <a:spcPct val="150000"/>
              </a:lnSpc>
              <a:buFont typeface="Arial" panose="020B0604020202020204" pitchFamily="34" charset="0"/>
              <a:buChar char="•"/>
            </a:pPr>
            <a:r>
              <a:rPr lang="en-GB" sz="1400" dirty="0" smtClean="0">
                <a:solidFill>
                  <a:srgbClr val="2C3F50"/>
                </a:solidFill>
                <a:latin typeface="Source Sans Pro Light"/>
                <a:cs typeface="Arial" panose="020B0604020202020204" pitchFamily="34" charset="0"/>
              </a:rPr>
              <a:t>Team support and self-care </a:t>
            </a:r>
          </a:p>
        </p:txBody>
      </p:sp>
      <p:sp>
        <p:nvSpPr>
          <p:cNvPr id="37" name="Rectangle 36"/>
          <p:cNvSpPr>
            <a:spLocks noChangeArrowheads="1"/>
          </p:cNvSpPr>
          <p:nvPr/>
        </p:nvSpPr>
        <p:spPr bwMode="auto">
          <a:xfrm>
            <a:off x="4310100" y="0"/>
            <a:ext cx="71400" cy="1079092"/>
          </a:xfrm>
          <a:prstGeom prst="rect">
            <a:avLst/>
          </a:prstGeom>
          <a:solidFill>
            <a:sysClr val="windowText" lastClr="000000">
              <a:lumMod val="50000"/>
              <a:lumOff val="50000"/>
            </a:sysClr>
          </a:solidFill>
          <a:ln>
            <a:noFill/>
          </a:ln>
        </p:spPr>
        <p:txBody>
          <a:bodyPr vert="horz" wrap="square" lIns="91440" tIns="45720" rIns="91440" bIns="45720" numCol="1" anchor="t" anchorCtr="0" compatLnSpc="1">
            <a:prstTxWarp prst="textNoShape">
              <a:avLst/>
            </a:prstTxWarp>
          </a:bodyPr>
          <a:lstStyle/>
          <a:p>
            <a:pPr defTabSz="914400">
              <a:defRPr/>
            </a:pPr>
            <a:endParaRPr lang="id-ID" kern="0" smtClean="0">
              <a:solidFill>
                <a:prstClr val="black"/>
              </a:solidFill>
            </a:endParaRPr>
          </a:p>
        </p:txBody>
      </p:sp>
      <p:grpSp>
        <p:nvGrpSpPr>
          <p:cNvPr id="40" name="Group 39"/>
          <p:cNvGrpSpPr/>
          <p:nvPr/>
        </p:nvGrpSpPr>
        <p:grpSpPr>
          <a:xfrm>
            <a:off x="4285023" y="3698588"/>
            <a:ext cx="159157" cy="894987"/>
            <a:chOff x="6010488" y="2753482"/>
            <a:chExt cx="171376" cy="1198573"/>
          </a:xfrm>
          <a:solidFill>
            <a:srgbClr val="7F7F7F"/>
          </a:solidFill>
        </p:grpSpPr>
        <p:sp>
          <p:nvSpPr>
            <p:cNvPr id="41" name="Rectangle 40"/>
            <p:cNvSpPr>
              <a:spLocks noChangeArrowheads="1"/>
            </p:cNvSpPr>
            <p:nvPr/>
          </p:nvSpPr>
          <p:spPr bwMode="auto">
            <a:xfrm>
              <a:off x="6062218" y="2753482"/>
              <a:ext cx="67917" cy="1044000"/>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sp>
          <p:nvSpPr>
            <p:cNvPr id="42" name="Oval 41"/>
            <p:cNvSpPr>
              <a:spLocks noChangeArrowheads="1"/>
            </p:cNvSpPr>
            <p:nvPr/>
          </p:nvSpPr>
          <p:spPr bwMode="auto">
            <a:xfrm>
              <a:off x="6010488" y="3780328"/>
              <a:ext cx="171376" cy="171727"/>
            </a:xfrm>
            <a:prstGeom prst="ellipse">
              <a:avLst/>
            </a:pr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smtClean="0">
                <a:ln>
                  <a:noFill/>
                </a:ln>
                <a:solidFill>
                  <a:prstClr val="black"/>
                </a:solidFill>
                <a:effectLst/>
                <a:uLnTx/>
                <a:uFillTx/>
              </a:endParaRPr>
            </a:p>
          </p:txBody>
        </p:sp>
      </p:grpSp>
    </p:spTree>
    <p:extLst>
      <p:ext uri="{BB962C8B-B14F-4D97-AF65-F5344CB8AC3E}">
        <p14:creationId xmlns:p14="http://schemas.microsoft.com/office/powerpoint/2010/main" val="50201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500"/>
                                        <p:tgtEl>
                                          <p:spTgt spid="3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childTnLst>
                          </p:cTn>
                        </p:par>
                        <p:par>
                          <p:cTn id="36" fill="hold">
                            <p:stCondLst>
                              <p:cond delay="3500"/>
                            </p:stCondLst>
                            <p:childTnLst>
                              <p:par>
                                <p:cTn id="37" presetID="22" presetClass="entr" presetSubtype="2"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right)">
                                      <p:cBhvr>
                                        <p:cTn id="39" dur="500"/>
                                        <p:tgtEl>
                                          <p:spTgt spid="19"/>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up)">
                                      <p:cBhvr>
                                        <p:cTn id="51" dur="500"/>
                                        <p:tgtEl>
                                          <p:spTgt spid="23"/>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6000"/>
                            </p:stCondLst>
                            <p:childTnLst>
                              <p:par>
                                <p:cTn id="59" presetID="22" presetClass="entr" presetSubtype="8" fill="hold"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left)">
                                      <p:cBhvr>
                                        <p:cTn id="61" dur="500"/>
                                        <p:tgtEl>
                                          <p:spTgt spid="27"/>
                                        </p:tgtEl>
                                      </p:cBhvr>
                                    </p:animEffect>
                                  </p:childTnLst>
                                </p:cTn>
                              </p:par>
                            </p:childTnLst>
                          </p:cTn>
                        </p:par>
                        <p:par>
                          <p:cTn id="62" fill="hold">
                            <p:stCondLst>
                              <p:cond delay="6500"/>
                            </p:stCondLst>
                            <p:childTnLst>
                              <p:par>
                                <p:cTn id="63" presetID="10" presetClass="entr" presetSubtype="0"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500"/>
                                        <p:tgtEl>
                                          <p:spTgt spid="29"/>
                                        </p:tgtEl>
                                      </p:cBhvr>
                                    </p:animEffect>
                                  </p:childTnLst>
                                </p:cTn>
                              </p:par>
                            </p:childTnLst>
                          </p:cTn>
                        </p:par>
                        <p:par>
                          <p:cTn id="66" fill="hold">
                            <p:stCondLst>
                              <p:cond delay="7000"/>
                            </p:stCondLst>
                            <p:childTnLst>
                              <p:par>
                                <p:cTn id="67" presetID="10"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childTnLst>
                          </p:cTn>
                        </p:par>
                        <p:par>
                          <p:cTn id="70" fill="hold">
                            <p:stCondLst>
                              <p:cond delay="7500"/>
                            </p:stCondLst>
                            <p:childTnLst>
                              <p:par>
                                <p:cTn id="71" presetID="22" presetClass="entr" presetSubtype="1"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nimBg="1"/>
      <p:bldP spid="21" grpId="0"/>
      <p:bldP spid="22" grpId="0"/>
      <p:bldP spid="23" grpId="0" animBg="1"/>
      <p:bldP spid="29" grpId="0"/>
      <p:bldP spid="30" grpId="0"/>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Next?</a:t>
            </a:r>
            <a:endParaRPr lang="en-GB" dirty="0"/>
          </a:p>
        </p:txBody>
      </p:sp>
      <p:sp>
        <p:nvSpPr>
          <p:cNvPr id="3" name="Content Placeholder 2"/>
          <p:cNvSpPr>
            <a:spLocks noGrp="1"/>
          </p:cNvSpPr>
          <p:nvPr>
            <p:ph idx="1"/>
          </p:nvPr>
        </p:nvSpPr>
        <p:spPr>
          <a:xfrm>
            <a:off x="457200" y="1600200"/>
            <a:ext cx="8229600" cy="4213578"/>
          </a:xfrm>
        </p:spPr>
        <p:txBody>
          <a:bodyPr>
            <a:normAutofit fontScale="85000" lnSpcReduction="20000"/>
          </a:bodyPr>
          <a:lstStyle/>
          <a:p>
            <a:r>
              <a:rPr lang="en-GB" dirty="0" smtClean="0"/>
              <a:t>Establish palliative care </a:t>
            </a:r>
            <a:r>
              <a:rPr lang="en-GB" b="1" dirty="0" smtClean="0">
                <a:solidFill>
                  <a:srgbClr val="00B8DB"/>
                </a:solidFill>
              </a:rPr>
              <a:t>LINK PERSON(s) </a:t>
            </a:r>
            <a:r>
              <a:rPr lang="en-GB" dirty="0" smtClean="0"/>
              <a:t>in different settings across Brighton &amp; Hove who support homeless &amp; vulnerably housed people</a:t>
            </a:r>
          </a:p>
          <a:p>
            <a:r>
              <a:rPr lang="en-GB" dirty="0" smtClean="0"/>
              <a:t>The </a:t>
            </a:r>
            <a:r>
              <a:rPr lang="en-GB" dirty="0" err="1" smtClean="0"/>
              <a:t>Martlets</a:t>
            </a:r>
            <a:r>
              <a:rPr lang="en-GB" dirty="0" smtClean="0"/>
              <a:t> Hospice </a:t>
            </a:r>
            <a:r>
              <a:rPr lang="en-GB" b="1" dirty="0" smtClean="0">
                <a:solidFill>
                  <a:srgbClr val="00B8DB"/>
                </a:solidFill>
              </a:rPr>
              <a:t>HOMELESSNESS                                    SHAREPOINT: </a:t>
            </a:r>
            <a:r>
              <a:rPr lang="en-GB" dirty="0"/>
              <a:t>a</a:t>
            </a:r>
            <a:r>
              <a:rPr lang="en-GB" dirty="0" smtClean="0"/>
              <a:t>ccess resources</a:t>
            </a:r>
          </a:p>
          <a:p>
            <a:r>
              <a:rPr lang="en-GB" dirty="0" smtClean="0"/>
              <a:t>Advice and sign-posting is available 24/7 from the Hospice HUB community phone service for patients, family, carers and Health Care Professionals</a:t>
            </a:r>
          </a:p>
          <a:p>
            <a:pPr marL="0" indent="0">
              <a:buNone/>
            </a:pPr>
            <a:r>
              <a:rPr lang="en-GB" b="1" dirty="0" smtClean="0">
                <a:solidFill>
                  <a:srgbClr val="FF0000"/>
                </a:solidFill>
              </a:rPr>
              <a:t>          </a:t>
            </a:r>
            <a:r>
              <a:rPr lang="en-GB" sz="5600" b="1" dirty="0" smtClean="0">
                <a:solidFill>
                  <a:srgbClr val="FF0000"/>
                </a:solidFill>
              </a:rPr>
              <a:t>01273 964164</a:t>
            </a:r>
          </a:p>
          <a:p>
            <a:endParaRPr lang="en-GB" dirty="0" smtClean="0"/>
          </a:p>
          <a:p>
            <a:endParaRPr lang="en-GB" dirty="0"/>
          </a:p>
        </p:txBody>
      </p:sp>
    </p:spTree>
    <p:extLst>
      <p:ext uri="{BB962C8B-B14F-4D97-AF65-F5344CB8AC3E}">
        <p14:creationId xmlns:p14="http://schemas.microsoft.com/office/powerpoint/2010/main" val="23450047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Poetry By Stevie Dawber</a:t>
            </a:r>
            <a:endParaRPr lang="en-GB"/>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8982"/>
          <a:stretch/>
        </p:blipFill>
        <p:spPr>
          <a:xfrm rot="5400000">
            <a:off x="3518561" y="1170216"/>
            <a:ext cx="4691620" cy="45849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571769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Who Are We?</a:t>
            </a:r>
            <a:endParaRPr lang="en-GB"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0179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solidFill>
                  <a:srgbClr val="00B8DB"/>
                </a:solidFill>
              </a:rPr>
              <a:t>Who are we?</a:t>
            </a:r>
            <a:endParaRPr lang="en-US" dirty="0">
              <a:solidFill>
                <a:srgbClr val="00B8DB"/>
              </a:solidFill>
            </a:endParaRPr>
          </a:p>
        </p:txBody>
      </p:sp>
      <p:sp>
        <p:nvSpPr>
          <p:cNvPr id="5" name="Content Placeholder 4"/>
          <p:cNvSpPr>
            <a:spLocks noGrp="1"/>
          </p:cNvSpPr>
          <p:nvPr>
            <p:ph idx="1"/>
          </p:nvPr>
        </p:nvSpPr>
        <p:spPr/>
        <p:txBody>
          <a:bodyPr>
            <a:normAutofit lnSpcReduction="10000"/>
          </a:bodyPr>
          <a:lstStyle/>
          <a:p>
            <a:pPr marL="0" indent="0">
              <a:buNone/>
            </a:pPr>
            <a:endParaRPr lang="en-GB" sz="1800" dirty="0" smtClean="0"/>
          </a:p>
          <a:p>
            <a:r>
              <a:rPr lang="en-GB" sz="1800" dirty="0" smtClean="0"/>
              <a:t>Our </a:t>
            </a:r>
            <a:r>
              <a:rPr lang="en-GB" sz="1800" dirty="0"/>
              <a:t>team: We are non-urgent community </a:t>
            </a:r>
            <a:r>
              <a:rPr lang="en-GB" sz="1800" dirty="0" smtClean="0"/>
              <a:t>and hospital based integrated primary care team working for Sussex Community Foundation Trust.  The team is made </a:t>
            </a:r>
            <a:r>
              <a:rPr lang="en-GB" sz="1800" dirty="0"/>
              <a:t>up of Nurses which includes an Advanced Nurse Practitioner, In-reach Hospital Nurse Specialist, Senior Nurse Band 6, Senior Nurse Band 5, 3 part-time Occupational Therapists, 1 part-time Physiotherapist and a part-time Health Care Assistant</a:t>
            </a:r>
            <a:r>
              <a:rPr lang="en-GB" sz="1800" dirty="0" smtClean="0"/>
              <a:t>.</a:t>
            </a:r>
          </a:p>
          <a:p>
            <a:r>
              <a:rPr lang="en-GB" sz="1800" dirty="0"/>
              <a:t>Our speciality: We support homeless people engage with their physical health needs who have complex multiple care needs including: psychological health issues, substance misuse issues, social care needs, and palliative and long term chronic conditions.</a:t>
            </a:r>
          </a:p>
          <a:p>
            <a:r>
              <a:rPr lang="en-GB" sz="1800" dirty="0" smtClean="0"/>
              <a:t>We support vulnerably housed patients throughout the city in hostels, emergency and temporary accommodation, rough sleeping, sofa surfing, and in day centres.</a:t>
            </a:r>
          </a:p>
          <a:p>
            <a:r>
              <a:rPr lang="en-GB" sz="1800" dirty="0"/>
              <a:t>Our mission: We aim to increase health and wellbeing inclusion for Brighton and Hove’s Homeless population.</a:t>
            </a:r>
          </a:p>
          <a:p>
            <a:endParaRPr lang="en-GB" sz="1800" dirty="0"/>
          </a:p>
        </p:txBody>
      </p:sp>
    </p:spTree>
    <p:extLst>
      <p:ext uri="{BB962C8B-B14F-4D97-AF65-F5344CB8AC3E}">
        <p14:creationId xmlns:p14="http://schemas.microsoft.com/office/powerpoint/2010/main" val="1423089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046" y="274638"/>
            <a:ext cx="5838940" cy="1143000"/>
          </a:xfrm>
        </p:spPr>
        <p:txBody>
          <a:bodyPr>
            <a:normAutofit fontScale="90000"/>
          </a:bodyPr>
          <a:lstStyle/>
          <a:p>
            <a:r>
              <a:rPr lang="en-GB" dirty="0" smtClean="0"/>
              <a:t>The </a:t>
            </a:r>
            <a:r>
              <a:rPr lang="en-GB" dirty="0" err="1" smtClean="0"/>
              <a:t>Martlets</a:t>
            </a:r>
            <a:r>
              <a:rPr lang="en-GB" dirty="0" smtClean="0"/>
              <a:t> Hospice Palliative Care Team</a:t>
            </a:r>
            <a:endParaRPr lang="en-GB" dirty="0"/>
          </a:p>
        </p:txBody>
      </p:sp>
      <p:sp>
        <p:nvSpPr>
          <p:cNvPr id="3" name="Content Placeholder 2"/>
          <p:cNvSpPr>
            <a:spLocks noGrp="1"/>
          </p:cNvSpPr>
          <p:nvPr>
            <p:ph idx="1"/>
          </p:nvPr>
        </p:nvSpPr>
        <p:spPr>
          <a:xfrm>
            <a:off x="457200" y="1905134"/>
            <a:ext cx="8229600" cy="4525963"/>
          </a:xfrm>
        </p:spPr>
        <p:txBody>
          <a:bodyPr>
            <a:normAutofit fontScale="62500" lnSpcReduction="20000"/>
          </a:bodyPr>
          <a:lstStyle/>
          <a:p>
            <a:r>
              <a:rPr lang="en-GB" dirty="0" smtClean="0"/>
              <a:t>18 bedded In Patient Unit: ‘2-4 week’ admissions for management of complex symptoms (palliation during the last year of life)</a:t>
            </a:r>
          </a:p>
          <a:p>
            <a:r>
              <a:rPr lang="en-GB" dirty="0" smtClean="0"/>
              <a:t>Discharge Team: many return home following physio &amp; OT home assessment with a package of care or nursing home</a:t>
            </a:r>
          </a:p>
          <a:p>
            <a:r>
              <a:rPr lang="en-GB" dirty="0" smtClean="0"/>
              <a:t>Patient and Family support for those struggling to cope: social worker, counsellor (including bereavement service), Chaplain</a:t>
            </a:r>
          </a:p>
          <a:p>
            <a:r>
              <a:rPr lang="en-GB" dirty="0" smtClean="0"/>
              <a:t>Improving quality of life: physio, complimentary therapies, ‘Sow &amp; Grow’</a:t>
            </a:r>
          </a:p>
          <a:p>
            <a:r>
              <a:rPr lang="en-GB" dirty="0" smtClean="0"/>
              <a:t>Volunteers</a:t>
            </a:r>
          </a:p>
          <a:p>
            <a:r>
              <a:rPr lang="en-GB" dirty="0" smtClean="0"/>
              <a:t>Advance care planning including </a:t>
            </a:r>
            <a:r>
              <a:rPr lang="en-GB" dirty="0" err="1" smtClean="0"/>
              <a:t>ReSPECT</a:t>
            </a:r>
            <a:r>
              <a:rPr lang="en-GB" dirty="0" smtClean="0"/>
              <a:t> form: emergency care planning-rapidly accessible information for health care  </a:t>
            </a:r>
            <a:r>
              <a:rPr lang="en-GB" dirty="0"/>
              <a:t>professionals </a:t>
            </a:r>
            <a:r>
              <a:rPr lang="en-GB" dirty="0" smtClean="0"/>
              <a:t>needing </a:t>
            </a:r>
            <a:r>
              <a:rPr lang="en-GB" dirty="0"/>
              <a:t>to make immediate decisions about care and treatment in a crisis</a:t>
            </a:r>
            <a:r>
              <a:rPr lang="en-GB" dirty="0" smtClean="0"/>
              <a:t>.</a:t>
            </a:r>
          </a:p>
          <a:p>
            <a:r>
              <a:rPr lang="en-GB" dirty="0" smtClean="0"/>
              <a:t>End of life care (last weeks of life)</a:t>
            </a:r>
          </a:p>
          <a:p>
            <a:endParaRPr lang="en-GB" dirty="0"/>
          </a:p>
        </p:txBody>
      </p:sp>
      <p:pic>
        <p:nvPicPr>
          <p:cNvPr id="4" name="Content Placeholder 6">
            <a:extLst>
              <a:ext uri="{FF2B5EF4-FFF2-40B4-BE49-F238E27FC236}">
                <a16:creationId xmlns:lc="http://schemas.openxmlformats.org/drawingml/2006/lockedCanvas" xmlns:a16="http://schemas.microsoft.com/office/drawing/2014/main" xmlns="" id="{60FA5A9B-3050-42E9-A961-FCDBAD8D5B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3637" y="274638"/>
            <a:ext cx="2983273" cy="770615"/>
          </a:xfrm>
          <a:prstGeom prst="rect">
            <a:avLst/>
          </a:prstGeom>
        </p:spPr>
      </p:pic>
    </p:spTree>
    <p:extLst>
      <p:ext uri="{BB962C8B-B14F-4D97-AF65-F5344CB8AC3E}">
        <p14:creationId xmlns:p14="http://schemas.microsoft.com/office/powerpoint/2010/main" val="502416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774" y="274638"/>
            <a:ext cx="4910828" cy="1143000"/>
          </a:xfrm>
        </p:spPr>
        <p:txBody>
          <a:bodyPr>
            <a:normAutofit fontScale="90000"/>
          </a:bodyPr>
          <a:lstStyle/>
          <a:p>
            <a:r>
              <a:rPr lang="en-GB" dirty="0" smtClean="0"/>
              <a:t>Community Palliative Care Team</a:t>
            </a:r>
            <a:endParaRPr lang="en-GB" dirty="0"/>
          </a:p>
        </p:txBody>
      </p:sp>
      <p:sp>
        <p:nvSpPr>
          <p:cNvPr id="3" name="Content Placeholder 2"/>
          <p:cNvSpPr>
            <a:spLocks noGrp="1"/>
          </p:cNvSpPr>
          <p:nvPr>
            <p:ph idx="1"/>
          </p:nvPr>
        </p:nvSpPr>
        <p:spPr>
          <a:xfrm>
            <a:off x="707774" y="1689663"/>
            <a:ext cx="8436226" cy="4891759"/>
          </a:xfrm>
        </p:spPr>
        <p:txBody>
          <a:bodyPr>
            <a:normAutofit fontScale="55000" lnSpcReduction="20000"/>
          </a:bodyPr>
          <a:lstStyle/>
          <a:p>
            <a:r>
              <a:rPr lang="en-GB" dirty="0" smtClean="0"/>
              <a:t>Clinical Nurse Specialist: case management (right care at the right time), assessment, symptom management, patient and family support</a:t>
            </a:r>
          </a:p>
          <a:p>
            <a:r>
              <a:rPr lang="en-GB" dirty="0" smtClean="0"/>
              <a:t>Referral following GP or community nurse assessment via team email</a:t>
            </a:r>
          </a:p>
          <a:p>
            <a:r>
              <a:rPr lang="en-GB" dirty="0" smtClean="0"/>
              <a:t>HUB community telephone support for patients, families, carers and health care professionals (Clinical Nurse Specialist daily. Staff nurses evenings &amp; nights )</a:t>
            </a:r>
          </a:p>
          <a:p>
            <a:pPr marL="0" indent="0">
              <a:buNone/>
            </a:pPr>
            <a:r>
              <a:rPr lang="en-GB" sz="5100" b="1" dirty="0" smtClean="0">
                <a:solidFill>
                  <a:srgbClr val="00B8DB"/>
                </a:solidFill>
              </a:rPr>
              <a:t>                       01273  964164</a:t>
            </a:r>
          </a:p>
          <a:p>
            <a:r>
              <a:rPr lang="en-GB" dirty="0" smtClean="0"/>
              <a:t>Community or Hospice out-patients Consultant assessment for complex symptom management</a:t>
            </a:r>
          </a:p>
          <a:p>
            <a:r>
              <a:rPr lang="en-GB" dirty="0" smtClean="0"/>
              <a:t>Hospice at Home: nursing care at end of life.</a:t>
            </a:r>
          </a:p>
          <a:p>
            <a:r>
              <a:rPr lang="en-GB" dirty="0" smtClean="0"/>
              <a:t>Day services: CNS assessment, complimentary therapies, physio, </a:t>
            </a:r>
            <a:r>
              <a:rPr lang="en-GB" dirty="0" err="1" smtClean="0"/>
              <a:t>Martlets</a:t>
            </a:r>
            <a:r>
              <a:rPr lang="en-GB" dirty="0" smtClean="0"/>
              <a:t> Choir, Sow &amp; Grow, Chaplaincy, Social worker, Benefits advisor.</a:t>
            </a:r>
          </a:p>
          <a:p>
            <a:r>
              <a:rPr lang="en-GB" dirty="0" smtClean="0"/>
              <a:t>Discharge Team are currently developing Volunteer Buddy Service to establish a rapport with those who are homeless/vulnerably housed to introduce and accompany such clients when accessing ANY of our services.</a:t>
            </a:r>
          </a:p>
          <a:p>
            <a:endParaRPr lang="en-GB" dirty="0"/>
          </a:p>
        </p:txBody>
      </p:sp>
      <p:pic>
        <p:nvPicPr>
          <p:cNvPr id="4" name="Content Placeholder 6">
            <a:extLst>
              <a:ext uri="{FF2B5EF4-FFF2-40B4-BE49-F238E27FC236}">
                <a16:creationId xmlns:lc="http://schemas.openxmlformats.org/drawingml/2006/lockedCanvas" xmlns:a16="http://schemas.microsoft.com/office/drawing/2014/main" xmlns="" id="{60FA5A9B-3050-42E9-A961-FCDBAD8D5B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3637" y="274638"/>
            <a:ext cx="2983273" cy="770615"/>
          </a:xfrm>
          <a:prstGeom prst="rect">
            <a:avLst/>
          </a:prstGeom>
        </p:spPr>
      </p:pic>
    </p:spTree>
    <p:extLst>
      <p:ext uri="{BB962C8B-B14F-4D97-AF65-F5344CB8AC3E}">
        <p14:creationId xmlns:p14="http://schemas.microsoft.com/office/powerpoint/2010/main" val="400615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181" y="236482"/>
            <a:ext cx="7979026" cy="1300655"/>
          </a:xfrm>
        </p:spPr>
        <p:txBody>
          <a:bodyPr>
            <a:noAutofit/>
          </a:bodyPr>
          <a:lstStyle/>
          <a:p>
            <a:r>
              <a:rPr lang="en-GB" sz="2800" dirty="0" smtClean="0"/>
              <a:t>DEFINITION AND AIMS OF THE </a:t>
            </a:r>
            <a:br>
              <a:rPr lang="en-GB" sz="2800" dirty="0" smtClean="0"/>
            </a:br>
            <a:r>
              <a:rPr lang="en-GB" sz="2800" dirty="0" smtClean="0"/>
              <a:t>INTEGRATED PALLIATIVE </a:t>
            </a:r>
            <a:br>
              <a:rPr lang="en-GB" sz="2800" dirty="0" smtClean="0"/>
            </a:br>
            <a:r>
              <a:rPr lang="en-GB" sz="2800" dirty="0" smtClean="0"/>
              <a:t>CARE PATHWAY</a:t>
            </a:r>
            <a:endParaRPr lang="en-GB" sz="2800" dirty="0"/>
          </a:p>
        </p:txBody>
      </p:sp>
      <p:sp>
        <p:nvSpPr>
          <p:cNvPr id="3" name="Content Placeholder 2"/>
          <p:cNvSpPr>
            <a:spLocks noGrp="1"/>
          </p:cNvSpPr>
          <p:nvPr>
            <p:ph idx="1"/>
          </p:nvPr>
        </p:nvSpPr>
        <p:spPr/>
        <p:txBody>
          <a:bodyPr>
            <a:normAutofit fontScale="85000" lnSpcReduction="10000"/>
          </a:bodyPr>
          <a:lstStyle/>
          <a:p>
            <a:r>
              <a:rPr lang="en-GB" dirty="0" smtClean="0"/>
              <a:t>Definition: Clinical Pathways are Structured multidisciplinary plans of care</a:t>
            </a:r>
          </a:p>
          <a:p>
            <a:r>
              <a:rPr lang="en-GB" dirty="0" smtClean="0"/>
              <a:t>Aims: To provide detailed guidance for each stage in the management of a patient’s palliative care needs</a:t>
            </a:r>
          </a:p>
          <a:p>
            <a:r>
              <a:rPr lang="en-GB" dirty="0" smtClean="0"/>
              <a:t>To produce a series of algorithms in a flow chart format of the decisions to made and directions to take during the patients palliative care journey</a:t>
            </a:r>
          </a:p>
          <a:p>
            <a:r>
              <a:rPr lang="en-GB" dirty="0" smtClean="0"/>
              <a:t>To provide guidance and education for frontline staff working with our patient group with links to services and further guidelines provided</a:t>
            </a:r>
            <a:endParaRPr lang="en-GB" dirty="0"/>
          </a:p>
        </p:txBody>
      </p:sp>
    </p:spTree>
    <p:extLst>
      <p:ext uri="{BB962C8B-B14F-4D97-AF65-F5344CB8AC3E}">
        <p14:creationId xmlns:p14="http://schemas.microsoft.com/office/powerpoint/2010/main" val="2870345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Why create a Palliative Care Pathway</a:t>
            </a:r>
            <a:endParaRPr lang="en-GB" dirty="0"/>
          </a:p>
        </p:txBody>
      </p:sp>
      <p:sp>
        <p:nvSpPr>
          <p:cNvPr id="3" name="Content Placeholder 2"/>
          <p:cNvSpPr>
            <a:spLocks noGrp="1"/>
          </p:cNvSpPr>
          <p:nvPr>
            <p:ph idx="1"/>
          </p:nvPr>
        </p:nvSpPr>
        <p:spPr/>
        <p:txBody>
          <a:bodyPr>
            <a:normAutofit fontScale="55000" lnSpcReduction="20000"/>
          </a:bodyPr>
          <a:lstStyle/>
          <a:p>
            <a:r>
              <a:rPr lang="en-GB" dirty="0" smtClean="0"/>
              <a:t>In the past 18 months we had 12 patients who were palliative and died in our care  either living in hostel or emergency accommodation with some cared for at the </a:t>
            </a:r>
            <a:r>
              <a:rPr lang="en-GB" dirty="0" err="1" smtClean="0"/>
              <a:t>Martlets</a:t>
            </a:r>
            <a:r>
              <a:rPr lang="en-GB" dirty="0" smtClean="0"/>
              <a:t> Hospice and some placed in nursing homes. Some have also chosen to be cared for at their hostels.</a:t>
            </a:r>
          </a:p>
          <a:p>
            <a:r>
              <a:rPr lang="en-GB" dirty="0" smtClean="0"/>
              <a:t>Currently we have 14 patients with palliative care needs.</a:t>
            </a:r>
          </a:p>
          <a:p>
            <a:r>
              <a:rPr lang="en-GB" dirty="0" smtClean="0"/>
              <a:t>Need for earlier identification of deteriorating/palliative patients</a:t>
            </a:r>
          </a:p>
          <a:p>
            <a:r>
              <a:rPr lang="en-GB" dirty="0" smtClean="0"/>
              <a:t>Need to support and educate frontline staff. (Hostels work primarily with models of recovery)</a:t>
            </a:r>
          </a:p>
          <a:p>
            <a:r>
              <a:rPr lang="en-GB" dirty="0" smtClean="0"/>
              <a:t>Need to identify other places of care for patients with substance misuse issues who are palliative.</a:t>
            </a:r>
          </a:p>
          <a:p>
            <a:r>
              <a:rPr lang="en-GB" dirty="0" smtClean="0"/>
              <a:t>Need to breakdown barriers further for our patients to access the right level of support and care so they can be supported to die with dignity and respect.</a:t>
            </a:r>
          </a:p>
          <a:p>
            <a:r>
              <a:rPr lang="en-GB" dirty="0" smtClean="0"/>
              <a:t>Need to improve on Advance Care Planning for our patients so they can express their wishes.</a:t>
            </a:r>
          </a:p>
          <a:p>
            <a:endParaRPr lang="en-GB" dirty="0"/>
          </a:p>
          <a:p>
            <a:endParaRPr lang="en-GB" dirty="0"/>
          </a:p>
        </p:txBody>
      </p:sp>
    </p:spTree>
    <p:extLst>
      <p:ext uri="{BB962C8B-B14F-4D97-AF65-F5344CB8AC3E}">
        <p14:creationId xmlns:p14="http://schemas.microsoft.com/office/powerpoint/2010/main" val="3349308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7200" dirty="0" smtClean="0"/>
              <a:t>Case Study</a:t>
            </a:r>
            <a:endParaRPr lang="en-US" sz="7200" dirty="0"/>
          </a:p>
        </p:txBody>
      </p:sp>
    </p:spTree>
    <p:extLst>
      <p:ext uri="{BB962C8B-B14F-4D97-AF65-F5344CB8AC3E}">
        <p14:creationId xmlns:p14="http://schemas.microsoft.com/office/powerpoint/2010/main" val="3329635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Hostel pt</a:t>
            </a:r>
            <a:endParaRPr lang="en-US" dirty="0"/>
          </a:p>
        </p:txBody>
      </p:sp>
      <p:sp>
        <p:nvSpPr>
          <p:cNvPr id="5" name="Content Placeholder 4"/>
          <p:cNvSpPr>
            <a:spLocks noGrp="1"/>
          </p:cNvSpPr>
          <p:nvPr>
            <p:ph sz="half" idx="1"/>
          </p:nvPr>
        </p:nvSpPr>
        <p:spPr>
          <a:xfrm>
            <a:off x="707773" y="1998134"/>
            <a:ext cx="7979026" cy="4617156"/>
          </a:xfrm>
        </p:spPr>
        <p:txBody>
          <a:bodyPr>
            <a:normAutofit fontScale="40000" lnSpcReduction="20000"/>
          </a:bodyPr>
          <a:lstStyle/>
          <a:p>
            <a:pPr marL="0" indent="0">
              <a:buNone/>
            </a:pPr>
            <a:endParaRPr lang="en-US" sz="4500" dirty="0" smtClean="0"/>
          </a:p>
          <a:p>
            <a:r>
              <a:rPr lang="en-US" sz="5000" dirty="0" smtClean="0"/>
              <a:t>Male, 44yrs</a:t>
            </a:r>
          </a:p>
          <a:p>
            <a:r>
              <a:rPr lang="en-GB" sz="5000" dirty="0" smtClean="0"/>
              <a:t>2016 </a:t>
            </a:r>
            <a:r>
              <a:rPr lang="en-GB" sz="5000" dirty="0"/>
              <a:t>recurrence of </a:t>
            </a:r>
            <a:r>
              <a:rPr lang="en-GB" sz="5000" dirty="0" smtClean="0"/>
              <a:t>Chondrosarcoma </a:t>
            </a:r>
            <a:r>
              <a:rPr lang="en-GB" sz="5000" dirty="0"/>
              <a:t>of nasal septum (previous excision 2010) with pain and cranial nerve signs.</a:t>
            </a:r>
            <a:endParaRPr lang="en-US" sz="5000" dirty="0" smtClean="0"/>
          </a:p>
          <a:p>
            <a:r>
              <a:rPr lang="en-GB" sz="5000" dirty="0" err="1" smtClean="0"/>
              <a:t>Debulking</a:t>
            </a:r>
            <a:r>
              <a:rPr lang="en-GB" sz="5000" dirty="0" smtClean="0"/>
              <a:t> surgery declined in 2018, </a:t>
            </a:r>
            <a:r>
              <a:rPr lang="en-GB" sz="5000" dirty="0"/>
              <a:t>no </a:t>
            </a:r>
            <a:r>
              <a:rPr lang="en-GB" sz="5000" dirty="0" smtClean="0"/>
              <a:t>further treatment</a:t>
            </a:r>
            <a:r>
              <a:rPr lang="en-GB" sz="5000" dirty="0"/>
              <a:t>. </a:t>
            </a:r>
            <a:r>
              <a:rPr lang="en-GB" sz="5000" dirty="0" smtClean="0"/>
              <a:t>Also Asthma</a:t>
            </a:r>
            <a:endParaRPr lang="en-GB" sz="5000" dirty="0"/>
          </a:p>
          <a:p>
            <a:r>
              <a:rPr lang="en-US" sz="5000" dirty="0" smtClean="0"/>
              <a:t>History of childhood trauma/abuse and depression</a:t>
            </a:r>
          </a:p>
          <a:p>
            <a:r>
              <a:rPr lang="en-US" sz="5000" dirty="0" smtClean="0"/>
              <a:t>History of substance use denied by pt </a:t>
            </a:r>
          </a:p>
          <a:p>
            <a:r>
              <a:rPr lang="en-US" sz="5000" dirty="0" smtClean="0"/>
              <a:t>Frequent attendances for uncontrolled symptoms</a:t>
            </a:r>
          </a:p>
          <a:p>
            <a:endParaRPr lang="en-US" sz="4500" dirty="0" smtClean="0"/>
          </a:p>
          <a:p>
            <a:endParaRPr lang="en-US" sz="4500" dirty="0"/>
          </a:p>
          <a:p>
            <a:endParaRPr lang="en-US" sz="4500" dirty="0" smtClean="0"/>
          </a:p>
          <a:p>
            <a:endParaRPr lang="en-US" dirty="0"/>
          </a:p>
        </p:txBody>
      </p:sp>
      <p:sp>
        <p:nvSpPr>
          <p:cNvPr id="2" name="Content Placeholder 1"/>
          <p:cNvSpPr>
            <a:spLocks noGrp="1"/>
          </p:cNvSpPr>
          <p:nvPr>
            <p:ph sz="half" idx="2"/>
          </p:nvPr>
        </p:nvSpPr>
        <p:spPr>
          <a:xfrm flipH="1">
            <a:off x="8686799" y="5880538"/>
            <a:ext cx="45719" cy="245625"/>
          </a:xfrm>
        </p:spPr>
        <p:txBody>
          <a:bodyPr>
            <a:normAutofit fontScale="40000" lnSpcReduction="20000"/>
          </a:bodyPr>
          <a:lstStyle/>
          <a:p>
            <a:endParaRPr lang="en-GB" dirty="0"/>
          </a:p>
        </p:txBody>
      </p:sp>
    </p:spTree>
    <p:extLst>
      <p:ext uri="{BB962C8B-B14F-4D97-AF65-F5344CB8AC3E}">
        <p14:creationId xmlns:p14="http://schemas.microsoft.com/office/powerpoint/2010/main" val="3477193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1722</TotalTime>
  <Words>1815</Words>
  <Application>Microsoft Office PowerPoint</Application>
  <PresentationFormat>On-screen Show (4:3)</PresentationFormat>
  <Paragraphs>151</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Source Sans Pro Light</vt:lpstr>
      <vt:lpstr>Symbol</vt:lpstr>
      <vt:lpstr>Times New Roman</vt:lpstr>
      <vt:lpstr>Office Theme</vt:lpstr>
      <vt:lpstr>Integrated and Palliative Care Pathway For Homeless and Vulnerably Housed Patients in Brighton and Hove </vt:lpstr>
      <vt:lpstr>Who Are We?</vt:lpstr>
      <vt:lpstr>Who are we?</vt:lpstr>
      <vt:lpstr>The Martlets Hospice Palliative Care Team</vt:lpstr>
      <vt:lpstr>Community Palliative Care Team</vt:lpstr>
      <vt:lpstr>DEFINITION AND AIMS OF THE  INTEGRATED PALLIATIVE  CARE PATHWAY</vt:lpstr>
      <vt:lpstr>Why create a Palliative Care Pathway</vt:lpstr>
      <vt:lpstr>Case Study</vt:lpstr>
      <vt:lpstr>Hostel pt</vt:lpstr>
      <vt:lpstr>Barriers to providing Palliative care</vt:lpstr>
      <vt:lpstr>Overcoming Barriers</vt:lpstr>
      <vt:lpstr>How to identify patients possibly in need of Palliative Support: Andrew Knee Palliative Care Coordinator St Mungo’s</vt:lpstr>
      <vt:lpstr>The ‘Surprise Question’ </vt:lpstr>
      <vt:lpstr>PowerPoint Presentation</vt:lpstr>
      <vt:lpstr>PowerPoint Presentation</vt:lpstr>
      <vt:lpstr>PowerPoint Presentation</vt:lpstr>
      <vt:lpstr>What Next?</vt:lpstr>
      <vt:lpstr>Poetry By Stevie Dawber</vt:lpstr>
    </vt:vector>
  </TitlesOfParts>
  <Company>KMCS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Samuel Jackson</dc:creator>
  <cp:lastModifiedBy>Andrew Knee</cp:lastModifiedBy>
  <cp:revision>106</cp:revision>
  <cp:lastPrinted>2019-11-19T16:35:40Z</cp:lastPrinted>
  <dcterms:created xsi:type="dcterms:W3CDTF">2017-01-05T11:31:46Z</dcterms:created>
  <dcterms:modified xsi:type="dcterms:W3CDTF">2019-12-18T10:10:49Z</dcterms:modified>
</cp:coreProperties>
</file>