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
  </p:notesMasterIdLst>
  <p:sldIdLst>
    <p:sldId id="275" r:id="rId2"/>
    <p:sldId id="276"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DAB"/>
    <a:srgbClr val="0099CC"/>
    <a:srgbClr val="B00060"/>
    <a:srgbClr val="01803E"/>
    <a:srgbClr val="EC6608"/>
    <a:srgbClr val="0083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6168" autoAdjust="0"/>
  </p:normalViewPr>
  <p:slideViewPr>
    <p:cSldViewPr snapToGrid="0">
      <p:cViewPr varScale="1">
        <p:scale>
          <a:sx n="77" d="100"/>
          <a:sy n="77" d="100"/>
        </p:scale>
        <p:origin x="222"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150"/>
    </p:cViewPr>
  </p:sorterViewPr>
  <p:notesViewPr>
    <p:cSldViewPr snapToGrid="0">
      <p:cViewPr>
        <p:scale>
          <a:sx n="200" d="100"/>
          <a:sy n="200" d="100"/>
        </p:scale>
        <p:origin x="278" y="-141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23E2DD-7AAC-4070-801E-AAF51D1B240B}" type="doc">
      <dgm:prSet loTypeId="urn:microsoft.com/office/officeart/2005/8/layout/cycle8" loCatId="cycle" qsTypeId="urn:microsoft.com/office/officeart/2005/8/quickstyle/simple1" qsCatId="simple" csTypeId="urn:microsoft.com/office/officeart/2005/8/colors/accent6_1" csCatId="accent6" phldr="1"/>
      <dgm:spPr/>
      <dgm:t>
        <a:bodyPr/>
        <a:lstStyle/>
        <a:p>
          <a:endParaRPr lang="en-GB"/>
        </a:p>
      </dgm:t>
    </dgm:pt>
    <dgm:pt modelId="{ABE847CC-FD7D-44E5-ABE2-6AEC145D8C6F}">
      <dgm:prSet phldrT="[Text]">
        <dgm:style>
          <a:lnRef idx="2">
            <a:schemeClr val="accent5"/>
          </a:lnRef>
          <a:fillRef idx="1">
            <a:schemeClr val="lt1"/>
          </a:fillRef>
          <a:effectRef idx="0">
            <a:schemeClr val="accent5"/>
          </a:effectRef>
          <a:fontRef idx="minor">
            <a:schemeClr val="dk1"/>
          </a:fontRef>
        </dgm:style>
      </dgm:prSet>
      <dgm:spPr>
        <a:xfrm>
          <a:off x="1426157" y="192906"/>
          <a:ext cx="2688336" cy="2688336"/>
        </a:xfrm>
      </dgm:spPr>
      <dgm:t>
        <a:bodyPr/>
        <a:lstStyle/>
        <a:p>
          <a:r>
            <a:rPr lang="en-GB" b="1" dirty="0" smtClean="0">
              <a:latin typeface="Calibri" panose="020F0502020204030204"/>
              <a:ea typeface="+mn-ea"/>
              <a:cs typeface="+mn-cs"/>
            </a:rPr>
            <a:t>Relationship Based</a:t>
          </a:r>
        </a:p>
        <a:p>
          <a:r>
            <a:rPr lang="en-GB" b="0" i="1" dirty="0" smtClean="0"/>
            <a:t>Recognising every interaction we have is relationship based and all behaviours are a form of communication.  </a:t>
          </a:r>
          <a:r>
            <a:rPr lang="en-GB" b="0" i="1" dirty="0" err="1" smtClean="0"/>
            <a:t>Cyrenians</a:t>
          </a:r>
          <a:r>
            <a:rPr lang="en-GB" b="0" i="1" dirty="0" smtClean="0"/>
            <a:t> wants to provide you with tools to help create and develop trusted relationships with those people that use your services.</a:t>
          </a:r>
          <a:endParaRPr lang="en-GB" b="0" dirty="0">
            <a:latin typeface="Calibri" panose="020F0502020204030204"/>
            <a:ea typeface="+mn-ea"/>
            <a:cs typeface="+mn-cs"/>
          </a:endParaRPr>
        </a:p>
      </dgm:t>
    </dgm:pt>
    <dgm:pt modelId="{30A68C53-5F1A-4316-9590-42A133756D3A}" type="parTrans" cxnId="{57D367D0-9035-466E-9599-8A93EBE51F0C}">
      <dgm:prSet/>
      <dgm:spPr/>
      <dgm:t>
        <a:bodyPr/>
        <a:lstStyle/>
        <a:p>
          <a:endParaRPr lang="en-GB"/>
        </a:p>
      </dgm:t>
    </dgm:pt>
    <dgm:pt modelId="{B4275689-B236-4C4D-8E43-A01C30865223}" type="sibTrans" cxnId="{57D367D0-9035-466E-9599-8A93EBE51F0C}">
      <dgm:prSet/>
      <dgm:spPr/>
      <dgm:t>
        <a:bodyPr/>
        <a:lstStyle/>
        <a:p>
          <a:endParaRPr lang="en-GB"/>
        </a:p>
      </dgm:t>
    </dgm:pt>
    <dgm:pt modelId="{7F6AAE82-A2B3-4EC6-A3A9-EDF8E0EC80DD}">
      <dgm:prSet phldrT="[Text]">
        <dgm:style>
          <a:lnRef idx="2">
            <a:schemeClr val="accent5"/>
          </a:lnRef>
          <a:fillRef idx="1">
            <a:schemeClr val="lt1"/>
          </a:fillRef>
          <a:effectRef idx="0">
            <a:schemeClr val="accent5"/>
          </a:effectRef>
          <a:fontRef idx="minor">
            <a:schemeClr val="dk1"/>
          </a:fontRef>
        </dgm:style>
      </dgm:prSet>
      <dgm:spPr>
        <a:xfrm>
          <a:off x="1426157" y="283157"/>
          <a:ext cx="2688336" cy="2688336"/>
        </a:xfrm>
      </dgm:spPr>
      <dgm:t>
        <a:bodyPr/>
        <a:lstStyle/>
        <a:p>
          <a:r>
            <a:rPr lang="en-GB" b="1" dirty="0" smtClean="0">
              <a:latin typeface="Calibri" panose="020F0502020204030204"/>
              <a:ea typeface="+mn-ea"/>
              <a:cs typeface="+mn-cs"/>
            </a:rPr>
            <a:t>Exploring Leadership</a:t>
          </a:r>
        </a:p>
        <a:p>
          <a:r>
            <a:rPr lang="en-GB" b="0" i="1" dirty="0" err="1" smtClean="0"/>
            <a:t>Cyrenians</a:t>
          </a:r>
          <a:r>
            <a:rPr lang="en-GB" b="0" i="1" dirty="0" smtClean="0"/>
            <a:t> wants to create opportunities to learn from one another.  Providing spaces where people have the opportunity to be innovative, think and share their experiences and see how they can be part of changing the systems.</a:t>
          </a:r>
          <a:endParaRPr lang="en-GB" b="0" dirty="0">
            <a:latin typeface="Calibri" panose="020F0502020204030204"/>
            <a:ea typeface="+mn-ea"/>
            <a:cs typeface="+mn-cs"/>
          </a:endParaRPr>
        </a:p>
      </dgm:t>
    </dgm:pt>
    <dgm:pt modelId="{B5FE7DF6-437D-4E89-B89E-15AF1AC33FB8}" type="parTrans" cxnId="{68BEE475-78F7-4B36-A15C-C289CD4E3C1E}">
      <dgm:prSet/>
      <dgm:spPr/>
      <dgm:t>
        <a:bodyPr/>
        <a:lstStyle/>
        <a:p>
          <a:endParaRPr lang="en-GB"/>
        </a:p>
      </dgm:t>
    </dgm:pt>
    <dgm:pt modelId="{ADED72D0-EC13-409B-B490-E20D10C27B79}" type="sibTrans" cxnId="{68BEE475-78F7-4B36-A15C-C289CD4E3C1E}">
      <dgm:prSet/>
      <dgm:spPr/>
      <dgm:t>
        <a:bodyPr/>
        <a:lstStyle/>
        <a:p>
          <a:endParaRPr lang="en-GB"/>
        </a:p>
      </dgm:t>
    </dgm:pt>
    <dgm:pt modelId="{E99AB75B-5397-4876-BA21-DFE3CB5EFB61}">
      <dgm:prSet phldrT="[Text]">
        <dgm:style>
          <a:lnRef idx="2">
            <a:schemeClr val="accent5"/>
          </a:lnRef>
          <a:fillRef idx="1">
            <a:schemeClr val="lt1"/>
          </a:fillRef>
          <a:effectRef idx="0">
            <a:schemeClr val="accent5"/>
          </a:effectRef>
          <a:fontRef idx="minor">
            <a:schemeClr val="dk1"/>
          </a:fontRef>
        </dgm:style>
      </dgm:prSet>
      <dgm:spPr>
        <a:xfrm>
          <a:off x="1335906" y="283157"/>
          <a:ext cx="2688336" cy="2688336"/>
        </a:xfrm>
      </dgm:spPr>
      <dgm:t>
        <a:bodyPr/>
        <a:lstStyle/>
        <a:p>
          <a:r>
            <a:rPr lang="en-GB" b="1" dirty="0" smtClean="0">
              <a:latin typeface="Calibri" panose="020F0502020204030204"/>
              <a:ea typeface="+mn-ea"/>
              <a:cs typeface="+mn-cs"/>
            </a:rPr>
            <a:t>Measure and Value</a:t>
          </a:r>
          <a:endParaRPr lang="en-GB" b="1" dirty="0">
            <a:latin typeface="Calibri" panose="020F0502020204030204"/>
            <a:ea typeface="+mn-ea"/>
            <a:cs typeface="+mn-cs"/>
          </a:endParaRPr>
        </a:p>
        <a:p>
          <a:r>
            <a:rPr lang="en-GB" b="0" i="1" dirty="0" smtClean="0"/>
            <a:t>Recognising we need to </a:t>
          </a:r>
          <a:r>
            <a:rPr lang="en-GB" i="1" dirty="0" smtClean="0"/>
            <a:t>develop tools that create confidence and competence in the value of gathering data? How best do we tell our stories and inform others and our services, using that data? </a:t>
          </a:r>
          <a:endParaRPr lang="en-GB" b="0" dirty="0">
            <a:latin typeface="Calibri" panose="020F0502020204030204"/>
            <a:ea typeface="+mn-ea"/>
            <a:cs typeface="+mn-cs"/>
          </a:endParaRPr>
        </a:p>
      </dgm:t>
    </dgm:pt>
    <dgm:pt modelId="{E54CF2A2-E158-4D26-AE3E-21612A660C52}" type="parTrans" cxnId="{8B3138FB-82E7-4DC6-A7AB-120F235F4343}">
      <dgm:prSet/>
      <dgm:spPr/>
      <dgm:t>
        <a:bodyPr/>
        <a:lstStyle/>
        <a:p>
          <a:endParaRPr lang="en-GB"/>
        </a:p>
      </dgm:t>
    </dgm:pt>
    <dgm:pt modelId="{B42B24DD-1E9F-405A-8082-6D814234627E}" type="sibTrans" cxnId="{8B3138FB-82E7-4DC6-A7AB-120F235F4343}">
      <dgm:prSet/>
      <dgm:spPr/>
      <dgm:t>
        <a:bodyPr/>
        <a:lstStyle/>
        <a:p>
          <a:endParaRPr lang="en-GB"/>
        </a:p>
      </dgm:t>
    </dgm:pt>
    <dgm:pt modelId="{0D430244-B578-4E88-8CD5-1A07156EF271}">
      <dgm:prSet phldrT="[Text]">
        <dgm:style>
          <a:lnRef idx="2">
            <a:schemeClr val="accent5"/>
          </a:lnRef>
          <a:fillRef idx="1">
            <a:schemeClr val="lt1"/>
          </a:fillRef>
          <a:effectRef idx="0">
            <a:schemeClr val="accent5"/>
          </a:effectRef>
          <a:fontRef idx="minor">
            <a:schemeClr val="dk1"/>
          </a:fontRef>
        </dgm:style>
      </dgm:prSet>
      <dgm:spPr>
        <a:xfrm>
          <a:off x="1335906" y="192906"/>
          <a:ext cx="2688336" cy="2688336"/>
        </a:xfrm>
      </dgm:spPr>
      <dgm:t>
        <a:bodyPr/>
        <a:lstStyle/>
        <a:p>
          <a:pPr algn="ctr"/>
          <a:r>
            <a:rPr lang="en-GB" b="1" dirty="0" smtClean="0">
              <a:latin typeface="Calibri" panose="020F0502020204030204"/>
              <a:ea typeface="+mn-ea"/>
              <a:cs typeface="+mn-cs"/>
            </a:rPr>
            <a:t>Values Led</a:t>
          </a:r>
        </a:p>
        <a:p>
          <a:pPr algn="ctr"/>
          <a:r>
            <a:rPr lang="en-GB" b="0" i="1" dirty="0" smtClean="0"/>
            <a:t>Offering opportunities to explore our understanding of our personal values and their connections to the organisational values.</a:t>
          </a:r>
          <a:endParaRPr lang="en-GB" b="0" dirty="0">
            <a:latin typeface="Calibri" panose="020F0502020204030204"/>
            <a:ea typeface="+mn-ea"/>
            <a:cs typeface="+mn-cs"/>
          </a:endParaRPr>
        </a:p>
      </dgm:t>
    </dgm:pt>
    <dgm:pt modelId="{7CB3C78C-432E-4D5F-8EFF-83B82F6C88A7}" type="parTrans" cxnId="{169B2958-0B44-462A-BC99-20231DDC69A8}">
      <dgm:prSet/>
      <dgm:spPr/>
      <dgm:t>
        <a:bodyPr/>
        <a:lstStyle/>
        <a:p>
          <a:endParaRPr lang="en-GB"/>
        </a:p>
      </dgm:t>
    </dgm:pt>
    <dgm:pt modelId="{8670DEA1-591F-4D2B-8FFF-05C05196F77B}" type="sibTrans" cxnId="{169B2958-0B44-462A-BC99-20231DDC69A8}">
      <dgm:prSet/>
      <dgm:spPr/>
      <dgm:t>
        <a:bodyPr/>
        <a:lstStyle/>
        <a:p>
          <a:endParaRPr lang="en-GB"/>
        </a:p>
      </dgm:t>
    </dgm:pt>
    <dgm:pt modelId="{45DBB7A5-CBC6-442D-893E-ACB6CE8C953E}" type="pres">
      <dgm:prSet presAssocID="{E023E2DD-7AAC-4070-801E-AAF51D1B240B}" presName="compositeShape" presStyleCnt="0">
        <dgm:presLayoutVars>
          <dgm:chMax val="7"/>
          <dgm:dir/>
          <dgm:resizeHandles val="exact"/>
        </dgm:presLayoutVars>
      </dgm:prSet>
      <dgm:spPr/>
      <dgm:t>
        <a:bodyPr/>
        <a:lstStyle/>
        <a:p>
          <a:endParaRPr lang="en-GB"/>
        </a:p>
      </dgm:t>
    </dgm:pt>
    <dgm:pt modelId="{19DA418B-0E65-4599-86C3-CB50CAD4D1F8}" type="pres">
      <dgm:prSet presAssocID="{E023E2DD-7AAC-4070-801E-AAF51D1B240B}" presName="wedge1" presStyleLbl="node1" presStyleIdx="0" presStyleCnt="4"/>
      <dgm:spPr>
        <a:prstGeom prst="pie">
          <a:avLst>
            <a:gd name="adj1" fmla="val 16200000"/>
            <a:gd name="adj2" fmla="val 0"/>
          </a:avLst>
        </a:prstGeom>
      </dgm:spPr>
      <dgm:t>
        <a:bodyPr/>
        <a:lstStyle/>
        <a:p>
          <a:endParaRPr lang="en-GB"/>
        </a:p>
      </dgm:t>
    </dgm:pt>
    <dgm:pt modelId="{D619E348-96E0-435E-BF93-AF2358EE016A}" type="pres">
      <dgm:prSet presAssocID="{E023E2DD-7AAC-4070-801E-AAF51D1B240B}" presName="dummy1a" presStyleCnt="0"/>
      <dgm:spPr/>
      <dgm:t>
        <a:bodyPr/>
        <a:lstStyle/>
        <a:p>
          <a:endParaRPr lang="en-GB"/>
        </a:p>
      </dgm:t>
    </dgm:pt>
    <dgm:pt modelId="{E9ECBB3A-DB37-4C52-972E-55A013FD13D2}" type="pres">
      <dgm:prSet presAssocID="{E023E2DD-7AAC-4070-801E-AAF51D1B240B}" presName="dummy1b" presStyleCnt="0"/>
      <dgm:spPr/>
      <dgm:t>
        <a:bodyPr/>
        <a:lstStyle/>
        <a:p>
          <a:endParaRPr lang="en-GB"/>
        </a:p>
      </dgm:t>
    </dgm:pt>
    <dgm:pt modelId="{DDC197EB-67AA-48A4-B3B0-E9D3E2B06750}" type="pres">
      <dgm:prSet presAssocID="{E023E2DD-7AAC-4070-801E-AAF51D1B240B}" presName="wedge1Tx" presStyleLbl="node1" presStyleIdx="0" presStyleCnt="4">
        <dgm:presLayoutVars>
          <dgm:chMax val="0"/>
          <dgm:chPref val="0"/>
          <dgm:bulletEnabled val="1"/>
        </dgm:presLayoutVars>
      </dgm:prSet>
      <dgm:spPr/>
      <dgm:t>
        <a:bodyPr/>
        <a:lstStyle/>
        <a:p>
          <a:endParaRPr lang="en-GB"/>
        </a:p>
      </dgm:t>
    </dgm:pt>
    <dgm:pt modelId="{95A7A0B3-CD57-49E1-8C11-4B06F5AA9FF8}" type="pres">
      <dgm:prSet presAssocID="{E023E2DD-7AAC-4070-801E-AAF51D1B240B}" presName="wedge2" presStyleLbl="node1" presStyleIdx="1" presStyleCnt="4" custLinFactNeighborY="-296"/>
      <dgm:spPr>
        <a:prstGeom prst="pie">
          <a:avLst>
            <a:gd name="adj1" fmla="val 0"/>
            <a:gd name="adj2" fmla="val 5400000"/>
          </a:avLst>
        </a:prstGeom>
      </dgm:spPr>
      <dgm:t>
        <a:bodyPr/>
        <a:lstStyle/>
        <a:p>
          <a:endParaRPr lang="en-GB"/>
        </a:p>
      </dgm:t>
    </dgm:pt>
    <dgm:pt modelId="{E946D00A-FF7A-4442-8EC6-C603ED178DA6}" type="pres">
      <dgm:prSet presAssocID="{E023E2DD-7AAC-4070-801E-AAF51D1B240B}" presName="dummy2a" presStyleCnt="0"/>
      <dgm:spPr/>
      <dgm:t>
        <a:bodyPr/>
        <a:lstStyle/>
        <a:p>
          <a:endParaRPr lang="en-GB"/>
        </a:p>
      </dgm:t>
    </dgm:pt>
    <dgm:pt modelId="{6B39142F-0D93-4B3B-A5BC-F4FD8BA8F1FE}" type="pres">
      <dgm:prSet presAssocID="{E023E2DD-7AAC-4070-801E-AAF51D1B240B}" presName="dummy2b" presStyleCnt="0"/>
      <dgm:spPr/>
      <dgm:t>
        <a:bodyPr/>
        <a:lstStyle/>
        <a:p>
          <a:endParaRPr lang="en-GB"/>
        </a:p>
      </dgm:t>
    </dgm:pt>
    <dgm:pt modelId="{2DB3CE70-0E99-4148-B8AB-9AC7A17B7E5C}" type="pres">
      <dgm:prSet presAssocID="{E023E2DD-7AAC-4070-801E-AAF51D1B240B}" presName="wedge2Tx" presStyleLbl="node1" presStyleIdx="1" presStyleCnt="4">
        <dgm:presLayoutVars>
          <dgm:chMax val="0"/>
          <dgm:chPref val="0"/>
          <dgm:bulletEnabled val="1"/>
        </dgm:presLayoutVars>
      </dgm:prSet>
      <dgm:spPr/>
      <dgm:t>
        <a:bodyPr/>
        <a:lstStyle/>
        <a:p>
          <a:endParaRPr lang="en-GB"/>
        </a:p>
      </dgm:t>
    </dgm:pt>
    <dgm:pt modelId="{DD84E3DB-3CCD-4F39-94B2-BA9082BD45CC}" type="pres">
      <dgm:prSet presAssocID="{E023E2DD-7AAC-4070-801E-AAF51D1B240B}" presName="wedge3" presStyleLbl="node1" presStyleIdx="2" presStyleCnt="4"/>
      <dgm:spPr>
        <a:prstGeom prst="pie">
          <a:avLst>
            <a:gd name="adj1" fmla="val 5400000"/>
            <a:gd name="adj2" fmla="val 10800000"/>
          </a:avLst>
        </a:prstGeom>
      </dgm:spPr>
      <dgm:t>
        <a:bodyPr/>
        <a:lstStyle/>
        <a:p>
          <a:endParaRPr lang="en-GB"/>
        </a:p>
      </dgm:t>
    </dgm:pt>
    <dgm:pt modelId="{481A7490-A770-4BBF-AF92-28494366BCF6}" type="pres">
      <dgm:prSet presAssocID="{E023E2DD-7AAC-4070-801E-AAF51D1B240B}" presName="dummy3a" presStyleCnt="0"/>
      <dgm:spPr/>
      <dgm:t>
        <a:bodyPr/>
        <a:lstStyle/>
        <a:p>
          <a:endParaRPr lang="en-GB"/>
        </a:p>
      </dgm:t>
    </dgm:pt>
    <dgm:pt modelId="{E0D97E8B-05D9-4040-89FE-AA18CD4BF78E}" type="pres">
      <dgm:prSet presAssocID="{E023E2DD-7AAC-4070-801E-AAF51D1B240B}" presName="dummy3b" presStyleCnt="0"/>
      <dgm:spPr/>
      <dgm:t>
        <a:bodyPr/>
        <a:lstStyle/>
        <a:p>
          <a:endParaRPr lang="en-GB"/>
        </a:p>
      </dgm:t>
    </dgm:pt>
    <dgm:pt modelId="{5B44D8BB-1557-4F4F-A6C3-AAF31BA1F55D}" type="pres">
      <dgm:prSet presAssocID="{E023E2DD-7AAC-4070-801E-AAF51D1B240B}" presName="wedge3Tx" presStyleLbl="node1" presStyleIdx="2" presStyleCnt="4">
        <dgm:presLayoutVars>
          <dgm:chMax val="0"/>
          <dgm:chPref val="0"/>
          <dgm:bulletEnabled val="1"/>
        </dgm:presLayoutVars>
      </dgm:prSet>
      <dgm:spPr/>
      <dgm:t>
        <a:bodyPr/>
        <a:lstStyle/>
        <a:p>
          <a:endParaRPr lang="en-GB"/>
        </a:p>
      </dgm:t>
    </dgm:pt>
    <dgm:pt modelId="{0356E306-3473-4854-A4EC-5430D138527D}" type="pres">
      <dgm:prSet presAssocID="{E023E2DD-7AAC-4070-801E-AAF51D1B240B}" presName="wedge4" presStyleLbl="node1" presStyleIdx="3" presStyleCnt="4"/>
      <dgm:spPr>
        <a:prstGeom prst="pie">
          <a:avLst>
            <a:gd name="adj1" fmla="val 10800000"/>
            <a:gd name="adj2" fmla="val 16200000"/>
          </a:avLst>
        </a:prstGeom>
      </dgm:spPr>
      <dgm:t>
        <a:bodyPr/>
        <a:lstStyle/>
        <a:p>
          <a:endParaRPr lang="en-GB"/>
        </a:p>
      </dgm:t>
    </dgm:pt>
    <dgm:pt modelId="{CAFE22D1-68C8-41D5-B0F6-2BDD437D030F}" type="pres">
      <dgm:prSet presAssocID="{E023E2DD-7AAC-4070-801E-AAF51D1B240B}" presName="dummy4a" presStyleCnt="0"/>
      <dgm:spPr/>
      <dgm:t>
        <a:bodyPr/>
        <a:lstStyle/>
        <a:p>
          <a:endParaRPr lang="en-GB"/>
        </a:p>
      </dgm:t>
    </dgm:pt>
    <dgm:pt modelId="{4D3D21EB-0315-449A-961A-CAE899DF26A0}" type="pres">
      <dgm:prSet presAssocID="{E023E2DD-7AAC-4070-801E-AAF51D1B240B}" presName="dummy4b" presStyleCnt="0"/>
      <dgm:spPr/>
      <dgm:t>
        <a:bodyPr/>
        <a:lstStyle/>
        <a:p>
          <a:endParaRPr lang="en-GB"/>
        </a:p>
      </dgm:t>
    </dgm:pt>
    <dgm:pt modelId="{780FCDE9-C3D6-4AA4-B21F-574CAA956D33}" type="pres">
      <dgm:prSet presAssocID="{E023E2DD-7AAC-4070-801E-AAF51D1B240B}" presName="wedge4Tx" presStyleLbl="node1" presStyleIdx="3" presStyleCnt="4">
        <dgm:presLayoutVars>
          <dgm:chMax val="0"/>
          <dgm:chPref val="0"/>
          <dgm:bulletEnabled val="1"/>
        </dgm:presLayoutVars>
      </dgm:prSet>
      <dgm:spPr/>
      <dgm:t>
        <a:bodyPr/>
        <a:lstStyle/>
        <a:p>
          <a:endParaRPr lang="en-GB"/>
        </a:p>
      </dgm:t>
    </dgm:pt>
    <dgm:pt modelId="{DF4614F0-3C3F-4EFA-B122-CA2B6DCB2CBE}" type="pres">
      <dgm:prSet presAssocID="{B4275689-B236-4C4D-8E43-A01C30865223}" presName="arrowWedge1" presStyleLbl="fgSibTrans2D1" presStyleIdx="0" presStyleCnt="4"/>
      <dgm:spPr>
        <a:xfrm>
          <a:off x="1259736" y="26485"/>
          <a:ext cx="3021177" cy="3021177"/>
        </a:xfrm>
        <a:prstGeom prst="circularArrow">
          <a:avLst>
            <a:gd name="adj1" fmla="val 5085"/>
            <a:gd name="adj2" fmla="val 327528"/>
            <a:gd name="adj3" fmla="val 21272472"/>
            <a:gd name="adj4" fmla="val 16200000"/>
            <a:gd name="adj5" fmla="val 5932"/>
          </a:avLst>
        </a:prstGeom>
        <a:solidFill>
          <a:srgbClr val="008DAB"/>
        </a:solidFill>
      </dgm:spPr>
      <dgm:t>
        <a:bodyPr/>
        <a:lstStyle/>
        <a:p>
          <a:endParaRPr lang="en-GB"/>
        </a:p>
      </dgm:t>
    </dgm:pt>
    <dgm:pt modelId="{56B17B2B-3BC6-4C80-A592-BA4F0FA249DA}" type="pres">
      <dgm:prSet presAssocID="{ADED72D0-EC13-409B-B490-E20D10C27B79}" presName="arrowWedge2" presStyleLbl="fgSibTrans2D1" presStyleIdx="1" presStyleCnt="4"/>
      <dgm:spPr>
        <a:xfrm>
          <a:off x="1259736" y="116736"/>
          <a:ext cx="3021177" cy="3021177"/>
        </a:xfrm>
        <a:prstGeom prst="circularArrow">
          <a:avLst>
            <a:gd name="adj1" fmla="val 5085"/>
            <a:gd name="adj2" fmla="val 327528"/>
            <a:gd name="adj3" fmla="val 5072472"/>
            <a:gd name="adj4" fmla="val 0"/>
            <a:gd name="adj5" fmla="val 5932"/>
          </a:avLst>
        </a:prstGeom>
        <a:solidFill>
          <a:srgbClr val="008DAB"/>
        </a:solidFill>
      </dgm:spPr>
      <dgm:t>
        <a:bodyPr/>
        <a:lstStyle/>
        <a:p>
          <a:endParaRPr lang="en-GB"/>
        </a:p>
      </dgm:t>
    </dgm:pt>
    <dgm:pt modelId="{0E1E5E01-BB5A-4FDD-8B41-DA149BAF2639}" type="pres">
      <dgm:prSet presAssocID="{B42B24DD-1E9F-405A-8082-6D814234627E}" presName="arrowWedge3" presStyleLbl="fgSibTrans2D1" presStyleIdx="2" presStyleCnt="4"/>
      <dgm:spPr>
        <a:xfrm>
          <a:off x="1169485" y="116736"/>
          <a:ext cx="3021177" cy="3021177"/>
        </a:xfrm>
        <a:prstGeom prst="circularArrow">
          <a:avLst>
            <a:gd name="adj1" fmla="val 5085"/>
            <a:gd name="adj2" fmla="val 327528"/>
            <a:gd name="adj3" fmla="val 10472472"/>
            <a:gd name="adj4" fmla="val 5400000"/>
            <a:gd name="adj5" fmla="val 5932"/>
          </a:avLst>
        </a:prstGeom>
        <a:solidFill>
          <a:srgbClr val="008DAB"/>
        </a:solidFill>
        <a:ln>
          <a:solidFill>
            <a:schemeClr val="accent1">
              <a:lumMod val="75000"/>
            </a:schemeClr>
          </a:solidFill>
        </a:ln>
      </dgm:spPr>
      <dgm:t>
        <a:bodyPr/>
        <a:lstStyle/>
        <a:p>
          <a:endParaRPr lang="en-GB"/>
        </a:p>
      </dgm:t>
    </dgm:pt>
    <dgm:pt modelId="{7CE9E78C-62F3-4973-8C60-AD9F1FE54ED0}" type="pres">
      <dgm:prSet presAssocID="{8670DEA1-591F-4D2B-8FFF-05C05196F77B}" presName="arrowWedge4" presStyleLbl="fgSibTrans2D1" presStyleIdx="3" presStyleCnt="4"/>
      <dgm:spPr>
        <a:xfrm>
          <a:off x="1169485" y="26485"/>
          <a:ext cx="3021177" cy="3021177"/>
        </a:xfrm>
        <a:prstGeom prst="circularArrow">
          <a:avLst>
            <a:gd name="adj1" fmla="val 5085"/>
            <a:gd name="adj2" fmla="val 327528"/>
            <a:gd name="adj3" fmla="val 15872472"/>
            <a:gd name="adj4" fmla="val 10800000"/>
            <a:gd name="adj5" fmla="val 5932"/>
          </a:avLst>
        </a:prstGeom>
        <a:solidFill>
          <a:srgbClr val="008DAB"/>
        </a:solidFill>
        <a:ln>
          <a:solidFill>
            <a:schemeClr val="accent1">
              <a:lumMod val="75000"/>
            </a:schemeClr>
          </a:solidFill>
        </a:ln>
      </dgm:spPr>
      <dgm:t>
        <a:bodyPr/>
        <a:lstStyle/>
        <a:p>
          <a:endParaRPr lang="en-GB"/>
        </a:p>
      </dgm:t>
    </dgm:pt>
  </dgm:ptLst>
  <dgm:cxnLst>
    <dgm:cxn modelId="{54F27AFD-A5D4-4C68-86E4-2822F8FBD651}" type="presOf" srcId="{ABE847CC-FD7D-44E5-ABE2-6AEC145D8C6F}" destId="{DDC197EB-67AA-48A4-B3B0-E9D3E2B06750}" srcOrd="1" destOrd="0" presId="urn:microsoft.com/office/officeart/2005/8/layout/cycle8"/>
    <dgm:cxn modelId="{8A8FAA95-7E0E-4AEA-9C03-9C9BFA203967}" type="presOf" srcId="{E99AB75B-5397-4876-BA21-DFE3CB5EFB61}" destId="{5B44D8BB-1557-4F4F-A6C3-AAF31BA1F55D}" srcOrd="1" destOrd="0" presId="urn:microsoft.com/office/officeart/2005/8/layout/cycle8"/>
    <dgm:cxn modelId="{E2ADC63A-0FCB-448E-AAA3-83AF067B7BA8}" type="presOf" srcId="{7F6AAE82-A2B3-4EC6-A3A9-EDF8E0EC80DD}" destId="{95A7A0B3-CD57-49E1-8C11-4B06F5AA9FF8}" srcOrd="0" destOrd="0" presId="urn:microsoft.com/office/officeart/2005/8/layout/cycle8"/>
    <dgm:cxn modelId="{68BEE475-78F7-4B36-A15C-C289CD4E3C1E}" srcId="{E023E2DD-7AAC-4070-801E-AAF51D1B240B}" destId="{7F6AAE82-A2B3-4EC6-A3A9-EDF8E0EC80DD}" srcOrd="1" destOrd="0" parTransId="{B5FE7DF6-437D-4E89-B89E-15AF1AC33FB8}" sibTransId="{ADED72D0-EC13-409B-B490-E20D10C27B79}"/>
    <dgm:cxn modelId="{169B2958-0B44-462A-BC99-20231DDC69A8}" srcId="{E023E2DD-7AAC-4070-801E-AAF51D1B240B}" destId="{0D430244-B578-4E88-8CD5-1A07156EF271}" srcOrd="3" destOrd="0" parTransId="{7CB3C78C-432E-4D5F-8EFF-83B82F6C88A7}" sibTransId="{8670DEA1-591F-4D2B-8FFF-05C05196F77B}"/>
    <dgm:cxn modelId="{57D367D0-9035-466E-9599-8A93EBE51F0C}" srcId="{E023E2DD-7AAC-4070-801E-AAF51D1B240B}" destId="{ABE847CC-FD7D-44E5-ABE2-6AEC145D8C6F}" srcOrd="0" destOrd="0" parTransId="{30A68C53-5F1A-4316-9590-42A133756D3A}" sibTransId="{B4275689-B236-4C4D-8E43-A01C30865223}"/>
    <dgm:cxn modelId="{393B2C48-F126-40B1-8B62-BA97B9388AAA}" type="presOf" srcId="{0D430244-B578-4E88-8CD5-1A07156EF271}" destId="{780FCDE9-C3D6-4AA4-B21F-574CAA956D33}" srcOrd="1" destOrd="0" presId="urn:microsoft.com/office/officeart/2005/8/layout/cycle8"/>
    <dgm:cxn modelId="{4BB6E9ED-31F4-4A47-99ED-5DF6D23C69D9}" type="presOf" srcId="{E99AB75B-5397-4876-BA21-DFE3CB5EFB61}" destId="{DD84E3DB-3CCD-4F39-94B2-BA9082BD45CC}" srcOrd="0" destOrd="0" presId="urn:microsoft.com/office/officeart/2005/8/layout/cycle8"/>
    <dgm:cxn modelId="{C203910A-4BC9-4FAD-BB06-E84822B78D2C}" type="presOf" srcId="{7F6AAE82-A2B3-4EC6-A3A9-EDF8E0EC80DD}" destId="{2DB3CE70-0E99-4148-B8AB-9AC7A17B7E5C}" srcOrd="1" destOrd="0" presId="urn:microsoft.com/office/officeart/2005/8/layout/cycle8"/>
    <dgm:cxn modelId="{398DAFEA-ADD5-434C-9BD4-FDA7438DCF35}" type="presOf" srcId="{E023E2DD-7AAC-4070-801E-AAF51D1B240B}" destId="{45DBB7A5-CBC6-442D-893E-ACB6CE8C953E}" srcOrd="0" destOrd="0" presId="urn:microsoft.com/office/officeart/2005/8/layout/cycle8"/>
    <dgm:cxn modelId="{07613720-26A7-414F-9765-5CC72D53E703}" type="presOf" srcId="{ABE847CC-FD7D-44E5-ABE2-6AEC145D8C6F}" destId="{19DA418B-0E65-4599-86C3-CB50CAD4D1F8}" srcOrd="0" destOrd="0" presId="urn:microsoft.com/office/officeart/2005/8/layout/cycle8"/>
    <dgm:cxn modelId="{35D68B0E-6073-4E3A-9C03-0583EED9095E}" type="presOf" srcId="{0D430244-B578-4E88-8CD5-1A07156EF271}" destId="{0356E306-3473-4854-A4EC-5430D138527D}" srcOrd="0" destOrd="0" presId="urn:microsoft.com/office/officeart/2005/8/layout/cycle8"/>
    <dgm:cxn modelId="{8B3138FB-82E7-4DC6-A7AB-120F235F4343}" srcId="{E023E2DD-7AAC-4070-801E-AAF51D1B240B}" destId="{E99AB75B-5397-4876-BA21-DFE3CB5EFB61}" srcOrd="2" destOrd="0" parTransId="{E54CF2A2-E158-4D26-AE3E-21612A660C52}" sibTransId="{B42B24DD-1E9F-405A-8082-6D814234627E}"/>
    <dgm:cxn modelId="{74D64DEA-9B99-40E1-91C2-05BB7F6C4BBD}" type="presParOf" srcId="{45DBB7A5-CBC6-442D-893E-ACB6CE8C953E}" destId="{19DA418B-0E65-4599-86C3-CB50CAD4D1F8}" srcOrd="0" destOrd="0" presId="urn:microsoft.com/office/officeart/2005/8/layout/cycle8"/>
    <dgm:cxn modelId="{4F2A28B9-88E7-49B0-9894-8BC8009E0C19}" type="presParOf" srcId="{45DBB7A5-CBC6-442D-893E-ACB6CE8C953E}" destId="{D619E348-96E0-435E-BF93-AF2358EE016A}" srcOrd="1" destOrd="0" presId="urn:microsoft.com/office/officeart/2005/8/layout/cycle8"/>
    <dgm:cxn modelId="{17CA3C85-79A1-4064-9916-59CCAF48E56E}" type="presParOf" srcId="{45DBB7A5-CBC6-442D-893E-ACB6CE8C953E}" destId="{E9ECBB3A-DB37-4C52-972E-55A013FD13D2}" srcOrd="2" destOrd="0" presId="urn:microsoft.com/office/officeart/2005/8/layout/cycle8"/>
    <dgm:cxn modelId="{6CB72AAB-3E70-4556-9974-C93B8CD8073C}" type="presParOf" srcId="{45DBB7A5-CBC6-442D-893E-ACB6CE8C953E}" destId="{DDC197EB-67AA-48A4-B3B0-E9D3E2B06750}" srcOrd="3" destOrd="0" presId="urn:microsoft.com/office/officeart/2005/8/layout/cycle8"/>
    <dgm:cxn modelId="{5F339BE6-E586-4CE9-A9A0-11A58591300B}" type="presParOf" srcId="{45DBB7A5-CBC6-442D-893E-ACB6CE8C953E}" destId="{95A7A0B3-CD57-49E1-8C11-4B06F5AA9FF8}" srcOrd="4" destOrd="0" presId="urn:microsoft.com/office/officeart/2005/8/layout/cycle8"/>
    <dgm:cxn modelId="{E09CCDF6-720B-4F18-9EAE-873F748846E9}" type="presParOf" srcId="{45DBB7A5-CBC6-442D-893E-ACB6CE8C953E}" destId="{E946D00A-FF7A-4442-8EC6-C603ED178DA6}" srcOrd="5" destOrd="0" presId="urn:microsoft.com/office/officeart/2005/8/layout/cycle8"/>
    <dgm:cxn modelId="{0BEB3063-D360-491F-9CF2-B064CB00957A}" type="presParOf" srcId="{45DBB7A5-CBC6-442D-893E-ACB6CE8C953E}" destId="{6B39142F-0D93-4B3B-A5BC-F4FD8BA8F1FE}" srcOrd="6" destOrd="0" presId="urn:microsoft.com/office/officeart/2005/8/layout/cycle8"/>
    <dgm:cxn modelId="{69A4E560-8266-4CF7-8C8D-BAE6FE0458A4}" type="presParOf" srcId="{45DBB7A5-CBC6-442D-893E-ACB6CE8C953E}" destId="{2DB3CE70-0E99-4148-B8AB-9AC7A17B7E5C}" srcOrd="7" destOrd="0" presId="urn:microsoft.com/office/officeart/2005/8/layout/cycle8"/>
    <dgm:cxn modelId="{49F4A86C-0FF5-43AA-8C65-27B8CCCCB075}" type="presParOf" srcId="{45DBB7A5-CBC6-442D-893E-ACB6CE8C953E}" destId="{DD84E3DB-3CCD-4F39-94B2-BA9082BD45CC}" srcOrd="8" destOrd="0" presId="urn:microsoft.com/office/officeart/2005/8/layout/cycle8"/>
    <dgm:cxn modelId="{BCBD247A-B10D-4484-976B-59CE7200270B}" type="presParOf" srcId="{45DBB7A5-CBC6-442D-893E-ACB6CE8C953E}" destId="{481A7490-A770-4BBF-AF92-28494366BCF6}" srcOrd="9" destOrd="0" presId="urn:microsoft.com/office/officeart/2005/8/layout/cycle8"/>
    <dgm:cxn modelId="{D06A35E7-E509-49A0-834A-E5BAD459D45A}" type="presParOf" srcId="{45DBB7A5-CBC6-442D-893E-ACB6CE8C953E}" destId="{E0D97E8B-05D9-4040-89FE-AA18CD4BF78E}" srcOrd="10" destOrd="0" presId="urn:microsoft.com/office/officeart/2005/8/layout/cycle8"/>
    <dgm:cxn modelId="{0CBEAF08-7FDA-4052-82BF-06E06DF13B58}" type="presParOf" srcId="{45DBB7A5-CBC6-442D-893E-ACB6CE8C953E}" destId="{5B44D8BB-1557-4F4F-A6C3-AAF31BA1F55D}" srcOrd="11" destOrd="0" presId="urn:microsoft.com/office/officeart/2005/8/layout/cycle8"/>
    <dgm:cxn modelId="{431D4FF8-80E8-430E-BB75-D6C7A25F6BBD}" type="presParOf" srcId="{45DBB7A5-CBC6-442D-893E-ACB6CE8C953E}" destId="{0356E306-3473-4854-A4EC-5430D138527D}" srcOrd="12" destOrd="0" presId="urn:microsoft.com/office/officeart/2005/8/layout/cycle8"/>
    <dgm:cxn modelId="{E180CD6C-EA3D-4BDF-A14F-35DB05FE8266}" type="presParOf" srcId="{45DBB7A5-CBC6-442D-893E-ACB6CE8C953E}" destId="{CAFE22D1-68C8-41D5-B0F6-2BDD437D030F}" srcOrd="13" destOrd="0" presId="urn:microsoft.com/office/officeart/2005/8/layout/cycle8"/>
    <dgm:cxn modelId="{1EAB1885-79C4-4C98-9A67-0AAB67C049B5}" type="presParOf" srcId="{45DBB7A5-CBC6-442D-893E-ACB6CE8C953E}" destId="{4D3D21EB-0315-449A-961A-CAE899DF26A0}" srcOrd="14" destOrd="0" presId="urn:microsoft.com/office/officeart/2005/8/layout/cycle8"/>
    <dgm:cxn modelId="{0C344A7F-E6AE-4153-BA76-DAE65152859E}" type="presParOf" srcId="{45DBB7A5-CBC6-442D-893E-ACB6CE8C953E}" destId="{780FCDE9-C3D6-4AA4-B21F-574CAA956D33}" srcOrd="15" destOrd="0" presId="urn:microsoft.com/office/officeart/2005/8/layout/cycle8"/>
    <dgm:cxn modelId="{A8CCDB86-8ADD-4EC1-8FE9-E037ADE48AE5}" type="presParOf" srcId="{45DBB7A5-CBC6-442D-893E-ACB6CE8C953E}" destId="{DF4614F0-3C3F-4EFA-B122-CA2B6DCB2CBE}" srcOrd="16" destOrd="0" presId="urn:microsoft.com/office/officeart/2005/8/layout/cycle8"/>
    <dgm:cxn modelId="{6BF442A7-80F9-4FE8-B629-531F2F7272DE}" type="presParOf" srcId="{45DBB7A5-CBC6-442D-893E-ACB6CE8C953E}" destId="{56B17B2B-3BC6-4C80-A592-BA4F0FA249DA}" srcOrd="17" destOrd="0" presId="urn:microsoft.com/office/officeart/2005/8/layout/cycle8"/>
    <dgm:cxn modelId="{1F555ACE-C393-41DB-881A-575643E2EC22}" type="presParOf" srcId="{45DBB7A5-CBC6-442D-893E-ACB6CE8C953E}" destId="{0E1E5E01-BB5A-4FDD-8B41-DA149BAF2639}" srcOrd="18" destOrd="0" presId="urn:microsoft.com/office/officeart/2005/8/layout/cycle8"/>
    <dgm:cxn modelId="{E41FE158-23C4-4009-8BF1-69CCA8E6B7A8}" type="presParOf" srcId="{45DBB7A5-CBC6-442D-893E-ACB6CE8C953E}" destId="{7CE9E78C-62F3-4973-8C60-AD9F1FE54ED0}"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DA418B-0E65-4599-86C3-CB50CAD4D1F8}">
      <dsp:nvSpPr>
        <dsp:cNvPr id="0" name=""/>
        <dsp:cNvSpPr/>
      </dsp:nvSpPr>
      <dsp:spPr>
        <a:xfrm>
          <a:off x="442118" y="530628"/>
          <a:ext cx="4107326" cy="4107326"/>
        </a:xfrm>
        <a:prstGeom prst="pie">
          <a:avLst>
            <a:gd name="adj1" fmla="val 16200000"/>
            <a:gd name="adj2" fmla="val 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b="1" kern="1200" dirty="0" smtClean="0">
              <a:latin typeface="Calibri" panose="020F0502020204030204"/>
              <a:ea typeface="+mn-ea"/>
              <a:cs typeface="+mn-cs"/>
            </a:rPr>
            <a:t>Relationship Based</a:t>
          </a:r>
        </a:p>
        <a:p>
          <a:pPr lvl="0" algn="ctr" defTabSz="355600">
            <a:lnSpc>
              <a:spcPct val="90000"/>
            </a:lnSpc>
            <a:spcBef>
              <a:spcPct val="0"/>
            </a:spcBef>
            <a:spcAft>
              <a:spcPct val="35000"/>
            </a:spcAft>
          </a:pPr>
          <a:r>
            <a:rPr lang="en-GB" sz="800" b="0" i="1" kern="1200" dirty="0" smtClean="0"/>
            <a:t>Recognising every interaction we have is relationship based and all behaviours are a form of communication.  </a:t>
          </a:r>
          <a:r>
            <a:rPr lang="en-GB" sz="800" b="0" i="1" kern="1200" dirty="0" err="1" smtClean="0"/>
            <a:t>Cyrenians</a:t>
          </a:r>
          <a:r>
            <a:rPr lang="en-GB" sz="800" b="0" i="1" kern="1200" dirty="0" smtClean="0"/>
            <a:t> wants to provide you with tools to help create and develop trusted relationships with those people that use your services.</a:t>
          </a:r>
          <a:endParaRPr lang="en-GB" sz="800" b="0" kern="1200" dirty="0">
            <a:latin typeface="Calibri" panose="020F0502020204030204"/>
            <a:ea typeface="+mn-ea"/>
            <a:cs typeface="+mn-cs"/>
          </a:endParaRPr>
        </a:p>
      </dsp:txBody>
      <dsp:txXfrm>
        <a:off x="2622423" y="1381920"/>
        <a:ext cx="1515798" cy="1124625"/>
      </dsp:txXfrm>
    </dsp:sp>
    <dsp:sp modelId="{95A7A0B3-CD57-49E1-8C11-4B06F5AA9FF8}">
      <dsp:nvSpPr>
        <dsp:cNvPr id="0" name=""/>
        <dsp:cNvSpPr/>
      </dsp:nvSpPr>
      <dsp:spPr>
        <a:xfrm>
          <a:off x="442118" y="656359"/>
          <a:ext cx="4107326" cy="4107326"/>
        </a:xfrm>
        <a:prstGeom prst="pie">
          <a:avLst>
            <a:gd name="adj1" fmla="val 0"/>
            <a:gd name="adj2" fmla="val 540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b="1" kern="1200" dirty="0" smtClean="0">
              <a:latin typeface="Calibri" panose="020F0502020204030204"/>
              <a:ea typeface="+mn-ea"/>
              <a:cs typeface="+mn-cs"/>
            </a:rPr>
            <a:t>Exploring Leadership</a:t>
          </a:r>
        </a:p>
        <a:p>
          <a:pPr lvl="0" algn="ctr" defTabSz="355600">
            <a:lnSpc>
              <a:spcPct val="90000"/>
            </a:lnSpc>
            <a:spcBef>
              <a:spcPct val="0"/>
            </a:spcBef>
            <a:spcAft>
              <a:spcPct val="35000"/>
            </a:spcAft>
          </a:pPr>
          <a:r>
            <a:rPr lang="en-GB" sz="800" b="0" i="1" kern="1200" dirty="0" err="1" smtClean="0"/>
            <a:t>Cyrenians</a:t>
          </a:r>
          <a:r>
            <a:rPr lang="en-GB" sz="800" b="0" i="1" kern="1200" dirty="0" smtClean="0"/>
            <a:t> wants to create opportunities to learn from one another.  Providing spaces where people have the opportunity to be innovative, think and share their experiences and see how they can be part of changing the systems.</a:t>
          </a:r>
          <a:endParaRPr lang="en-GB" sz="800" b="0" kern="1200" dirty="0">
            <a:latin typeface="Calibri" panose="020F0502020204030204"/>
            <a:ea typeface="+mn-ea"/>
            <a:cs typeface="+mn-cs"/>
          </a:endParaRPr>
        </a:p>
      </dsp:txBody>
      <dsp:txXfrm>
        <a:off x="2622423" y="2787768"/>
        <a:ext cx="1515798" cy="1124625"/>
      </dsp:txXfrm>
    </dsp:sp>
    <dsp:sp modelId="{DD84E3DB-3CCD-4F39-94B2-BA9082BD45CC}">
      <dsp:nvSpPr>
        <dsp:cNvPr id="0" name=""/>
        <dsp:cNvSpPr/>
      </dsp:nvSpPr>
      <dsp:spPr>
        <a:xfrm>
          <a:off x="304229" y="668517"/>
          <a:ext cx="4107326" cy="4107326"/>
        </a:xfrm>
        <a:prstGeom prst="pie">
          <a:avLst>
            <a:gd name="adj1" fmla="val 5400000"/>
            <a:gd name="adj2" fmla="val 1080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b="1" kern="1200" dirty="0" smtClean="0">
              <a:latin typeface="Calibri" panose="020F0502020204030204"/>
              <a:ea typeface="+mn-ea"/>
              <a:cs typeface="+mn-cs"/>
            </a:rPr>
            <a:t>Measure and Value</a:t>
          </a:r>
          <a:endParaRPr lang="en-GB" sz="800" b="1" kern="1200" dirty="0">
            <a:latin typeface="Calibri" panose="020F0502020204030204"/>
            <a:ea typeface="+mn-ea"/>
            <a:cs typeface="+mn-cs"/>
          </a:endParaRPr>
        </a:p>
        <a:p>
          <a:pPr lvl="0" algn="ctr" defTabSz="355600">
            <a:lnSpc>
              <a:spcPct val="90000"/>
            </a:lnSpc>
            <a:spcBef>
              <a:spcPct val="0"/>
            </a:spcBef>
            <a:spcAft>
              <a:spcPct val="35000"/>
            </a:spcAft>
          </a:pPr>
          <a:r>
            <a:rPr lang="en-GB" sz="800" b="0" i="1" kern="1200" dirty="0" smtClean="0"/>
            <a:t>Recognising we need to </a:t>
          </a:r>
          <a:r>
            <a:rPr lang="en-GB" sz="800" i="1" kern="1200" dirty="0" smtClean="0"/>
            <a:t>develop tools that create confidence and competence in the value of gathering data? How best do we tell our stories and inform others and our services, using that data? </a:t>
          </a:r>
          <a:endParaRPr lang="en-GB" sz="800" b="0" kern="1200" dirty="0">
            <a:latin typeface="Calibri" panose="020F0502020204030204"/>
            <a:ea typeface="+mn-ea"/>
            <a:cs typeface="+mn-cs"/>
          </a:endParaRPr>
        </a:p>
      </dsp:txBody>
      <dsp:txXfrm>
        <a:off x="715451" y="2799926"/>
        <a:ext cx="1515798" cy="1124625"/>
      </dsp:txXfrm>
    </dsp:sp>
    <dsp:sp modelId="{0356E306-3473-4854-A4EC-5430D138527D}">
      <dsp:nvSpPr>
        <dsp:cNvPr id="0" name=""/>
        <dsp:cNvSpPr/>
      </dsp:nvSpPr>
      <dsp:spPr>
        <a:xfrm>
          <a:off x="304229" y="530628"/>
          <a:ext cx="4107326" cy="4107326"/>
        </a:xfrm>
        <a:prstGeom prst="pie">
          <a:avLst>
            <a:gd name="adj1" fmla="val 10800000"/>
            <a:gd name="adj2" fmla="val 16200000"/>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b="1" kern="1200" dirty="0" smtClean="0">
              <a:latin typeface="Calibri" panose="020F0502020204030204"/>
              <a:ea typeface="+mn-ea"/>
              <a:cs typeface="+mn-cs"/>
            </a:rPr>
            <a:t>Values Led</a:t>
          </a:r>
        </a:p>
        <a:p>
          <a:pPr lvl="0" algn="ctr" defTabSz="355600">
            <a:lnSpc>
              <a:spcPct val="90000"/>
            </a:lnSpc>
            <a:spcBef>
              <a:spcPct val="0"/>
            </a:spcBef>
            <a:spcAft>
              <a:spcPct val="35000"/>
            </a:spcAft>
          </a:pPr>
          <a:r>
            <a:rPr lang="en-GB" sz="800" b="0" i="1" kern="1200" dirty="0" smtClean="0"/>
            <a:t>Offering opportunities to explore our understanding of our personal values and their connections to the organisational values.</a:t>
          </a:r>
          <a:endParaRPr lang="en-GB" sz="800" b="0" kern="1200" dirty="0">
            <a:latin typeface="Calibri" panose="020F0502020204030204"/>
            <a:ea typeface="+mn-ea"/>
            <a:cs typeface="+mn-cs"/>
          </a:endParaRPr>
        </a:p>
      </dsp:txBody>
      <dsp:txXfrm>
        <a:off x="715451" y="1381920"/>
        <a:ext cx="1515798" cy="1124625"/>
      </dsp:txXfrm>
    </dsp:sp>
    <dsp:sp modelId="{DF4614F0-3C3F-4EFA-B122-CA2B6DCB2CBE}">
      <dsp:nvSpPr>
        <dsp:cNvPr id="0" name=""/>
        <dsp:cNvSpPr/>
      </dsp:nvSpPr>
      <dsp:spPr>
        <a:xfrm>
          <a:off x="187855" y="276365"/>
          <a:ext cx="4615852" cy="4615852"/>
        </a:xfrm>
        <a:prstGeom prst="circularArrow">
          <a:avLst>
            <a:gd name="adj1" fmla="val 5085"/>
            <a:gd name="adj2" fmla="val 327528"/>
            <a:gd name="adj3" fmla="val 21272472"/>
            <a:gd name="adj4" fmla="val 16200000"/>
            <a:gd name="adj5" fmla="val 5932"/>
          </a:avLst>
        </a:prstGeom>
        <a:solidFill>
          <a:srgbClr val="008DAB"/>
        </a:solidFill>
        <a:ln>
          <a:noFill/>
        </a:ln>
        <a:effectLst/>
      </dsp:spPr>
      <dsp:style>
        <a:lnRef idx="0">
          <a:scrgbClr r="0" g="0" b="0"/>
        </a:lnRef>
        <a:fillRef idx="1">
          <a:scrgbClr r="0" g="0" b="0"/>
        </a:fillRef>
        <a:effectRef idx="0">
          <a:scrgbClr r="0" g="0" b="0"/>
        </a:effectRef>
        <a:fontRef idx="minor">
          <a:schemeClr val="lt1"/>
        </a:fontRef>
      </dsp:style>
    </dsp:sp>
    <dsp:sp modelId="{56B17B2B-3BC6-4C80-A592-BA4F0FA249DA}">
      <dsp:nvSpPr>
        <dsp:cNvPr id="0" name=""/>
        <dsp:cNvSpPr/>
      </dsp:nvSpPr>
      <dsp:spPr>
        <a:xfrm>
          <a:off x="187855" y="402096"/>
          <a:ext cx="4615852" cy="4615852"/>
        </a:xfrm>
        <a:prstGeom prst="circularArrow">
          <a:avLst>
            <a:gd name="adj1" fmla="val 5085"/>
            <a:gd name="adj2" fmla="val 327528"/>
            <a:gd name="adj3" fmla="val 5072472"/>
            <a:gd name="adj4" fmla="val 0"/>
            <a:gd name="adj5" fmla="val 5932"/>
          </a:avLst>
        </a:prstGeom>
        <a:solidFill>
          <a:srgbClr val="008DAB"/>
        </a:solidFill>
        <a:ln>
          <a:noFill/>
        </a:ln>
        <a:effectLst/>
      </dsp:spPr>
      <dsp:style>
        <a:lnRef idx="0">
          <a:scrgbClr r="0" g="0" b="0"/>
        </a:lnRef>
        <a:fillRef idx="1">
          <a:scrgbClr r="0" g="0" b="0"/>
        </a:fillRef>
        <a:effectRef idx="0">
          <a:scrgbClr r="0" g="0" b="0"/>
        </a:effectRef>
        <a:fontRef idx="minor">
          <a:schemeClr val="lt1"/>
        </a:fontRef>
      </dsp:style>
    </dsp:sp>
    <dsp:sp modelId="{0E1E5E01-BB5A-4FDD-8B41-DA149BAF2639}">
      <dsp:nvSpPr>
        <dsp:cNvPr id="0" name=""/>
        <dsp:cNvSpPr/>
      </dsp:nvSpPr>
      <dsp:spPr>
        <a:xfrm>
          <a:off x="49966" y="414254"/>
          <a:ext cx="4615852" cy="4615852"/>
        </a:xfrm>
        <a:prstGeom prst="circularArrow">
          <a:avLst>
            <a:gd name="adj1" fmla="val 5085"/>
            <a:gd name="adj2" fmla="val 327528"/>
            <a:gd name="adj3" fmla="val 10472472"/>
            <a:gd name="adj4" fmla="val 5400000"/>
            <a:gd name="adj5" fmla="val 5932"/>
          </a:avLst>
        </a:prstGeom>
        <a:solidFill>
          <a:srgbClr val="008DAB"/>
        </a:solidFill>
        <a:ln>
          <a:solidFill>
            <a:schemeClr val="accent1">
              <a:lumMod val="75000"/>
            </a:schemeClr>
          </a:solidFill>
        </a:ln>
        <a:effectLst/>
      </dsp:spPr>
      <dsp:style>
        <a:lnRef idx="0">
          <a:scrgbClr r="0" g="0" b="0"/>
        </a:lnRef>
        <a:fillRef idx="1">
          <a:scrgbClr r="0" g="0" b="0"/>
        </a:fillRef>
        <a:effectRef idx="0">
          <a:scrgbClr r="0" g="0" b="0"/>
        </a:effectRef>
        <a:fontRef idx="minor">
          <a:schemeClr val="lt1"/>
        </a:fontRef>
      </dsp:style>
    </dsp:sp>
    <dsp:sp modelId="{7CE9E78C-62F3-4973-8C60-AD9F1FE54ED0}">
      <dsp:nvSpPr>
        <dsp:cNvPr id="0" name=""/>
        <dsp:cNvSpPr/>
      </dsp:nvSpPr>
      <dsp:spPr>
        <a:xfrm>
          <a:off x="49966" y="276365"/>
          <a:ext cx="4615852" cy="4615852"/>
        </a:xfrm>
        <a:prstGeom prst="circularArrow">
          <a:avLst>
            <a:gd name="adj1" fmla="val 5085"/>
            <a:gd name="adj2" fmla="val 327528"/>
            <a:gd name="adj3" fmla="val 15872472"/>
            <a:gd name="adj4" fmla="val 10800000"/>
            <a:gd name="adj5" fmla="val 5932"/>
          </a:avLst>
        </a:prstGeom>
        <a:solidFill>
          <a:srgbClr val="008DAB"/>
        </a:solidFill>
        <a:ln>
          <a:solidFill>
            <a:schemeClr val="accent1">
              <a:lumMod val="75000"/>
            </a:schemeClr>
          </a:solid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8057"/>
          </a:xfrm>
          <a:prstGeom prst="rect">
            <a:avLst/>
          </a:prstGeom>
        </p:spPr>
        <p:txBody>
          <a:bodyPr vert="horz" lIns="92190" tIns="46095" rIns="92190" bIns="46095" rtlCol="0"/>
          <a:lstStyle>
            <a:lvl1pPr algn="l">
              <a:defRPr sz="1200"/>
            </a:lvl1pPr>
          </a:lstStyle>
          <a:p>
            <a:endParaRPr lang="en-GB"/>
          </a:p>
        </p:txBody>
      </p:sp>
      <p:sp>
        <p:nvSpPr>
          <p:cNvPr id="3" name="Date Placeholder 2"/>
          <p:cNvSpPr>
            <a:spLocks noGrp="1"/>
          </p:cNvSpPr>
          <p:nvPr>
            <p:ph type="dt" idx="1"/>
          </p:nvPr>
        </p:nvSpPr>
        <p:spPr>
          <a:xfrm>
            <a:off x="3850445" y="0"/>
            <a:ext cx="2945659" cy="498057"/>
          </a:xfrm>
          <a:prstGeom prst="rect">
            <a:avLst/>
          </a:prstGeom>
        </p:spPr>
        <p:txBody>
          <a:bodyPr vert="horz" lIns="92190" tIns="46095" rIns="92190" bIns="46095" rtlCol="0"/>
          <a:lstStyle>
            <a:lvl1pPr algn="r">
              <a:defRPr sz="1200"/>
            </a:lvl1pPr>
          </a:lstStyle>
          <a:p>
            <a:fld id="{1FB801AF-0FBD-43FD-9294-734E2DB1330E}" type="datetimeFigureOut">
              <a:rPr lang="en-GB" smtClean="0"/>
              <a:t>23/10/2019</a:t>
            </a:fld>
            <a:endParaRPr lang="en-GB"/>
          </a:p>
        </p:txBody>
      </p:sp>
      <p:sp>
        <p:nvSpPr>
          <p:cNvPr id="4" name="Slide Image Placeholder 3"/>
          <p:cNvSpPr>
            <a:spLocks noGrp="1" noRot="1" noChangeAspect="1"/>
          </p:cNvSpPr>
          <p:nvPr>
            <p:ph type="sldImg" idx="2"/>
          </p:nvPr>
        </p:nvSpPr>
        <p:spPr>
          <a:xfrm>
            <a:off x="422275" y="1239838"/>
            <a:ext cx="5953125" cy="3349625"/>
          </a:xfrm>
          <a:prstGeom prst="rect">
            <a:avLst/>
          </a:prstGeom>
          <a:noFill/>
          <a:ln w="12700">
            <a:solidFill>
              <a:prstClr val="black"/>
            </a:solidFill>
          </a:ln>
        </p:spPr>
        <p:txBody>
          <a:bodyPr vert="horz" lIns="92190" tIns="46095" rIns="92190" bIns="46095" rtlCol="0" anchor="ctr"/>
          <a:lstStyle/>
          <a:p>
            <a:endParaRPr lang="en-GB"/>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2190" tIns="46095" rIns="92190" bIns="4609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428586"/>
            <a:ext cx="2945659" cy="498056"/>
          </a:xfrm>
          <a:prstGeom prst="rect">
            <a:avLst/>
          </a:prstGeom>
        </p:spPr>
        <p:txBody>
          <a:bodyPr vert="horz" lIns="92190" tIns="46095" rIns="92190" bIns="46095" rtlCol="0" anchor="b"/>
          <a:lstStyle>
            <a:lvl1pPr algn="l">
              <a:defRPr sz="1200"/>
            </a:lvl1pPr>
          </a:lstStyle>
          <a:p>
            <a:endParaRPr lang="en-GB"/>
          </a:p>
        </p:txBody>
      </p:sp>
      <p:sp>
        <p:nvSpPr>
          <p:cNvPr id="7" name="Slide Number Placeholder 6"/>
          <p:cNvSpPr>
            <a:spLocks noGrp="1"/>
          </p:cNvSpPr>
          <p:nvPr>
            <p:ph type="sldNum" sz="quarter" idx="5"/>
          </p:nvPr>
        </p:nvSpPr>
        <p:spPr>
          <a:xfrm>
            <a:off x="3850445" y="9428586"/>
            <a:ext cx="2945659" cy="498056"/>
          </a:xfrm>
          <a:prstGeom prst="rect">
            <a:avLst/>
          </a:prstGeom>
        </p:spPr>
        <p:txBody>
          <a:bodyPr vert="horz" lIns="92190" tIns="46095" rIns="92190" bIns="46095" rtlCol="0" anchor="b"/>
          <a:lstStyle>
            <a:lvl1pPr algn="r">
              <a:defRPr sz="1200"/>
            </a:lvl1pPr>
          </a:lstStyle>
          <a:p>
            <a:fld id="{56D3CEC8-9977-444E-B3C0-B6744668C468}" type="slidenum">
              <a:rPr lang="en-GB" smtClean="0"/>
              <a:t>‹#›</a:t>
            </a:fld>
            <a:endParaRPr lang="en-GB"/>
          </a:p>
        </p:txBody>
      </p:sp>
    </p:spTree>
    <p:extLst>
      <p:ext uri="{BB962C8B-B14F-4D97-AF65-F5344CB8AC3E}">
        <p14:creationId xmlns:p14="http://schemas.microsoft.com/office/powerpoint/2010/main" val="2392525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6D3CEC8-9977-444E-B3C0-B6744668C468}" type="slidenum">
              <a:rPr lang="en-GB" smtClean="0"/>
              <a:t>1</a:t>
            </a:fld>
            <a:endParaRPr lang="en-GB"/>
          </a:p>
        </p:txBody>
      </p:sp>
    </p:spTree>
    <p:extLst>
      <p:ext uri="{BB962C8B-B14F-4D97-AF65-F5344CB8AC3E}">
        <p14:creationId xmlns:p14="http://schemas.microsoft.com/office/powerpoint/2010/main" val="2224315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r>
              <a:rPr lang="en-GB" baseline="0" dirty="0" smtClean="0"/>
              <a:t>Emotional Intelligence - </a:t>
            </a:r>
            <a:r>
              <a:rPr lang="en-GB" dirty="0"/>
              <a:t>the capacity to be aware of, control, and express one's emotions, and to handle interpersonal relationships judiciously and empathetically</a:t>
            </a:r>
            <a:r>
              <a:rPr lang="en-GB" dirty="0" smtClean="0"/>
              <a:t>.</a:t>
            </a:r>
          </a:p>
          <a:p>
            <a:endParaRPr lang="en-GB" baseline="0" dirty="0" smtClean="0"/>
          </a:p>
          <a:p>
            <a:r>
              <a:rPr lang="en-GB" dirty="0"/>
              <a:t>A psychologically informed environment, or “PIE”, is a place or a service </a:t>
            </a:r>
            <a:r>
              <a:rPr lang="en-GB" dirty="0" smtClean="0"/>
              <a:t>where the approach </a:t>
            </a:r>
            <a:r>
              <a:rPr lang="en-GB" dirty="0"/>
              <a:t>and the day-to-day running have been consciously </a:t>
            </a:r>
            <a:r>
              <a:rPr lang="en-GB" dirty="0" smtClean="0"/>
              <a:t>designed to </a:t>
            </a:r>
            <a:r>
              <a:rPr lang="en-GB" dirty="0"/>
              <a:t>take into account the psychological and emotional </a:t>
            </a:r>
            <a:r>
              <a:rPr lang="en-GB" dirty="0" smtClean="0"/>
              <a:t>needs  </a:t>
            </a:r>
            <a:r>
              <a:rPr lang="en-GB" dirty="0"/>
              <a:t>of the service </a:t>
            </a:r>
            <a:r>
              <a:rPr lang="en-GB" dirty="0" smtClean="0"/>
              <a:t>users</a:t>
            </a:r>
            <a:r>
              <a:rPr lang="en-GB" baseline="0" dirty="0" smtClean="0"/>
              <a:t>.</a:t>
            </a:r>
          </a:p>
          <a:p>
            <a:endParaRPr lang="en-GB" dirty="0"/>
          </a:p>
          <a:p>
            <a:r>
              <a:rPr lang="en-GB" dirty="0"/>
              <a:t>To describe how we capture the experiences of those we support and how we can respectfully, compassionately and with integrity share those stories externally to raise awareness of our work. </a:t>
            </a:r>
            <a:endParaRPr lang="en-GB" dirty="0" smtClean="0"/>
          </a:p>
          <a:p>
            <a:endParaRPr lang="en-GB" baseline="0" dirty="0"/>
          </a:p>
          <a:p>
            <a:r>
              <a:rPr lang="en-GB" i="1" dirty="0"/>
              <a:t>How best do we tell our stories and inform others and our services, using that data? </a:t>
            </a:r>
            <a:endParaRPr lang="en-GB" dirty="0"/>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56D3CEC8-9977-444E-B3C0-B6744668C468}" type="slidenum">
              <a:rPr lang="en-GB" smtClean="0"/>
              <a:t>2</a:t>
            </a:fld>
            <a:endParaRPr lang="en-GB"/>
          </a:p>
        </p:txBody>
      </p:sp>
    </p:spTree>
    <p:extLst>
      <p:ext uri="{BB962C8B-B14F-4D97-AF65-F5344CB8AC3E}">
        <p14:creationId xmlns:p14="http://schemas.microsoft.com/office/powerpoint/2010/main" val="3448256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38464B8-827C-4028-A7F9-DECDC0522C49}" type="datetimeFigureOut">
              <a:rPr lang="en-GB" smtClean="0"/>
              <a:t>23/10/2019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2496464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8464B8-827C-4028-A7F9-DECDC0522C49}" type="datetimeFigureOut">
              <a:rPr lang="en-GB" smtClean="0"/>
              <a:t>23/10/2019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2200876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8464B8-827C-4028-A7F9-DECDC0522C49}" type="datetimeFigureOut">
              <a:rPr lang="en-GB" smtClean="0"/>
              <a:t>23/10/2019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1920054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8464B8-827C-4028-A7F9-DECDC0522C49}" type="datetimeFigureOut">
              <a:rPr lang="en-GB" smtClean="0"/>
              <a:t>23/10/2019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1487629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8464B8-827C-4028-A7F9-DECDC0522C49}" type="datetimeFigureOut">
              <a:rPr lang="en-GB" smtClean="0"/>
              <a:t>23/10/2019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3303857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38464B8-827C-4028-A7F9-DECDC0522C49}" type="datetimeFigureOut">
              <a:rPr lang="en-GB" smtClean="0"/>
              <a:t>23/10/2019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630291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38464B8-827C-4028-A7F9-DECDC0522C49}" type="datetimeFigureOut">
              <a:rPr lang="en-GB" smtClean="0"/>
              <a:t>23/10/2019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597228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38464B8-827C-4028-A7F9-DECDC0522C49}" type="datetimeFigureOut">
              <a:rPr lang="en-GB" smtClean="0"/>
              <a:t>23/10/2019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2435641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8464B8-827C-4028-A7F9-DECDC0522C49}" type="datetimeFigureOut">
              <a:rPr lang="en-GB" smtClean="0"/>
              <a:t>23/10/2019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424078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8464B8-827C-4028-A7F9-DECDC0522C49}" type="datetimeFigureOut">
              <a:rPr lang="en-GB" smtClean="0"/>
              <a:t>23/10/2019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3929365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8464B8-827C-4028-A7F9-DECDC0522C49}" type="datetimeFigureOut">
              <a:rPr lang="en-GB" smtClean="0"/>
              <a:t>23/10/2019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92548D-ACC0-4965-A334-4A81C69A1837}" type="slidenum">
              <a:rPr lang="en-GB" smtClean="0"/>
              <a:t>‹#›</a:t>
            </a:fld>
            <a:endParaRPr lang="en-GB"/>
          </a:p>
        </p:txBody>
      </p:sp>
    </p:spTree>
    <p:extLst>
      <p:ext uri="{BB962C8B-B14F-4D97-AF65-F5344CB8AC3E}">
        <p14:creationId xmlns:p14="http://schemas.microsoft.com/office/powerpoint/2010/main" val="685645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464B8-827C-4028-A7F9-DECDC0522C49}" type="datetimeFigureOut">
              <a:rPr lang="en-GB" smtClean="0"/>
              <a:t>23/10/2019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92548D-ACC0-4965-A334-4A81C69A1837}" type="slidenum">
              <a:rPr lang="en-GB" smtClean="0"/>
              <a:t>‹#›</a:t>
            </a:fld>
            <a:endParaRPr lang="en-GB"/>
          </a:p>
        </p:txBody>
      </p:sp>
    </p:spTree>
    <p:extLst>
      <p:ext uri="{BB962C8B-B14F-4D97-AF65-F5344CB8AC3E}">
        <p14:creationId xmlns:p14="http://schemas.microsoft.com/office/powerpoint/2010/main" val="4261337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8" Type="http://schemas.openxmlformats.org/officeDocument/2006/relationships/hyperlink" Target="../Corporate%20Services/staff%20support%20package/staff%20support%20package%20detailed%20info%20update%20December%202017.pdf" TargetMode="External"/><Relationship Id="rId13" Type="http://schemas.openxmlformats.org/officeDocument/2006/relationships/hyperlink" Target="Skilled%20Helper/Workbook.pdf" TargetMode="External"/><Relationship Id="rId18" Type="http://schemas.openxmlformats.org/officeDocument/2006/relationships/hyperlink" Target="Relationship%20Based/relationship-builders%20(1).mp4" TargetMode="External"/><Relationship Id="rId26" Type="http://schemas.openxmlformats.org/officeDocument/2006/relationships/hyperlink" Target="../Corporate%20Services/internal%20comms/speak%20up%20poster%20final.pdf" TargetMode="External"/><Relationship Id="rId3" Type="http://schemas.openxmlformats.org/officeDocument/2006/relationships/hyperlink" Target="../../Continuous%20Learning%20And%20Development" TargetMode="External"/><Relationship Id="rId21" Type="http://schemas.openxmlformats.org/officeDocument/2006/relationships/hyperlink" Target="file:///\\EC-DC01.ec.local\Company\Marketing%20and%20Communications\Marketing%20Toolkit" TargetMode="External"/><Relationship Id="rId34" Type="http://schemas.openxmlformats.org/officeDocument/2006/relationships/hyperlink" Target="Mentors" TargetMode="External"/><Relationship Id="rId7" Type="http://schemas.openxmlformats.org/officeDocument/2006/relationships/hyperlink" Target="../Corporate%20Services/staff%20support%20package/Staff%20Recognition%20Award%20template.docx" TargetMode="External"/><Relationship Id="rId12" Type="http://schemas.openxmlformats.org/officeDocument/2006/relationships/hyperlink" Target="../../Volunteering/Policies%20and%20Procedures" TargetMode="External"/><Relationship Id="rId17" Type="http://schemas.openxmlformats.org/officeDocument/2006/relationships/hyperlink" Target="../../Marketing%20and%20Communications/Marketing%20Toolkit" TargetMode="External"/><Relationship Id="rId25" Type="http://schemas.openxmlformats.org/officeDocument/2006/relationships/hyperlink" Target="../Corporate%20Services/staff%20support%20package" TargetMode="External"/><Relationship Id="rId33" Type="http://schemas.openxmlformats.org/officeDocument/2006/relationships/hyperlink" Target="Coaching" TargetMode="External"/><Relationship Id="rId2" Type="http://schemas.openxmlformats.org/officeDocument/2006/relationships/notesSlide" Target="../notesSlides/notesSlide2.xml"/><Relationship Id="rId16" Type="http://schemas.openxmlformats.org/officeDocument/2006/relationships/hyperlink" Target="Psychologically%20Informed%20Environments" TargetMode="External"/><Relationship Id="rId20" Type="http://schemas.openxmlformats.org/officeDocument/2006/relationships/hyperlink" Target="Resilience" TargetMode="External"/><Relationship Id="rId29" Type="http://schemas.openxmlformats.org/officeDocument/2006/relationships/hyperlink" Target="../../Organisational%20Management/Organisational%20Meetings/Theme%20Meetings/What%20We%20Do%20at%20a%20Theme%20Meeting.docx" TargetMode="External"/><Relationship Id="rId1" Type="http://schemas.openxmlformats.org/officeDocument/2006/relationships/slideLayout" Target="../slideLayouts/slideLayout7.xml"/><Relationship Id="rId6" Type="http://schemas.openxmlformats.org/officeDocument/2006/relationships/hyperlink" Target="../../Organisational%20Management/Organisational%20Meetings/Staff%20Conference/Participants%20-%20What%20is%20the%20Staff%20Conference.docx" TargetMode="External"/><Relationship Id="rId11" Type="http://schemas.openxmlformats.org/officeDocument/2006/relationships/hyperlink" Target="../../Policies" TargetMode="External"/><Relationship Id="rId24" Type="http://schemas.openxmlformats.org/officeDocument/2006/relationships/hyperlink" Target="../../Measuring%20and%20Valuing/Why%20and%20What%20do%20we%20Measure%20and%20Value.docx" TargetMode="External"/><Relationship Id="rId32" Type="http://schemas.openxmlformats.org/officeDocument/2006/relationships/hyperlink" Target="../Cyrenians%20got%20talent.xlsx" TargetMode="External"/><Relationship Id="rId5" Type="http://schemas.openxmlformats.org/officeDocument/2006/relationships/hyperlink" Target="file:///\\EC-DC01.ec.local\Company\Organisational%20Management\Organisational%20Meetings\Staff%20Development%20Group\Terms%20of%20Reference%20-%20Staff%20Development%20Group.docx" TargetMode="External"/><Relationship Id="rId15" Type="http://schemas.openxmlformats.org/officeDocument/2006/relationships/hyperlink" Target="Action%20Learning%20Sets" TargetMode="External"/><Relationship Id="rId23" Type="http://schemas.openxmlformats.org/officeDocument/2006/relationships/hyperlink" Target="https://frontlinenetwork.org.uk/" TargetMode="External"/><Relationship Id="rId28" Type="http://schemas.openxmlformats.org/officeDocument/2006/relationships/hyperlink" Target="file:///\\EC-DC01.ec.local\Company\Organisational%20Management\Organisational%20Meetings\Managers%20Meetings\Terms%20of%20Reference%20-%20Managers%20Meeting.docx" TargetMode="External"/><Relationship Id="rId36" Type="http://schemas.openxmlformats.org/officeDocument/2006/relationships/hyperlink" Target="../Business%20Development/Innovation%20Pipeline.xlsx" TargetMode="External"/><Relationship Id="rId10" Type="http://schemas.openxmlformats.org/officeDocument/2006/relationships/hyperlink" Target="../Corporate%20Services/staff%20support%20package/counselling%20service/Cyrenians-Support%20for%20Employee%20Wellbeing%20leaflet%20May%202018.pdf" TargetMode="External"/><Relationship Id="rId19" Type="http://schemas.openxmlformats.org/officeDocument/2006/relationships/hyperlink" Target="../../Organisational%20Management/Organisational%20Meetings/Measuring%20and%20Valuing/What%20we%20Do%20at%20The%20Measuring%20and%20Valuing%20Group.docx" TargetMode="External"/><Relationship Id="rId31" Type="http://schemas.openxmlformats.org/officeDocument/2006/relationships/hyperlink" Target="https://us4.campaign-archive.com/home/?u=664030be53c54625cf8e94e7c&amp;id=43b201fa52" TargetMode="External"/><Relationship Id="rId4" Type="http://schemas.openxmlformats.org/officeDocument/2006/relationships/hyperlink" Target="../Cyrenians%20Values%20and%20Leadership%20Programme/Resources/Columba%20outline.docx" TargetMode="External"/><Relationship Id="rId9" Type="http://schemas.openxmlformats.org/officeDocument/2006/relationships/hyperlink" Target="file:///\\EC-DC01.ec.local\Company\Staff%20Resources\Corporate%20Services\staff%20support%20package\bike%20to%20work" TargetMode="External"/><Relationship Id="rId14" Type="http://schemas.openxmlformats.org/officeDocument/2006/relationships/hyperlink" Target="Reflective%20Practice%20Group/Reflective%20Practise%20Group%20Info.docx" TargetMode="External"/><Relationship Id="rId22" Type="http://schemas.openxmlformats.org/officeDocument/2006/relationships/hyperlink" Target="../Training/Training%20bookings%202018-2019.xlsm" TargetMode="External"/><Relationship Id="rId27" Type="http://schemas.openxmlformats.org/officeDocument/2006/relationships/hyperlink" Target="../../Business%20Development/New%20Ideas%20Framework%20ig%20update.docx" TargetMode="External"/><Relationship Id="rId30" Type="http://schemas.openxmlformats.org/officeDocument/2006/relationships/hyperlink" Target="https://us19.campaign-archive.com/home/?u=3bae3df322224d3c14c812c14&amp;id=1b0a7b37cc" TargetMode="External"/><Relationship Id="rId35" Type="http://schemas.openxmlformats.org/officeDocument/2006/relationships/hyperlink" Target="Shadow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913755" y="987975"/>
            <a:ext cx="2307515" cy="2307515"/>
            <a:chOff x="5084157" y="-2571077"/>
            <a:chExt cx="2307515" cy="2307515"/>
          </a:xfrm>
          <a:solidFill>
            <a:srgbClr val="008DAB"/>
          </a:solidFill>
        </p:grpSpPr>
        <p:sp>
          <p:nvSpPr>
            <p:cNvPr id="3" name="Rounded Rectangle 2"/>
            <p:cNvSpPr/>
            <p:nvPr/>
          </p:nvSpPr>
          <p:spPr>
            <a:xfrm>
              <a:off x="5084157" y="-2571077"/>
              <a:ext cx="2307515" cy="2307515"/>
            </a:xfrm>
            <a:prstGeom prst="roundRect">
              <a:avLst/>
            </a:prstGeom>
            <a:grp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4" name="Rounded Rectangle 4"/>
            <p:cNvSpPr/>
            <p:nvPr/>
          </p:nvSpPr>
          <p:spPr>
            <a:xfrm>
              <a:off x="5196801" y="-2458433"/>
              <a:ext cx="2082227" cy="208222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endParaRPr lang="en-GB" sz="1600" kern="1200" dirty="0"/>
            </a:p>
          </p:txBody>
        </p:sp>
      </p:grpSp>
      <p:grpSp>
        <p:nvGrpSpPr>
          <p:cNvPr id="5" name="Group 4"/>
          <p:cNvGrpSpPr/>
          <p:nvPr/>
        </p:nvGrpSpPr>
        <p:grpSpPr>
          <a:xfrm>
            <a:off x="15801" y="987974"/>
            <a:ext cx="2307515" cy="2307515"/>
            <a:chOff x="0" y="0"/>
            <a:chExt cx="2307515" cy="2307515"/>
          </a:xfrm>
          <a:solidFill>
            <a:srgbClr val="008DAB"/>
          </a:solidFill>
        </p:grpSpPr>
        <p:sp>
          <p:nvSpPr>
            <p:cNvPr id="6" name="Rounded Rectangle 5"/>
            <p:cNvSpPr/>
            <p:nvPr/>
          </p:nvSpPr>
          <p:spPr>
            <a:xfrm>
              <a:off x="0" y="0"/>
              <a:ext cx="2307515" cy="2307515"/>
            </a:xfrm>
            <a:prstGeom prst="roundRect">
              <a:avLst/>
            </a:prstGeom>
            <a:grp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7" name="Rounded Rectangle 4"/>
            <p:cNvSpPr/>
            <p:nvPr/>
          </p:nvSpPr>
          <p:spPr>
            <a:xfrm>
              <a:off x="112644" y="112644"/>
              <a:ext cx="2082227" cy="208222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b="1" kern="1200" dirty="0" smtClean="0"/>
                <a:t>Respect</a:t>
              </a:r>
            </a:p>
            <a:p>
              <a:pPr lvl="0" algn="ctr" defTabSz="711200" rtl="0">
                <a:lnSpc>
                  <a:spcPct val="90000"/>
                </a:lnSpc>
                <a:spcBef>
                  <a:spcPct val="0"/>
                </a:spcBef>
                <a:spcAft>
                  <a:spcPct val="35000"/>
                </a:spcAft>
              </a:pPr>
              <a:r>
                <a:rPr lang="en-GB" sz="1600" kern="1200" dirty="0" smtClean="0"/>
                <a:t>We believe in tolerance, acceptance, valuing diversity and treating each other as equals.</a:t>
              </a:r>
              <a:endParaRPr lang="en-GB" sz="1600" kern="1200" dirty="0"/>
            </a:p>
          </p:txBody>
        </p:sp>
      </p:grpSp>
      <p:grpSp>
        <p:nvGrpSpPr>
          <p:cNvPr id="8" name="Group 7"/>
          <p:cNvGrpSpPr/>
          <p:nvPr/>
        </p:nvGrpSpPr>
        <p:grpSpPr>
          <a:xfrm>
            <a:off x="9913755" y="4550485"/>
            <a:ext cx="2307515" cy="2307515"/>
            <a:chOff x="0" y="0"/>
            <a:chExt cx="2307515" cy="2307515"/>
          </a:xfrm>
          <a:solidFill>
            <a:srgbClr val="008DAB"/>
          </a:solidFill>
        </p:grpSpPr>
        <p:sp>
          <p:nvSpPr>
            <p:cNvPr id="9" name="Rounded Rectangle 8"/>
            <p:cNvSpPr/>
            <p:nvPr/>
          </p:nvSpPr>
          <p:spPr>
            <a:xfrm>
              <a:off x="0" y="0"/>
              <a:ext cx="2307515" cy="2307515"/>
            </a:xfrm>
            <a:prstGeom prst="roundRect">
              <a:avLst/>
            </a:prstGeom>
            <a:solidFill>
              <a:srgbClr val="008DAB"/>
            </a:solid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10" name="Rounded Rectangle 4"/>
            <p:cNvSpPr/>
            <p:nvPr/>
          </p:nvSpPr>
          <p:spPr>
            <a:xfrm>
              <a:off x="0" y="225288"/>
              <a:ext cx="2278245" cy="208222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algn="ctr" defTabSz="711200">
                <a:lnSpc>
                  <a:spcPct val="90000"/>
                </a:lnSpc>
                <a:spcBef>
                  <a:spcPct val="0"/>
                </a:spcBef>
                <a:spcAft>
                  <a:spcPct val="35000"/>
                </a:spcAft>
              </a:pPr>
              <a:r>
                <a:rPr lang="en-GB" sz="1600" b="1" dirty="0"/>
                <a:t>Innovation</a:t>
              </a:r>
              <a:r>
                <a:rPr lang="en-GB" sz="1600" dirty="0"/>
                <a:t> </a:t>
              </a:r>
            </a:p>
            <a:p>
              <a:pPr algn="ctr" defTabSz="711200">
                <a:lnSpc>
                  <a:spcPct val="90000"/>
                </a:lnSpc>
                <a:spcBef>
                  <a:spcPct val="0"/>
                </a:spcBef>
                <a:spcAft>
                  <a:spcPct val="35000"/>
                </a:spcAft>
              </a:pPr>
              <a:r>
                <a:rPr lang="en-GB" sz="1600" dirty="0" smtClean="0"/>
                <a:t>We </a:t>
              </a:r>
              <a:r>
                <a:rPr lang="en-GB" sz="1600" dirty="0"/>
                <a:t>are willing to take risks, challenge convention and be very creative in our search for new ways of working, in particular by taking account of the environmental impact of our decisions.</a:t>
              </a:r>
            </a:p>
            <a:p>
              <a:pPr lvl="0" algn="ctr" defTabSz="711200" rtl="0">
                <a:lnSpc>
                  <a:spcPct val="90000"/>
                </a:lnSpc>
                <a:spcBef>
                  <a:spcPct val="0"/>
                </a:spcBef>
                <a:spcAft>
                  <a:spcPct val="35000"/>
                </a:spcAft>
              </a:pPr>
              <a:r>
                <a:rPr lang="en-GB" sz="1600" kern="1200" dirty="0" smtClean="0"/>
                <a:t>.</a:t>
              </a:r>
              <a:endParaRPr lang="en-GB" sz="1600" kern="1200" dirty="0"/>
            </a:p>
          </p:txBody>
        </p:sp>
      </p:grpSp>
      <p:grpSp>
        <p:nvGrpSpPr>
          <p:cNvPr id="11" name="Group 10"/>
          <p:cNvGrpSpPr/>
          <p:nvPr/>
        </p:nvGrpSpPr>
        <p:grpSpPr>
          <a:xfrm>
            <a:off x="0" y="4550485"/>
            <a:ext cx="2307515" cy="2307515"/>
            <a:chOff x="701935" y="5804634"/>
            <a:chExt cx="2307515" cy="2307515"/>
          </a:xfrm>
          <a:solidFill>
            <a:srgbClr val="008DAB"/>
          </a:solidFill>
        </p:grpSpPr>
        <p:sp>
          <p:nvSpPr>
            <p:cNvPr id="12" name="Rounded Rectangle 11"/>
            <p:cNvSpPr/>
            <p:nvPr/>
          </p:nvSpPr>
          <p:spPr>
            <a:xfrm>
              <a:off x="701935" y="5804634"/>
              <a:ext cx="2307515" cy="2307515"/>
            </a:xfrm>
            <a:prstGeom prst="roundRect">
              <a:avLst/>
            </a:prstGeom>
            <a:grp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13" name="Rounded Rectangle 4"/>
            <p:cNvSpPr/>
            <p:nvPr/>
          </p:nvSpPr>
          <p:spPr>
            <a:xfrm>
              <a:off x="897950" y="5917277"/>
              <a:ext cx="2082227" cy="208222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algn="ctr"/>
              <a:r>
                <a:rPr lang="en-GB" sz="1600" b="1" dirty="0"/>
                <a:t>Integrity </a:t>
              </a:r>
              <a:endParaRPr lang="en-GB" sz="1600" dirty="0"/>
            </a:p>
            <a:p>
              <a:pPr algn="ctr"/>
              <a:r>
                <a:rPr lang="en-GB" sz="1600" dirty="0" smtClean="0"/>
                <a:t>We </a:t>
              </a:r>
              <a:r>
                <a:rPr lang="en-GB" sz="1600" dirty="0"/>
                <a:t>are committed to the highest quality of work, grounded in honesty, generosity, sincerity and professionalism.</a:t>
              </a:r>
            </a:p>
          </p:txBody>
        </p:sp>
      </p:grpSp>
      <p:sp>
        <p:nvSpPr>
          <p:cNvPr id="17" name="Rectangle 4"/>
          <p:cNvSpPr>
            <a:spLocks noChangeArrowheads="1"/>
          </p:cNvSpPr>
          <p:nvPr/>
        </p:nvSpPr>
        <p:spPr bwMode="auto">
          <a:xfrm>
            <a:off x="15801" y="-43076"/>
            <a:ext cx="12176199"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008DAB"/>
                </a:solidFill>
                <a:effectLst/>
                <a:latin typeface="Verdana" panose="020B0604030504040204" pitchFamily="34" charset="0"/>
                <a:ea typeface="Calibri" panose="020F0502020204030204" pitchFamily="34" charset="0"/>
                <a:cs typeface="Times New Roman" panose="02020603050405020304" pitchFamily="18" charset="0"/>
              </a:rPr>
              <a:t>Cyrenians Way of Working</a:t>
            </a:r>
          </a:p>
          <a:p>
            <a:pPr algn="ctr" eaLnBrk="0" fontAlgn="base" hangingPunct="0">
              <a:spcBef>
                <a:spcPct val="0"/>
              </a:spcBef>
              <a:spcAft>
                <a:spcPct val="0"/>
              </a:spcAft>
            </a:pPr>
            <a:r>
              <a:rPr lang="en-GB" altLang="en-US" b="1" dirty="0" smtClean="0">
                <a:solidFill>
                  <a:srgbClr val="008DAB"/>
                </a:solidFill>
                <a:latin typeface="Arial" panose="020B0604020202020204" pitchFamily="34" charset="0"/>
              </a:rPr>
              <a:t>Values Led, Relationship Based, Enabling Leadership,</a:t>
            </a:r>
            <a:endParaRPr lang="en-GB" altLang="en-US" b="1" dirty="0">
              <a:solidFill>
                <a:srgbClr val="008DAB"/>
              </a:solidFill>
              <a:latin typeface="Arial" panose="020B0604020202020204" pitchFamily="34" charset="0"/>
            </a:endParaRPr>
          </a:p>
          <a:p>
            <a:pPr algn="ctr" eaLnBrk="0" fontAlgn="base" hangingPunct="0">
              <a:spcBef>
                <a:spcPct val="0"/>
              </a:spcBef>
              <a:spcAft>
                <a:spcPct val="0"/>
              </a:spcAft>
            </a:pPr>
            <a:r>
              <a:rPr lang="en-GB" altLang="en-US" b="1" dirty="0" smtClean="0">
                <a:solidFill>
                  <a:srgbClr val="008DAB"/>
                </a:solidFill>
                <a:latin typeface="Arial" panose="020B0604020202020204" pitchFamily="34" charset="0"/>
              </a:rPr>
              <a:t>Measuring and Valuing the Work we Do</a:t>
            </a:r>
          </a:p>
          <a:p>
            <a:pPr algn="ctr" eaLnBrk="0" fontAlgn="base" hangingPunct="0">
              <a:spcBef>
                <a:spcPct val="0"/>
              </a:spcBef>
              <a:spcAft>
                <a:spcPct val="0"/>
              </a:spcAft>
            </a:pPr>
            <a:endParaRPr lang="en-GB" altLang="en-US" b="1" dirty="0" smtClean="0">
              <a:solidFill>
                <a:srgbClr val="008DAB"/>
              </a:solidFill>
              <a:latin typeface="Arial" panose="020B0604020202020204" pitchFamily="34" charset="0"/>
            </a:endParaRPr>
          </a:p>
          <a:p>
            <a:pPr algn="ctr" eaLnBrk="0" fontAlgn="base" hangingPunct="0">
              <a:spcBef>
                <a:spcPct val="0"/>
              </a:spcBef>
              <a:spcAft>
                <a:spcPct val="0"/>
              </a:spcAft>
            </a:pPr>
            <a:r>
              <a:rPr lang="en-GB" altLang="en-US" b="1" dirty="0" smtClean="0">
                <a:solidFill>
                  <a:srgbClr val="008DAB"/>
                </a:solidFill>
                <a:latin typeface="Arial" panose="020B0604020202020204" pitchFamily="34" charset="0"/>
              </a:rPr>
              <a:t>We invite you to consider:</a:t>
            </a:r>
            <a:endParaRPr lang="en-GB" altLang="en-US" dirty="0" smtClean="0">
              <a:solidFill>
                <a:srgbClr val="008DAB"/>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a:t>
            </a:r>
            <a:endParaRPr kumimoji="0" lang="en-GB"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3" name="Oval 8"/>
          <p:cNvSpPr/>
          <p:nvPr/>
        </p:nvSpPr>
        <p:spPr>
          <a:xfrm>
            <a:off x="3356063" y="4077827"/>
            <a:ext cx="2225364" cy="2039917"/>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GB" sz="1300" kern="1200" dirty="0"/>
          </a:p>
        </p:txBody>
      </p:sp>
      <p:sp>
        <p:nvSpPr>
          <p:cNvPr id="31" name="Rectangle 30"/>
          <p:cNvSpPr/>
          <p:nvPr/>
        </p:nvSpPr>
        <p:spPr>
          <a:xfrm>
            <a:off x="9996636" y="991211"/>
            <a:ext cx="2111990" cy="2308324"/>
          </a:xfrm>
          <a:prstGeom prst="rect">
            <a:avLst/>
          </a:prstGeom>
        </p:spPr>
        <p:txBody>
          <a:bodyPr wrap="square">
            <a:spAutoFit/>
          </a:bodyPr>
          <a:lstStyle/>
          <a:p>
            <a:pPr algn="ctr"/>
            <a:r>
              <a:rPr lang="en-GB" sz="1600" b="1" dirty="0">
                <a:solidFill>
                  <a:schemeClr val="bg1"/>
                </a:solidFill>
              </a:rPr>
              <a:t>Compassion </a:t>
            </a:r>
          </a:p>
          <a:p>
            <a:pPr algn="ctr"/>
            <a:r>
              <a:rPr lang="en-GB" sz="1600" dirty="0" smtClean="0">
                <a:solidFill>
                  <a:schemeClr val="bg1"/>
                </a:solidFill>
              </a:rPr>
              <a:t>We </a:t>
            </a:r>
            <a:r>
              <a:rPr lang="en-GB" sz="1600" dirty="0">
                <a:solidFill>
                  <a:schemeClr val="bg1"/>
                </a:solidFill>
              </a:rPr>
              <a:t>are motivated by the belief that everyone should have the support that they need to build the life they aspire to, no matter how long that might be.</a:t>
            </a:r>
          </a:p>
        </p:txBody>
      </p:sp>
      <p:graphicFrame>
        <p:nvGraphicFramePr>
          <p:cNvPr id="33" name="Diagram 32"/>
          <p:cNvGraphicFramePr/>
          <p:nvPr>
            <p:extLst>
              <p:ext uri="{D42A27DB-BD31-4B8C-83A1-F6EECF244321}">
                <p14:modId xmlns:p14="http://schemas.microsoft.com/office/powerpoint/2010/main" val="3795457887"/>
              </p:ext>
            </p:extLst>
          </p:nvPr>
        </p:nvGraphicFramePr>
        <p:xfrm>
          <a:off x="3387324" y="1742027"/>
          <a:ext cx="4889674" cy="5342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2290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233" y="702526"/>
            <a:ext cx="5786808" cy="2734101"/>
          </a:xfrm>
          <a:prstGeom prst="roundRect">
            <a:avLst/>
          </a:prstGeom>
          <a:solidFill>
            <a:schemeClr val="bg1"/>
          </a:solid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Values Led:</a:t>
            </a:r>
          </a:p>
          <a:p>
            <a:pPr algn="ctr"/>
            <a:r>
              <a:rPr lang="en-GB" sz="1400" dirty="0" smtClean="0">
                <a:solidFill>
                  <a:schemeClr val="tx1"/>
                </a:solidFill>
              </a:rPr>
              <a:t>Decision Making, </a:t>
            </a:r>
            <a:r>
              <a:rPr lang="en-GB" sz="1400" dirty="0" smtClean="0">
                <a:solidFill>
                  <a:schemeClr val="tx1"/>
                </a:solidFill>
                <a:hlinkClick r:id="rId3" action="ppaction://hlinkfile"/>
              </a:rPr>
              <a:t>Continuous </a:t>
            </a:r>
            <a:r>
              <a:rPr lang="en-GB" sz="1400" dirty="0">
                <a:solidFill>
                  <a:schemeClr val="tx1"/>
                </a:solidFill>
                <a:hlinkClick r:id="rId3" action="ppaction://hlinkfile"/>
              </a:rPr>
              <a:t>Learning &amp; </a:t>
            </a:r>
            <a:r>
              <a:rPr lang="en-GB" sz="1400" dirty="0" smtClean="0">
                <a:solidFill>
                  <a:schemeClr val="tx1"/>
                </a:solidFill>
                <a:hlinkClick r:id="rId3" action="ppaction://hlinkfile"/>
              </a:rPr>
              <a:t>Development</a:t>
            </a:r>
            <a:endParaRPr lang="en-GB" sz="1400" dirty="0" smtClean="0">
              <a:solidFill>
                <a:schemeClr val="tx1"/>
              </a:solidFill>
            </a:endParaRPr>
          </a:p>
          <a:p>
            <a:pPr algn="ctr"/>
            <a:r>
              <a:rPr lang="en-GB" sz="1400" i="1" dirty="0" smtClean="0">
                <a:solidFill>
                  <a:schemeClr val="tx1"/>
                </a:solidFill>
              </a:rPr>
              <a:t>Recruitment, Induction, Probation, </a:t>
            </a:r>
            <a:r>
              <a:rPr lang="en-GB" sz="1400" dirty="0" smtClean="0">
                <a:solidFill>
                  <a:schemeClr val="tx1"/>
                </a:solidFill>
              </a:rPr>
              <a:t>Employment,</a:t>
            </a:r>
            <a:r>
              <a:rPr lang="en-GB" sz="1400" i="1" dirty="0" smtClean="0">
                <a:solidFill>
                  <a:schemeClr val="tx1"/>
                </a:solidFill>
              </a:rPr>
              <a:t> Exit</a:t>
            </a:r>
          </a:p>
          <a:p>
            <a:pPr algn="ctr"/>
            <a:r>
              <a:rPr lang="en-GB" sz="1400" dirty="0" smtClean="0">
                <a:solidFill>
                  <a:schemeClr val="tx1"/>
                </a:solidFill>
                <a:hlinkClick r:id="rId4" action="ppaction://hlinkfile"/>
              </a:rPr>
              <a:t>Values and Leadership Programme </a:t>
            </a:r>
            <a:r>
              <a:rPr lang="en-GB" sz="1400" dirty="0" smtClean="0">
                <a:solidFill>
                  <a:schemeClr val="tx1"/>
                </a:solidFill>
              </a:rPr>
              <a:t>(Columba1400)</a:t>
            </a:r>
          </a:p>
          <a:p>
            <a:pPr algn="ctr"/>
            <a:r>
              <a:rPr lang="en-GB" sz="1400" dirty="0" smtClean="0">
                <a:solidFill>
                  <a:schemeClr val="tx1"/>
                </a:solidFill>
                <a:hlinkClick r:id="rId5" action="ppaction://hlinkfile"/>
              </a:rPr>
              <a:t>Staff Development Group</a:t>
            </a:r>
            <a:r>
              <a:rPr lang="en-GB" sz="1400" dirty="0" smtClean="0">
                <a:solidFill>
                  <a:schemeClr val="tx1"/>
                </a:solidFill>
              </a:rPr>
              <a:t>, </a:t>
            </a:r>
            <a:r>
              <a:rPr lang="en-GB" sz="1400" dirty="0" smtClean="0">
                <a:solidFill>
                  <a:schemeClr val="tx1"/>
                </a:solidFill>
                <a:hlinkClick r:id="rId6" action="ppaction://hlinkfile"/>
              </a:rPr>
              <a:t>Staff Conference</a:t>
            </a:r>
            <a:r>
              <a:rPr lang="en-GB" sz="1400" dirty="0" smtClean="0">
                <a:solidFill>
                  <a:schemeClr val="tx1"/>
                </a:solidFill>
              </a:rPr>
              <a:t>, Staff Lunches</a:t>
            </a:r>
          </a:p>
          <a:p>
            <a:pPr algn="ctr"/>
            <a:r>
              <a:rPr lang="en-GB" sz="1400" dirty="0" smtClean="0">
                <a:solidFill>
                  <a:schemeClr val="tx1"/>
                </a:solidFill>
                <a:hlinkClick r:id="rId7" action="ppaction://hlinkfile"/>
              </a:rPr>
              <a:t>Extra Mile Recognition Awards – Team and Individual</a:t>
            </a:r>
            <a:endParaRPr lang="en-GB" sz="1400" dirty="0" smtClean="0">
              <a:solidFill>
                <a:schemeClr val="tx1"/>
              </a:solidFill>
            </a:endParaRPr>
          </a:p>
          <a:p>
            <a:pPr algn="ctr"/>
            <a:r>
              <a:rPr lang="en-GB" sz="1400" dirty="0" smtClean="0">
                <a:solidFill>
                  <a:schemeClr val="tx1"/>
                </a:solidFill>
              </a:rPr>
              <a:t>Valuing Lived Experience, Focusing on What we Can do    </a:t>
            </a:r>
          </a:p>
          <a:p>
            <a:pPr algn="ctr"/>
            <a:r>
              <a:rPr lang="en-GB" sz="1400" dirty="0" smtClean="0">
                <a:solidFill>
                  <a:schemeClr val="tx1"/>
                </a:solidFill>
                <a:hlinkClick r:id="rId8" action="ppaction://hlinkfile"/>
              </a:rPr>
              <a:t>Staff Support Package</a:t>
            </a:r>
            <a:r>
              <a:rPr lang="en-GB" sz="1400" i="1" dirty="0" smtClean="0">
                <a:solidFill>
                  <a:schemeClr val="tx1"/>
                </a:solidFill>
              </a:rPr>
              <a:t>, Self Care and Wellbeing </a:t>
            </a:r>
            <a:r>
              <a:rPr lang="en-GB" sz="1400" i="1" dirty="0" smtClean="0">
                <a:solidFill>
                  <a:schemeClr val="tx1"/>
                </a:solidFill>
                <a:hlinkClick r:id="rId9" action="ppaction://hlinkfile"/>
              </a:rPr>
              <a:t>: </a:t>
            </a:r>
            <a:r>
              <a:rPr lang="en-GB" sz="1400" dirty="0" smtClean="0">
                <a:solidFill>
                  <a:schemeClr val="tx1"/>
                </a:solidFill>
                <a:hlinkClick r:id="rId9" action="ppaction://hlinkfile"/>
              </a:rPr>
              <a:t>Bike To Work</a:t>
            </a:r>
            <a:r>
              <a:rPr lang="en-GB" sz="1400" i="1" dirty="0" smtClean="0">
                <a:solidFill>
                  <a:schemeClr val="tx1"/>
                </a:solidFill>
              </a:rPr>
              <a:t>, </a:t>
            </a:r>
            <a:r>
              <a:rPr lang="en-GB" sz="1400" dirty="0" smtClean="0">
                <a:solidFill>
                  <a:schemeClr val="tx1"/>
                </a:solidFill>
              </a:rPr>
              <a:t>Occupational Health, </a:t>
            </a:r>
            <a:r>
              <a:rPr lang="en-GB" sz="1400" dirty="0">
                <a:solidFill>
                  <a:schemeClr val="tx1"/>
                </a:solidFill>
                <a:hlinkClick r:id="rId10" action="ppaction://hlinkfile"/>
              </a:rPr>
              <a:t>Counselling </a:t>
            </a:r>
            <a:r>
              <a:rPr lang="en-GB" sz="1400" dirty="0" smtClean="0">
                <a:solidFill>
                  <a:schemeClr val="tx1"/>
                </a:solidFill>
                <a:hlinkClick r:id="rId10" action="ppaction://hlinkfile"/>
              </a:rPr>
              <a:t>Support</a:t>
            </a:r>
            <a:r>
              <a:rPr lang="en-GB" sz="1400" dirty="0" smtClean="0">
                <a:solidFill>
                  <a:schemeClr val="tx1"/>
                </a:solidFill>
              </a:rPr>
              <a:t>, Time Management </a:t>
            </a:r>
          </a:p>
          <a:p>
            <a:pPr algn="ctr"/>
            <a:r>
              <a:rPr lang="en-GB" sz="1400" dirty="0" smtClean="0">
                <a:solidFill>
                  <a:schemeClr val="tx1"/>
                </a:solidFill>
              </a:rPr>
              <a:t>Flexible Working, Living Wage Employer, Child Care Vouchers, Business Bike Mileage, Death In Service Scheme, Equality and Diversity, </a:t>
            </a:r>
            <a:r>
              <a:rPr lang="en-GB" sz="1400" dirty="0">
                <a:solidFill>
                  <a:schemeClr val="tx1"/>
                </a:solidFill>
                <a:hlinkClick r:id="rId11" action="ppaction://hlinkfile"/>
              </a:rPr>
              <a:t>Staff </a:t>
            </a:r>
            <a:r>
              <a:rPr lang="en-GB" sz="1400" dirty="0">
                <a:solidFill>
                  <a:schemeClr val="tx1"/>
                </a:solidFill>
              </a:rPr>
              <a:t>and </a:t>
            </a:r>
            <a:r>
              <a:rPr lang="en-GB" sz="1400" dirty="0">
                <a:solidFill>
                  <a:schemeClr val="tx1"/>
                </a:solidFill>
                <a:hlinkClick r:id="rId12" action="ppaction://hlinkfile"/>
              </a:rPr>
              <a:t>Volunteer</a:t>
            </a:r>
            <a:r>
              <a:rPr lang="en-GB" sz="1400" dirty="0">
                <a:solidFill>
                  <a:schemeClr val="tx1"/>
                </a:solidFill>
              </a:rPr>
              <a:t> </a:t>
            </a:r>
            <a:r>
              <a:rPr lang="en-GB" sz="1400" dirty="0" smtClean="0">
                <a:solidFill>
                  <a:schemeClr val="tx1"/>
                </a:solidFill>
              </a:rPr>
              <a:t>Policies, Mindfulness Techniques</a:t>
            </a:r>
          </a:p>
        </p:txBody>
      </p:sp>
      <p:sp>
        <p:nvSpPr>
          <p:cNvPr id="3" name="Rounded Rectangle 2"/>
          <p:cNvSpPr/>
          <p:nvPr/>
        </p:nvSpPr>
        <p:spPr>
          <a:xfrm>
            <a:off x="6389120" y="762581"/>
            <a:ext cx="5752570" cy="2676482"/>
          </a:xfrm>
          <a:prstGeom prst="roundRect">
            <a:avLst/>
          </a:prstGeom>
          <a:solidFill>
            <a:schemeClr val="bg1"/>
          </a:solid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smtClean="0">
              <a:solidFill>
                <a:schemeClr val="tx1"/>
              </a:solidFill>
            </a:endParaRPr>
          </a:p>
          <a:p>
            <a:pPr algn="ctr"/>
            <a:r>
              <a:rPr lang="en-GB" sz="1400" b="1" dirty="0" smtClean="0">
                <a:solidFill>
                  <a:schemeClr val="tx1"/>
                </a:solidFill>
              </a:rPr>
              <a:t>Relationship Based:</a:t>
            </a:r>
            <a:endParaRPr lang="en-GB" sz="1400" dirty="0">
              <a:solidFill>
                <a:schemeClr val="tx1"/>
              </a:solidFill>
            </a:endParaRPr>
          </a:p>
          <a:p>
            <a:pPr algn="ctr"/>
            <a:r>
              <a:rPr lang="en-GB" sz="1400" dirty="0" smtClean="0">
                <a:solidFill>
                  <a:schemeClr val="tx1"/>
                </a:solidFill>
              </a:rPr>
              <a:t>Trauma Informed in the Way You Work:  All behaviour is a form of communication.   Trust. </a:t>
            </a:r>
            <a:r>
              <a:rPr lang="en-GB" sz="1400" dirty="0" smtClean="0">
                <a:solidFill>
                  <a:schemeClr val="tx1"/>
                </a:solidFill>
                <a:hlinkClick r:id="rId13" action="ppaction://hlinkfile"/>
              </a:rPr>
              <a:t>Skilled </a:t>
            </a:r>
            <a:r>
              <a:rPr lang="en-GB" sz="1400" dirty="0">
                <a:solidFill>
                  <a:schemeClr val="tx1"/>
                </a:solidFill>
                <a:hlinkClick r:id="rId13" action="ppaction://hlinkfile"/>
              </a:rPr>
              <a:t>Helper Training </a:t>
            </a:r>
            <a:r>
              <a:rPr lang="en-GB" sz="1400" dirty="0">
                <a:solidFill>
                  <a:schemeClr val="tx1"/>
                </a:solidFill>
              </a:rPr>
              <a:t>(Ego States, Psychological Contract, Egan’s Model, Active Listening, </a:t>
            </a:r>
            <a:r>
              <a:rPr lang="en-GB" sz="1400" dirty="0" smtClean="0">
                <a:solidFill>
                  <a:schemeClr val="tx1"/>
                </a:solidFill>
              </a:rPr>
              <a:t>Power Balance, Resistance</a:t>
            </a:r>
            <a:r>
              <a:rPr lang="en-GB" sz="1400" dirty="0">
                <a:solidFill>
                  <a:schemeClr val="tx1"/>
                </a:solidFill>
              </a:rPr>
              <a:t>)</a:t>
            </a:r>
          </a:p>
          <a:p>
            <a:pPr algn="ctr"/>
            <a:r>
              <a:rPr lang="en-GB" sz="1400" dirty="0">
                <a:solidFill>
                  <a:schemeClr val="tx1"/>
                </a:solidFill>
              </a:rPr>
              <a:t>Dealing with Conflict, </a:t>
            </a:r>
            <a:r>
              <a:rPr lang="en-GB" sz="1400" dirty="0" smtClean="0">
                <a:solidFill>
                  <a:schemeClr val="tx1"/>
                </a:solidFill>
              </a:rPr>
              <a:t>Being Self Aware, Human Resources, </a:t>
            </a:r>
          </a:p>
          <a:p>
            <a:pPr algn="ctr"/>
            <a:r>
              <a:rPr lang="en-GB" sz="1400" dirty="0" smtClean="0">
                <a:solidFill>
                  <a:schemeClr val="tx1"/>
                </a:solidFill>
              </a:rPr>
              <a:t>Transparent and Clear Internal Communication</a:t>
            </a:r>
          </a:p>
          <a:p>
            <a:pPr algn="ctr"/>
            <a:r>
              <a:rPr lang="en-GB" sz="1400" dirty="0" smtClean="0">
                <a:solidFill>
                  <a:schemeClr val="tx1"/>
                </a:solidFill>
                <a:hlinkClick r:id="rId14" action="ppaction://hlinkfile"/>
              </a:rPr>
              <a:t>Reflective Practice Group</a:t>
            </a:r>
            <a:r>
              <a:rPr lang="en-GB" sz="1400" dirty="0" smtClean="0">
                <a:solidFill>
                  <a:schemeClr val="tx1"/>
                </a:solidFill>
              </a:rPr>
              <a:t>, </a:t>
            </a:r>
            <a:r>
              <a:rPr lang="en-GB" sz="1400" i="1" dirty="0" smtClean="0">
                <a:solidFill>
                  <a:schemeClr val="tx1"/>
                </a:solidFill>
                <a:hlinkClick r:id="rId15" action="ppaction://hlinkfile"/>
              </a:rPr>
              <a:t>Action </a:t>
            </a:r>
            <a:r>
              <a:rPr lang="en-GB" sz="1400" i="1" dirty="0">
                <a:solidFill>
                  <a:schemeClr val="tx1"/>
                </a:solidFill>
                <a:hlinkClick r:id="rId15" action="ppaction://hlinkfile"/>
              </a:rPr>
              <a:t>Learning Sets </a:t>
            </a:r>
            <a:r>
              <a:rPr lang="en-GB" sz="1400" i="1" dirty="0" smtClean="0">
                <a:solidFill>
                  <a:schemeClr val="tx1"/>
                </a:solidFill>
              </a:rPr>
              <a:t>, </a:t>
            </a:r>
            <a:r>
              <a:rPr lang="en-GB" sz="1400" dirty="0" smtClean="0">
                <a:solidFill>
                  <a:schemeClr val="tx1"/>
                </a:solidFill>
              </a:rPr>
              <a:t>Peer Networks</a:t>
            </a:r>
          </a:p>
          <a:p>
            <a:pPr algn="ctr"/>
            <a:r>
              <a:rPr lang="en-GB" sz="1400" dirty="0" smtClean="0">
                <a:solidFill>
                  <a:schemeClr val="tx1"/>
                </a:solidFill>
              </a:rPr>
              <a:t>          Clinical Psychologist, Service User Involvement, </a:t>
            </a:r>
            <a:r>
              <a:rPr lang="en-GB" sz="1400" dirty="0" smtClean="0">
                <a:solidFill>
                  <a:schemeClr val="tx1"/>
                </a:solidFill>
                <a:hlinkClick r:id="rId16" action="ppaction://hlinkfile"/>
              </a:rPr>
              <a:t>Psychologically Informed Environments</a:t>
            </a:r>
            <a:r>
              <a:rPr lang="en-GB" sz="1400" i="1" dirty="0" smtClean="0">
                <a:solidFill>
                  <a:schemeClr val="tx1"/>
                </a:solidFill>
              </a:rPr>
              <a:t>, Trauma Informed Organisation, </a:t>
            </a:r>
            <a:r>
              <a:rPr lang="en-GB" sz="1400" dirty="0" smtClean="0">
                <a:solidFill>
                  <a:schemeClr val="tx1"/>
                </a:solidFill>
              </a:rPr>
              <a:t>Frontline Network</a:t>
            </a:r>
            <a:r>
              <a:rPr lang="en-GB" sz="1400" i="1" dirty="0" smtClean="0">
                <a:solidFill>
                  <a:schemeClr val="tx1"/>
                </a:solidFill>
              </a:rPr>
              <a:t>, </a:t>
            </a:r>
            <a:r>
              <a:rPr lang="en-GB" sz="1400" dirty="0" smtClean="0">
                <a:solidFill>
                  <a:schemeClr val="tx1"/>
                </a:solidFill>
                <a:hlinkClick r:id="rId10" action="ppaction://hlinkfile"/>
              </a:rPr>
              <a:t>Counsellors</a:t>
            </a:r>
            <a:r>
              <a:rPr lang="en-GB" sz="1400" dirty="0" smtClean="0">
                <a:solidFill>
                  <a:schemeClr val="tx1"/>
                </a:solidFill>
              </a:rPr>
              <a:t> and Mediators, Front Line Network</a:t>
            </a:r>
          </a:p>
          <a:p>
            <a:pPr algn="ctr"/>
            <a:r>
              <a:rPr lang="en-GB" sz="1400" dirty="0" smtClean="0">
                <a:solidFill>
                  <a:schemeClr val="tx1"/>
                </a:solidFill>
                <a:hlinkClick r:id="rId17" action="ppaction://hlinkfile"/>
              </a:rPr>
              <a:t>Marketing Toolkit</a:t>
            </a:r>
            <a:r>
              <a:rPr lang="en-GB" sz="1400" i="1" dirty="0" smtClean="0">
                <a:solidFill>
                  <a:schemeClr val="tx1"/>
                </a:solidFill>
              </a:rPr>
              <a:t>, </a:t>
            </a:r>
            <a:r>
              <a:rPr lang="en-GB" sz="1400" dirty="0" smtClean="0">
                <a:solidFill>
                  <a:schemeClr val="tx1"/>
                </a:solidFill>
                <a:hlinkClick r:id="rId18" action="ppaction://hlinkfile"/>
              </a:rPr>
              <a:t>Relationships Manager and Fundraising</a:t>
            </a:r>
            <a:r>
              <a:rPr lang="en-GB" sz="1400" dirty="0" smtClean="0">
                <a:solidFill>
                  <a:schemeClr val="tx1"/>
                </a:solidFill>
              </a:rPr>
              <a:t>,</a:t>
            </a:r>
          </a:p>
          <a:p>
            <a:pPr algn="ctr"/>
            <a:endParaRPr lang="en-GB" sz="1400" i="1" dirty="0" smtClean="0">
              <a:solidFill>
                <a:schemeClr val="tx1"/>
              </a:solidFill>
            </a:endParaRPr>
          </a:p>
        </p:txBody>
      </p:sp>
      <p:sp>
        <p:nvSpPr>
          <p:cNvPr id="4" name="Rounded Rectangle 3"/>
          <p:cNvSpPr/>
          <p:nvPr/>
        </p:nvSpPr>
        <p:spPr>
          <a:xfrm>
            <a:off x="108031" y="3896052"/>
            <a:ext cx="5782524" cy="2939883"/>
          </a:xfrm>
          <a:prstGeom prst="roundRect">
            <a:avLst/>
          </a:prstGeom>
          <a:solidFill>
            <a:schemeClr val="bg1"/>
          </a:solid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Measuring and Valuing:</a:t>
            </a:r>
          </a:p>
          <a:p>
            <a:pPr algn="ctr"/>
            <a:r>
              <a:rPr lang="en-GB" sz="1400" dirty="0">
                <a:solidFill>
                  <a:schemeClr val="tx1"/>
                </a:solidFill>
                <a:hlinkClick r:id="rId19" action="ppaction://hlinkfile"/>
              </a:rPr>
              <a:t>Measuring and Valuing </a:t>
            </a:r>
            <a:r>
              <a:rPr lang="en-GB" sz="1400" dirty="0" smtClean="0">
                <a:solidFill>
                  <a:schemeClr val="tx1"/>
                </a:solidFill>
                <a:hlinkClick r:id="rId19" action="ppaction://hlinkfile"/>
              </a:rPr>
              <a:t>Group</a:t>
            </a:r>
            <a:r>
              <a:rPr lang="en-GB" sz="1400" dirty="0" smtClean="0">
                <a:solidFill>
                  <a:schemeClr val="tx1"/>
                </a:solidFill>
              </a:rPr>
              <a:t>, </a:t>
            </a:r>
            <a:endParaRPr lang="en-GB" sz="1400" dirty="0">
              <a:solidFill>
                <a:schemeClr val="tx1"/>
              </a:solidFill>
            </a:endParaRPr>
          </a:p>
          <a:p>
            <a:pPr algn="ctr"/>
            <a:r>
              <a:rPr lang="en-GB" sz="1400" dirty="0">
                <a:solidFill>
                  <a:schemeClr val="tx1"/>
                </a:solidFill>
                <a:hlinkClick r:id="rId3" action="ppaction://hlinkfile"/>
              </a:rPr>
              <a:t>Continuous Learning &amp; </a:t>
            </a:r>
            <a:r>
              <a:rPr lang="en-GB" sz="1400" dirty="0" smtClean="0">
                <a:solidFill>
                  <a:schemeClr val="tx1"/>
                </a:solidFill>
                <a:hlinkClick r:id="rId3" action="ppaction://hlinkfile"/>
              </a:rPr>
              <a:t>Development</a:t>
            </a:r>
            <a:r>
              <a:rPr lang="en-GB" sz="1400" dirty="0" smtClean="0">
                <a:solidFill>
                  <a:schemeClr val="tx1"/>
                </a:solidFill>
              </a:rPr>
              <a:t>:</a:t>
            </a:r>
            <a:r>
              <a:rPr lang="en-GB" sz="1400" i="1" dirty="0" smtClean="0">
                <a:solidFill>
                  <a:schemeClr val="tx1"/>
                </a:solidFill>
              </a:rPr>
              <a:t> </a:t>
            </a:r>
            <a:r>
              <a:rPr lang="en-GB" sz="1400" dirty="0">
                <a:solidFill>
                  <a:schemeClr val="tx1"/>
                </a:solidFill>
              </a:rPr>
              <a:t>Planning </a:t>
            </a:r>
            <a:r>
              <a:rPr lang="en-GB" sz="1400" dirty="0" smtClean="0">
                <a:solidFill>
                  <a:schemeClr val="tx1"/>
                </a:solidFill>
              </a:rPr>
              <a:t>Cycle, </a:t>
            </a:r>
            <a:r>
              <a:rPr lang="en-GB" sz="1400" dirty="0">
                <a:solidFill>
                  <a:schemeClr val="tx1"/>
                </a:solidFill>
              </a:rPr>
              <a:t>Corporate Plan, Service </a:t>
            </a:r>
            <a:r>
              <a:rPr lang="en-GB" sz="1400" dirty="0" smtClean="0">
                <a:solidFill>
                  <a:schemeClr val="tx1"/>
                </a:solidFill>
              </a:rPr>
              <a:t>Plans, objectives and learning opportunities identified, 1-2-1’s, </a:t>
            </a:r>
          </a:p>
          <a:p>
            <a:pPr algn="ctr"/>
            <a:r>
              <a:rPr lang="en-GB" sz="1400" dirty="0" smtClean="0">
                <a:solidFill>
                  <a:schemeClr val="tx1"/>
                </a:solidFill>
              </a:rPr>
              <a:t>6 monthly and annual </a:t>
            </a:r>
            <a:r>
              <a:rPr lang="en-GB" sz="1400" dirty="0" smtClean="0">
                <a:solidFill>
                  <a:schemeClr val="tx1"/>
                </a:solidFill>
              </a:rPr>
              <a:t>reviews, </a:t>
            </a:r>
            <a:r>
              <a:rPr lang="en-GB" sz="1400" i="1" dirty="0" smtClean="0">
                <a:solidFill>
                  <a:schemeClr val="tx1"/>
                </a:solidFill>
                <a:hlinkClick r:id="rId20" action="ppaction://hlinkfile"/>
              </a:rPr>
              <a:t>Resilience</a:t>
            </a:r>
            <a:endParaRPr lang="en-GB" sz="1400" i="1" dirty="0" smtClean="0">
              <a:solidFill>
                <a:schemeClr val="tx1"/>
              </a:solidFill>
            </a:endParaRPr>
          </a:p>
          <a:p>
            <a:pPr algn="ctr"/>
            <a:r>
              <a:rPr lang="en-GB" sz="1400" dirty="0" smtClean="0">
                <a:solidFill>
                  <a:schemeClr val="tx1"/>
                </a:solidFill>
                <a:hlinkClick r:id="rId21" action="ppaction://hlinkfile"/>
              </a:rPr>
              <a:t>Marketing and Communication Toolbox </a:t>
            </a:r>
            <a:endParaRPr lang="en-GB" sz="1400" dirty="0">
              <a:solidFill>
                <a:schemeClr val="tx1"/>
              </a:solidFill>
            </a:endParaRPr>
          </a:p>
          <a:p>
            <a:pPr algn="ctr"/>
            <a:r>
              <a:rPr lang="en-GB" sz="1400" dirty="0">
                <a:solidFill>
                  <a:schemeClr val="tx1"/>
                </a:solidFill>
              </a:rPr>
              <a:t>Capturing and Sharing Stories, Writing Blogs (Guest and Volunteers)</a:t>
            </a:r>
          </a:p>
          <a:p>
            <a:pPr algn="ctr"/>
            <a:r>
              <a:rPr lang="en-GB" sz="1400" dirty="0" smtClean="0">
                <a:solidFill>
                  <a:schemeClr val="tx1"/>
                </a:solidFill>
                <a:hlinkClick r:id="rId22" action="ppaction://hlinkfile"/>
              </a:rPr>
              <a:t>In House Learning and Development Calendar</a:t>
            </a:r>
            <a:endParaRPr lang="en-GB" sz="1400" dirty="0" smtClean="0">
              <a:solidFill>
                <a:schemeClr val="tx1"/>
              </a:solidFill>
            </a:endParaRPr>
          </a:p>
          <a:p>
            <a:pPr algn="ctr"/>
            <a:r>
              <a:rPr lang="en-GB" sz="1400" dirty="0" smtClean="0">
                <a:solidFill>
                  <a:schemeClr val="tx1"/>
                </a:solidFill>
                <a:hlinkClick r:id="rId23"/>
              </a:rPr>
              <a:t>Frontline </a:t>
            </a:r>
            <a:r>
              <a:rPr lang="en-GB" sz="1400" dirty="0">
                <a:solidFill>
                  <a:schemeClr val="tx1"/>
                </a:solidFill>
                <a:hlinkClick r:id="rId23"/>
              </a:rPr>
              <a:t>Network</a:t>
            </a:r>
            <a:endParaRPr lang="en-GB" sz="1400" dirty="0">
              <a:solidFill>
                <a:schemeClr val="tx1"/>
              </a:solidFill>
            </a:endParaRPr>
          </a:p>
          <a:p>
            <a:pPr algn="ctr"/>
            <a:r>
              <a:rPr lang="en-GB" sz="1400" dirty="0" smtClean="0">
                <a:solidFill>
                  <a:schemeClr val="tx1"/>
                </a:solidFill>
                <a:hlinkClick r:id="rId24" action="ppaction://hlinkfile"/>
              </a:rPr>
              <a:t>Data Gathering</a:t>
            </a:r>
            <a:r>
              <a:rPr lang="en-GB" sz="1400" dirty="0" smtClean="0">
                <a:solidFill>
                  <a:schemeClr val="tx1"/>
                </a:solidFill>
              </a:rPr>
              <a:t>: Outcome Star, Lamplight, </a:t>
            </a:r>
            <a:r>
              <a:rPr lang="en-GB" sz="1400" dirty="0" err="1" smtClean="0">
                <a:solidFill>
                  <a:schemeClr val="tx1"/>
                </a:solidFill>
              </a:rPr>
              <a:t>eTapestry</a:t>
            </a:r>
            <a:r>
              <a:rPr lang="en-GB" sz="1400" dirty="0" smtClean="0">
                <a:solidFill>
                  <a:schemeClr val="tx1"/>
                </a:solidFill>
              </a:rPr>
              <a:t>, </a:t>
            </a:r>
            <a:r>
              <a:rPr lang="en-GB" sz="1400" dirty="0" err="1" smtClean="0">
                <a:solidFill>
                  <a:schemeClr val="tx1"/>
                </a:solidFill>
              </a:rPr>
              <a:t>iTrent</a:t>
            </a:r>
            <a:endParaRPr lang="en-GB" sz="1400" dirty="0" smtClean="0">
              <a:solidFill>
                <a:schemeClr val="tx1"/>
              </a:solidFill>
            </a:endParaRPr>
          </a:p>
          <a:p>
            <a:pPr algn="ctr"/>
            <a:r>
              <a:rPr lang="en-GB" sz="1400" dirty="0" smtClean="0">
                <a:solidFill>
                  <a:schemeClr val="tx1"/>
                </a:solidFill>
              </a:rPr>
              <a:t>Project Budgets, Financial Forecasts</a:t>
            </a:r>
            <a:r>
              <a:rPr lang="en-GB" sz="1400" i="1" dirty="0" smtClean="0">
                <a:solidFill>
                  <a:schemeClr val="tx1"/>
                </a:solidFill>
              </a:rPr>
              <a:t>, Petty Cash, </a:t>
            </a:r>
            <a:r>
              <a:rPr lang="en-GB" sz="1400" dirty="0" smtClean="0">
                <a:solidFill>
                  <a:schemeClr val="tx1"/>
                </a:solidFill>
                <a:hlinkClick r:id="rId25" action="ppaction://hlinkfile"/>
              </a:rPr>
              <a:t>Staff Support Package</a:t>
            </a:r>
            <a:r>
              <a:rPr lang="en-GB" sz="1400" dirty="0" smtClean="0">
                <a:solidFill>
                  <a:schemeClr val="tx1"/>
                </a:solidFill>
              </a:rPr>
              <a:t>, </a:t>
            </a:r>
          </a:p>
          <a:p>
            <a:pPr algn="ctr"/>
            <a:r>
              <a:rPr lang="en-GB" sz="1400" i="1" dirty="0" smtClean="0">
                <a:solidFill>
                  <a:schemeClr val="tx1"/>
                </a:solidFill>
              </a:rPr>
              <a:t>Scottish Government Charity Board Code of Practice</a:t>
            </a:r>
            <a:endParaRPr lang="en-GB" sz="1400" i="1" dirty="0">
              <a:solidFill>
                <a:schemeClr val="tx1"/>
              </a:solidFill>
            </a:endParaRPr>
          </a:p>
        </p:txBody>
      </p:sp>
      <p:sp>
        <p:nvSpPr>
          <p:cNvPr id="5" name="Rounded Rectangle 4"/>
          <p:cNvSpPr/>
          <p:nvPr/>
        </p:nvSpPr>
        <p:spPr>
          <a:xfrm>
            <a:off x="6472446" y="3860498"/>
            <a:ext cx="5669244" cy="2997502"/>
          </a:xfrm>
          <a:prstGeom prst="roundRect">
            <a:avLst/>
          </a:prstGeom>
          <a:solidFill>
            <a:schemeClr val="bg1"/>
          </a:solid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i="1" dirty="0" smtClean="0">
                <a:solidFill>
                  <a:schemeClr val="tx1"/>
                </a:solidFill>
              </a:rPr>
              <a:t>Exploring Leadership :</a:t>
            </a:r>
          </a:p>
          <a:p>
            <a:pPr algn="ctr"/>
            <a:r>
              <a:rPr lang="en-GB" sz="1400" b="1" dirty="0" smtClean="0">
                <a:solidFill>
                  <a:schemeClr val="tx1"/>
                </a:solidFill>
              </a:rPr>
              <a:t>Courage: </a:t>
            </a:r>
            <a:r>
              <a:rPr lang="en-GB" sz="1400" dirty="0" smtClean="0">
                <a:solidFill>
                  <a:schemeClr val="tx1"/>
                </a:solidFill>
              </a:rPr>
              <a:t>We are All A Little Bit Magic</a:t>
            </a:r>
            <a:r>
              <a:rPr lang="en-GB" sz="1400" dirty="0">
                <a:solidFill>
                  <a:schemeClr val="tx1"/>
                </a:solidFill>
              </a:rPr>
              <a:t>, </a:t>
            </a:r>
            <a:r>
              <a:rPr lang="en-GB" sz="1400">
                <a:solidFill>
                  <a:schemeClr val="tx1"/>
                </a:solidFill>
              </a:rPr>
              <a:t>Model </a:t>
            </a:r>
            <a:r>
              <a:rPr lang="en-GB" sz="1400" smtClean="0">
                <a:solidFill>
                  <a:schemeClr val="tx1"/>
                </a:solidFill>
              </a:rPr>
              <a:t>Imperfection</a:t>
            </a:r>
            <a:endParaRPr lang="en-GB" sz="1400" dirty="0" smtClean="0">
              <a:solidFill>
                <a:schemeClr val="tx1"/>
              </a:solidFill>
            </a:endParaRPr>
          </a:p>
          <a:p>
            <a:pPr algn="ctr"/>
            <a:r>
              <a:rPr lang="en-GB" sz="1400" dirty="0" smtClean="0">
                <a:solidFill>
                  <a:schemeClr val="tx1"/>
                </a:solidFill>
                <a:hlinkClick r:id="rId26" action="ppaction://hlinkfile"/>
              </a:rPr>
              <a:t>“Speak Up</a:t>
            </a:r>
            <a:r>
              <a:rPr lang="en-GB" sz="1400" dirty="0" smtClean="0">
                <a:solidFill>
                  <a:schemeClr val="tx1"/>
                </a:solidFill>
              </a:rPr>
              <a:t>”, Ask Ewan, Annual Staff </a:t>
            </a:r>
            <a:r>
              <a:rPr lang="en-GB" sz="1400" dirty="0">
                <a:solidFill>
                  <a:schemeClr val="tx1"/>
                </a:solidFill>
              </a:rPr>
              <a:t>Survey</a:t>
            </a:r>
            <a:r>
              <a:rPr lang="en-GB" sz="1400" dirty="0" smtClean="0">
                <a:solidFill>
                  <a:schemeClr val="tx1"/>
                </a:solidFill>
              </a:rPr>
              <a:t>, </a:t>
            </a:r>
          </a:p>
          <a:p>
            <a:pPr algn="ctr"/>
            <a:r>
              <a:rPr lang="en-GB" sz="1400" dirty="0" smtClean="0">
                <a:solidFill>
                  <a:schemeClr val="tx1"/>
                </a:solidFill>
              </a:rPr>
              <a:t>Understanding our own and colleagues Learning Styles and Way of Working,  </a:t>
            </a:r>
            <a:r>
              <a:rPr lang="en-GB" sz="1400" dirty="0" smtClean="0">
                <a:solidFill>
                  <a:schemeClr val="tx1"/>
                </a:solidFill>
                <a:hlinkClick r:id="rId4" action="ppaction://hlinkfile"/>
              </a:rPr>
              <a:t>Values </a:t>
            </a:r>
            <a:r>
              <a:rPr lang="en-GB" sz="1400" dirty="0">
                <a:solidFill>
                  <a:schemeClr val="tx1"/>
                </a:solidFill>
                <a:hlinkClick r:id="rId4" action="ppaction://hlinkfile"/>
              </a:rPr>
              <a:t>and Leadership Programme (Columba1400</a:t>
            </a:r>
            <a:r>
              <a:rPr lang="en-GB" sz="1400" dirty="0" smtClean="0">
                <a:solidFill>
                  <a:schemeClr val="tx1"/>
                </a:solidFill>
                <a:hlinkClick r:id="rId4" action="ppaction://hlinkfile"/>
              </a:rPr>
              <a:t>)</a:t>
            </a:r>
            <a:endParaRPr lang="en-GB" sz="1400" dirty="0" smtClean="0">
              <a:solidFill>
                <a:schemeClr val="tx1"/>
              </a:solidFill>
            </a:endParaRPr>
          </a:p>
          <a:p>
            <a:pPr algn="ctr"/>
            <a:r>
              <a:rPr lang="en-GB" sz="1400" b="1" dirty="0">
                <a:solidFill>
                  <a:schemeClr val="tx1"/>
                </a:solidFill>
              </a:rPr>
              <a:t>Innovation: </a:t>
            </a:r>
            <a:r>
              <a:rPr lang="en-GB" sz="1400" dirty="0">
                <a:solidFill>
                  <a:schemeClr val="tx1"/>
                </a:solidFill>
              </a:rPr>
              <a:t>Helping people devise their own approaches to challenges </a:t>
            </a:r>
            <a:r>
              <a:rPr lang="en-GB" sz="1400" b="1" dirty="0" smtClean="0">
                <a:solidFill>
                  <a:schemeClr val="tx1"/>
                </a:solidFill>
              </a:rPr>
              <a:t>Choice: </a:t>
            </a:r>
            <a:r>
              <a:rPr lang="en-GB" sz="1400" dirty="0" smtClean="0">
                <a:solidFill>
                  <a:schemeClr val="tx1"/>
                </a:solidFill>
              </a:rPr>
              <a:t>Taking </a:t>
            </a:r>
            <a:r>
              <a:rPr lang="en-GB" sz="1400" dirty="0">
                <a:solidFill>
                  <a:schemeClr val="tx1"/>
                </a:solidFill>
              </a:rPr>
              <a:t>opportunities to become more </a:t>
            </a:r>
            <a:r>
              <a:rPr lang="en-GB" sz="1400" dirty="0" smtClean="0">
                <a:solidFill>
                  <a:schemeClr val="tx1"/>
                </a:solidFill>
              </a:rPr>
              <a:t>informed or involved:</a:t>
            </a:r>
            <a:r>
              <a:rPr lang="en-GB" sz="1400" dirty="0" smtClean="0">
                <a:solidFill>
                  <a:schemeClr val="tx1"/>
                </a:solidFill>
                <a:hlinkClick r:id="rId27" action="ppaction://hlinkfile"/>
              </a:rPr>
              <a:t> </a:t>
            </a:r>
            <a:endParaRPr lang="en-GB" sz="1400" dirty="0" smtClean="0">
              <a:solidFill>
                <a:schemeClr val="tx1"/>
              </a:solidFill>
            </a:endParaRPr>
          </a:p>
          <a:p>
            <a:pPr algn="ctr"/>
            <a:r>
              <a:rPr lang="en-GB" sz="1400" dirty="0">
                <a:solidFill>
                  <a:schemeClr val="tx1"/>
                </a:solidFill>
                <a:hlinkClick r:id="rId28" action="ppaction://hlinkfile"/>
              </a:rPr>
              <a:t>Managers </a:t>
            </a:r>
            <a:r>
              <a:rPr lang="en-GB" sz="1400" dirty="0" smtClean="0">
                <a:solidFill>
                  <a:schemeClr val="tx1"/>
                </a:solidFill>
                <a:hlinkClick r:id="rId28" action="ppaction://hlinkfile"/>
              </a:rPr>
              <a:t>Meetings</a:t>
            </a:r>
            <a:r>
              <a:rPr lang="en-GB" sz="1400" dirty="0" smtClean="0">
                <a:solidFill>
                  <a:schemeClr val="tx1"/>
                </a:solidFill>
              </a:rPr>
              <a:t>, </a:t>
            </a:r>
            <a:r>
              <a:rPr lang="en-GB" sz="1400" dirty="0" smtClean="0">
                <a:solidFill>
                  <a:schemeClr val="tx1"/>
                </a:solidFill>
                <a:hlinkClick r:id="rId29" action="ppaction://hlinkfile"/>
              </a:rPr>
              <a:t>Theme Meetings, </a:t>
            </a:r>
            <a:r>
              <a:rPr lang="en-GB" sz="1400" dirty="0">
                <a:solidFill>
                  <a:schemeClr val="tx1"/>
                </a:solidFill>
                <a:hlinkClick r:id="rId30"/>
              </a:rPr>
              <a:t>Business </a:t>
            </a:r>
            <a:r>
              <a:rPr lang="en-GB" sz="1400" dirty="0" smtClean="0">
                <a:solidFill>
                  <a:schemeClr val="tx1"/>
                </a:solidFill>
                <a:hlinkClick r:id="rId30"/>
              </a:rPr>
              <a:t>Bulletins</a:t>
            </a:r>
            <a:r>
              <a:rPr lang="en-GB" sz="1400" dirty="0" smtClean="0">
                <a:solidFill>
                  <a:schemeClr val="tx1"/>
                </a:solidFill>
              </a:rPr>
              <a:t>, </a:t>
            </a:r>
            <a:r>
              <a:rPr lang="en-GB" sz="1400" dirty="0" smtClean="0">
                <a:solidFill>
                  <a:schemeClr val="tx1"/>
                </a:solidFill>
                <a:hlinkClick r:id="rId31"/>
              </a:rPr>
              <a:t>Weekly </a:t>
            </a:r>
            <a:r>
              <a:rPr lang="en-GB" sz="1400" dirty="0">
                <a:solidFill>
                  <a:schemeClr val="tx1"/>
                </a:solidFill>
                <a:hlinkClick r:id="rId31"/>
              </a:rPr>
              <a:t>Update</a:t>
            </a:r>
            <a:r>
              <a:rPr lang="en-GB" sz="1400" dirty="0">
                <a:solidFill>
                  <a:schemeClr val="tx1"/>
                </a:solidFill>
              </a:rPr>
              <a:t>,</a:t>
            </a:r>
            <a:r>
              <a:rPr lang="en-GB" sz="1400" dirty="0" smtClean="0">
                <a:solidFill>
                  <a:schemeClr val="tx1"/>
                </a:solidFill>
                <a:hlinkClick r:id="rId29" action="ppaction://hlinkfile"/>
              </a:rPr>
              <a:t> </a:t>
            </a:r>
            <a:r>
              <a:rPr lang="en-GB" sz="1400" dirty="0" err="1">
                <a:solidFill>
                  <a:schemeClr val="tx1"/>
                </a:solidFill>
                <a:hlinkClick r:id="rId32" action="ppaction://hlinkfile"/>
              </a:rPr>
              <a:t>Cyrenians</a:t>
            </a:r>
            <a:r>
              <a:rPr lang="en-GB" sz="1400" dirty="0">
                <a:solidFill>
                  <a:schemeClr val="tx1"/>
                </a:solidFill>
                <a:hlinkClick r:id="rId32" action="ppaction://hlinkfile"/>
              </a:rPr>
              <a:t> Got </a:t>
            </a:r>
            <a:r>
              <a:rPr lang="en-GB" sz="1400" dirty="0" smtClean="0">
                <a:solidFill>
                  <a:schemeClr val="tx1"/>
                </a:solidFill>
                <a:hlinkClick r:id="rId32" action="ppaction://hlinkfile"/>
              </a:rPr>
              <a:t>Talent</a:t>
            </a:r>
            <a:r>
              <a:rPr lang="en-GB" sz="1400" dirty="0" smtClean="0">
                <a:solidFill>
                  <a:schemeClr val="tx1"/>
                </a:solidFill>
              </a:rPr>
              <a:t>, </a:t>
            </a:r>
            <a:r>
              <a:rPr lang="en-GB" sz="1400" dirty="0" smtClean="0">
                <a:solidFill>
                  <a:schemeClr val="tx1"/>
                </a:solidFill>
                <a:hlinkClick r:id="rId3" action="ppaction://hlinkfile"/>
              </a:rPr>
              <a:t>Continuous Learning &amp; Development: </a:t>
            </a:r>
            <a:r>
              <a:rPr lang="en-GB" sz="1400" dirty="0">
                <a:solidFill>
                  <a:schemeClr val="tx1"/>
                </a:solidFill>
              </a:rPr>
              <a:t>Self </a:t>
            </a:r>
            <a:r>
              <a:rPr lang="en-GB" sz="1400" dirty="0" smtClean="0">
                <a:solidFill>
                  <a:schemeClr val="tx1"/>
                </a:solidFill>
              </a:rPr>
              <a:t>Care, Reflection, Transparency, Internal and External Learning Opportunities, Sharing Practice and Experience, </a:t>
            </a:r>
            <a:r>
              <a:rPr lang="en-GB" sz="1400" dirty="0">
                <a:solidFill>
                  <a:schemeClr val="tx1"/>
                </a:solidFill>
              </a:rPr>
              <a:t>Youth Coaching (</a:t>
            </a:r>
            <a:r>
              <a:rPr lang="en-GB" sz="1400" dirty="0" err="1" smtClean="0">
                <a:solidFill>
                  <a:schemeClr val="tx1"/>
                </a:solidFill>
              </a:rPr>
              <a:t>Kinharvie</a:t>
            </a:r>
            <a:r>
              <a:rPr lang="en-GB" sz="1400" dirty="0" smtClean="0">
                <a:solidFill>
                  <a:schemeClr val="tx1"/>
                </a:solidFill>
              </a:rPr>
              <a:t>), </a:t>
            </a:r>
            <a:r>
              <a:rPr lang="en-GB" sz="1400" dirty="0">
                <a:solidFill>
                  <a:schemeClr val="tx1"/>
                </a:solidFill>
                <a:hlinkClick r:id="rId33" action="ppaction://hlinkfile"/>
              </a:rPr>
              <a:t>Coaching, </a:t>
            </a:r>
            <a:r>
              <a:rPr lang="en-GB" sz="1400" dirty="0">
                <a:solidFill>
                  <a:schemeClr val="tx1"/>
                </a:solidFill>
                <a:hlinkClick r:id="rId34" action="ppaction://hlinkfile"/>
              </a:rPr>
              <a:t>Mentoring</a:t>
            </a:r>
            <a:r>
              <a:rPr lang="en-GB" sz="1400" dirty="0">
                <a:solidFill>
                  <a:schemeClr val="tx1"/>
                </a:solidFill>
              </a:rPr>
              <a:t> and </a:t>
            </a:r>
            <a:r>
              <a:rPr lang="en-GB" sz="1400" dirty="0" smtClean="0">
                <a:solidFill>
                  <a:schemeClr val="tx1"/>
                </a:solidFill>
                <a:hlinkClick r:id="rId35" action="ppaction://hlinkfile"/>
              </a:rPr>
              <a:t>Shadowing</a:t>
            </a:r>
            <a:endParaRPr lang="en-GB" sz="1400" dirty="0" smtClean="0">
              <a:solidFill>
                <a:schemeClr val="tx1"/>
              </a:solidFill>
            </a:endParaRPr>
          </a:p>
          <a:p>
            <a:pPr algn="ctr"/>
            <a:r>
              <a:rPr lang="en-GB" sz="1400" b="1" dirty="0" smtClean="0">
                <a:solidFill>
                  <a:schemeClr val="tx1"/>
                </a:solidFill>
              </a:rPr>
              <a:t>Business development: </a:t>
            </a:r>
            <a:r>
              <a:rPr lang="en-GB" sz="1400" dirty="0">
                <a:solidFill>
                  <a:schemeClr val="tx1"/>
                </a:solidFill>
                <a:hlinkClick r:id="rId27" action="ppaction://hlinkfile"/>
              </a:rPr>
              <a:t>New Ideas </a:t>
            </a:r>
            <a:r>
              <a:rPr lang="en-GB" sz="1400" dirty="0" smtClean="0">
                <a:solidFill>
                  <a:schemeClr val="tx1"/>
                </a:solidFill>
                <a:hlinkClick r:id="rId27" action="ppaction://hlinkfile"/>
              </a:rPr>
              <a:t>Framework</a:t>
            </a:r>
            <a:r>
              <a:rPr lang="en-GB" sz="1400" dirty="0" smtClean="0">
                <a:solidFill>
                  <a:schemeClr val="tx1"/>
                </a:solidFill>
              </a:rPr>
              <a:t>, </a:t>
            </a:r>
            <a:r>
              <a:rPr lang="en-GB" sz="1400" dirty="0" smtClean="0">
                <a:solidFill>
                  <a:schemeClr val="tx1"/>
                </a:solidFill>
                <a:hlinkClick r:id="rId36" action="ppaction://hlinkfile"/>
              </a:rPr>
              <a:t>Innovation Pipeline</a:t>
            </a:r>
            <a:endParaRPr lang="en-GB" sz="1400" dirty="0" smtClean="0">
              <a:solidFill>
                <a:schemeClr val="tx1"/>
              </a:solidFill>
            </a:endParaRPr>
          </a:p>
        </p:txBody>
      </p:sp>
      <p:sp>
        <p:nvSpPr>
          <p:cNvPr id="6" name="TextBox 5"/>
          <p:cNvSpPr txBox="1"/>
          <p:nvPr/>
        </p:nvSpPr>
        <p:spPr>
          <a:xfrm>
            <a:off x="361228" y="11381"/>
            <a:ext cx="12055784" cy="738664"/>
          </a:xfrm>
          <a:prstGeom prst="rect">
            <a:avLst/>
          </a:prstGeom>
          <a:noFill/>
        </p:spPr>
        <p:txBody>
          <a:bodyPr wrap="square" rtlCol="0">
            <a:spAutoFit/>
          </a:bodyPr>
          <a:lstStyle/>
          <a:p>
            <a:pPr algn="ctr"/>
            <a:r>
              <a:rPr lang="en-GB" sz="1400" b="1" dirty="0" smtClean="0"/>
              <a:t>Here are some of the tools Cyrenians currently offers, to support in the work you do, whatever your role.  </a:t>
            </a:r>
          </a:p>
          <a:p>
            <a:pPr algn="ctr"/>
            <a:r>
              <a:rPr lang="en-GB" sz="1400" b="1" i="1" dirty="0" smtClean="0"/>
              <a:t>Those in italics are ideas in development or under review, some will happen quickly but some will take at least 18 months to bed in</a:t>
            </a:r>
          </a:p>
          <a:p>
            <a:pPr algn="ctr"/>
            <a:r>
              <a:rPr lang="en-GB" sz="1400" dirty="0" smtClean="0"/>
              <a:t>Hyperlinks can be opened by clicking on control, right click and then Open </a:t>
            </a:r>
            <a:r>
              <a:rPr lang="en-GB" sz="1400" dirty="0" err="1" smtClean="0"/>
              <a:t>HyperLink</a:t>
            </a:r>
            <a:r>
              <a:rPr lang="en-GB" sz="1400" dirty="0" smtClean="0"/>
              <a:t>.</a:t>
            </a:r>
            <a:endParaRPr lang="en-GB" sz="1400" dirty="0"/>
          </a:p>
        </p:txBody>
      </p:sp>
      <p:sp>
        <p:nvSpPr>
          <p:cNvPr id="10" name="Up Arrow 9"/>
          <p:cNvSpPr/>
          <p:nvPr/>
        </p:nvSpPr>
        <p:spPr>
          <a:xfrm>
            <a:off x="5322111" y="3303679"/>
            <a:ext cx="493059" cy="58189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Up Arrow 10"/>
          <p:cNvSpPr/>
          <p:nvPr/>
        </p:nvSpPr>
        <p:spPr>
          <a:xfrm rot="5400000">
            <a:off x="5934971" y="2718469"/>
            <a:ext cx="493059" cy="58189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Up Arrow 11"/>
          <p:cNvSpPr/>
          <p:nvPr/>
        </p:nvSpPr>
        <p:spPr>
          <a:xfrm rot="16200000">
            <a:off x="5878331" y="3841155"/>
            <a:ext cx="493059" cy="58189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Up Arrow 12"/>
          <p:cNvSpPr/>
          <p:nvPr/>
        </p:nvSpPr>
        <p:spPr>
          <a:xfrm rot="10800000">
            <a:off x="6309249" y="3383907"/>
            <a:ext cx="493059" cy="58189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45151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1482</TotalTime>
  <Words>881</Words>
  <Application>Microsoft Office PowerPoint</Application>
  <PresentationFormat>Widescreen</PresentationFormat>
  <Paragraphs>73</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Times New Roman</vt:lpstr>
      <vt:lpstr>Verdana</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Rachael Wallace-Lane</dc:creator>
  <cp:lastModifiedBy>Rachael Wallace-Lane</cp:lastModifiedBy>
  <cp:revision>194</cp:revision>
  <cp:lastPrinted>2018-11-06T09:10:30Z</cp:lastPrinted>
  <dcterms:created xsi:type="dcterms:W3CDTF">2016-02-02T09:47:58Z</dcterms:created>
  <dcterms:modified xsi:type="dcterms:W3CDTF">2019-10-23T16:48:35Z</dcterms:modified>
</cp:coreProperties>
</file>