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82" r:id="rId4"/>
    <p:sldId id="291" r:id="rId5"/>
    <p:sldId id="287" r:id="rId6"/>
    <p:sldId id="337" r:id="rId7"/>
    <p:sldId id="314" r:id="rId8"/>
    <p:sldId id="313" r:id="rId9"/>
    <p:sldId id="334" r:id="rId10"/>
    <p:sldId id="338" r:id="rId11"/>
    <p:sldId id="312" r:id="rId12"/>
    <p:sldId id="342" r:id="rId13"/>
    <p:sldId id="339" r:id="rId14"/>
    <p:sldId id="340" r:id="rId15"/>
    <p:sldId id="343" r:id="rId16"/>
    <p:sldId id="344" r:id="rId17"/>
    <p:sldId id="297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394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BC"/>
    <a:srgbClr val="F7317C"/>
    <a:srgbClr val="E21F69"/>
    <a:srgbClr val="FA2ED3"/>
    <a:srgbClr val="000000"/>
    <a:srgbClr val="CDDC29"/>
    <a:srgbClr val="D305AC"/>
    <a:srgbClr val="BC1C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79536" autoAdjust="0"/>
  </p:normalViewPr>
  <p:slideViewPr>
    <p:cSldViewPr snapToGrid="0">
      <p:cViewPr varScale="1">
        <p:scale>
          <a:sx n="68" d="100"/>
          <a:sy n="68" d="100"/>
        </p:scale>
        <p:origin x="1258" y="62"/>
      </p:cViewPr>
      <p:guideLst>
        <p:guide orient="horz" pos="2183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3228" y="84"/>
      </p:cViewPr>
      <p:guideLst>
        <p:guide orient="horz" pos="3126"/>
        <p:guide pos="2141"/>
        <p:guide orient="horz" pos="3394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CE623-028C-4416-A970-098F16825C07}" type="datetimeFigureOut">
              <a:rPr lang="en-GB" smtClean="0"/>
              <a:pPr/>
              <a:t>11/06/2019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0E3D8-4FDD-4C1B-90A0-697CB6C801B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09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FA319-66E4-460E-9F4D-43F133B300D4}" type="datetimeFigureOut">
              <a:rPr lang="en-GB" smtClean="0"/>
              <a:pPr/>
              <a:t>11/06/2019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E95E-A778-4228-B7FA-7C0CF07AC27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8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EE95E-A778-4228-B7FA-7C0CF07AC271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29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33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3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33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997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3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6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6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6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46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32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3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06A07-23A2-464D-A45E-1599387A53C8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3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67406"/>
            <a:ext cx="12188825" cy="64008"/>
          </a:xfrm>
          <a:prstGeom prst="rect">
            <a:avLst/>
          </a:prstGeom>
          <a:solidFill>
            <a:srgbClr val="CDDC29"/>
          </a:solidFill>
          <a:ln>
            <a:solidFill>
              <a:srgbClr val="CDDC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773" y="455573"/>
            <a:ext cx="1963913" cy="66564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-3160" y="-37913"/>
            <a:ext cx="12188825" cy="1210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5" y="295185"/>
            <a:ext cx="2302227" cy="78031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-3161" y="1314386"/>
            <a:ext cx="12188825" cy="64008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16371" y="4516640"/>
            <a:ext cx="4754880" cy="1253040"/>
          </a:xfrm>
          <a:solidFill>
            <a:schemeClr val="bg1"/>
          </a:solidFill>
        </p:spPr>
        <p:txBody>
          <a:bodyPr lIns="91440" rIns="91440">
            <a:noAutofit/>
          </a:bodyPr>
          <a:lstStyle>
            <a:lvl1pPr marL="0" indent="0" algn="l">
              <a:buNone/>
              <a:defRPr sz="4000" b="1" cap="all" spc="200" baseline="0">
                <a:solidFill>
                  <a:srgbClr val="CDDC29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YOUR NAME (AND POSITION)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16371" y="1800595"/>
            <a:ext cx="4754880" cy="2458870"/>
          </a:xfrm>
          <a:noFill/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rgbClr val="1B75BC"/>
                </a:solidFill>
              </a:defRPr>
            </a:lvl1pPr>
          </a:lstStyle>
          <a:p>
            <a:r>
              <a:rPr lang="en-US" dirty="0"/>
              <a:t>Your presentation title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 hasCustomPrompt="1"/>
          </p:nvPr>
        </p:nvSpPr>
        <p:spPr>
          <a:xfrm>
            <a:off x="229235" y="1800595"/>
            <a:ext cx="6411595" cy="396945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a photograph</a:t>
            </a:r>
          </a:p>
        </p:txBody>
      </p:sp>
    </p:spTree>
    <p:extLst>
      <p:ext uri="{BB962C8B-B14F-4D97-AF65-F5344CB8AC3E}">
        <p14:creationId xmlns:p14="http://schemas.microsoft.com/office/powerpoint/2010/main" val="421726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63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3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8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34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0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196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48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4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46EAFBC1-2BFB-481B-A894-8CBFCC98FD15}" type="datetimeFigureOut">
              <a:rPr lang="en-GB" smtClean="0"/>
              <a:pPr/>
              <a:t>11/06/2019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2AFAF4B6-159E-4BD7-B280-B92BA52E45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08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1B7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DDC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068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eu-settlement-scheme-community-support-for-vulnerable-citizen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7178" y="1645922"/>
            <a:ext cx="5412509" cy="2144682"/>
          </a:xfrm>
        </p:spPr>
        <p:txBody>
          <a:bodyPr/>
          <a:lstStyle/>
          <a:p>
            <a:r>
              <a:rPr lang="en-GB" sz="5400" b="1" dirty="0"/>
              <a:t>The EU Settlement Scheme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16371" y="4055974"/>
            <a:ext cx="4754880" cy="77002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3600" cap="none" dirty="0" err="1">
                <a:solidFill>
                  <a:srgbClr val="F7317C"/>
                </a:solidFill>
              </a:rPr>
              <a:t>Bethan</a:t>
            </a:r>
            <a:r>
              <a:rPr lang="en-GB" sz="3600" cap="none" dirty="0">
                <a:solidFill>
                  <a:srgbClr val="F7317C"/>
                </a:solidFill>
              </a:rPr>
              <a:t> </a:t>
            </a:r>
            <a:r>
              <a:rPr lang="en-GB" sz="3600" cap="none" dirty="0" err="1">
                <a:solidFill>
                  <a:srgbClr val="F7317C"/>
                </a:solidFill>
              </a:rPr>
              <a:t>Lant</a:t>
            </a:r>
            <a:endParaRPr lang="en-GB" sz="3600" cap="none" dirty="0">
              <a:solidFill>
                <a:srgbClr val="F7317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6371" y="4893128"/>
            <a:ext cx="458908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buClr>
                <a:srgbClr val="E48312"/>
              </a:buClr>
              <a:buSzPct val="100000"/>
            </a:pPr>
            <a:r>
              <a:rPr lang="en-GB" sz="2800" b="1" spc="200" dirty="0">
                <a:solidFill>
                  <a:srgbClr val="F7317C"/>
                </a:solidFill>
                <a:latin typeface="Calibri Light" panose="020F0302020204030204"/>
              </a:rPr>
              <a:t>Praxis Community Projects</a:t>
            </a:r>
          </a:p>
          <a:p>
            <a:endParaRPr lang="en-GB" dirty="0"/>
          </a:p>
        </p:txBody>
      </p:sp>
      <p:pic>
        <p:nvPicPr>
          <p:cNvPr id="51202" name="Picture 2" descr="Image result for EU fl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389" y="1949334"/>
            <a:ext cx="5290278" cy="3520440"/>
          </a:xfrm>
          <a:prstGeom prst="rect">
            <a:avLst/>
          </a:prstGeom>
          <a:noFill/>
        </p:spPr>
      </p:pic>
      <p:pic>
        <p:nvPicPr>
          <p:cNvPr id="6" name="Picture 5" descr="FN_Partner_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27869" y="0"/>
            <a:ext cx="2952404" cy="129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01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835535" y="620643"/>
            <a:ext cx="6356465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Application process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603465"/>
            <a:ext cx="10933611" cy="428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 App ‘EU Exit’ available on android devices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Online application form at gov.uk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Documents can be scanned and uploaded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Decision to grant settled or pre-settled status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If ‘pre-settled’ opportunity to upload further documents 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EU citizens receive digital status only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Non-EU citizens get a BRP in addition to digital status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Applicants must have a valid email address</a:t>
            </a:r>
          </a:p>
        </p:txBody>
      </p:sp>
    </p:spTree>
    <p:extLst>
      <p:ext uri="{BB962C8B-B14F-4D97-AF65-F5344CB8AC3E}">
        <p14:creationId xmlns:p14="http://schemas.microsoft.com/office/powerpoint/2010/main" val="361755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86895" y="615142"/>
            <a:ext cx="6905105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Concerns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263535"/>
            <a:ext cx="10933611" cy="463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Digital exclusion – access to IT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Evidential problems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ID document problems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Accessible information for third country nationals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‘Digital documents’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Exploitation by unscrupulous immigration practitioners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Some people will just not apply</a:t>
            </a:r>
          </a:p>
        </p:txBody>
      </p:sp>
    </p:spTree>
    <p:extLst>
      <p:ext uri="{BB962C8B-B14F-4D97-AF65-F5344CB8AC3E}">
        <p14:creationId xmlns:p14="http://schemas.microsoft.com/office/powerpoint/2010/main" val="361755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85658" y="615142"/>
            <a:ext cx="6406342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Removal directions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263535"/>
            <a:ext cx="10933611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EU nationals who have previously been issued removal directions (usually because were street homeless) will be refused.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600" dirty="0">
                <a:solidFill>
                  <a:srgbClr val="1B75BC"/>
                </a:solidFill>
              </a:rPr>
              <a:t>In such cases the process would be to first challenge the removal directions then, if successful, apply through EUSS.</a:t>
            </a:r>
          </a:p>
        </p:txBody>
      </p:sp>
    </p:spTree>
    <p:extLst>
      <p:ext uri="{BB962C8B-B14F-4D97-AF65-F5344CB8AC3E}">
        <p14:creationId xmlns:p14="http://schemas.microsoft.com/office/powerpoint/2010/main" val="3617556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286895" y="615142"/>
            <a:ext cx="6905105" cy="5501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Evidential issues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263535"/>
            <a:ext cx="10933611" cy="491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If HMRC/DWP checks don’t prove 5 yrs evidence, alternative evidence for 6mths in each year must be provided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Not all benefits are checked automatically – Child Benefit and Tax credits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HO doesn’t consider all benefits to be evidence of ‘continuous residence’ during payment period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Checks only go back 6 yrs so if relying on a historic period will need other evidence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List of ‘preferred’ alternative evidence available on gov.uk</a:t>
            </a:r>
          </a:p>
        </p:txBody>
      </p:sp>
    </p:spTree>
    <p:extLst>
      <p:ext uri="{BB962C8B-B14F-4D97-AF65-F5344CB8AC3E}">
        <p14:creationId xmlns:p14="http://schemas.microsoft.com/office/powerpoint/2010/main" val="3617556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232073" y="598516"/>
            <a:ext cx="4959927" cy="2212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Non-EU family members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263535"/>
            <a:ext cx="10933611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 Continuous relationship with EU citizen plus residence for 5yrs = settled status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No automatic check on EU family member where non-EU family member applies alone</a:t>
            </a:r>
          </a:p>
          <a:p>
            <a:pPr defTabSz="457200">
              <a:spcBef>
                <a:spcPct val="20000"/>
              </a:spcBef>
              <a:buFont typeface="Wingdings" pitchFamily="2" charset="2"/>
              <a:buChar char="§"/>
            </a:pPr>
            <a:r>
              <a:rPr lang="en-GB" sz="3200" dirty="0">
                <a:solidFill>
                  <a:srgbClr val="1B75BC"/>
                </a:solidFill>
              </a:rPr>
              <a:t>If granted pre-settled and relationship breaks down before ‘settled status’ reached?</a:t>
            </a:r>
          </a:p>
        </p:txBody>
      </p:sp>
    </p:spTree>
    <p:extLst>
      <p:ext uri="{BB962C8B-B14F-4D97-AF65-F5344CB8AC3E}">
        <p14:creationId xmlns:p14="http://schemas.microsoft.com/office/powerpoint/2010/main" val="3617556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655" y="598516"/>
            <a:ext cx="6539345" cy="2212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Benefits &amp; housing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‘Settled status’ = Indefinite Leave to Remain, ‘Pre-settled status’ = Limited Leave to Remain 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 7 May – new regulations added into housing &amp; welfare </a:t>
            </a:r>
            <a:r>
              <a:rPr lang="en-GB" sz="2900" dirty="0" err="1">
                <a:solidFill>
                  <a:srgbClr val="1B75BC"/>
                </a:solidFill>
              </a:rPr>
              <a:t>regs</a:t>
            </a:r>
            <a:r>
              <a:rPr lang="en-GB" sz="2900" dirty="0">
                <a:solidFill>
                  <a:srgbClr val="1B75BC"/>
                </a:solidFill>
              </a:rPr>
              <a:t>:</a:t>
            </a:r>
          </a:p>
          <a:p>
            <a:pPr defTabSz="457200">
              <a:spcBef>
                <a:spcPct val="20000"/>
              </a:spcBef>
            </a:pPr>
            <a:r>
              <a:rPr lang="en-GB" sz="2900" dirty="0">
                <a:solidFill>
                  <a:srgbClr val="1B75BC"/>
                </a:solidFill>
              </a:rPr>
              <a:t> - settled status = right to reside = entitlement to benefits &amp; housing</a:t>
            </a:r>
          </a:p>
          <a:p>
            <a:pPr defTabSz="457200">
              <a:spcBef>
                <a:spcPct val="20000"/>
              </a:spcBef>
            </a:pPr>
            <a:r>
              <a:rPr lang="en-GB" sz="2900" dirty="0">
                <a:solidFill>
                  <a:srgbClr val="1B75BC"/>
                </a:solidFill>
              </a:rPr>
              <a:t>- pre-settled status – DWP guidance on new </a:t>
            </a:r>
            <a:r>
              <a:rPr lang="en-GB" sz="2900" dirty="0" err="1">
                <a:solidFill>
                  <a:srgbClr val="1B75BC"/>
                </a:solidFill>
              </a:rPr>
              <a:t>regs</a:t>
            </a:r>
            <a:r>
              <a:rPr lang="en-GB" sz="2900" dirty="0">
                <a:solidFill>
                  <a:srgbClr val="1B75BC"/>
                </a:solidFill>
              </a:rPr>
              <a:t> says “</a:t>
            </a:r>
            <a:r>
              <a:rPr lang="en-GB" sz="3200" dirty="0">
                <a:solidFill>
                  <a:srgbClr val="1B75BC"/>
                </a:solidFill>
              </a:rPr>
              <a:t>Limited Leave to Enter/Limited Leave to Remain granted under the EUSS is not a relevant right to reside for the purposes of establishing habitual residence”</a:t>
            </a: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655" y="598516"/>
            <a:ext cx="6539345" cy="2212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CPAG challenge?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4465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CPAG believe decision to refuse benefits for those with pre-settled status may be </a:t>
            </a:r>
            <a:r>
              <a:rPr lang="en-GB" sz="2900" dirty="0" err="1">
                <a:solidFill>
                  <a:srgbClr val="1B75BC"/>
                </a:solidFill>
              </a:rPr>
              <a:t>challengable</a:t>
            </a:r>
            <a:endParaRPr lang="en-GB" sz="2900" dirty="0">
              <a:solidFill>
                <a:srgbClr val="1B75BC"/>
              </a:solidFill>
            </a:endParaRP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 err="1">
                <a:solidFill>
                  <a:srgbClr val="1B75BC"/>
                </a:solidFill>
              </a:rPr>
              <a:t>Trojani</a:t>
            </a:r>
            <a:r>
              <a:rPr lang="en-GB" sz="2900" dirty="0">
                <a:solidFill>
                  <a:srgbClr val="1B75BC"/>
                </a:solidFill>
              </a:rPr>
              <a:t> case – discriminatory not to grant an EU citizen access to benefits especially as he was </a:t>
            </a:r>
            <a:r>
              <a:rPr lang="en-GB" sz="2900" b="1" dirty="0">
                <a:solidFill>
                  <a:srgbClr val="1B75BC"/>
                </a:solidFill>
              </a:rPr>
              <a:t>in possession of a residence permit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Subsequent cases in the UK courts distinguished themselves from </a:t>
            </a:r>
            <a:r>
              <a:rPr lang="en-GB" sz="2900" dirty="0" err="1">
                <a:solidFill>
                  <a:srgbClr val="1B75BC"/>
                </a:solidFill>
              </a:rPr>
              <a:t>Trojani</a:t>
            </a:r>
            <a:r>
              <a:rPr lang="en-GB" sz="2900" dirty="0">
                <a:solidFill>
                  <a:srgbClr val="1B75BC"/>
                </a:solidFill>
              </a:rPr>
              <a:t> by </a:t>
            </a:r>
            <a:r>
              <a:rPr lang="en-GB" sz="2900" dirty="0" err="1">
                <a:solidFill>
                  <a:srgbClr val="1B75BC"/>
                </a:solidFill>
              </a:rPr>
              <a:t>highighting</a:t>
            </a:r>
            <a:r>
              <a:rPr lang="en-GB" sz="2900" dirty="0">
                <a:solidFill>
                  <a:srgbClr val="1B75BC"/>
                </a:solidFill>
              </a:rPr>
              <a:t> that </a:t>
            </a:r>
            <a:r>
              <a:rPr lang="en-GB" sz="2900" dirty="0" err="1">
                <a:solidFill>
                  <a:srgbClr val="1B75BC"/>
                </a:solidFill>
              </a:rPr>
              <a:t>Trojani</a:t>
            </a:r>
            <a:r>
              <a:rPr lang="en-GB" sz="2900" dirty="0">
                <a:solidFill>
                  <a:srgbClr val="1B75BC"/>
                </a:solidFill>
              </a:rPr>
              <a:t> had a residence permit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Is a grant of pre-settled status not a residence permit?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Claim benefits, MR/Appeal refusal, refer to CPAG for potential Judicial Review</a:t>
            </a: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None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655" y="598516"/>
            <a:ext cx="6539345" cy="2212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Assistance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1180407"/>
            <a:ext cx="10933611" cy="482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Guidance to EUSS will be available in all EU languages – application is only in English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Funding ‘settlement resolutions centres’ – digital support to make applications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Proposed ‘light touch’ level 1 OISC registration solely to assist with EUSS </a:t>
            </a:r>
          </a:p>
          <a:p>
            <a:pPr defTabSz="4572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900" dirty="0">
                <a:solidFill>
                  <a:srgbClr val="1B75BC"/>
                </a:solidFill>
              </a:rPr>
              <a:t>Vulnerable persons settlement assistance – grant funding scheme for provision of help to those identified as ‘vulnerable’  </a:t>
            </a:r>
            <a:r>
              <a:rPr lang="en-GB" sz="2900">
                <a:solidFill>
                  <a:srgbClr val="1B75BC"/>
                </a:solidFill>
              </a:rPr>
              <a:t>- </a:t>
            </a:r>
            <a:r>
              <a:rPr lang="en-GB" sz="2900">
                <a:solidFill>
                  <a:srgbClr val="1B75BC"/>
                </a:solidFill>
                <a:hlinkClick r:id="rId3"/>
              </a:rPr>
              <a:t>https://www.gov.uk/government/publications/eu-settlement-scheme-community-support-for-vulnerable-citizens</a:t>
            </a:r>
            <a:r>
              <a:rPr lang="en-GB" sz="2900">
                <a:solidFill>
                  <a:srgbClr val="1B75BC"/>
                </a:solidFill>
              </a:rPr>
              <a:t> </a:t>
            </a:r>
            <a:endParaRPr lang="en-GB" sz="2900" dirty="0">
              <a:solidFill>
                <a:srgbClr val="1B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The Immigration Act 1971 introduced the concept of people ‘subject to immigration control’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People with a ‘right of abode’ in the UK are not subject to immigration control.  Everyone else is.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r>
              <a:rPr lang="en-GB" sz="3200" dirty="0">
                <a:solidFill>
                  <a:srgbClr val="0070C0"/>
                </a:solidFill>
              </a:rPr>
              <a:t>Right of abode = right to live in UK and come and go freely</a:t>
            </a:r>
          </a:p>
          <a:p>
            <a:pPr>
              <a:spcAft>
                <a:spcPts val="1200"/>
              </a:spcAft>
              <a:buClr>
                <a:srgbClr val="1B75BC"/>
              </a:buClr>
              <a:buNone/>
            </a:pP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7317C"/>
                </a:solidFill>
              </a:rPr>
              <a:t>‘Subject to immigration control’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631084" y="620643"/>
            <a:ext cx="4560916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7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40822" y="126769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B75BC"/>
              </a:buCl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70C0"/>
                </a:solidFill>
              </a:rPr>
              <a:t>  </a:t>
            </a:r>
            <a:r>
              <a:rPr lang="en-GB" sz="3200" dirty="0">
                <a:solidFill>
                  <a:srgbClr val="0070C0"/>
                </a:solidFill>
              </a:rPr>
              <a:t>British citizens</a:t>
            </a:r>
          </a:p>
          <a:p>
            <a:pPr>
              <a:buClr>
                <a:srgbClr val="1B75BC"/>
              </a:buCl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 Some Commonwealth citizens with a right of abode</a:t>
            </a:r>
          </a:p>
          <a:p>
            <a:pPr>
              <a:buClr>
                <a:srgbClr val="1B75BC"/>
              </a:buCl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 EEA citizens (and specified family members) who are lawfully exercising treaty rights</a:t>
            </a:r>
          </a:p>
          <a:p>
            <a:pPr>
              <a:buClr>
                <a:srgbClr val="1B75BC"/>
              </a:buClr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Who has a right of abode?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246189" y="603850"/>
            <a:ext cx="4623758" cy="17252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24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>
              <a:lnSpc>
                <a:spcPct val="100000"/>
              </a:lnSpc>
              <a:spcAft>
                <a:spcPts val="1800"/>
              </a:spcAft>
              <a:buClrTx/>
              <a:buSzTx/>
              <a:buFont typeface="Arial" pitchFamily="34" charset="0"/>
              <a:buChar char="•"/>
            </a:pPr>
            <a:r>
              <a:rPr lang="en-GB" sz="3200" b="1" dirty="0">
                <a:solidFill>
                  <a:srgbClr val="1B75BC"/>
                </a:solidFill>
              </a:rPr>
              <a:t>Withdrawal agreement </a:t>
            </a:r>
            <a:r>
              <a:rPr lang="en-GB" sz="3200" dirty="0">
                <a:solidFill>
                  <a:srgbClr val="1B75BC"/>
                </a:solidFill>
              </a:rPr>
              <a:t>– transition period until 31/12/2020 under which free movement law continues</a:t>
            </a:r>
          </a:p>
          <a:p>
            <a:pPr marL="0" indent="0" defTabSz="457200">
              <a:lnSpc>
                <a:spcPct val="100000"/>
              </a:lnSpc>
              <a:spcAft>
                <a:spcPts val="1800"/>
              </a:spcAft>
              <a:buClrTx/>
              <a:buSzTx/>
              <a:buFont typeface="Arial" pitchFamily="34" charset="0"/>
              <a:buChar char="•"/>
            </a:pPr>
            <a:r>
              <a:rPr lang="en-GB" sz="3200" b="1" dirty="0">
                <a:solidFill>
                  <a:srgbClr val="1B75BC"/>
                </a:solidFill>
              </a:rPr>
              <a:t>‘No deal’ </a:t>
            </a:r>
            <a:r>
              <a:rPr lang="en-GB" sz="3200" dirty="0">
                <a:solidFill>
                  <a:srgbClr val="1B75BC"/>
                </a:solidFill>
              </a:rPr>
              <a:t>– free movement continues until UK government decides to end it.  Rights of EU citizens determined by UK government.</a:t>
            </a:r>
          </a:p>
          <a:p>
            <a:pPr marL="0" indent="0" defTabSz="457200">
              <a:lnSpc>
                <a:spcPct val="100000"/>
              </a:lnSpc>
              <a:spcAft>
                <a:spcPts val="1800"/>
              </a:spcAft>
              <a:buClrTx/>
              <a:buSzTx/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Either way, those in the UK relying on EEA rights of residence will need to transition from the EEA system to having a right to reside in UK immigration law</a:t>
            </a:r>
          </a:p>
          <a:p>
            <a:pPr marL="0" indent="0" defTabSz="457200">
              <a:lnSpc>
                <a:spcPct val="100000"/>
              </a:lnSpc>
              <a:spcAft>
                <a:spcPts val="1800"/>
              </a:spcAft>
              <a:buClrTx/>
              <a:buSzTx/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 They will become ‘people subject to immigration control = needing the permission of the Home Secretary to reside in the UK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Post </a:t>
            </a:r>
            <a:r>
              <a:rPr lang="en-GB" sz="4800" dirty="0" err="1">
                <a:solidFill>
                  <a:srgbClr val="F7317C"/>
                </a:solidFill>
              </a:rPr>
              <a:t>Brexit</a:t>
            </a:r>
            <a:endParaRPr lang="en-GB" sz="4800" dirty="0">
              <a:solidFill>
                <a:srgbClr val="F7317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065818" y="620643"/>
            <a:ext cx="5126182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13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48312"/>
              </a:buClr>
            </a:pPr>
            <a:endParaRPr lang="en-GB" sz="2800" dirty="0">
              <a:solidFill>
                <a:srgbClr val="0070C0"/>
              </a:solidFill>
            </a:endParaRPr>
          </a:p>
          <a:p>
            <a:pPr>
              <a:buClr>
                <a:srgbClr val="E48312"/>
              </a:buClr>
            </a:pP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7317C"/>
                </a:solidFill>
              </a:rPr>
              <a:t>Timelines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001789" y="620643"/>
            <a:ext cx="6190211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752600"/>
            <a:ext cx="11266714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itchFamily="34" charset="0"/>
              <a:buChar char="•"/>
            </a:pPr>
            <a:r>
              <a:rPr lang="en-GB" sz="2800" dirty="0">
                <a:solidFill>
                  <a:srgbClr val="0070C0"/>
                </a:solidFill>
              </a:rPr>
              <a:t>Aug to Dec 2018 – piloting of EUSS with selected groups 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>
                <a:solidFill>
                  <a:srgbClr val="0070C0"/>
                </a:solidFill>
              </a:rPr>
              <a:t>Jan to March 2019 – pilot scheme open to those with biometric document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30 March 2019 – EUSS opens fully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err="1">
                <a:solidFill>
                  <a:srgbClr val="1B75BC"/>
                </a:solidFill>
              </a:rPr>
              <a:t>Brexit</a:t>
            </a:r>
            <a:r>
              <a:rPr lang="en-GB" sz="2800" dirty="0">
                <a:solidFill>
                  <a:srgbClr val="1B75BC"/>
                </a:solidFill>
              </a:rPr>
              <a:t> – 1 June 2019? 1 Nov 2019? Some date </a:t>
            </a:r>
            <a:r>
              <a:rPr lang="en-GB" sz="2800" dirty="0" err="1">
                <a:solidFill>
                  <a:srgbClr val="1B75BC"/>
                </a:solidFill>
              </a:rPr>
              <a:t>inbetween</a:t>
            </a:r>
            <a:r>
              <a:rPr lang="en-GB" sz="2800" dirty="0">
                <a:solidFill>
                  <a:srgbClr val="1B75BC"/>
                </a:solidFill>
              </a:rPr>
              <a:t>?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 err="1">
                <a:solidFill>
                  <a:srgbClr val="1B75BC"/>
                </a:solidFill>
              </a:rPr>
              <a:t>Brexit</a:t>
            </a:r>
            <a:r>
              <a:rPr lang="en-GB" sz="2800" dirty="0">
                <a:solidFill>
                  <a:srgbClr val="1B75BC"/>
                </a:solidFill>
              </a:rPr>
              <a:t> to 31 Dec 2020 – EU citizens and their family members can still enter the UK without a visa  - non-EU family members must register within 3mths</a:t>
            </a:r>
          </a:p>
          <a:p>
            <a:pPr lvl="0">
              <a:buFont typeface="Arial" pitchFamily="34" charset="0"/>
              <a:buChar char="•"/>
            </a:pPr>
            <a:r>
              <a:rPr lang="en-GB" sz="2800" b="1" dirty="0">
                <a:solidFill>
                  <a:srgbClr val="1B75BC"/>
                </a:solidFill>
              </a:rPr>
              <a:t>Withdrawal agreement – </a:t>
            </a:r>
            <a:r>
              <a:rPr lang="en-GB" sz="2800" dirty="0">
                <a:solidFill>
                  <a:srgbClr val="1B75BC"/>
                </a:solidFill>
              </a:rPr>
              <a:t>deadline for applying 30 June 2021</a:t>
            </a:r>
          </a:p>
          <a:p>
            <a:pPr lvl="0">
              <a:buFont typeface="Arial" pitchFamily="34" charset="0"/>
              <a:buChar char="•"/>
            </a:pPr>
            <a:r>
              <a:rPr lang="en-GB" sz="2800" b="1" dirty="0">
                <a:solidFill>
                  <a:srgbClr val="1B75BC"/>
                </a:solidFill>
              </a:rPr>
              <a:t>No deal – </a:t>
            </a:r>
            <a:r>
              <a:rPr lang="en-GB" sz="2800" dirty="0">
                <a:solidFill>
                  <a:srgbClr val="1B75BC"/>
                </a:solidFill>
              </a:rPr>
              <a:t>deadline for applying 31 Dec 2020</a:t>
            </a:r>
            <a:endParaRPr lang="en-GB" sz="2800" b="1" dirty="0">
              <a:solidFill>
                <a:srgbClr val="1B75BC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From end of EUSS EU citizens will need to comply with UK Immigration Rules to enter the UK</a:t>
            </a:r>
          </a:p>
          <a:p>
            <a:pPr lvl="0">
              <a:buFont typeface="Arial" pitchFamily="34" charset="0"/>
              <a:buChar char="•"/>
            </a:pPr>
            <a:r>
              <a:rPr lang="en-GB" sz="2800" b="1" dirty="0">
                <a:solidFill>
                  <a:srgbClr val="1B75BC"/>
                </a:solidFill>
              </a:rPr>
              <a:t>Withdrawal agreement - </a:t>
            </a:r>
            <a:r>
              <a:rPr lang="en-GB" sz="2800" dirty="0">
                <a:solidFill>
                  <a:srgbClr val="1B75BC"/>
                </a:solidFill>
              </a:rPr>
              <a:t>1 Jan 2021 to 29 Mar 2022 settled EU citizens can be joined by close family members where relationship existed by 29 Mar 2019</a:t>
            </a:r>
          </a:p>
          <a:p>
            <a:pPr lvl="0">
              <a:buFont typeface="Arial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31 Dec 2025 – Last settlement applications?</a:t>
            </a:r>
          </a:p>
          <a:p>
            <a:pPr lvl="0">
              <a:buFont typeface="Arial" pitchFamily="34" charset="0"/>
              <a:buChar char="•"/>
            </a:pPr>
            <a:endParaRPr lang="en-GB" sz="2600" dirty="0">
              <a:solidFill>
                <a:srgbClr val="1B75BC"/>
              </a:solidFill>
            </a:endParaRPr>
          </a:p>
          <a:p>
            <a:pPr marL="0" indent="0">
              <a:spcAft>
                <a:spcPts val="1800"/>
              </a:spcAft>
              <a:buClr>
                <a:srgbClr val="1B75BC"/>
              </a:buClr>
              <a:buFont typeface="Calibri" panose="020F0502020204030204" pitchFamily="34" charset="0"/>
              <a:buNone/>
            </a:pP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9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48312"/>
              </a:buClr>
            </a:pPr>
            <a:endParaRPr lang="en-GB" sz="2800" dirty="0">
              <a:solidFill>
                <a:srgbClr val="0070C0"/>
              </a:solidFill>
            </a:endParaRPr>
          </a:p>
          <a:p>
            <a:pPr>
              <a:buClr>
                <a:srgbClr val="E48312"/>
              </a:buClr>
            </a:pP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7317C"/>
                </a:solidFill>
              </a:rPr>
              <a:t>Who needs to apply?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049193" y="620643"/>
            <a:ext cx="5142807" cy="27750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353589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 ALL EU &amp; EEA CITIZENS WHO DO NOT CURRENTLY HOLD EITHER BRITISH CITIZENSHIP OR INDEFINITE LEAVE TO REMAIN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All non-EU family members (spouse, civil partner, durable partner, children under 21 dependent children over 21, dependent parents, other dependent relatives)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Irish citizens do not have to apply but can do so if they wish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Dual citizens (those who hold British citizenship) do not need to apply</a:t>
            </a:r>
          </a:p>
        </p:txBody>
      </p:sp>
    </p:spTree>
    <p:extLst>
      <p:ext uri="{BB962C8B-B14F-4D97-AF65-F5344CB8AC3E}">
        <p14:creationId xmlns:p14="http://schemas.microsoft.com/office/powerpoint/2010/main" val="2881290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48312"/>
              </a:buClr>
            </a:pPr>
            <a:endParaRPr lang="en-GB" sz="2800" dirty="0">
              <a:solidFill>
                <a:srgbClr val="0070C0"/>
              </a:solidFill>
            </a:endParaRPr>
          </a:p>
          <a:p>
            <a:pPr>
              <a:buClr>
                <a:srgbClr val="E48312"/>
              </a:buClr>
            </a:pP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7317C"/>
                </a:solidFill>
              </a:rPr>
              <a:t>Settled Status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001789" y="620643"/>
            <a:ext cx="6190211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353589"/>
            <a:ext cx="11266714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 In the UK for 5 years = settlement (indefinite leave to remain)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Need proof of ID and nationality, proof of 5 yrs residence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Default – UKVI will check HMRC &amp; DWP records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Or, you can supply your own evidence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‘residence’ NOT ‘exercise of treaty rights’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Existing Permanent Residence = Settlement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No ‘substantial’ criminal record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Non- EU family members will need to prove relationship with EU national</a:t>
            </a:r>
            <a:endParaRPr lang="en-GB" sz="2600" dirty="0">
              <a:solidFill>
                <a:srgbClr val="1B75BC"/>
              </a:solidFill>
            </a:endParaRPr>
          </a:p>
          <a:p>
            <a:pPr lvl="0">
              <a:buFont typeface="Arial" pitchFamily="34" charset="0"/>
              <a:buChar char="•"/>
            </a:pP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29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E48312"/>
              </a:buClr>
            </a:pPr>
            <a:endParaRPr lang="en-GB" sz="2800" dirty="0">
              <a:solidFill>
                <a:srgbClr val="0070C0"/>
              </a:solidFill>
            </a:endParaRPr>
          </a:p>
          <a:p>
            <a:pPr>
              <a:buClr>
                <a:srgbClr val="E48312"/>
              </a:buClr>
            </a:pP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5100"/>
            <a:ext cx="6743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7317C"/>
                </a:solidFill>
              </a:rPr>
              <a:t>Pre-settled status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001789" y="620643"/>
            <a:ext cx="6190211" cy="11124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353589"/>
            <a:ext cx="11266714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 In the UK less than 5yrs = pre-settled status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Evidence of identity &amp; nationality, evidence of presence</a:t>
            </a:r>
          </a:p>
          <a:p>
            <a:pPr lvl="0">
              <a:buFont typeface="Arial" pitchFamily="34" charset="0"/>
              <a:buChar char="•"/>
            </a:pPr>
            <a:r>
              <a:rPr lang="en-GB" sz="3200" dirty="0">
                <a:solidFill>
                  <a:srgbClr val="0070C0"/>
                </a:solidFill>
              </a:rPr>
              <a:t>Apply for settlement once accrued 5yrs</a:t>
            </a:r>
          </a:p>
        </p:txBody>
      </p:sp>
    </p:spTree>
    <p:extLst>
      <p:ext uri="{BB962C8B-B14F-4D97-AF65-F5344CB8AC3E}">
        <p14:creationId xmlns:p14="http://schemas.microsoft.com/office/powerpoint/2010/main" val="2881290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047404"/>
            <a:ext cx="11266714" cy="507875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sz="2800" dirty="0">
                <a:solidFill>
                  <a:srgbClr val="1B75BC"/>
                </a:solidFill>
              </a:rPr>
              <a:t> </a:t>
            </a:r>
            <a:r>
              <a:rPr lang="en-GB" sz="3200" dirty="0">
                <a:solidFill>
                  <a:srgbClr val="1B75BC"/>
                </a:solidFill>
              </a:rPr>
              <a:t>No fee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>
                <a:solidFill>
                  <a:srgbClr val="1B75BC"/>
                </a:solidFill>
              </a:rPr>
              <a:t>Those who applied through the pilot scheme and paid will be re-</a:t>
            </a:r>
            <a:r>
              <a:rPr lang="en-GB" sz="3200" dirty="0" err="1">
                <a:solidFill>
                  <a:srgbClr val="1B75BC"/>
                </a:solidFill>
              </a:rPr>
              <a:t>imbursed</a:t>
            </a:r>
            <a:endParaRPr lang="en-GB" sz="3200" dirty="0">
              <a:solidFill>
                <a:srgbClr val="1B75BC"/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sz="2800" dirty="0">
              <a:solidFill>
                <a:srgbClr val="1B75BC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620643"/>
            <a:ext cx="635000" cy="1657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315200" y="620643"/>
            <a:ext cx="4876800" cy="44375"/>
          </a:xfrm>
          <a:prstGeom prst="line">
            <a:avLst/>
          </a:prstGeom>
          <a:ln w="38100">
            <a:solidFill>
              <a:srgbClr val="1B7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0" y="165100"/>
            <a:ext cx="6743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7317C"/>
                </a:solidFill>
              </a:rPr>
              <a:t>Fee</a:t>
            </a:r>
          </a:p>
        </p:txBody>
      </p:sp>
    </p:spTree>
    <p:extLst>
      <p:ext uri="{BB962C8B-B14F-4D97-AF65-F5344CB8AC3E}">
        <p14:creationId xmlns:p14="http://schemas.microsoft.com/office/powerpoint/2010/main" val="27214502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example" id="{061C9ADF-F5AB-418E-871B-F605B982A41F}" vid="{8E206F13-FCBE-46AC-8326-02F132D226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example2</Template>
  <TotalTime>2417</TotalTime>
  <Words>1068</Words>
  <Application>Microsoft Office PowerPoint</Application>
  <PresentationFormat>Widescreen</PresentationFormat>
  <Paragraphs>109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Retrospect</vt:lpstr>
      <vt:lpstr>The EU Settlement Scheme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for migrants</dc:title>
  <dc:creator>Sam Waller</dc:creator>
  <cp:lastModifiedBy>Natalie King</cp:lastModifiedBy>
  <cp:revision>213</cp:revision>
  <dcterms:created xsi:type="dcterms:W3CDTF">2016-04-07T14:45:39Z</dcterms:created>
  <dcterms:modified xsi:type="dcterms:W3CDTF">2019-06-11T11:59:47Z</dcterms:modified>
</cp:coreProperties>
</file>