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99" r:id="rId3"/>
    <p:sldId id="281" r:id="rId4"/>
    <p:sldId id="282" r:id="rId5"/>
    <p:sldId id="293" r:id="rId6"/>
    <p:sldId id="287" r:id="rId7"/>
    <p:sldId id="292" r:id="rId8"/>
    <p:sldId id="305" r:id="rId9"/>
    <p:sldId id="306" r:id="rId10"/>
    <p:sldId id="294" r:id="rId11"/>
    <p:sldId id="279" r:id="rId12"/>
    <p:sldId id="301" r:id="rId13"/>
    <p:sldId id="302" r:id="rId14"/>
    <p:sldId id="297" r:id="rId15"/>
    <p:sldId id="304" r:id="rId16"/>
    <p:sldId id="300" r:id="rId17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  <p15:guide id="3" orient="horz" pos="3394">
          <p15:clr>
            <a:srgbClr val="A4A3A4"/>
          </p15:clr>
        </p15:guide>
        <p15:guide id="4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75BC"/>
    <a:srgbClr val="F7317C"/>
    <a:srgbClr val="E21F69"/>
    <a:srgbClr val="FA2ED3"/>
    <a:srgbClr val="000000"/>
    <a:srgbClr val="CDDC29"/>
    <a:srgbClr val="D305AC"/>
    <a:srgbClr val="BC1C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79536" autoAdjust="0"/>
  </p:normalViewPr>
  <p:slideViewPr>
    <p:cSldViewPr snapToGrid="0">
      <p:cViewPr varScale="1">
        <p:scale>
          <a:sx n="55" d="100"/>
          <a:sy n="55" d="100"/>
        </p:scale>
        <p:origin x="1096" y="-272"/>
      </p:cViewPr>
      <p:guideLst>
        <p:guide orient="horz" pos="2183"/>
        <p:guide pos="38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7" d="100"/>
          <a:sy n="67" d="100"/>
        </p:scale>
        <p:origin x="3228" y="84"/>
      </p:cViewPr>
      <p:guideLst>
        <p:guide orient="horz" pos="3126"/>
        <p:guide pos="2141"/>
        <p:guide orient="horz" pos="3394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8CE623-028C-4416-A970-098F16825C07}" type="datetimeFigureOut">
              <a:rPr lang="en-GB" smtClean="0"/>
              <a:pPr/>
              <a:t>26/09/2018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50E3D8-4FDD-4C1B-90A0-697CB6C801B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0972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1FA319-66E4-460E-9F4D-43F133B300D4}" type="datetimeFigureOut">
              <a:rPr lang="en-GB" smtClean="0"/>
              <a:pPr/>
              <a:t>26/09/2018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AEE95E-A778-4228-B7FA-7C0CF07AC27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885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EE95E-A778-4228-B7FA-7C0CF07AC271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8209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EE95E-A778-4228-B7FA-7C0CF07AC271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EE95E-A778-4228-B7FA-7C0CF07AC271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EE95E-A778-4228-B7FA-7C0CF07AC271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06A07-23A2-464D-A45E-1599387A53C8}" type="slidenum">
              <a:rPr lang="en-GB" smtClean="0">
                <a:solidFill>
                  <a:prstClr val="black"/>
                </a:solidFill>
              </a:rPr>
              <a:pPr/>
              <a:t>14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9973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06A07-23A2-464D-A45E-1599387A53C8}" type="slidenum">
              <a:rPr lang="en-GB" smtClean="0">
                <a:solidFill>
                  <a:prstClr val="black"/>
                </a:solidFill>
              </a:rPr>
              <a:pPr/>
              <a:t>15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9973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EE95E-A778-4228-B7FA-7C0CF07AC271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EE95E-A778-4228-B7FA-7C0CF07AC271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EE95E-A778-4228-B7FA-7C0CF07AC271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06A07-23A2-464D-A45E-1599387A53C8}" type="slidenum">
              <a:rPr lang="en-GB" smtClean="0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932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06A07-23A2-464D-A45E-1599387A53C8}" type="slidenum">
              <a:rPr lang="en-GB" smtClean="0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6460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baseline="0" dirty="0">
              <a:solidFill>
                <a:srgbClr val="1B75B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06A07-23A2-464D-A45E-1599387A53C8}" type="slidenum">
              <a:rPr lang="en-GB" smtClean="0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9462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06A07-23A2-464D-A45E-1599387A53C8}" type="slidenum">
              <a:rPr lang="en-GB" smtClean="0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9973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06A07-23A2-464D-A45E-1599387A53C8}" type="slidenum">
              <a:rPr lang="en-GB" smtClean="0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9973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06A07-23A2-464D-A45E-1599387A53C8}" type="slidenum">
              <a:rPr lang="en-GB" smtClean="0">
                <a:solidFill>
                  <a:prstClr val="black"/>
                </a:solidFill>
              </a:rPr>
              <a:pPr/>
              <a:t>10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222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1B75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67406"/>
            <a:ext cx="12188825" cy="64008"/>
          </a:xfrm>
          <a:prstGeom prst="rect">
            <a:avLst/>
          </a:prstGeom>
          <a:solidFill>
            <a:srgbClr val="CDDC29"/>
          </a:solidFill>
          <a:ln>
            <a:solidFill>
              <a:srgbClr val="CDDC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9773" y="455573"/>
            <a:ext cx="1963913" cy="665646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-3160" y="-37913"/>
            <a:ext cx="12188825" cy="12105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35" y="295185"/>
            <a:ext cx="2302227" cy="78031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-3161" y="1314386"/>
            <a:ext cx="12188825" cy="64008"/>
          </a:xfrm>
          <a:prstGeom prst="rect">
            <a:avLst/>
          </a:prstGeom>
          <a:solidFill>
            <a:srgbClr val="1B75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216371" y="4516640"/>
            <a:ext cx="4754880" cy="1253040"/>
          </a:xfrm>
          <a:solidFill>
            <a:schemeClr val="bg1"/>
          </a:solidFill>
        </p:spPr>
        <p:txBody>
          <a:bodyPr lIns="91440" rIns="91440">
            <a:noAutofit/>
          </a:bodyPr>
          <a:lstStyle>
            <a:lvl1pPr marL="0" indent="0" algn="l">
              <a:buNone/>
              <a:defRPr sz="4000" b="1" cap="all" spc="200" baseline="0">
                <a:solidFill>
                  <a:srgbClr val="CDDC29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YOUR NAME (AND POSITION)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216371" y="1800595"/>
            <a:ext cx="4754880" cy="2458870"/>
          </a:xfrm>
          <a:noFill/>
        </p:spPr>
        <p:txBody>
          <a:bodyPr anchor="b">
            <a:noAutofit/>
          </a:bodyPr>
          <a:lstStyle>
            <a:lvl1pPr algn="l">
              <a:lnSpc>
                <a:spcPct val="85000"/>
              </a:lnSpc>
              <a:defRPr sz="6600" spc="-50" baseline="0">
                <a:solidFill>
                  <a:srgbClr val="1B75BC"/>
                </a:solidFill>
              </a:defRPr>
            </a:lvl1pPr>
          </a:lstStyle>
          <a:p>
            <a:r>
              <a:rPr lang="en-US" dirty="0"/>
              <a:t>Your presentation title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0" hasCustomPrompt="1"/>
          </p:nvPr>
        </p:nvSpPr>
        <p:spPr>
          <a:xfrm>
            <a:off x="229235" y="1800595"/>
            <a:ext cx="6411595" cy="396945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Insert a photograph</a:t>
            </a:r>
          </a:p>
        </p:txBody>
      </p:sp>
    </p:spTree>
    <p:extLst>
      <p:ext uri="{BB962C8B-B14F-4D97-AF65-F5344CB8AC3E}">
        <p14:creationId xmlns:p14="http://schemas.microsoft.com/office/powerpoint/2010/main" val="4217263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46EAFBC1-2BFB-481B-A894-8CBFCC98FD15}" type="datetimeFigureOut">
              <a:rPr lang="en-GB" smtClean="0"/>
              <a:pPr/>
              <a:t>26/09/2018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2AFAF4B6-159E-4BD7-B280-B92BA52E459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1636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1B75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CDDC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46EAFBC1-2BFB-481B-A894-8CBFCC98FD15}" type="datetimeFigureOut">
              <a:rPr lang="en-GB" smtClean="0"/>
              <a:pPr/>
              <a:t>26/09/2018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2AFAF4B6-159E-4BD7-B280-B92BA52E459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394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46EAFBC1-2BFB-481B-A894-8CBFCC98FD15}" type="datetimeFigureOut">
              <a:rPr lang="en-GB" smtClean="0"/>
              <a:pPr/>
              <a:t>26/09/2018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2AFAF4B6-159E-4BD7-B280-B92BA52E459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782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1B75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CDDC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46EAFBC1-2BFB-481B-A894-8CBFCC98FD15}" type="datetimeFigureOut">
              <a:rPr lang="en-GB" smtClean="0"/>
              <a:pPr/>
              <a:t>26/09/2018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2AFAF4B6-159E-4BD7-B280-B92BA52E459A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9344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46EAFBC1-2BFB-481B-A894-8CBFCC98FD15}" type="datetimeFigureOut">
              <a:rPr lang="en-GB" smtClean="0"/>
              <a:pPr/>
              <a:t>26/09/2018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2AFAF4B6-159E-4BD7-B280-B92BA52E459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608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46EAFBC1-2BFB-481B-A894-8CBFCC98FD15}" type="datetimeFigureOut">
              <a:rPr lang="en-GB" smtClean="0"/>
              <a:pPr/>
              <a:t>26/09/2018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2AFAF4B6-159E-4BD7-B280-B92BA52E459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6196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46EAFBC1-2BFB-481B-A894-8CBFCC98FD15}" type="datetimeFigureOut">
              <a:rPr lang="en-GB" smtClean="0"/>
              <a:pPr/>
              <a:t>26/09/2018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2AFAF4B6-159E-4BD7-B280-B92BA52E459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939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1B75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CDDC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46EAFBC1-2BFB-481B-A894-8CBFCC98FD15}" type="datetimeFigureOut">
              <a:rPr lang="en-GB" smtClean="0"/>
              <a:pPr/>
              <a:t>26/09/2018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2AFAF4B6-159E-4BD7-B280-B92BA52E459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485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1B75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CDDC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46EAFBC1-2BFB-481B-A894-8CBFCC98FD15}" type="datetimeFigureOut">
              <a:rPr lang="en-GB" smtClean="0"/>
              <a:pPr/>
              <a:t>26/09/2018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FAF4B6-159E-4BD7-B280-B92BA52E459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045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1B75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CDDC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 cstate="print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46EAFBC1-2BFB-481B-A894-8CBFCC98FD15}" type="datetimeFigureOut">
              <a:rPr lang="en-GB" smtClean="0"/>
              <a:pPr/>
              <a:t>26/09/2018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2AFAF4B6-159E-4BD7-B280-B92BA52E459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8089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1B75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rgbClr val="CDDC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0689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.uk/url?sa=i&amp;rct=j&amp;q=&amp;esrc=s&amp;source=images&amp;cd=&amp;ved=0ahUKEwiq8dyizLjUAhVRZ1AKHe5tC8EQjRwIBw&amp;url=http://uk-spouse-visa.blogspot.com/2009/01/&amp;psig=AFQjCNElXXmAvKz1V5xBItTf55txr59q4A&amp;ust=1497366819684888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octorsoftheworld.org.uk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marywardlegal.org.uk/" TargetMode="External"/><Relationship Id="rId5" Type="http://schemas.openxmlformats.org/officeDocument/2006/relationships/hyperlink" Target="https://www.maternityaction.org.uk/" TargetMode="External"/><Relationship Id="rId4" Type="http://schemas.openxmlformats.org/officeDocument/2006/relationships/hyperlink" Target="http://www.docsnotcops.co.uk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csnotcops.co.uk/resources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85164" y="1645922"/>
            <a:ext cx="5944523" cy="2177933"/>
          </a:xfrm>
        </p:spPr>
        <p:txBody>
          <a:bodyPr/>
          <a:lstStyle/>
          <a:p>
            <a:r>
              <a:rPr lang="en-GB" sz="6000" b="1" dirty="0"/>
              <a:t>Access to healthcare for migrants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16371" y="4055974"/>
            <a:ext cx="4754880" cy="770026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GB" sz="3600" cap="none" dirty="0" err="1">
                <a:solidFill>
                  <a:srgbClr val="F7317C"/>
                </a:solidFill>
              </a:rPr>
              <a:t>Bethan</a:t>
            </a:r>
            <a:r>
              <a:rPr lang="en-GB" sz="3600" cap="none" dirty="0">
                <a:solidFill>
                  <a:srgbClr val="F7317C"/>
                </a:solidFill>
              </a:rPr>
              <a:t> </a:t>
            </a:r>
            <a:r>
              <a:rPr lang="en-GB" sz="3600" cap="none" dirty="0" err="1">
                <a:solidFill>
                  <a:srgbClr val="F7317C"/>
                </a:solidFill>
              </a:rPr>
              <a:t>Lant</a:t>
            </a:r>
            <a:endParaRPr lang="en-GB" sz="3600" cap="none" dirty="0">
              <a:solidFill>
                <a:srgbClr val="F7317C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16371" y="4893128"/>
            <a:ext cx="4589087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  <a:spcBef>
                <a:spcPts val="1200"/>
              </a:spcBef>
              <a:buClr>
                <a:srgbClr val="E48312"/>
              </a:buClr>
              <a:buSzPct val="100000"/>
            </a:pPr>
            <a:r>
              <a:rPr lang="en-GB" sz="3600" b="1" spc="200" dirty="0">
                <a:solidFill>
                  <a:srgbClr val="F7317C"/>
                </a:solidFill>
                <a:latin typeface="Calibri Light" panose="020F0302020204030204"/>
              </a:rPr>
              <a:t>Casework Manager</a:t>
            </a:r>
          </a:p>
          <a:p>
            <a:endParaRPr lang="en-GB" dirty="0"/>
          </a:p>
        </p:txBody>
      </p:sp>
      <p:pic>
        <p:nvPicPr>
          <p:cNvPr id="26626" name="Picture 2" descr="Image result for NRPF stamp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0902" y="2139470"/>
            <a:ext cx="4771530" cy="32804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994010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550323"/>
            <a:ext cx="11266714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>
                <a:solidFill>
                  <a:srgbClr val="1B75BC"/>
                </a:solidFill>
              </a:rPr>
              <a:t>• Accident &amp; Emergency</a:t>
            </a:r>
          </a:p>
          <a:p>
            <a:pPr>
              <a:buNone/>
            </a:pPr>
            <a:r>
              <a:rPr lang="en-GB" sz="3200" dirty="0">
                <a:solidFill>
                  <a:srgbClr val="1B75BC"/>
                </a:solidFill>
              </a:rPr>
              <a:t>• STIs (including HIV)</a:t>
            </a:r>
          </a:p>
          <a:p>
            <a:r>
              <a:rPr lang="en-GB" sz="3200" dirty="0">
                <a:solidFill>
                  <a:srgbClr val="1B75BC"/>
                </a:solidFill>
              </a:rPr>
              <a:t>• Family planning services (excluding terminations)</a:t>
            </a:r>
            <a:endParaRPr lang="en-GB" sz="3200" dirty="0">
              <a:solidFill>
                <a:srgbClr val="FF0000"/>
              </a:solidFill>
            </a:endParaRPr>
          </a:p>
          <a:p>
            <a:r>
              <a:rPr lang="en-GB" sz="3200" dirty="0">
                <a:solidFill>
                  <a:srgbClr val="1B75BC"/>
                </a:solidFill>
              </a:rPr>
              <a:t>• Palliative care services provided by a charity or social interest company</a:t>
            </a:r>
            <a:endParaRPr lang="en-GB" sz="3200" dirty="0">
              <a:solidFill>
                <a:srgbClr val="FF0000"/>
              </a:solidFill>
            </a:endParaRPr>
          </a:p>
          <a:p>
            <a:r>
              <a:rPr lang="en-GB" sz="3200" dirty="0">
                <a:solidFill>
                  <a:srgbClr val="1B75BC"/>
                </a:solidFill>
              </a:rPr>
              <a:t>• Treatment for specified infectious disease e.g. TB</a:t>
            </a:r>
          </a:p>
          <a:p>
            <a:r>
              <a:rPr lang="en-GB" sz="3200" dirty="0">
                <a:solidFill>
                  <a:srgbClr val="1B75BC"/>
                </a:solidFill>
              </a:rPr>
              <a:t>• Treatment that is necessary as a result of torture, FGM, domestic violence or sexual violence.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165100"/>
            <a:ext cx="6743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7317C"/>
                </a:solidFill>
              </a:rPr>
              <a:t>Exempt treatment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0" y="620643"/>
            <a:ext cx="635000" cy="1657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303520" y="615142"/>
            <a:ext cx="6888480" cy="5501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320145" y="615142"/>
            <a:ext cx="6871855" cy="5501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4049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65100"/>
            <a:ext cx="6743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7317C"/>
                </a:solidFill>
              </a:rPr>
              <a:t>Exempt people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620643"/>
            <a:ext cx="635000" cy="1657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4991100" y="620643"/>
            <a:ext cx="7200900" cy="0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11138" y="1476833"/>
            <a:ext cx="116967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3200" dirty="0">
                <a:solidFill>
                  <a:srgbClr val="1B75BC"/>
                </a:solidFill>
              </a:rPr>
              <a:t>Asylum seekers incl. refused asylum seekers in receipt of s4 support</a:t>
            </a:r>
          </a:p>
          <a:p>
            <a:r>
              <a:rPr lang="en-GB" sz="3200" dirty="0">
                <a:solidFill>
                  <a:srgbClr val="1B75BC"/>
                </a:solidFill>
              </a:rPr>
              <a:t>• Refugees and their dependents (including those with HP status)</a:t>
            </a:r>
          </a:p>
          <a:p>
            <a:r>
              <a:rPr lang="en-GB" sz="3200" dirty="0">
                <a:solidFill>
                  <a:srgbClr val="1B75BC"/>
                </a:solidFill>
              </a:rPr>
              <a:t>• Those from countries with bilateral health agreements</a:t>
            </a:r>
          </a:p>
          <a:p>
            <a:r>
              <a:rPr lang="en-GB" sz="3200" dirty="0">
                <a:solidFill>
                  <a:srgbClr val="1B75BC"/>
                </a:solidFill>
              </a:rPr>
              <a:t>• Survivors of human trafficking who have passed through the NRM</a:t>
            </a:r>
          </a:p>
          <a:p>
            <a:r>
              <a:rPr lang="en-GB" sz="3200" dirty="0">
                <a:solidFill>
                  <a:srgbClr val="1B75BC"/>
                </a:solidFill>
              </a:rPr>
              <a:t>• Children in the care of Local Authorities</a:t>
            </a:r>
          </a:p>
          <a:p>
            <a:r>
              <a:rPr lang="en-GB" sz="3200" dirty="0">
                <a:solidFill>
                  <a:srgbClr val="1B75BC"/>
                </a:solidFill>
              </a:rPr>
              <a:t>• Patients who have paid the ‘health surcharge’ on top of their visa fees or have been exempted from the surcharge</a:t>
            </a:r>
          </a:p>
          <a:p>
            <a:pPr>
              <a:buFont typeface="Arial" pitchFamily="34" charset="0"/>
              <a:buChar char="•"/>
            </a:pPr>
            <a:r>
              <a:rPr lang="en-GB" sz="3200" dirty="0">
                <a:solidFill>
                  <a:srgbClr val="1B75BC"/>
                </a:solidFill>
              </a:rPr>
              <a:t>Those compulsorily detained under a Mental Health Order, prisoners, immigration detainees</a:t>
            </a:r>
          </a:p>
          <a:p>
            <a:pPr>
              <a:buFont typeface="Arial" pitchFamily="34" charset="0"/>
              <a:buChar char="•"/>
            </a:pPr>
            <a:r>
              <a:rPr lang="en-GB" sz="3200" dirty="0">
                <a:solidFill>
                  <a:srgbClr val="1B75BC"/>
                </a:solidFill>
              </a:rPr>
              <a:t>EEA nationals who are ‘lawfully present’ </a:t>
            </a:r>
          </a:p>
        </p:txBody>
      </p:sp>
    </p:spTree>
    <p:extLst>
      <p:ext uri="{BB962C8B-B14F-4D97-AF65-F5344CB8AC3E}">
        <p14:creationId xmlns:p14="http://schemas.microsoft.com/office/powerpoint/2010/main" val="150542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65100"/>
            <a:ext cx="6743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7317C"/>
                </a:solidFill>
              </a:rPr>
              <a:t>Ordinary residence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620643"/>
            <a:ext cx="635000" cy="1657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5572991" y="620643"/>
            <a:ext cx="7200900" cy="0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11138" y="1476833"/>
            <a:ext cx="116967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3200" dirty="0">
                <a:solidFill>
                  <a:srgbClr val="1B75BC"/>
                </a:solidFill>
              </a:rPr>
              <a:t> “</a:t>
            </a:r>
            <a:r>
              <a:rPr lang="en-GB" sz="3200" i="1" dirty="0">
                <a:solidFill>
                  <a:srgbClr val="1B75BC"/>
                </a:solidFill>
              </a:rPr>
              <a:t>living lawfully in the United Kingdom voluntarily and for settled purposes as part of the regular order of their life for the time being, whether of short or long duration.”</a:t>
            </a:r>
          </a:p>
          <a:p>
            <a:pPr>
              <a:buFont typeface="Arial" pitchFamily="34" charset="0"/>
              <a:buChar char="•"/>
            </a:pPr>
            <a:r>
              <a:rPr lang="en-GB" sz="3200" dirty="0">
                <a:solidFill>
                  <a:srgbClr val="1B75BC"/>
                </a:solidFill>
              </a:rPr>
              <a:t>Settled purpose: “</a:t>
            </a:r>
            <a:r>
              <a:rPr lang="en-GB" sz="3200" i="1" dirty="0">
                <a:solidFill>
                  <a:srgbClr val="1B75BC"/>
                </a:solidFill>
              </a:rPr>
              <a:t>There must be an identifiable purpose for their residence here, there can be one purpose or several, and it may be for a limited period. The purpose for living in the UK must have a sufficient degree of continuity to be properly described as ‘settled’.” </a:t>
            </a:r>
            <a:endParaRPr lang="en-GB" sz="3200" dirty="0">
              <a:solidFill>
                <a:srgbClr val="1B75B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420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65100"/>
            <a:ext cx="6743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7317C"/>
                </a:solidFill>
              </a:rPr>
              <a:t>Ordinary residence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620643"/>
            <a:ext cx="635000" cy="1657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5572991" y="620643"/>
            <a:ext cx="7200900" cy="0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11138" y="1476833"/>
            <a:ext cx="116967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3200" dirty="0">
                <a:solidFill>
                  <a:srgbClr val="1B75BC"/>
                </a:solidFill>
              </a:rPr>
              <a:t>Is the person:</a:t>
            </a:r>
          </a:p>
          <a:p>
            <a:r>
              <a:rPr lang="en-GB" sz="3200" dirty="0">
                <a:solidFill>
                  <a:srgbClr val="1B75BC"/>
                </a:solidFill>
              </a:rPr>
              <a:t>	- lawfully resident;</a:t>
            </a:r>
          </a:p>
          <a:p>
            <a:r>
              <a:rPr lang="en-GB" sz="3200" dirty="0">
                <a:solidFill>
                  <a:srgbClr val="1B75BC"/>
                </a:solidFill>
              </a:rPr>
              <a:t>	- “properly settled” in the UK</a:t>
            </a:r>
          </a:p>
          <a:p>
            <a:r>
              <a:rPr lang="en-GB" sz="3200" dirty="0">
                <a:solidFill>
                  <a:srgbClr val="1B75BC"/>
                </a:solidFill>
              </a:rPr>
              <a:t>	- if a non-EEA national, do they have Indefinite Leave to Remain 	(ILR)?</a:t>
            </a:r>
          </a:p>
        </p:txBody>
      </p:sp>
    </p:spTree>
    <p:extLst>
      <p:ext uri="{BB962C8B-B14F-4D97-AF65-F5344CB8AC3E}">
        <p14:creationId xmlns:p14="http://schemas.microsoft.com/office/powerpoint/2010/main" val="1505420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11266714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45720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None/>
            </a:pPr>
            <a:endParaRPr lang="en-GB" sz="2800" dirty="0">
              <a:solidFill>
                <a:srgbClr val="1B75BC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0" y="620643"/>
            <a:ext cx="635000" cy="1657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493818" y="615142"/>
            <a:ext cx="9698182" cy="5501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0" y="165100"/>
            <a:ext cx="6743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7317C"/>
                </a:solidFill>
              </a:rPr>
              <a:t>EHIC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1180407"/>
            <a:ext cx="10933611" cy="411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900" dirty="0">
                <a:solidFill>
                  <a:srgbClr val="1B75BC"/>
                </a:solidFill>
              </a:rPr>
              <a:t>“</a:t>
            </a:r>
            <a:r>
              <a:rPr lang="en-GB" sz="3200" dirty="0">
                <a:solidFill>
                  <a:srgbClr val="1B75BC"/>
                </a:solidFill>
              </a:rPr>
              <a:t>A person with a valid EHIC/PRC is entitled to free treatment for ‘all treatment that is 9.16.medically necessary before their planned date of return’”</a:t>
            </a:r>
          </a:p>
          <a:p>
            <a:r>
              <a:rPr lang="en-GB" sz="3200" dirty="0">
                <a:solidFill>
                  <a:srgbClr val="1B75BC"/>
                </a:solidFill>
              </a:rPr>
              <a:t>Therefore, where legal residence of an EEA national is in doubt, possession of an EHIC should prevent them from being charged for any urgent or immediately necessary treatment.</a:t>
            </a:r>
          </a:p>
          <a:p>
            <a:pPr defTabSz="457200">
              <a:spcBef>
                <a:spcPct val="20000"/>
              </a:spcBef>
              <a:buFont typeface="Arial" pitchFamily="34" charset="0"/>
              <a:buChar char="•"/>
            </a:pPr>
            <a:endParaRPr lang="en-GB" sz="2900" dirty="0">
              <a:solidFill>
                <a:srgbClr val="1B75BC"/>
              </a:solidFill>
            </a:endParaRPr>
          </a:p>
          <a:p>
            <a:pPr defTabSz="457200">
              <a:spcBef>
                <a:spcPct val="20000"/>
              </a:spcBef>
              <a:buFont typeface="Arial" pitchFamily="34" charset="0"/>
              <a:buChar char="•"/>
            </a:pPr>
            <a:endParaRPr lang="en-GB" sz="2900" dirty="0">
              <a:solidFill>
                <a:srgbClr val="1B75B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1782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11266714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45720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None/>
            </a:pPr>
            <a:endParaRPr lang="en-GB" sz="2800" dirty="0">
              <a:solidFill>
                <a:srgbClr val="1B75BC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0" y="620643"/>
            <a:ext cx="635000" cy="1657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336275" y="620643"/>
            <a:ext cx="6855725" cy="0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0" y="165100"/>
            <a:ext cx="6743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7317C"/>
                </a:solidFill>
              </a:rPr>
              <a:t>NHS charging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1180407"/>
            <a:ext cx="10933611" cy="657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900" dirty="0">
                <a:solidFill>
                  <a:srgbClr val="1B75BC"/>
                </a:solidFill>
              </a:rPr>
              <a:t>Majority of hospitals now have overseas visitors charging officer</a:t>
            </a:r>
          </a:p>
          <a:p>
            <a:pPr defTabSz="4572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900" dirty="0">
                <a:solidFill>
                  <a:srgbClr val="1B75BC"/>
                </a:solidFill>
              </a:rPr>
              <a:t>Some hospitals have embedded UKVI staff</a:t>
            </a:r>
          </a:p>
          <a:p>
            <a:pPr defTabSz="4572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3200" dirty="0">
                <a:solidFill>
                  <a:srgbClr val="1B75BC"/>
                </a:solidFill>
              </a:rPr>
              <a:t>From 27 Oct 2017 any treatment which is not “immediately necessary &amp; urgent” must be paid for up front if the person is not entitled to free care</a:t>
            </a:r>
          </a:p>
          <a:p>
            <a:pPr defTabSz="4572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3200" dirty="0">
                <a:solidFill>
                  <a:srgbClr val="1B75BC"/>
                </a:solidFill>
              </a:rPr>
              <a:t>Hospitals must pursue debts </a:t>
            </a:r>
          </a:p>
          <a:p>
            <a:pPr defTabSz="4572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3200" dirty="0">
                <a:solidFill>
                  <a:srgbClr val="1B75BC"/>
                </a:solidFill>
              </a:rPr>
              <a:t>Services charged at 150% of the tariff rate</a:t>
            </a:r>
          </a:p>
          <a:p>
            <a:pPr defTabSz="4572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3200" dirty="0">
                <a:solidFill>
                  <a:srgbClr val="1B75BC"/>
                </a:solidFill>
              </a:rPr>
              <a:t>A debt of over £500 to the NHS can be a barrier to gaining leave to remain in the UK</a:t>
            </a:r>
          </a:p>
          <a:p>
            <a:pPr defTabSz="457200">
              <a:spcBef>
                <a:spcPct val="20000"/>
              </a:spcBef>
              <a:buFont typeface="Arial" pitchFamily="34" charset="0"/>
              <a:buChar char="•"/>
            </a:pPr>
            <a:endParaRPr lang="en-GB" sz="3200" dirty="0">
              <a:solidFill>
                <a:srgbClr val="1B75BC"/>
              </a:solidFill>
            </a:endParaRPr>
          </a:p>
          <a:p>
            <a:pPr defTabSz="457200">
              <a:spcBef>
                <a:spcPct val="20000"/>
              </a:spcBef>
              <a:buFont typeface="Arial" pitchFamily="34" charset="0"/>
              <a:buChar char="•"/>
            </a:pPr>
            <a:endParaRPr lang="en-GB" sz="2900" dirty="0">
              <a:solidFill>
                <a:srgbClr val="1B75BC"/>
              </a:solidFill>
            </a:endParaRPr>
          </a:p>
          <a:p>
            <a:pPr defTabSz="457200">
              <a:spcBef>
                <a:spcPct val="20000"/>
              </a:spcBef>
              <a:buFont typeface="Arial" pitchFamily="34" charset="0"/>
              <a:buChar char="•"/>
            </a:pPr>
            <a:endParaRPr lang="en-GB" sz="2900" dirty="0">
              <a:solidFill>
                <a:srgbClr val="1B75B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1782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65100"/>
            <a:ext cx="6743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7317C"/>
                </a:solidFill>
              </a:rPr>
              <a:t>Useful services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620643"/>
            <a:ext cx="635000" cy="1657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4991100" y="620643"/>
            <a:ext cx="7200900" cy="0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11138" y="1476833"/>
            <a:ext cx="116967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3200" dirty="0">
                <a:solidFill>
                  <a:srgbClr val="1B75BC"/>
                </a:solidFill>
              </a:rPr>
              <a:t>Doctors of the World – drop-in clinic </a:t>
            </a:r>
            <a:r>
              <a:rPr lang="en-GB" sz="3200" dirty="0">
                <a:solidFill>
                  <a:srgbClr val="1B75BC"/>
                </a:solidFill>
                <a:hlinkClick r:id="rId3"/>
              </a:rPr>
              <a:t>https://www.doctorsoftheworld.org.uk/</a:t>
            </a:r>
            <a:endParaRPr lang="en-GB" sz="3200" dirty="0">
              <a:solidFill>
                <a:srgbClr val="1B75BC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sz="3200" dirty="0">
                <a:solidFill>
                  <a:srgbClr val="1B75BC"/>
                </a:solidFill>
              </a:rPr>
              <a:t> Docs Not Cops </a:t>
            </a:r>
            <a:r>
              <a:rPr lang="en-GB" sz="3200" dirty="0">
                <a:solidFill>
                  <a:srgbClr val="1B75BC"/>
                </a:solidFill>
                <a:hlinkClick r:id="rId4"/>
              </a:rPr>
              <a:t>http://www.docsnotcops.co.uk/</a:t>
            </a:r>
            <a:r>
              <a:rPr lang="en-GB" sz="3200" dirty="0">
                <a:solidFill>
                  <a:srgbClr val="1B75BC"/>
                </a:solidFill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n-GB" sz="3200" dirty="0">
                <a:solidFill>
                  <a:srgbClr val="1B75BC"/>
                </a:solidFill>
              </a:rPr>
              <a:t>Maternity Action – helpline &amp; advice </a:t>
            </a:r>
            <a:r>
              <a:rPr lang="en-GB" sz="3200" dirty="0">
                <a:solidFill>
                  <a:srgbClr val="1B75BC"/>
                </a:solidFill>
                <a:hlinkClick r:id="rId5"/>
              </a:rPr>
              <a:t>https://www.maternityaction.org.uk/</a:t>
            </a:r>
            <a:r>
              <a:rPr lang="en-GB" sz="3200" dirty="0">
                <a:solidFill>
                  <a:srgbClr val="1B75BC"/>
                </a:solidFill>
              </a:rPr>
              <a:t>, </a:t>
            </a:r>
            <a:r>
              <a:rPr lang="en-GB" sz="3200" dirty="0" err="1">
                <a:solidFill>
                  <a:srgbClr val="1B75BC"/>
                </a:solidFill>
              </a:rPr>
              <a:t>tel</a:t>
            </a:r>
            <a:r>
              <a:rPr lang="en-GB" sz="3200" dirty="0">
                <a:solidFill>
                  <a:srgbClr val="1B75BC"/>
                </a:solidFill>
              </a:rPr>
              <a:t> 0808 802 0029</a:t>
            </a:r>
          </a:p>
          <a:p>
            <a:pPr>
              <a:buFont typeface="Arial" pitchFamily="34" charset="0"/>
              <a:buChar char="•"/>
            </a:pPr>
            <a:r>
              <a:rPr lang="en-GB" sz="3200" dirty="0">
                <a:solidFill>
                  <a:srgbClr val="1B75BC"/>
                </a:solidFill>
              </a:rPr>
              <a:t>Mary Ward Legal Centre – NHS debt </a:t>
            </a:r>
            <a:r>
              <a:rPr lang="en-GB" sz="3200" dirty="0">
                <a:solidFill>
                  <a:srgbClr val="1B75BC"/>
                </a:solidFill>
                <a:hlinkClick r:id="rId6"/>
              </a:rPr>
              <a:t>https://www.marywardlegal.org.uk/</a:t>
            </a:r>
            <a:r>
              <a:rPr lang="en-GB" sz="3200" dirty="0">
                <a:solidFill>
                  <a:srgbClr val="1B75BC"/>
                </a:solidFill>
              </a:rPr>
              <a:t>  </a:t>
            </a:r>
            <a:r>
              <a:rPr lang="en-GB" sz="3200" dirty="0" err="1">
                <a:solidFill>
                  <a:srgbClr val="1B75BC"/>
                </a:solidFill>
              </a:rPr>
              <a:t>tel</a:t>
            </a:r>
            <a:r>
              <a:rPr lang="en-GB" sz="3200" dirty="0">
                <a:solidFill>
                  <a:srgbClr val="1B75BC"/>
                </a:solidFill>
              </a:rPr>
              <a:t> 020 7269 0292 </a:t>
            </a:r>
          </a:p>
          <a:p>
            <a:pPr>
              <a:buFont typeface="Arial" pitchFamily="34" charset="0"/>
              <a:buChar char="•"/>
            </a:pPr>
            <a:endParaRPr lang="en-GB" sz="3200" dirty="0">
              <a:solidFill>
                <a:srgbClr val="1B75B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42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11266714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  <a:buClr>
                <a:srgbClr val="1B75BC"/>
              </a:buClr>
              <a:buNone/>
            </a:pPr>
            <a:endParaRPr lang="en-GB" sz="3200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1999" y="165100"/>
            <a:ext cx="73345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7317C"/>
                </a:solidFill>
              </a:rPr>
              <a:t>Public Funds &amp; the NHS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0" y="620643"/>
            <a:ext cx="635000" cy="1657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949440" y="615142"/>
            <a:ext cx="5242560" cy="5501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2"/>
          <p:cNvSpPr txBox="1">
            <a:spLocks/>
          </p:cNvSpPr>
          <p:nvPr/>
        </p:nvSpPr>
        <p:spPr>
          <a:xfrm>
            <a:off x="609600" y="1752600"/>
            <a:ext cx="11266714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  <a:buClr>
                <a:srgbClr val="1B75BC"/>
              </a:buClr>
              <a:buNone/>
            </a:pPr>
            <a:r>
              <a:rPr lang="en-GB" sz="3200" dirty="0">
                <a:solidFill>
                  <a:srgbClr val="0070C0"/>
                </a:solidFill>
              </a:rPr>
              <a:t>“Public Funds” are defined by the Immigration Rules</a:t>
            </a:r>
          </a:p>
          <a:p>
            <a:pPr>
              <a:spcAft>
                <a:spcPts val="1200"/>
              </a:spcAft>
              <a:buClr>
                <a:srgbClr val="1B75BC"/>
              </a:buClr>
              <a:buNone/>
            </a:pPr>
            <a:r>
              <a:rPr lang="en-GB" sz="3200" dirty="0">
                <a:solidFill>
                  <a:srgbClr val="0070C0"/>
                </a:solidFill>
              </a:rPr>
              <a:t>NHS services are not included in the definition of Public Funds</a:t>
            </a:r>
          </a:p>
          <a:p>
            <a:pPr>
              <a:spcAft>
                <a:spcPts val="1200"/>
              </a:spcAft>
              <a:buClr>
                <a:srgbClr val="1B75BC"/>
              </a:buClr>
              <a:buNone/>
            </a:pPr>
            <a:r>
              <a:rPr lang="en-GB" sz="3200" dirty="0">
                <a:solidFill>
                  <a:srgbClr val="0070C0"/>
                </a:solidFill>
              </a:rPr>
              <a:t>Therefore:</a:t>
            </a:r>
          </a:p>
          <a:p>
            <a:pPr>
              <a:spcAft>
                <a:spcPts val="1200"/>
              </a:spcAft>
              <a:buClr>
                <a:srgbClr val="1B75BC"/>
              </a:buClr>
              <a:buNone/>
            </a:pPr>
            <a:r>
              <a:rPr lang="en-GB" sz="3200" dirty="0">
                <a:solidFill>
                  <a:srgbClr val="0070C0"/>
                </a:solidFill>
              </a:rPr>
              <a:t>- Being No Recourse to Public Funds does not NECESSARILY mean that you have no access to health services</a:t>
            </a:r>
          </a:p>
        </p:txBody>
      </p:sp>
    </p:spTree>
    <p:extLst>
      <p:ext uri="{BB962C8B-B14F-4D97-AF65-F5344CB8AC3E}">
        <p14:creationId xmlns:p14="http://schemas.microsoft.com/office/powerpoint/2010/main" val="971820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11266714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 dirty="0">
                <a:solidFill>
                  <a:srgbClr val="1B75BC"/>
                </a:solidFill>
              </a:rPr>
              <a:t>Access to health services governed by the ‘Overseas Visitor Charging Regulations’</a:t>
            </a:r>
          </a:p>
          <a:p>
            <a:r>
              <a:rPr lang="en-GB" sz="3600" dirty="0">
                <a:solidFill>
                  <a:srgbClr val="1B75BC"/>
                </a:solidFill>
              </a:rPr>
              <a:t>Eligibility is governed by “ordinary residence”</a:t>
            </a:r>
          </a:p>
          <a:p>
            <a:r>
              <a:rPr lang="en-GB" sz="3600" dirty="0">
                <a:solidFill>
                  <a:srgbClr val="1B75BC"/>
                </a:solidFill>
              </a:rPr>
              <a:t>Some services are exempt from charging</a:t>
            </a:r>
          </a:p>
          <a:p>
            <a:r>
              <a:rPr lang="en-GB" sz="3600" dirty="0">
                <a:solidFill>
                  <a:srgbClr val="1B75BC"/>
                </a:solidFill>
              </a:rPr>
              <a:t>Some people are exempt from charging</a:t>
            </a:r>
          </a:p>
          <a:p>
            <a:pPr>
              <a:spcAft>
                <a:spcPts val="1200"/>
              </a:spcAft>
              <a:buClr>
                <a:srgbClr val="1B75BC"/>
              </a:buClr>
              <a:buNone/>
            </a:pPr>
            <a:endParaRPr lang="en-GB" sz="3200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165100"/>
            <a:ext cx="6743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7317C"/>
                </a:solidFill>
              </a:rPr>
              <a:t>Overseas Visitors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0" y="620643"/>
            <a:ext cx="635000" cy="1657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5419898" y="620643"/>
            <a:ext cx="6772102" cy="27750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8874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340822" y="1267690"/>
            <a:ext cx="11266714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1B75BC"/>
              </a:buClr>
              <a:buFontTx/>
              <a:buChar char="-"/>
            </a:pPr>
            <a:r>
              <a:rPr lang="en-GB" sz="4400" dirty="0">
                <a:solidFill>
                  <a:srgbClr val="0070C0"/>
                </a:solidFill>
              </a:rPr>
              <a:t> Is the service exempt from charges?</a:t>
            </a:r>
          </a:p>
          <a:p>
            <a:pPr>
              <a:buClr>
                <a:srgbClr val="1B75BC"/>
              </a:buClr>
              <a:buFontTx/>
              <a:buChar char="-"/>
            </a:pPr>
            <a:r>
              <a:rPr lang="en-GB" sz="4400" dirty="0">
                <a:solidFill>
                  <a:srgbClr val="0070C0"/>
                </a:solidFill>
              </a:rPr>
              <a:t> Is the person exempt from charges?</a:t>
            </a:r>
          </a:p>
          <a:p>
            <a:pPr>
              <a:buClr>
                <a:srgbClr val="1B75BC"/>
              </a:buClr>
              <a:buFontTx/>
              <a:buChar char="-"/>
            </a:pPr>
            <a:r>
              <a:rPr lang="en-GB" sz="4400" dirty="0">
                <a:solidFill>
                  <a:srgbClr val="0070C0"/>
                </a:solidFill>
              </a:rPr>
              <a:t> Is the person “ordinarily resident”?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165100"/>
            <a:ext cx="6743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7317C"/>
                </a:solidFill>
              </a:rPr>
              <a:t>Questions to ask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0" y="620643"/>
            <a:ext cx="635000" cy="1657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7246189" y="603850"/>
            <a:ext cx="4623758" cy="17252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5249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11266714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lnSpc>
                <a:spcPct val="100000"/>
              </a:lnSpc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1B75BC"/>
                </a:solidFill>
              </a:rPr>
              <a:t> GPs have a discretion to register anyone</a:t>
            </a:r>
          </a:p>
          <a:p>
            <a:pPr defTabSz="457200">
              <a:lnSpc>
                <a:spcPct val="100000"/>
              </a:lnSpc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1B75BC"/>
                </a:solidFill>
              </a:rPr>
              <a:t>No charges for GP services</a:t>
            </a:r>
          </a:p>
          <a:p>
            <a:pPr defTabSz="457200">
              <a:lnSpc>
                <a:spcPct val="100000"/>
              </a:lnSpc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1B75BC"/>
                </a:solidFill>
              </a:rPr>
              <a:t>Free prescriptions obtainable by completing HC1 form</a:t>
            </a:r>
          </a:p>
          <a:p>
            <a:pPr defTabSz="457200">
              <a:lnSpc>
                <a:spcPct val="100000"/>
              </a:lnSpc>
              <a:spcAft>
                <a:spcPts val="1200"/>
              </a:spcAft>
              <a:buClrTx/>
              <a:buSzTx/>
              <a:buNone/>
            </a:pPr>
            <a:endParaRPr lang="en-GB" sz="2800" dirty="0">
              <a:solidFill>
                <a:srgbClr val="1B75BC"/>
              </a:solidFill>
            </a:endParaRPr>
          </a:p>
          <a:p>
            <a:pPr defTabSz="457200">
              <a:lnSpc>
                <a:spcPct val="100000"/>
              </a:lnSpc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</a:pPr>
            <a:endParaRPr lang="en-GB" sz="2800" dirty="0">
              <a:solidFill>
                <a:srgbClr val="1B75BC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0" y="620643"/>
            <a:ext cx="635000" cy="1657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068389" y="620643"/>
            <a:ext cx="7123611" cy="0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5087389" y="620643"/>
            <a:ext cx="7104611" cy="11124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62000" y="165100"/>
            <a:ext cx="6743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7317C"/>
                </a:solidFill>
              </a:rPr>
              <a:t>Primary care</a:t>
            </a:r>
          </a:p>
        </p:txBody>
      </p:sp>
    </p:spTree>
    <p:extLst>
      <p:ext uri="{BB962C8B-B14F-4D97-AF65-F5344CB8AC3E}">
        <p14:creationId xmlns:p14="http://schemas.microsoft.com/office/powerpoint/2010/main" val="2721450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11266714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E48312"/>
              </a:buClr>
            </a:pPr>
            <a:endParaRPr lang="en-GB" sz="2800" dirty="0">
              <a:solidFill>
                <a:srgbClr val="0070C0"/>
              </a:solidFill>
            </a:endParaRPr>
          </a:p>
          <a:p>
            <a:pPr>
              <a:buClr>
                <a:srgbClr val="E48312"/>
              </a:buClr>
            </a:pPr>
            <a:endParaRPr lang="en-GB" sz="2800" i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165100"/>
            <a:ext cx="67437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F7317C"/>
                </a:solidFill>
              </a:rPr>
              <a:t>Registering with a GP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0" y="620643"/>
            <a:ext cx="635000" cy="1657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6001789" y="620643"/>
            <a:ext cx="6190211" cy="11124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 txBox="1">
            <a:spLocks/>
          </p:cNvSpPr>
          <p:nvPr/>
        </p:nvSpPr>
        <p:spPr>
          <a:xfrm>
            <a:off x="559724" y="1004455"/>
            <a:ext cx="11266714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800"/>
              </a:spcAft>
              <a:buClr>
                <a:srgbClr val="1B75BC"/>
              </a:buClr>
            </a:pPr>
            <a:r>
              <a:rPr lang="en-GB" sz="3200" dirty="0">
                <a:solidFill>
                  <a:srgbClr val="0070C0"/>
                </a:solidFill>
              </a:rPr>
              <a:t>- NHS England guidance on registration -  https://www.england.nhs.uk/commissioning/wp-content/uploads/sites/12/2015/11/pat-reg-sop-pmc-gp.pdf</a:t>
            </a:r>
          </a:p>
          <a:p>
            <a:pPr marL="0" indent="0">
              <a:spcAft>
                <a:spcPts val="1800"/>
              </a:spcAft>
              <a:buClr>
                <a:srgbClr val="1B75BC"/>
              </a:buClr>
            </a:pPr>
            <a:r>
              <a:rPr lang="en-GB" sz="3200" dirty="0">
                <a:solidFill>
                  <a:srgbClr val="0070C0"/>
                </a:solidFill>
              </a:rPr>
              <a:t>- Docs Not Cops - </a:t>
            </a:r>
            <a:r>
              <a:rPr lang="en-GB" sz="3200" dirty="0">
                <a:solidFill>
                  <a:srgbClr val="0070C0"/>
                </a:solidFill>
                <a:hlinkClick r:id="rId3"/>
              </a:rPr>
              <a:t>http://www.docsnotcops.co.uk/resources/</a:t>
            </a:r>
            <a:endParaRPr lang="en-GB" sz="3200" dirty="0">
              <a:solidFill>
                <a:srgbClr val="0070C0"/>
              </a:solidFill>
            </a:endParaRPr>
          </a:p>
          <a:p>
            <a:pPr marL="0" indent="0">
              <a:spcAft>
                <a:spcPts val="1800"/>
              </a:spcAft>
              <a:buClr>
                <a:srgbClr val="1B75BC"/>
              </a:buClr>
            </a:pPr>
            <a:r>
              <a:rPr lang="en-GB" sz="3200" dirty="0">
                <a:solidFill>
                  <a:srgbClr val="0070C0"/>
                </a:solidFill>
              </a:rPr>
              <a:t>- Doctors of the World - https://www.doctorsoftheworld.org.uk/find-our-clinic</a:t>
            </a:r>
          </a:p>
          <a:p>
            <a:pPr marL="0" indent="0">
              <a:spcAft>
                <a:spcPts val="1800"/>
              </a:spcAft>
              <a:buClr>
                <a:srgbClr val="1B75BC"/>
              </a:buClr>
            </a:pPr>
            <a:endParaRPr lang="en-GB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290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11266714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lnSpc>
                <a:spcPct val="100000"/>
              </a:lnSpc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1B75BC"/>
                </a:solidFill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165100"/>
            <a:ext cx="6743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7317C"/>
                </a:solidFill>
              </a:rPr>
              <a:t>Secondary care</a:t>
            </a:r>
            <a:endParaRPr lang="en-GB" sz="4400" dirty="0">
              <a:solidFill>
                <a:srgbClr val="F7317C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0" y="620643"/>
            <a:ext cx="635000" cy="1657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215447" y="615142"/>
            <a:ext cx="4976553" cy="5501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253644" y="615142"/>
            <a:ext cx="6938356" cy="5501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532015" y="1479665"/>
            <a:ext cx="11321934" cy="3083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>
              <a:spcBef>
                <a:spcPct val="20000"/>
              </a:spcBef>
            </a:pPr>
            <a:r>
              <a:rPr lang="en-GB" sz="2400" dirty="0">
                <a:solidFill>
                  <a:srgbClr val="1B75BC"/>
                </a:solidFill>
              </a:rPr>
              <a:t>- </a:t>
            </a:r>
            <a:r>
              <a:rPr lang="en-GB" sz="3600" dirty="0">
                <a:solidFill>
                  <a:srgbClr val="1B75BC"/>
                </a:solidFill>
              </a:rPr>
              <a:t>Secondary care is chargeable unless either the service/condition is exempt or the person is exempt</a:t>
            </a:r>
          </a:p>
          <a:p>
            <a:pPr defTabSz="457200">
              <a:spcBef>
                <a:spcPct val="20000"/>
              </a:spcBef>
              <a:buFontTx/>
              <a:buChar char="-"/>
            </a:pPr>
            <a:r>
              <a:rPr lang="en-GB" sz="3600" dirty="0">
                <a:solidFill>
                  <a:srgbClr val="1B75BC"/>
                </a:solidFill>
              </a:rPr>
              <a:t> No care should be denied if it is  “immediately necessary and urgent” .  However, will be billed afterwards</a:t>
            </a:r>
          </a:p>
          <a:p>
            <a:pPr defTabSz="457200">
              <a:spcBef>
                <a:spcPct val="20000"/>
              </a:spcBef>
              <a:buFontTx/>
              <a:buChar char="-"/>
            </a:pPr>
            <a:r>
              <a:rPr lang="en-GB" sz="3600" dirty="0">
                <a:solidFill>
                  <a:srgbClr val="1B75BC"/>
                </a:solidFill>
              </a:rPr>
              <a:t> All maternity services are deemed immediately necessary</a:t>
            </a:r>
          </a:p>
        </p:txBody>
      </p:sp>
    </p:spTree>
    <p:extLst>
      <p:ext uri="{BB962C8B-B14F-4D97-AF65-F5344CB8AC3E}">
        <p14:creationId xmlns:p14="http://schemas.microsoft.com/office/powerpoint/2010/main" val="1150046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11266714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45720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None/>
            </a:pPr>
            <a:endParaRPr lang="en-GB" sz="2800" dirty="0">
              <a:solidFill>
                <a:srgbClr val="1B75BC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0" y="620643"/>
            <a:ext cx="635000" cy="1657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550429" y="598516"/>
            <a:ext cx="5641571" cy="22127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0" y="165100"/>
            <a:ext cx="6743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7317C"/>
                </a:solidFill>
              </a:rPr>
              <a:t>Non-urgent treatment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1180407"/>
            <a:ext cx="10933611" cy="26807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900" dirty="0">
                <a:solidFill>
                  <a:srgbClr val="1B75BC"/>
                </a:solidFill>
              </a:rPr>
              <a:t>Pay up front; or</a:t>
            </a:r>
          </a:p>
          <a:p>
            <a:pPr defTabSz="4572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900" dirty="0">
                <a:solidFill>
                  <a:srgbClr val="1B75BC"/>
                </a:solidFill>
              </a:rPr>
              <a:t>Wait till you return to your own country</a:t>
            </a:r>
          </a:p>
          <a:p>
            <a:pPr defTabSz="4572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900" dirty="0">
                <a:solidFill>
                  <a:srgbClr val="1B75BC"/>
                </a:solidFill>
              </a:rPr>
              <a:t>Undocumented/refused asylum-seekers?</a:t>
            </a:r>
          </a:p>
          <a:p>
            <a:pPr defTabSz="457200">
              <a:spcBef>
                <a:spcPct val="20000"/>
              </a:spcBef>
              <a:buFont typeface="Arial" pitchFamily="34" charset="0"/>
              <a:buChar char="•"/>
            </a:pPr>
            <a:endParaRPr lang="en-GB" sz="2900" dirty="0">
              <a:solidFill>
                <a:srgbClr val="1B75BC"/>
              </a:solidFill>
            </a:endParaRPr>
          </a:p>
          <a:p>
            <a:pPr defTabSz="457200">
              <a:spcBef>
                <a:spcPct val="20000"/>
              </a:spcBef>
              <a:buFont typeface="Arial" pitchFamily="34" charset="0"/>
              <a:buChar char="•"/>
            </a:pPr>
            <a:endParaRPr lang="en-GB" sz="2900" dirty="0">
              <a:solidFill>
                <a:srgbClr val="1B75B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178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11266714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45720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None/>
            </a:pPr>
            <a:endParaRPr lang="en-GB" sz="2800" dirty="0">
              <a:solidFill>
                <a:srgbClr val="1B75BC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0" y="620643"/>
            <a:ext cx="635000" cy="1657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336275" y="620643"/>
            <a:ext cx="6855725" cy="0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0" y="165100"/>
            <a:ext cx="6743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7317C"/>
                </a:solidFill>
              </a:rPr>
              <a:t>Recent changes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1180407"/>
            <a:ext cx="10933611" cy="3127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900" dirty="0">
                <a:solidFill>
                  <a:srgbClr val="1B75BC"/>
                </a:solidFill>
              </a:rPr>
              <a:t>Since October 2017, some services previously provided free in the community are now chargeable</a:t>
            </a:r>
          </a:p>
          <a:p>
            <a:pPr defTabSz="4572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900" dirty="0">
                <a:solidFill>
                  <a:srgbClr val="1B75BC"/>
                </a:solidFill>
              </a:rPr>
              <a:t>Includes community mental health &amp; substance abuse services</a:t>
            </a:r>
          </a:p>
          <a:p>
            <a:pPr defTabSz="4572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900" dirty="0">
                <a:solidFill>
                  <a:srgbClr val="1B75BC"/>
                </a:solidFill>
              </a:rPr>
              <a:t>Does NOT include school nurses and health visitors</a:t>
            </a:r>
          </a:p>
          <a:p>
            <a:pPr defTabSz="457200">
              <a:spcBef>
                <a:spcPct val="20000"/>
              </a:spcBef>
              <a:buFont typeface="Arial" pitchFamily="34" charset="0"/>
              <a:buChar char="•"/>
            </a:pPr>
            <a:endParaRPr lang="en-GB" sz="2900" dirty="0">
              <a:solidFill>
                <a:srgbClr val="1B75BC"/>
              </a:solidFill>
            </a:endParaRPr>
          </a:p>
          <a:p>
            <a:pPr defTabSz="457200">
              <a:spcBef>
                <a:spcPct val="20000"/>
              </a:spcBef>
              <a:buFont typeface="Arial" pitchFamily="34" charset="0"/>
              <a:buChar char="•"/>
            </a:pPr>
            <a:endParaRPr lang="en-GB" sz="2900" dirty="0">
              <a:solidFill>
                <a:srgbClr val="1B75B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17820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example" id="{061C9ADF-F5AB-418E-871B-F605B982A41F}" vid="{8E206F13-FCBE-46AC-8326-02F132D226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example2</Template>
  <TotalTime>2524</TotalTime>
  <Words>800</Words>
  <Application>Microsoft Office PowerPoint</Application>
  <PresentationFormat>Widescreen</PresentationFormat>
  <Paragraphs>93</Paragraphs>
  <Slides>16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Retrospect</vt:lpstr>
      <vt:lpstr>Access to healthcare for migrants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Housing for migrants</dc:title>
  <dc:creator>Sam Waller</dc:creator>
  <cp:lastModifiedBy>Natalie King</cp:lastModifiedBy>
  <cp:revision>168</cp:revision>
  <dcterms:created xsi:type="dcterms:W3CDTF">2016-04-07T14:45:39Z</dcterms:created>
  <dcterms:modified xsi:type="dcterms:W3CDTF">2018-09-26T12:51:25Z</dcterms:modified>
</cp:coreProperties>
</file>