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7" autoAdjust="0"/>
    <p:restoredTop sz="95857" autoAdjust="0"/>
  </p:normalViewPr>
  <p:slideViewPr>
    <p:cSldViewPr snapToGrid="0">
      <p:cViewPr varScale="1">
        <p:scale>
          <a:sx n="61" d="100"/>
          <a:sy n="61" d="100"/>
        </p:scale>
        <p:origin x="6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F4ED1-B052-4851-A925-9D6A4C8E0786}" type="datetimeFigureOut">
              <a:rPr lang="en-GB" smtClean="0"/>
              <a:t>02/07/2018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6798C-C740-4EFB-AF0B-37A081DA44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120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>
                <a:solidFill>
                  <a:prstClr val="black"/>
                </a:solidFill>
              </a:rPr>
              <a:pPr/>
              <a:t>1</a:t>
            </a:fld>
            <a:endParaRPr lang="id-ID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057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>
                <a:solidFill>
                  <a:prstClr val="black"/>
                </a:solidFill>
              </a:rPr>
              <a:pPr/>
              <a:t>2</a:t>
            </a:fld>
            <a:endParaRPr lang="id-ID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14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6724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450174" y="2284944"/>
            <a:ext cx="1697846" cy="16978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971864" y="2284944"/>
            <a:ext cx="1697846" cy="16978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508785" y="2284944"/>
            <a:ext cx="1697846" cy="16978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030475" y="2284944"/>
            <a:ext cx="1697846" cy="16978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Rectangle 15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8" name="Freeform 2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oup 28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30" name="Freeform 29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1" name="Freeform 30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2" name="Straight Connector 31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11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943475" y="1228725"/>
            <a:ext cx="2362200" cy="326072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4" name="Freeform 23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5" name="Freeform 24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oup 25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8" name="Freeform 27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9" name="Straight Connector 28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701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22375" y="1945431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533786" y="1945431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858048" y="1945431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22375" y="4177345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533786" y="4177345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7858048" y="4177345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Freeform 5"/>
          <p:cNvSpPr>
            <a:spLocks/>
          </p:cNvSpPr>
          <p:nvPr userDrawn="1"/>
        </p:nvSpPr>
        <p:spPr bwMode="auto">
          <a:xfrm flipH="1">
            <a:off x="9305255" y="2655843"/>
            <a:ext cx="1337469" cy="1337469"/>
          </a:xfrm>
          <a:custGeom>
            <a:avLst/>
            <a:gdLst>
              <a:gd name="T0" fmla="*/ 731 w 1169"/>
              <a:gd name="T1" fmla="*/ 0 h 1169"/>
              <a:gd name="T2" fmla="*/ 0 w 1169"/>
              <a:gd name="T3" fmla="*/ 0 h 1169"/>
              <a:gd name="T4" fmla="*/ 0 w 1169"/>
              <a:gd name="T5" fmla="*/ 731 h 1169"/>
              <a:gd name="T6" fmla="*/ 439 w 1169"/>
              <a:gd name="T7" fmla="*/ 1169 h 1169"/>
              <a:gd name="T8" fmla="*/ 1169 w 1169"/>
              <a:gd name="T9" fmla="*/ 1169 h 1169"/>
              <a:gd name="T10" fmla="*/ 1169 w 1169"/>
              <a:gd name="T11" fmla="*/ 439 h 1169"/>
              <a:gd name="T12" fmla="*/ 731 w 1169"/>
              <a:gd name="T13" fmla="*/ 0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69" h="1169">
                <a:moveTo>
                  <a:pt x="7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731"/>
                  <a:pt x="0" y="731"/>
                  <a:pt x="0" y="731"/>
                </a:cubicBezTo>
                <a:cubicBezTo>
                  <a:pt x="0" y="973"/>
                  <a:pt x="196" y="1169"/>
                  <a:pt x="439" y="1169"/>
                </a:cubicBezTo>
                <a:cubicBezTo>
                  <a:pt x="1169" y="1169"/>
                  <a:pt x="1169" y="1169"/>
                  <a:pt x="1169" y="1169"/>
                </a:cubicBezTo>
                <a:cubicBezTo>
                  <a:pt x="1169" y="439"/>
                  <a:pt x="1169" y="439"/>
                  <a:pt x="1169" y="439"/>
                </a:cubicBezTo>
                <a:cubicBezTo>
                  <a:pt x="1169" y="196"/>
                  <a:pt x="973" y="0"/>
                  <a:pt x="731" y="0"/>
                </a:cubicBezTo>
                <a:close/>
              </a:path>
            </a:pathLst>
          </a:custGeom>
          <a:solidFill>
            <a:schemeClr val="bg1">
              <a:lumMod val="85000"/>
              <a:alpha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solidFill>
                <a:srgbClr val="16A085"/>
              </a:solidFill>
            </a:endParaRPr>
          </a:p>
        </p:txBody>
      </p:sp>
      <p:sp>
        <p:nvSpPr>
          <p:cNvPr id="18" name="Freeform 5"/>
          <p:cNvSpPr>
            <a:spLocks/>
          </p:cNvSpPr>
          <p:nvPr userDrawn="1"/>
        </p:nvSpPr>
        <p:spPr bwMode="auto">
          <a:xfrm flipH="1">
            <a:off x="10870156" y="3855256"/>
            <a:ext cx="521440" cy="521440"/>
          </a:xfrm>
          <a:custGeom>
            <a:avLst/>
            <a:gdLst>
              <a:gd name="T0" fmla="*/ 731 w 1169"/>
              <a:gd name="T1" fmla="*/ 0 h 1169"/>
              <a:gd name="T2" fmla="*/ 0 w 1169"/>
              <a:gd name="T3" fmla="*/ 0 h 1169"/>
              <a:gd name="T4" fmla="*/ 0 w 1169"/>
              <a:gd name="T5" fmla="*/ 731 h 1169"/>
              <a:gd name="T6" fmla="*/ 439 w 1169"/>
              <a:gd name="T7" fmla="*/ 1169 h 1169"/>
              <a:gd name="T8" fmla="*/ 1169 w 1169"/>
              <a:gd name="T9" fmla="*/ 1169 h 1169"/>
              <a:gd name="T10" fmla="*/ 1169 w 1169"/>
              <a:gd name="T11" fmla="*/ 439 h 1169"/>
              <a:gd name="T12" fmla="*/ 731 w 1169"/>
              <a:gd name="T13" fmla="*/ 0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69" h="1169">
                <a:moveTo>
                  <a:pt x="7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731"/>
                  <a:pt x="0" y="731"/>
                  <a:pt x="0" y="731"/>
                </a:cubicBezTo>
                <a:cubicBezTo>
                  <a:pt x="0" y="973"/>
                  <a:pt x="196" y="1169"/>
                  <a:pt x="439" y="1169"/>
                </a:cubicBezTo>
                <a:cubicBezTo>
                  <a:pt x="1169" y="1169"/>
                  <a:pt x="1169" y="1169"/>
                  <a:pt x="1169" y="1169"/>
                </a:cubicBezTo>
                <a:cubicBezTo>
                  <a:pt x="1169" y="439"/>
                  <a:pt x="1169" y="439"/>
                  <a:pt x="1169" y="439"/>
                </a:cubicBezTo>
                <a:cubicBezTo>
                  <a:pt x="1169" y="196"/>
                  <a:pt x="973" y="0"/>
                  <a:pt x="731" y="0"/>
                </a:cubicBezTo>
                <a:close/>
              </a:path>
            </a:pathLst>
          </a:custGeom>
          <a:solidFill>
            <a:schemeClr val="bg1">
              <a:lumMod val="85000"/>
              <a:alpha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solidFill>
                <a:srgbClr val="16A085"/>
              </a:solidFill>
            </a:endParaRPr>
          </a:p>
        </p:txBody>
      </p:sp>
      <p:sp>
        <p:nvSpPr>
          <p:cNvPr id="19" name="Freeform 5"/>
          <p:cNvSpPr>
            <a:spLocks/>
          </p:cNvSpPr>
          <p:nvPr userDrawn="1"/>
        </p:nvSpPr>
        <p:spPr bwMode="auto">
          <a:xfrm flipH="1">
            <a:off x="8352858" y="2453988"/>
            <a:ext cx="521761" cy="521761"/>
          </a:xfrm>
          <a:custGeom>
            <a:avLst/>
            <a:gdLst>
              <a:gd name="T0" fmla="*/ 731 w 1169"/>
              <a:gd name="T1" fmla="*/ 0 h 1169"/>
              <a:gd name="T2" fmla="*/ 0 w 1169"/>
              <a:gd name="T3" fmla="*/ 0 h 1169"/>
              <a:gd name="T4" fmla="*/ 0 w 1169"/>
              <a:gd name="T5" fmla="*/ 731 h 1169"/>
              <a:gd name="T6" fmla="*/ 439 w 1169"/>
              <a:gd name="T7" fmla="*/ 1169 h 1169"/>
              <a:gd name="T8" fmla="*/ 1169 w 1169"/>
              <a:gd name="T9" fmla="*/ 1169 h 1169"/>
              <a:gd name="T10" fmla="*/ 1169 w 1169"/>
              <a:gd name="T11" fmla="*/ 439 h 1169"/>
              <a:gd name="T12" fmla="*/ 731 w 1169"/>
              <a:gd name="T13" fmla="*/ 0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69" h="1169">
                <a:moveTo>
                  <a:pt x="7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731"/>
                  <a:pt x="0" y="731"/>
                  <a:pt x="0" y="731"/>
                </a:cubicBezTo>
                <a:cubicBezTo>
                  <a:pt x="0" y="973"/>
                  <a:pt x="196" y="1169"/>
                  <a:pt x="439" y="1169"/>
                </a:cubicBezTo>
                <a:cubicBezTo>
                  <a:pt x="1169" y="1169"/>
                  <a:pt x="1169" y="1169"/>
                  <a:pt x="1169" y="1169"/>
                </a:cubicBezTo>
                <a:cubicBezTo>
                  <a:pt x="1169" y="439"/>
                  <a:pt x="1169" y="439"/>
                  <a:pt x="1169" y="439"/>
                </a:cubicBezTo>
                <a:cubicBezTo>
                  <a:pt x="1169" y="196"/>
                  <a:pt x="973" y="0"/>
                  <a:pt x="731" y="0"/>
                </a:cubicBezTo>
                <a:close/>
              </a:path>
            </a:pathLst>
          </a:custGeom>
          <a:solidFill>
            <a:schemeClr val="bg1">
              <a:lumMod val="85000"/>
              <a:alpha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solidFill>
                <a:srgbClr val="16A085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32" name="Freeform 31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3" name="Freeform 32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Group 33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35" name="Freeform 34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6" name="Freeform 35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7" name="Straight Connector 36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5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19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92213" y="2152650"/>
            <a:ext cx="3206750" cy="313848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487822" y="2152650"/>
            <a:ext cx="3206750" cy="313848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7809924" y="2152650"/>
            <a:ext cx="3206750" cy="313848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5" name="Rectangle 24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8" name="Group 27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9" name="Freeform 28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0" name="Freeform 29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31" name="Group 30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32" name="Freeform 31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3" name="Freeform 32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4" name="Straight Connector 33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216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45466" y="2283008"/>
            <a:ext cx="4969744" cy="375333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516763" y="2283008"/>
            <a:ext cx="4969744" cy="375333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6181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45466" y="2283008"/>
            <a:ext cx="4969744" cy="3753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Rectangle 12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4" name="Freeform 23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5" name="Freeform 24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oup 25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8" name="Freeform 27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9" name="Straight Connector 28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011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314325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56589" y="1280867"/>
            <a:ext cx="1550340" cy="2598991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855740" y="839411"/>
            <a:ext cx="1776413" cy="297797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6" name="Freeform 25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7" name="Freeform 26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Group 27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9" name="Freeform 28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0" name="Freeform 29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1" name="Straight Connector 30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655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266299" y="3164617"/>
            <a:ext cx="6819990" cy="402051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4" name="Freeform 23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5" name="Freeform 24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oup 25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8" name="Freeform 27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9" name="Straight Connector 28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3032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0" y="-23813"/>
            <a:ext cx="12192000" cy="4117976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02324" y="662473"/>
            <a:ext cx="2734983" cy="2969860"/>
          </a:xfrm>
          <a:custGeom>
            <a:avLst/>
            <a:gdLst>
              <a:gd name="connsiteX0" fmla="*/ 0 w 2091170"/>
              <a:gd name="connsiteY0" fmla="*/ 0 h 3109819"/>
              <a:gd name="connsiteX1" fmla="*/ 2091170 w 2091170"/>
              <a:gd name="connsiteY1" fmla="*/ 0 h 3109819"/>
              <a:gd name="connsiteX2" fmla="*/ 2091170 w 2091170"/>
              <a:gd name="connsiteY2" fmla="*/ 3109819 h 3109819"/>
              <a:gd name="connsiteX3" fmla="*/ 0 w 2091170"/>
              <a:gd name="connsiteY3" fmla="*/ 3109819 h 3109819"/>
              <a:gd name="connsiteX4" fmla="*/ 0 w 2091170"/>
              <a:gd name="connsiteY4" fmla="*/ 0 h 3109819"/>
              <a:gd name="connsiteX0" fmla="*/ 0 w 2091170"/>
              <a:gd name="connsiteY0" fmla="*/ 317241 h 3427060"/>
              <a:gd name="connsiteX1" fmla="*/ 1363383 w 2091170"/>
              <a:gd name="connsiteY1" fmla="*/ 0 h 3427060"/>
              <a:gd name="connsiteX2" fmla="*/ 2091170 w 2091170"/>
              <a:gd name="connsiteY2" fmla="*/ 3427060 h 3427060"/>
              <a:gd name="connsiteX3" fmla="*/ 0 w 2091170"/>
              <a:gd name="connsiteY3" fmla="*/ 3427060 h 3427060"/>
              <a:gd name="connsiteX4" fmla="*/ 0 w 2091170"/>
              <a:gd name="connsiteY4" fmla="*/ 317241 h 3427060"/>
              <a:gd name="connsiteX0" fmla="*/ 0 w 2734983"/>
              <a:gd name="connsiteY0" fmla="*/ 317241 h 3427060"/>
              <a:gd name="connsiteX1" fmla="*/ 1363383 w 2734983"/>
              <a:gd name="connsiteY1" fmla="*/ 0 h 3427060"/>
              <a:gd name="connsiteX2" fmla="*/ 2734983 w 2734983"/>
              <a:gd name="connsiteY2" fmla="*/ 2521990 h 3427060"/>
              <a:gd name="connsiteX3" fmla="*/ 0 w 2734983"/>
              <a:gd name="connsiteY3" fmla="*/ 3427060 h 3427060"/>
              <a:gd name="connsiteX4" fmla="*/ 0 w 2734983"/>
              <a:gd name="connsiteY4" fmla="*/ 317241 h 3427060"/>
              <a:gd name="connsiteX0" fmla="*/ 0 w 2734983"/>
              <a:gd name="connsiteY0" fmla="*/ 317241 h 2969860"/>
              <a:gd name="connsiteX1" fmla="*/ 1363383 w 2734983"/>
              <a:gd name="connsiteY1" fmla="*/ 0 h 2969860"/>
              <a:gd name="connsiteX2" fmla="*/ 2734983 w 2734983"/>
              <a:gd name="connsiteY2" fmla="*/ 2521990 h 2969860"/>
              <a:gd name="connsiteX3" fmla="*/ 1408923 w 2734983"/>
              <a:gd name="connsiteY3" fmla="*/ 2969860 h 2969860"/>
              <a:gd name="connsiteX4" fmla="*/ 0 w 2734983"/>
              <a:gd name="connsiteY4" fmla="*/ 317241 h 2969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4983" h="2969860">
                <a:moveTo>
                  <a:pt x="0" y="317241"/>
                </a:moveTo>
                <a:lnTo>
                  <a:pt x="1363383" y="0"/>
                </a:lnTo>
                <a:lnTo>
                  <a:pt x="2734983" y="2521990"/>
                </a:lnTo>
                <a:lnTo>
                  <a:pt x="1408923" y="2969860"/>
                </a:lnTo>
                <a:lnTo>
                  <a:pt x="0" y="317241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5474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2" y="0"/>
            <a:ext cx="12187314" cy="4000500"/>
          </a:xfrm>
          <a:prstGeom prst="rect">
            <a:avLst/>
          </a:prstGeom>
          <a:pattFill prst="pct90">
            <a:fgClr>
              <a:schemeClr val="tx2">
                <a:lumMod val="75000"/>
              </a:schemeClr>
            </a:fgClr>
            <a:bgClr>
              <a:schemeClr val="tx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65098" y="1704098"/>
            <a:ext cx="3633145" cy="2288465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73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400" dirty="0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8" name="Freeform 7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9" name="Freeform 8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11" name="Freeform 10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2" name="Freeform 11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4" name="Straight Connector 3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6065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2140431"/>
            <a:ext cx="12192000" cy="3241193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Rectangle 12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4" name="Freeform 23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5" name="Freeform 24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oup 25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8" name="Freeform 27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9" name="Straight Connector 28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6720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96106" y="3516313"/>
            <a:ext cx="1366837" cy="1366837"/>
          </a:xfrm>
          <a:prstGeom prst="ellipse">
            <a:avLst/>
          </a:prstGeom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29057" y="4823209"/>
            <a:ext cx="1366837" cy="1366837"/>
          </a:xfrm>
          <a:prstGeom prst="ellipse">
            <a:avLst/>
          </a:prstGeom>
          <a:ln w="57150">
            <a:solidFill>
              <a:schemeClr val="accent2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5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6" name="Freeform 25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7" name="Freeform 26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Group 27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9" name="Freeform 28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0" name="Freeform 29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1" name="Straight Connector 30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630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96106" y="3614791"/>
            <a:ext cx="1366837" cy="1366837"/>
          </a:xfrm>
          <a:prstGeom prst="ellipse">
            <a:avLst/>
          </a:prstGeom>
          <a:ln w="57150">
            <a:solidFill>
              <a:schemeClr val="accent5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29057" y="4921687"/>
            <a:ext cx="1366837" cy="1366837"/>
          </a:xfrm>
          <a:prstGeom prst="ellipse">
            <a:avLst/>
          </a:prstGeom>
          <a:ln w="57150">
            <a:solidFill>
              <a:schemeClr val="accent6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4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296106" y="971203"/>
            <a:ext cx="1366837" cy="1366837"/>
          </a:xfrm>
          <a:prstGeom prst="ellipse">
            <a:avLst/>
          </a:prstGeom>
          <a:ln w="57150">
            <a:solidFill>
              <a:schemeClr val="accent3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5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529057" y="2278099"/>
            <a:ext cx="1366837" cy="1366837"/>
          </a:xfrm>
          <a:prstGeom prst="ellipse">
            <a:avLst/>
          </a:prstGeom>
          <a:ln w="57150">
            <a:solidFill>
              <a:schemeClr val="accent4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9" name="Freeform 28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Group 29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31" name="Freeform 30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2" name="Freeform 31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3" name="Straight Connector 32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68538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296106" y="971203"/>
            <a:ext cx="1366837" cy="1366837"/>
          </a:xfrm>
          <a:prstGeom prst="ellipse">
            <a:avLst/>
          </a:prstGeom>
          <a:ln w="57150">
            <a:solidFill>
              <a:schemeClr val="accent2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5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529057" y="2278099"/>
            <a:ext cx="1366837" cy="1366837"/>
          </a:xfrm>
          <a:prstGeom prst="ellipse">
            <a:avLst/>
          </a:prstGeom>
          <a:ln w="57150">
            <a:solidFill>
              <a:schemeClr val="accent3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5788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937125" y="3083109"/>
            <a:ext cx="2317750" cy="2317750"/>
          </a:xfrm>
          <a:prstGeom prst="ellipse">
            <a:avLst/>
          </a:prstGeom>
          <a:ln w="98425">
            <a:solidFill>
              <a:schemeClr val="accent6"/>
            </a:solidFill>
          </a:ln>
        </p:spPr>
        <p:txBody>
          <a:bodyPr>
            <a:normAutofit/>
          </a:bodyPr>
          <a:lstStyle>
            <a:lvl1pPr>
              <a:defRPr sz="24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76570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39908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5975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AE28-3CEE-4487-987E-97CECFCB79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02/07/2018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2D1B-9092-4565-95A0-6B69CE4D010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4415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96106" y="3516313"/>
            <a:ext cx="1366837" cy="1366837"/>
          </a:xfrm>
          <a:prstGeom prst="ellipse">
            <a:avLst/>
          </a:prstGeom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29057" y="4823209"/>
            <a:ext cx="1366837" cy="1366837"/>
          </a:xfrm>
          <a:prstGeom prst="ellipse">
            <a:avLst/>
          </a:prstGeom>
          <a:ln w="57150">
            <a:solidFill>
              <a:schemeClr val="accent2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5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6" name="Freeform 25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7" name="Freeform 26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Group 27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9" name="Freeform 28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0" name="Freeform 29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1" name="Straight Connector 30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068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400" dirty="0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8" name="Freeform 7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9" name="Freeform 8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11" name="Freeform 10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2" name="Freeform 11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4" name="Straight Connector 3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72454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75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3803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96106" y="3516313"/>
            <a:ext cx="1366837" cy="1366837"/>
          </a:xfrm>
          <a:prstGeom prst="ellipse">
            <a:avLst/>
          </a:prstGeom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29057" y="4823209"/>
            <a:ext cx="1366837" cy="1366837"/>
          </a:xfrm>
          <a:prstGeom prst="ellipse">
            <a:avLst/>
          </a:prstGeom>
          <a:ln w="57150">
            <a:solidFill>
              <a:schemeClr val="accent2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5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6" name="Freeform 25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7" name="Freeform 26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Group 27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9" name="Freeform 28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0" name="Freeform 29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1" name="Straight Connector 30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27043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3753-A4DC-4670-8C9E-0AB36365FDB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02/07/2018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CCE98-4644-4DF9-A828-38057CBE6C2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3287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1F5D-0481-4368-A23E-AF9220BF0AA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02/07/2018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FBDE-356A-4AA9-B569-1660239249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3071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12704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400" dirty="0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8" name="Freeform 7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9" name="Freeform 8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11" name="Freeform 10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2" name="Freeform 11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4" name="Straight Connector 3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2306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1147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400" dirty="0">
              <a:solidFill>
                <a:prstClr val="white"/>
              </a:solidFill>
            </a:endParaRP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265737" y="921256"/>
            <a:ext cx="1660525" cy="165893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17" name="Freeform 16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8" name="Freeform 1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oup 18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0" name="Freeform 19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1" name="Freeform 20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2" name="Straight Connector 21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90627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16A085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16A085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400" dirty="0">
              <a:solidFill>
                <a:prstClr val="white"/>
              </a:solidFill>
            </a:endParaRP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8116673" y="1993246"/>
            <a:ext cx="4059266" cy="263531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1993246"/>
            <a:ext cx="4058337" cy="263531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18" name="Freeform 17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9" name="Freeform 18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1" name="Freeform 20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2" name="Freeform 21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3" name="Straight Connector 22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9677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16A085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16A085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400" dirty="0">
              <a:solidFill>
                <a:prstClr val="white"/>
              </a:solidFill>
            </a:endParaRP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1993246"/>
            <a:ext cx="12192000" cy="263531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16" name="Freeform 15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7" name="Freeform 16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18" name="Group 17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19" name="Freeform 18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0" name="Freeform 19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1" name="Straight Connector 20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0192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0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037319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037319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037319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071319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071319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071319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108638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108638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638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8139319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8139319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8139319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10176638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0176638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0176638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rgbClr val="16A085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rgbClr val="16A085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84250" y="305131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050" b="1">
                <a:solidFill>
                  <a:srgbClr val="16A085"/>
                </a:solidFill>
              </a:rPr>
              <a:pPr algn="ctr"/>
              <a:t>‹#›</a:t>
            </a:fld>
            <a:endParaRPr lang="id-ID" sz="1050" dirty="0">
              <a:solidFill>
                <a:srgbClr val="16A0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69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1"/>
            <a:ext cx="12192000" cy="4152123"/>
          </a:xfrm>
          <a:prstGeom prst="rect">
            <a:avLst/>
          </a:prstGeom>
          <a:pattFill prst="pct5">
            <a:fgClr>
              <a:schemeClr val="tx2">
                <a:lumMod val="75000"/>
              </a:schemeClr>
            </a:fgClr>
            <a:bgClr>
              <a:schemeClr val="tx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400" dirty="0">
              <a:solidFill>
                <a:prstClr val="white"/>
              </a:solidFill>
            </a:endParaRP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265737" y="921256"/>
            <a:ext cx="1660525" cy="165893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17" name="Freeform 16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8" name="Freeform 1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oup 18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0" name="Freeform 19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1" name="Freeform 20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2" name="Straight Connector 21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896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450174" y="2284944"/>
            <a:ext cx="1697846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971864" y="2284944"/>
            <a:ext cx="1697846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508785" y="2284944"/>
            <a:ext cx="1697846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030475" y="2284944"/>
            <a:ext cx="1697846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17" name="Freeform 16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8" name="Freeform 1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oup 18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0" name="Freeform 19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1" name="Freeform 20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2" name="Straight Connector 21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8591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44493" y="2113494"/>
            <a:ext cx="1697846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15" name="Freeform 1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6" name="Freeform 1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18" name="Freeform 1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9" name="Freeform 1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0" name="Straight Connector 1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6531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450174" y="2284944"/>
            <a:ext cx="1697846" cy="16978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971864" y="2284944"/>
            <a:ext cx="1697846" cy="16978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508785" y="2284944"/>
            <a:ext cx="1697846" cy="16978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030475" y="2284944"/>
            <a:ext cx="1697846" cy="16978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Rectangle 15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8" name="Freeform 2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oup 28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30" name="Freeform 29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1" name="Freeform 30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2" name="Straight Connector 31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3360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943475" y="1228725"/>
            <a:ext cx="2362200" cy="326072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4" name="Freeform 23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5" name="Freeform 24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oup 25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8" name="Freeform 27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9" name="Straight Connector 28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8692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22375" y="1945431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533786" y="1945431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858048" y="1945431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22375" y="4177345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533786" y="4177345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7858048" y="4177345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Freeform 5"/>
          <p:cNvSpPr>
            <a:spLocks/>
          </p:cNvSpPr>
          <p:nvPr userDrawn="1"/>
        </p:nvSpPr>
        <p:spPr bwMode="auto">
          <a:xfrm flipH="1">
            <a:off x="9305255" y="2655843"/>
            <a:ext cx="1337469" cy="1337469"/>
          </a:xfrm>
          <a:custGeom>
            <a:avLst/>
            <a:gdLst>
              <a:gd name="T0" fmla="*/ 731 w 1169"/>
              <a:gd name="T1" fmla="*/ 0 h 1169"/>
              <a:gd name="T2" fmla="*/ 0 w 1169"/>
              <a:gd name="T3" fmla="*/ 0 h 1169"/>
              <a:gd name="T4" fmla="*/ 0 w 1169"/>
              <a:gd name="T5" fmla="*/ 731 h 1169"/>
              <a:gd name="T6" fmla="*/ 439 w 1169"/>
              <a:gd name="T7" fmla="*/ 1169 h 1169"/>
              <a:gd name="T8" fmla="*/ 1169 w 1169"/>
              <a:gd name="T9" fmla="*/ 1169 h 1169"/>
              <a:gd name="T10" fmla="*/ 1169 w 1169"/>
              <a:gd name="T11" fmla="*/ 439 h 1169"/>
              <a:gd name="T12" fmla="*/ 731 w 1169"/>
              <a:gd name="T13" fmla="*/ 0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69" h="1169">
                <a:moveTo>
                  <a:pt x="7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731"/>
                  <a:pt x="0" y="731"/>
                  <a:pt x="0" y="731"/>
                </a:cubicBezTo>
                <a:cubicBezTo>
                  <a:pt x="0" y="973"/>
                  <a:pt x="196" y="1169"/>
                  <a:pt x="439" y="1169"/>
                </a:cubicBezTo>
                <a:cubicBezTo>
                  <a:pt x="1169" y="1169"/>
                  <a:pt x="1169" y="1169"/>
                  <a:pt x="1169" y="1169"/>
                </a:cubicBezTo>
                <a:cubicBezTo>
                  <a:pt x="1169" y="439"/>
                  <a:pt x="1169" y="439"/>
                  <a:pt x="1169" y="439"/>
                </a:cubicBezTo>
                <a:cubicBezTo>
                  <a:pt x="1169" y="196"/>
                  <a:pt x="973" y="0"/>
                  <a:pt x="731" y="0"/>
                </a:cubicBezTo>
                <a:close/>
              </a:path>
            </a:pathLst>
          </a:custGeom>
          <a:solidFill>
            <a:schemeClr val="bg1">
              <a:lumMod val="85000"/>
              <a:alpha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solidFill>
                <a:srgbClr val="16A085"/>
              </a:solidFill>
            </a:endParaRPr>
          </a:p>
        </p:txBody>
      </p:sp>
      <p:sp>
        <p:nvSpPr>
          <p:cNvPr id="18" name="Freeform 5"/>
          <p:cNvSpPr>
            <a:spLocks/>
          </p:cNvSpPr>
          <p:nvPr userDrawn="1"/>
        </p:nvSpPr>
        <p:spPr bwMode="auto">
          <a:xfrm flipH="1">
            <a:off x="10870156" y="3855256"/>
            <a:ext cx="521440" cy="521440"/>
          </a:xfrm>
          <a:custGeom>
            <a:avLst/>
            <a:gdLst>
              <a:gd name="T0" fmla="*/ 731 w 1169"/>
              <a:gd name="T1" fmla="*/ 0 h 1169"/>
              <a:gd name="T2" fmla="*/ 0 w 1169"/>
              <a:gd name="T3" fmla="*/ 0 h 1169"/>
              <a:gd name="T4" fmla="*/ 0 w 1169"/>
              <a:gd name="T5" fmla="*/ 731 h 1169"/>
              <a:gd name="T6" fmla="*/ 439 w 1169"/>
              <a:gd name="T7" fmla="*/ 1169 h 1169"/>
              <a:gd name="T8" fmla="*/ 1169 w 1169"/>
              <a:gd name="T9" fmla="*/ 1169 h 1169"/>
              <a:gd name="T10" fmla="*/ 1169 w 1169"/>
              <a:gd name="T11" fmla="*/ 439 h 1169"/>
              <a:gd name="T12" fmla="*/ 731 w 1169"/>
              <a:gd name="T13" fmla="*/ 0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69" h="1169">
                <a:moveTo>
                  <a:pt x="7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731"/>
                  <a:pt x="0" y="731"/>
                  <a:pt x="0" y="731"/>
                </a:cubicBezTo>
                <a:cubicBezTo>
                  <a:pt x="0" y="973"/>
                  <a:pt x="196" y="1169"/>
                  <a:pt x="439" y="1169"/>
                </a:cubicBezTo>
                <a:cubicBezTo>
                  <a:pt x="1169" y="1169"/>
                  <a:pt x="1169" y="1169"/>
                  <a:pt x="1169" y="1169"/>
                </a:cubicBezTo>
                <a:cubicBezTo>
                  <a:pt x="1169" y="439"/>
                  <a:pt x="1169" y="439"/>
                  <a:pt x="1169" y="439"/>
                </a:cubicBezTo>
                <a:cubicBezTo>
                  <a:pt x="1169" y="196"/>
                  <a:pt x="973" y="0"/>
                  <a:pt x="731" y="0"/>
                </a:cubicBezTo>
                <a:close/>
              </a:path>
            </a:pathLst>
          </a:custGeom>
          <a:solidFill>
            <a:schemeClr val="bg1">
              <a:lumMod val="85000"/>
              <a:alpha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solidFill>
                <a:srgbClr val="16A085"/>
              </a:solidFill>
            </a:endParaRPr>
          </a:p>
        </p:txBody>
      </p:sp>
      <p:sp>
        <p:nvSpPr>
          <p:cNvPr id="19" name="Freeform 5"/>
          <p:cNvSpPr>
            <a:spLocks/>
          </p:cNvSpPr>
          <p:nvPr userDrawn="1"/>
        </p:nvSpPr>
        <p:spPr bwMode="auto">
          <a:xfrm flipH="1">
            <a:off x="8352858" y="2453988"/>
            <a:ext cx="521761" cy="521761"/>
          </a:xfrm>
          <a:custGeom>
            <a:avLst/>
            <a:gdLst>
              <a:gd name="T0" fmla="*/ 731 w 1169"/>
              <a:gd name="T1" fmla="*/ 0 h 1169"/>
              <a:gd name="T2" fmla="*/ 0 w 1169"/>
              <a:gd name="T3" fmla="*/ 0 h 1169"/>
              <a:gd name="T4" fmla="*/ 0 w 1169"/>
              <a:gd name="T5" fmla="*/ 731 h 1169"/>
              <a:gd name="T6" fmla="*/ 439 w 1169"/>
              <a:gd name="T7" fmla="*/ 1169 h 1169"/>
              <a:gd name="T8" fmla="*/ 1169 w 1169"/>
              <a:gd name="T9" fmla="*/ 1169 h 1169"/>
              <a:gd name="T10" fmla="*/ 1169 w 1169"/>
              <a:gd name="T11" fmla="*/ 439 h 1169"/>
              <a:gd name="T12" fmla="*/ 731 w 1169"/>
              <a:gd name="T13" fmla="*/ 0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69" h="1169">
                <a:moveTo>
                  <a:pt x="7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731"/>
                  <a:pt x="0" y="731"/>
                  <a:pt x="0" y="731"/>
                </a:cubicBezTo>
                <a:cubicBezTo>
                  <a:pt x="0" y="973"/>
                  <a:pt x="196" y="1169"/>
                  <a:pt x="439" y="1169"/>
                </a:cubicBezTo>
                <a:cubicBezTo>
                  <a:pt x="1169" y="1169"/>
                  <a:pt x="1169" y="1169"/>
                  <a:pt x="1169" y="1169"/>
                </a:cubicBezTo>
                <a:cubicBezTo>
                  <a:pt x="1169" y="439"/>
                  <a:pt x="1169" y="439"/>
                  <a:pt x="1169" y="439"/>
                </a:cubicBezTo>
                <a:cubicBezTo>
                  <a:pt x="1169" y="196"/>
                  <a:pt x="973" y="0"/>
                  <a:pt x="731" y="0"/>
                </a:cubicBezTo>
                <a:close/>
              </a:path>
            </a:pathLst>
          </a:custGeom>
          <a:solidFill>
            <a:schemeClr val="bg1">
              <a:lumMod val="85000"/>
              <a:alpha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solidFill>
                <a:srgbClr val="16A085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32" name="Freeform 31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3" name="Freeform 32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Group 33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35" name="Freeform 34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6" name="Freeform 35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7" name="Straight Connector 36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15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19" grpId="0" animBg="1"/>
    </p:bld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92213" y="2152650"/>
            <a:ext cx="3206750" cy="313848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487822" y="2152650"/>
            <a:ext cx="3206750" cy="313848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7809924" y="2152650"/>
            <a:ext cx="3206750" cy="313848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5" name="Rectangle 24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8" name="Group 27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9" name="Freeform 28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0" name="Freeform 29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31" name="Group 30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32" name="Freeform 31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3" name="Freeform 32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4" name="Straight Connector 33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860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45466" y="2283008"/>
            <a:ext cx="4969744" cy="375333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516763" y="2283008"/>
            <a:ext cx="4969744" cy="375333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99478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45466" y="2283008"/>
            <a:ext cx="4969744" cy="3753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Rectangle 12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4" name="Freeform 23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5" name="Freeform 24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oup 25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8" name="Freeform 27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9" name="Straight Connector 28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5775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314325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56589" y="1280867"/>
            <a:ext cx="1550340" cy="2598991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855740" y="839411"/>
            <a:ext cx="1776413" cy="297797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6" name="Freeform 25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7" name="Freeform 26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Group 27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9" name="Freeform 28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0" name="Freeform 29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1" name="Straight Connector 30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69523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266299" y="3164617"/>
            <a:ext cx="6819990" cy="402051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4" name="Freeform 23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5" name="Freeform 24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oup 25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8" name="Freeform 27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9" name="Straight Connector 28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94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16A085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16A085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400" dirty="0">
              <a:solidFill>
                <a:prstClr val="white"/>
              </a:solidFill>
            </a:endParaRP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8116673" y="1993246"/>
            <a:ext cx="4059266" cy="263531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1993246"/>
            <a:ext cx="4058337" cy="263531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18" name="Freeform 17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9" name="Freeform 18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1" name="Freeform 20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2" name="Freeform 21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3" name="Straight Connector 22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3851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0" y="-23813"/>
            <a:ext cx="12192000" cy="4117976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02324" y="662473"/>
            <a:ext cx="2734983" cy="2969860"/>
          </a:xfrm>
          <a:custGeom>
            <a:avLst/>
            <a:gdLst>
              <a:gd name="connsiteX0" fmla="*/ 0 w 2091170"/>
              <a:gd name="connsiteY0" fmla="*/ 0 h 3109819"/>
              <a:gd name="connsiteX1" fmla="*/ 2091170 w 2091170"/>
              <a:gd name="connsiteY1" fmla="*/ 0 h 3109819"/>
              <a:gd name="connsiteX2" fmla="*/ 2091170 w 2091170"/>
              <a:gd name="connsiteY2" fmla="*/ 3109819 h 3109819"/>
              <a:gd name="connsiteX3" fmla="*/ 0 w 2091170"/>
              <a:gd name="connsiteY3" fmla="*/ 3109819 h 3109819"/>
              <a:gd name="connsiteX4" fmla="*/ 0 w 2091170"/>
              <a:gd name="connsiteY4" fmla="*/ 0 h 3109819"/>
              <a:gd name="connsiteX0" fmla="*/ 0 w 2091170"/>
              <a:gd name="connsiteY0" fmla="*/ 317241 h 3427060"/>
              <a:gd name="connsiteX1" fmla="*/ 1363383 w 2091170"/>
              <a:gd name="connsiteY1" fmla="*/ 0 h 3427060"/>
              <a:gd name="connsiteX2" fmla="*/ 2091170 w 2091170"/>
              <a:gd name="connsiteY2" fmla="*/ 3427060 h 3427060"/>
              <a:gd name="connsiteX3" fmla="*/ 0 w 2091170"/>
              <a:gd name="connsiteY3" fmla="*/ 3427060 h 3427060"/>
              <a:gd name="connsiteX4" fmla="*/ 0 w 2091170"/>
              <a:gd name="connsiteY4" fmla="*/ 317241 h 3427060"/>
              <a:gd name="connsiteX0" fmla="*/ 0 w 2734983"/>
              <a:gd name="connsiteY0" fmla="*/ 317241 h 3427060"/>
              <a:gd name="connsiteX1" fmla="*/ 1363383 w 2734983"/>
              <a:gd name="connsiteY1" fmla="*/ 0 h 3427060"/>
              <a:gd name="connsiteX2" fmla="*/ 2734983 w 2734983"/>
              <a:gd name="connsiteY2" fmla="*/ 2521990 h 3427060"/>
              <a:gd name="connsiteX3" fmla="*/ 0 w 2734983"/>
              <a:gd name="connsiteY3" fmla="*/ 3427060 h 3427060"/>
              <a:gd name="connsiteX4" fmla="*/ 0 w 2734983"/>
              <a:gd name="connsiteY4" fmla="*/ 317241 h 3427060"/>
              <a:gd name="connsiteX0" fmla="*/ 0 w 2734983"/>
              <a:gd name="connsiteY0" fmla="*/ 317241 h 2969860"/>
              <a:gd name="connsiteX1" fmla="*/ 1363383 w 2734983"/>
              <a:gd name="connsiteY1" fmla="*/ 0 h 2969860"/>
              <a:gd name="connsiteX2" fmla="*/ 2734983 w 2734983"/>
              <a:gd name="connsiteY2" fmla="*/ 2521990 h 2969860"/>
              <a:gd name="connsiteX3" fmla="*/ 1408923 w 2734983"/>
              <a:gd name="connsiteY3" fmla="*/ 2969860 h 2969860"/>
              <a:gd name="connsiteX4" fmla="*/ 0 w 2734983"/>
              <a:gd name="connsiteY4" fmla="*/ 317241 h 2969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4983" h="2969860">
                <a:moveTo>
                  <a:pt x="0" y="317241"/>
                </a:moveTo>
                <a:lnTo>
                  <a:pt x="1363383" y="0"/>
                </a:lnTo>
                <a:lnTo>
                  <a:pt x="2734983" y="2521990"/>
                </a:lnTo>
                <a:lnTo>
                  <a:pt x="1408923" y="2969860"/>
                </a:lnTo>
                <a:lnTo>
                  <a:pt x="0" y="317241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6744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2" y="0"/>
            <a:ext cx="12187314" cy="4000500"/>
          </a:xfrm>
          <a:prstGeom prst="rect">
            <a:avLst/>
          </a:prstGeom>
          <a:pattFill prst="pct90">
            <a:fgClr>
              <a:schemeClr val="tx2">
                <a:lumMod val="75000"/>
              </a:schemeClr>
            </a:fgClr>
            <a:bgClr>
              <a:schemeClr val="tx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65098" y="1704098"/>
            <a:ext cx="3633145" cy="2288465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02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2140431"/>
            <a:ext cx="12192000" cy="3241193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Rectangle 12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4" name="Freeform 23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5" name="Freeform 24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oup 25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8" name="Freeform 27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9" name="Straight Connector 28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9626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96106" y="3516313"/>
            <a:ext cx="1366837" cy="1366837"/>
          </a:xfrm>
          <a:prstGeom prst="ellipse">
            <a:avLst/>
          </a:prstGeom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29057" y="4823209"/>
            <a:ext cx="1366837" cy="1366837"/>
          </a:xfrm>
          <a:prstGeom prst="ellipse">
            <a:avLst/>
          </a:prstGeom>
          <a:ln w="57150">
            <a:solidFill>
              <a:schemeClr val="accent2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5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6" name="Freeform 25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7" name="Freeform 26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Group 27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9" name="Freeform 28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0" name="Freeform 29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1" name="Straight Connector 30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35098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96106" y="3614791"/>
            <a:ext cx="1366837" cy="1366837"/>
          </a:xfrm>
          <a:prstGeom prst="ellipse">
            <a:avLst/>
          </a:prstGeom>
          <a:ln w="57150">
            <a:solidFill>
              <a:schemeClr val="accent5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29057" y="4921687"/>
            <a:ext cx="1366837" cy="1366837"/>
          </a:xfrm>
          <a:prstGeom prst="ellipse">
            <a:avLst/>
          </a:prstGeom>
          <a:ln w="57150">
            <a:solidFill>
              <a:schemeClr val="accent6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4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296106" y="971203"/>
            <a:ext cx="1366837" cy="1366837"/>
          </a:xfrm>
          <a:prstGeom prst="ellipse">
            <a:avLst/>
          </a:prstGeom>
          <a:ln w="57150">
            <a:solidFill>
              <a:schemeClr val="accent3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5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529057" y="2278099"/>
            <a:ext cx="1366837" cy="1366837"/>
          </a:xfrm>
          <a:prstGeom prst="ellipse">
            <a:avLst/>
          </a:prstGeom>
          <a:ln w="57150">
            <a:solidFill>
              <a:schemeClr val="accent4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9" name="Freeform 28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Group 29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31" name="Freeform 30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2" name="Freeform 31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3" name="Straight Connector 32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6332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296106" y="971203"/>
            <a:ext cx="1366837" cy="1366837"/>
          </a:xfrm>
          <a:prstGeom prst="ellipse">
            <a:avLst/>
          </a:prstGeom>
          <a:ln w="57150">
            <a:solidFill>
              <a:schemeClr val="accent2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5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529057" y="2278099"/>
            <a:ext cx="1366837" cy="1366837"/>
          </a:xfrm>
          <a:prstGeom prst="ellipse">
            <a:avLst/>
          </a:prstGeom>
          <a:ln w="57150">
            <a:solidFill>
              <a:schemeClr val="accent3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04761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937125" y="3083109"/>
            <a:ext cx="2317750" cy="2317750"/>
          </a:xfrm>
          <a:prstGeom prst="ellipse">
            <a:avLst/>
          </a:prstGeom>
          <a:ln w="98425">
            <a:solidFill>
              <a:schemeClr val="accent6"/>
            </a:solidFill>
          </a:ln>
        </p:spPr>
        <p:txBody>
          <a:bodyPr>
            <a:normAutofit/>
          </a:bodyPr>
          <a:lstStyle>
            <a:lvl1pPr>
              <a:defRPr sz="24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0492105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39908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32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16A085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16A085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400" dirty="0">
              <a:solidFill>
                <a:prstClr val="white"/>
              </a:solidFill>
            </a:endParaRP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1993246"/>
            <a:ext cx="12192000" cy="263531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16" name="Freeform 15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7" name="Freeform 16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18" name="Group 17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19" name="Freeform 18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0" name="Freeform 19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1" name="Straight Connector 20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3352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0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037319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037319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037319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071319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071319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071319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108638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108638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638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8139319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8139319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8139319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10176638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0176638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0176638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rgbClr val="16A085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rgbClr val="16A085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84250" y="305131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050" b="1">
                <a:solidFill>
                  <a:srgbClr val="16A085"/>
                </a:solidFill>
              </a:rPr>
              <a:pPr algn="ctr"/>
              <a:t>‹#›</a:t>
            </a:fld>
            <a:endParaRPr lang="id-ID" sz="1050" dirty="0">
              <a:solidFill>
                <a:srgbClr val="16A0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91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450174" y="2284944"/>
            <a:ext cx="1697846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971864" y="2284944"/>
            <a:ext cx="1697846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508785" y="2284944"/>
            <a:ext cx="1697846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030475" y="2284944"/>
            <a:ext cx="1697846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17" name="Freeform 16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8" name="Freeform 1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oup 18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0" name="Freeform 19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1" name="Freeform 20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2" name="Straight Connector 21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59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44493" y="2113494"/>
            <a:ext cx="1697846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>
                <a:solidFill>
                  <a:prstClr val="white"/>
                </a:solidFill>
              </a:rPr>
              <a:pPr algn="ctr"/>
              <a:t>‹#›</a:t>
            </a:fld>
            <a:endParaRPr lang="id-ID" sz="1100" dirty="0">
              <a:solidFill>
                <a:prstClr val="white"/>
              </a:solidFill>
            </a:endParaRP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15" name="Freeform 1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6" name="Freeform 1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18" name="Freeform 1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9" name="Freeform 1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cxnSp>
        <p:nvCxnSpPr>
          <p:cNvPr id="20" name="Straight Connector 1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445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FBC63-C649-42C3-9C85-0F873F8F0B3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02/07/2018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6DFD3-2AF0-4B06-81C8-CF1C6F54D29C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42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  <p:sldLayoutId id="2147483717" r:id="rId5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099445"/>
              </p:ext>
            </p:extLst>
          </p:nvPr>
        </p:nvGraphicFramePr>
        <p:xfrm>
          <a:off x="239673" y="777652"/>
          <a:ext cx="5725160" cy="986219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90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3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Name</a:t>
                      </a:r>
                      <a:endParaRPr lang="en-GB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D.O.B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Project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solidFill>
                            <a:schemeClr val="bg1"/>
                          </a:solidFill>
                          <a:effectLst/>
                        </a:rPr>
                        <a:t>GP details 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solidFill>
                            <a:schemeClr val="bg1"/>
                          </a:solidFill>
                          <a:effectLst/>
                        </a:rPr>
                        <a:t>Next of Kin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solidFill>
                            <a:schemeClr val="bg1"/>
                          </a:solidFill>
                          <a:effectLst/>
                        </a:rPr>
                        <a:t>Diagnosis/NHS number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984758"/>
              </p:ext>
            </p:extLst>
          </p:nvPr>
        </p:nvGraphicFramePr>
        <p:xfrm>
          <a:off x="6135843" y="194179"/>
          <a:ext cx="5725160" cy="1511224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2862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2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1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Professionals</a:t>
                      </a:r>
                      <a:r>
                        <a:rPr lang="en-IE" sz="1400" baseline="0" dirty="0">
                          <a:effectLst/>
                        </a:rPr>
                        <a:t> involved in care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baseline="0" dirty="0">
                          <a:effectLst/>
                        </a:rPr>
                        <a:t>(Name / role)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Contact details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8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186429"/>
              </p:ext>
            </p:extLst>
          </p:nvPr>
        </p:nvGraphicFramePr>
        <p:xfrm>
          <a:off x="158287" y="1868266"/>
          <a:ext cx="11613092" cy="44583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14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6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To do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Comments / Action points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Obtain consent from the resident to discuss their care with others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GP/healthcare professional involvement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Communication with resident about what’s happening (using mapping tool)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Resident’s capacity assessed (if in doubt)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Case review meeting arranged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Identify all professionals involved in resident’s care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Identify other professionals that may be required in future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Conversation with resident about their wishes</a:t>
                      </a:r>
                    </a:p>
                  </a:txBody>
                  <a:tcPr marL="41352" marR="4135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Place of care assessment considered by team (if in hostel)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Preferred place of death discussed and considered by team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Next of kin notified/Family reconnection discussed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Important relationships identified </a:t>
                      </a:r>
                      <a:r>
                        <a:rPr lang="en-GB" sz="1100" b="1" dirty="0">
                          <a:effectLst/>
                        </a:rPr>
                        <a:t>(using Eco map) </a:t>
                      </a:r>
                      <a:r>
                        <a:rPr lang="en-GB" sz="1100" dirty="0">
                          <a:effectLst/>
                        </a:rPr>
                        <a:t>and other residents briefed (with client’s consent)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Action plan identified and regularly reviewed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8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Emergency care plan developed</a:t>
                      </a:r>
                    </a:p>
                  </a:txBody>
                  <a:tcPr marL="41352" marR="4135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8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resident entitled to additional benefits i.e. DS 1500 payment</a:t>
                      </a:r>
                    </a:p>
                  </a:txBody>
                  <a:tcPr marL="41352" marR="4135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52" marR="41352" marT="0" marB="0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39673" y="70611"/>
            <a:ext cx="449514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altLang="en-US" sz="2400" dirty="0">
                <a:solidFill>
                  <a:prstClr val="black"/>
                </a:solidFill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 of Life Care – hostel checklist</a:t>
            </a:r>
            <a:endParaRPr lang="en-GB" altLang="en-US" sz="1100" dirty="0">
              <a:solidFill>
                <a:prstClr val="black"/>
              </a:solidFill>
              <a:latin typeface="Source Sans Pro" panose="020B0503030403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altLang="en-US" dirty="0">
                <a:solidFill>
                  <a:prstClr val="black"/>
                </a:solidFill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Professionals involved in care</a:t>
            </a:r>
            <a:endParaRPr lang="en-GB" altLang="en-US" sz="1100" dirty="0">
              <a:solidFill>
                <a:prstClr val="black"/>
              </a:solidFill>
              <a:latin typeface="Source Sans Pro" panose="020B0503030403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329" y="6397455"/>
            <a:ext cx="7577985" cy="437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906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121453"/>
              </p:ext>
            </p:extLst>
          </p:nvPr>
        </p:nvGraphicFramePr>
        <p:xfrm>
          <a:off x="399841" y="850290"/>
          <a:ext cx="11165306" cy="499052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582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2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37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Source Sans Pro Black" panose="020B0803030403020204" pitchFamily="34" charset="0"/>
                        </a:rPr>
                        <a:t>GP </a:t>
                      </a:r>
                      <a:endParaRPr lang="en-GB" sz="1100" dirty="0">
                        <a:effectLst/>
                        <a:latin typeface="Source Sans Pro Black" panose="020B0803030403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  <a:latin typeface="Source Sans Pro" panose="020B0503030403020204" pitchFamily="34" charset="0"/>
                        </a:rPr>
                        <a:t>First port of call for medical issues</a:t>
                      </a:r>
                      <a:endParaRPr lang="en-GB" sz="1100" dirty="0"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08000" marR="28115" marT="7200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ource Sans Pro Black" panose="020B0803030403020204" pitchFamily="34" charset="0"/>
                          <a:ea typeface="+mn-ea"/>
                          <a:cs typeface="+mn-cs"/>
                        </a:rPr>
                        <a:t>Religious / Cultural supports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ource Sans Pro Black" panose="020B0803030403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Individual to each person – representative can visit resident or access place of worship</a:t>
                      </a: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ource Sans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28115" marT="7200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1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Source Sans Pro Black" panose="020B0803030403020204" pitchFamily="34" charset="0"/>
                        </a:rPr>
                        <a:t>Continuing health care (CHC)</a:t>
                      </a:r>
                      <a:endParaRPr lang="en-GB" sz="1100" dirty="0">
                        <a:effectLst/>
                        <a:latin typeface="Source Sans Pro Black" panose="020B0803030403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  <a:latin typeface="Source Sans Pro" panose="020B0503030403020204" pitchFamily="34" charset="0"/>
                        </a:rPr>
                        <a:t>NHS Package of care for end of life patients cared for outside of hospital</a:t>
                      </a:r>
                      <a:endParaRPr lang="en-GB" sz="1100" dirty="0"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08000" marR="28115" marT="7200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Source Sans Pro Black" panose="020B0803030403020204" pitchFamily="34" charset="0"/>
                        </a:rPr>
                        <a:t>District Nurse </a:t>
                      </a:r>
                      <a:endParaRPr lang="en-GB" sz="1100" dirty="0">
                        <a:effectLst/>
                        <a:latin typeface="Source Sans Pro Black" panose="020B0803030403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  <a:latin typeface="Source Sans Pro" panose="020B0503030403020204" pitchFamily="34" charset="0"/>
                        </a:rPr>
                        <a:t>Nurse that provides care at home, usually linked to specific surgery</a:t>
                      </a:r>
                      <a:endParaRPr lang="en-GB" sz="1200" dirty="0"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08000" marR="28115" marT="7200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Source Sans Pro Black" panose="020B0803030403020204" pitchFamily="34" charset="0"/>
                        </a:rPr>
                        <a:t>Community palliative care nurse/team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Source Sans Pro" panose="020B0503030403020204" pitchFamily="34" charset="0"/>
                        </a:rPr>
                        <a:t>Specialist professionals who work alongside GP and medical team in the community</a:t>
                      </a:r>
                    </a:p>
                  </a:txBody>
                  <a:tcPr marL="108000" marR="28115" marT="7200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Source Sans Pro Black" panose="020B0803030403020204" pitchFamily="34" charset="0"/>
                        </a:rPr>
                        <a:t>Marie Curie / Macmillan</a:t>
                      </a:r>
                      <a:endParaRPr lang="en-GB" sz="1100" dirty="0">
                        <a:effectLst/>
                        <a:latin typeface="Source Sans Pro Black" panose="020B0803030403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  <a:latin typeface="Source Sans Pro" panose="020B0503030403020204" pitchFamily="34" charset="0"/>
                        </a:rPr>
                        <a:t>Provides nursing care at home and overnight</a:t>
                      </a:r>
                      <a:endParaRPr lang="en-GB" sz="1200" dirty="0"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08000" marR="28115" marT="7200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Source Sans Pro Black" panose="020B0803030403020204" pitchFamily="34" charset="0"/>
                        </a:rPr>
                        <a:t>Hospice</a:t>
                      </a:r>
                      <a:endParaRPr lang="en-GB" sz="1100" dirty="0">
                        <a:effectLst/>
                        <a:latin typeface="Source Sans Pro Black" panose="020B0803030403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  <a:latin typeface="Source Sans Pro" panose="020B0503030403020204" pitchFamily="34" charset="0"/>
                        </a:rPr>
                        <a:t>Provides care (medical, psychological, therapeutic) and respite for palliative patients</a:t>
                      </a:r>
                      <a:endParaRPr lang="en-GB" sz="11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28115" marT="7200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Source Sans Pro Black" panose="020B0803030403020204" pitchFamily="34" charset="0"/>
                        </a:rPr>
                        <a:t>Social worker </a:t>
                      </a:r>
                      <a:endParaRPr lang="en-GB" sz="1100" dirty="0">
                        <a:effectLst/>
                        <a:latin typeface="Source Sans Pro Black" panose="020B0803030403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  <a:latin typeface="Source Sans Pro" panose="020B0503030403020204" pitchFamily="34" charset="0"/>
                        </a:rPr>
                        <a:t>Provide care assessments, advice and information to address needs of individual. Can support patient</a:t>
                      </a:r>
                      <a:r>
                        <a:rPr lang="en-IE" sz="1100" baseline="0" dirty="0">
                          <a:effectLst/>
                          <a:latin typeface="Source Sans Pro" panose="020B0503030403020204" pitchFamily="34" charset="0"/>
                        </a:rPr>
                        <a:t> with entitlement for DS 1500 payments</a:t>
                      </a:r>
                      <a:endParaRPr lang="en-GB" sz="12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28115" marT="7200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1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>
                          <a:effectLst/>
                          <a:latin typeface="Source Sans Pro Black" panose="020B0803030403020204" pitchFamily="34" charset="0"/>
                        </a:rPr>
                        <a:t>Psychological / emotional support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100" dirty="0">
                          <a:effectLst/>
                          <a:latin typeface="Source Sans Pro" panose="020B0503030403020204" pitchFamily="34" charset="0"/>
                        </a:rPr>
                        <a:t>Available through GP or external agencies </a:t>
                      </a:r>
                      <a:endParaRPr lang="en-GB" sz="1100" dirty="0"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08000" marR="28115" marT="7200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Source Sans Pro Black" panose="020B0803030403020204" pitchFamily="34" charset="0"/>
                        </a:rPr>
                        <a:t>Pharmacy</a:t>
                      </a:r>
                      <a:br>
                        <a:rPr lang="en-IE" sz="1400" dirty="0">
                          <a:effectLst/>
                          <a:latin typeface="Source Sans Pro" panose="020B0503030403020204" pitchFamily="34" charset="0"/>
                        </a:rPr>
                      </a:br>
                      <a:r>
                        <a:rPr lang="en-IE" sz="1100" dirty="0">
                          <a:effectLst/>
                          <a:latin typeface="Source Sans Pro" panose="020B0503030403020204" pitchFamily="34" charset="0"/>
                        </a:rPr>
                        <a:t>Dispenses medications. Some pharmacies can agree to drop off service if patient bed bound</a:t>
                      </a:r>
                      <a:endParaRPr lang="en-GB" sz="12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28115" marT="7200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1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Source Sans Pro Black" panose="020B0803030403020204" pitchFamily="34" charset="0"/>
                          <a:ea typeface="+mn-ea"/>
                          <a:cs typeface="+mn-cs"/>
                        </a:rPr>
                        <a:t>Drug and Alcohol services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>
                          <a:effectLst/>
                          <a:latin typeface="Source Sans Pro" panose="020B05030304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Provides advice and support around harm minimisation, abstinence, detox and rehab</a:t>
                      </a:r>
                      <a:endParaRPr lang="en-GB" sz="11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28115" marT="7200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Source Sans Pro Black" panose="020B0803030403020204" pitchFamily="34" charset="0"/>
                        </a:rPr>
                        <a:t>Occupational therapist </a:t>
                      </a:r>
                      <a:endParaRPr lang="en-GB" sz="1100" dirty="0">
                        <a:effectLst/>
                        <a:latin typeface="Source Sans Pro Black" panose="020B0803030403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  <a:latin typeface="Source Sans Pro" panose="020B0503030403020204" pitchFamily="34" charset="0"/>
                        </a:rPr>
                        <a:t>Ensures patient has adequate support to carry out everyday activities</a:t>
                      </a:r>
                      <a:endParaRPr lang="en-GB" sz="1200" dirty="0"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08000" marR="28115" marT="7200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20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ource Sans Pro Black" panose="020B0803030403020204" pitchFamily="34" charset="0"/>
                          <a:ea typeface="+mn-ea"/>
                          <a:cs typeface="+mn-cs"/>
                        </a:rPr>
                        <a:t>Mental Health advocate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ource Sans Pro Black" panose="020B0803030403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Ensures the needs of patients are met by working within the Mental Health Act framework</a:t>
                      </a: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08000" marR="28115" marT="7200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Source Sans Pro Black" panose="020B0803030403020204" pitchFamily="34" charset="0"/>
                        </a:rPr>
                        <a:t>Health advocate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  <a:latin typeface="Source Sans Pro" panose="020B0503030403020204" pitchFamily="34" charset="0"/>
                        </a:rPr>
                        <a:t>Promotes access to health services</a:t>
                      </a:r>
                      <a:endParaRPr lang="en-GB" sz="12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28115" marT="7200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85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>
                          <a:effectLst/>
                          <a:latin typeface="Source Sans Pro Black" panose="020B0803030403020204" pitchFamily="34" charset="0"/>
                        </a:rPr>
                        <a:t>Family / friends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08000" marR="28115" marT="7200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ource Sans Pro Black" panose="020B08030304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Salvation Army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Provides advice and support</a:t>
                      </a: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 in reuniting families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28115" marT="7200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9673" y="342459"/>
            <a:ext cx="304282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prstClr val="black"/>
                </a:solidFill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can support us</a:t>
            </a:r>
            <a:endParaRPr lang="en-GB" altLang="en-US" sz="1100" dirty="0">
              <a:solidFill>
                <a:prstClr val="black"/>
              </a:solidFill>
              <a:latin typeface="Source Sans Pro" panose="020B0503030403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09" y="6276685"/>
            <a:ext cx="7577985" cy="437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3302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80B9"/>
      </a:accent1>
      <a:accent2>
        <a:srgbClr val="16A085"/>
      </a:accent2>
      <a:accent3>
        <a:srgbClr val="9BBB59"/>
      </a:accent3>
      <a:accent4>
        <a:srgbClr val="F39C12"/>
      </a:accent4>
      <a:accent5>
        <a:srgbClr val="C0392B"/>
      </a:accent5>
      <a:accent6>
        <a:srgbClr val="2C3F50"/>
      </a:accent6>
      <a:hlink>
        <a:srgbClr val="0563C1"/>
      </a:hlink>
      <a:folHlink>
        <a:srgbClr val="954F72"/>
      </a:folHlink>
    </a:clrScheme>
    <a:fontScheme name="Custom 1">
      <a:majorFont>
        <a:latin typeface="Source Sans Pro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385</Words>
  <Application>Microsoft Office PowerPoint</Application>
  <PresentationFormat>Widescreen</PresentationFormat>
  <Paragraphs>83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Source Sans Pro</vt:lpstr>
      <vt:lpstr>Source Sans Pro Black</vt:lpstr>
      <vt:lpstr>Source Sans Pro Light</vt:lpstr>
      <vt:lpstr>Times New Roman</vt:lpstr>
      <vt:lpstr>1_Office Theme</vt:lpstr>
      <vt:lpstr>PowerPoint Presentation</vt:lpstr>
      <vt:lpstr>PowerPoint Presentation</vt:lpstr>
    </vt:vector>
  </TitlesOfParts>
  <Company>St Mungos Broadway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Niamh Brophy</dc:creator>
  <cp:lastModifiedBy>natalie.king</cp:lastModifiedBy>
  <cp:revision>2</cp:revision>
  <dcterms:created xsi:type="dcterms:W3CDTF">2017-06-22T15:39:50Z</dcterms:created>
  <dcterms:modified xsi:type="dcterms:W3CDTF">2018-07-02T15:27:20Z</dcterms:modified>
</cp:coreProperties>
</file>