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304" r:id="rId3"/>
    <p:sldId id="281" r:id="rId4"/>
    <p:sldId id="282" r:id="rId5"/>
    <p:sldId id="299" r:id="rId6"/>
    <p:sldId id="294" r:id="rId7"/>
    <p:sldId id="301" r:id="rId8"/>
    <p:sldId id="302" r:id="rId9"/>
    <p:sldId id="305" r:id="rId10"/>
    <p:sldId id="303" r:id="rId11"/>
    <p:sldId id="291" r:id="rId12"/>
    <p:sldId id="287" r:id="rId13"/>
    <p:sldId id="306" r:id="rId14"/>
    <p:sldId id="307" r:id="rId15"/>
    <p:sldId id="296" r:id="rId16"/>
    <p:sldId id="297" r:id="rId17"/>
    <p:sldId id="292" r:id="rId18"/>
    <p:sldId id="279" r:id="rId19"/>
    <p:sldId id="293" r:id="rId2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17" userDrawn="1">
          <p15:clr>
            <a:srgbClr val="A4A3A4"/>
          </p15:clr>
        </p15:guide>
      </p15:sldGuideLst>
    </p:ext>
    <p:ext uri="{2D200454-40CA-4A62-9FC3-DE9A4176ACB9}">
      <p15:notesGuideLst xmlns:p15="http://schemas.microsoft.com/office/powerpoint/2012/main">
        <p15:guide id="1" orient="horz" pos="3394"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75BC"/>
    <a:srgbClr val="F7317C"/>
    <a:srgbClr val="E21F69"/>
    <a:srgbClr val="FA2ED3"/>
    <a:srgbClr val="000000"/>
    <a:srgbClr val="CDDC29"/>
    <a:srgbClr val="D305AC"/>
    <a:srgbClr val="BC1C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9536" autoAdjust="0"/>
  </p:normalViewPr>
  <p:slideViewPr>
    <p:cSldViewPr snapToGrid="0">
      <p:cViewPr varScale="1">
        <p:scale>
          <a:sx n="55" d="100"/>
          <a:sy n="55" d="100"/>
        </p:scale>
        <p:origin x="1096" y="36"/>
      </p:cViewPr>
      <p:guideLst>
        <p:guide orient="horz" pos="2183"/>
        <p:guide pos="3817"/>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7" d="100"/>
          <a:sy n="67" d="100"/>
        </p:scale>
        <p:origin x="3228" y="84"/>
      </p:cViewPr>
      <p:guideLst>
        <p:guide orient="horz" pos="3394"/>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38CE623-028C-4416-A970-098F16825C07}" type="datetimeFigureOut">
              <a:rPr lang="en-GB" smtClean="0"/>
              <a:pPr/>
              <a:t>10/04/2017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B50E3D8-4FDD-4C1B-90A0-697CB6C801B8}" type="slidenum">
              <a:rPr lang="en-GB" smtClean="0"/>
              <a:pPr/>
              <a:t>‹#›</a:t>
            </a:fld>
            <a:endParaRPr lang="en-GB"/>
          </a:p>
        </p:txBody>
      </p:sp>
    </p:spTree>
    <p:extLst>
      <p:ext uri="{BB962C8B-B14F-4D97-AF65-F5344CB8AC3E}">
        <p14:creationId xmlns:p14="http://schemas.microsoft.com/office/powerpoint/2010/main" val="3665097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D1FA319-66E4-460E-9F4D-43F133B300D4}" type="datetimeFigureOut">
              <a:rPr lang="en-GB" smtClean="0"/>
              <a:pPr/>
              <a:t>10/04/2017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AAEE95E-A778-4228-B7FA-7C0CF07AC271}" type="slidenum">
              <a:rPr lang="en-GB" smtClean="0"/>
              <a:pPr/>
              <a:t>‹#›</a:t>
            </a:fld>
            <a:endParaRPr lang="en-GB"/>
          </a:p>
        </p:txBody>
      </p:sp>
    </p:spTree>
    <p:extLst>
      <p:ext uri="{BB962C8B-B14F-4D97-AF65-F5344CB8AC3E}">
        <p14:creationId xmlns:p14="http://schemas.microsoft.com/office/powerpoint/2010/main" val="762885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AEE95E-A778-4228-B7FA-7C0CF07AC271}" type="slidenum">
              <a:rPr lang="en-GB" smtClean="0"/>
              <a:pPr/>
              <a:t>1</a:t>
            </a:fld>
            <a:endParaRPr lang="en-GB"/>
          </a:p>
        </p:txBody>
      </p:sp>
    </p:spTree>
    <p:extLst>
      <p:ext uri="{BB962C8B-B14F-4D97-AF65-F5344CB8AC3E}">
        <p14:creationId xmlns:p14="http://schemas.microsoft.com/office/powerpoint/2010/main" val="10522046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767222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1787238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1007646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4753000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1199213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10676331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15659973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a:solidFill>
                <a:srgbClr val="1B75BC"/>
              </a:solidFill>
            </a:endParaRPr>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34069462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AAEE95E-A778-4228-B7FA-7C0CF07AC271}" type="slidenum">
              <a:rPr lang="en-GB" smtClean="0"/>
              <a:pPr/>
              <a:t>18</a:t>
            </a:fld>
            <a:endParaRPr lang="en-GB"/>
          </a:p>
        </p:txBody>
      </p:sp>
    </p:spTree>
    <p:extLst>
      <p:ext uri="{BB962C8B-B14F-4D97-AF65-F5344CB8AC3E}">
        <p14:creationId xmlns:p14="http://schemas.microsoft.com/office/powerpoint/2010/main" val="3128606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3999932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2767222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AAEE95E-A778-4228-B7FA-7C0CF07AC271}" type="slidenum">
              <a:rPr lang="en-GB" smtClean="0"/>
              <a:pPr/>
              <a:t>3</a:t>
            </a:fld>
            <a:endParaRPr lang="en-GB"/>
          </a:p>
        </p:txBody>
      </p:sp>
    </p:spTree>
    <p:extLst>
      <p:ext uri="{BB962C8B-B14F-4D97-AF65-F5344CB8AC3E}">
        <p14:creationId xmlns:p14="http://schemas.microsoft.com/office/powerpoint/2010/main" val="3157099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AAEE95E-A778-4228-B7FA-7C0CF07AC271}" type="slidenum">
              <a:rPr lang="en-GB" smtClean="0"/>
              <a:pPr/>
              <a:t>4</a:t>
            </a:fld>
            <a:endParaRPr lang="en-GB"/>
          </a:p>
        </p:txBody>
      </p:sp>
    </p:spTree>
    <p:extLst>
      <p:ext uri="{BB962C8B-B14F-4D97-AF65-F5344CB8AC3E}">
        <p14:creationId xmlns:p14="http://schemas.microsoft.com/office/powerpoint/2010/main" val="41534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AEE95E-A778-4228-B7FA-7C0CF07AC271}" type="slidenum">
              <a:rPr lang="en-GB" smtClean="0"/>
              <a:pPr/>
              <a:t>5</a:t>
            </a:fld>
            <a:endParaRPr lang="en-GB"/>
          </a:p>
        </p:txBody>
      </p:sp>
    </p:spTree>
    <p:extLst>
      <p:ext uri="{BB962C8B-B14F-4D97-AF65-F5344CB8AC3E}">
        <p14:creationId xmlns:p14="http://schemas.microsoft.com/office/powerpoint/2010/main" val="2325820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6</a:t>
            </a:fld>
            <a:endParaRPr lang="en-GB">
              <a:solidFill>
                <a:prstClr val="black"/>
              </a:solidFill>
            </a:endParaRPr>
          </a:p>
        </p:txBody>
      </p:sp>
    </p:spTree>
    <p:extLst>
      <p:ext uri="{BB962C8B-B14F-4D97-AF65-F5344CB8AC3E}">
        <p14:creationId xmlns:p14="http://schemas.microsoft.com/office/powerpoint/2010/main" val="2767222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2767222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767222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3206A07-23A2-464D-A45E-1599387A53C8}"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2905847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67406"/>
            <a:ext cx="12188825" cy="64008"/>
          </a:xfrm>
          <a:prstGeom prst="rect">
            <a:avLst/>
          </a:prstGeom>
          <a:solidFill>
            <a:srgbClr val="CDDC29"/>
          </a:solidFill>
          <a:ln>
            <a:solidFill>
              <a:srgbClr val="CDDC29"/>
            </a:solid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49773" y="455573"/>
            <a:ext cx="1963913" cy="665646"/>
          </a:xfrm>
          <a:prstGeom prst="rect">
            <a:avLst/>
          </a:prstGeom>
        </p:spPr>
      </p:pic>
      <p:sp>
        <p:nvSpPr>
          <p:cNvPr id="10" name="Rectangle 9"/>
          <p:cNvSpPr/>
          <p:nvPr userDrawn="1"/>
        </p:nvSpPr>
        <p:spPr>
          <a:xfrm>
            <a:off x="-3160" y="-37913"/>
            <a:ext cx="12188825" cy="12105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6635" y="295185"/>
            <a:ext cx="2302227" cy="780314"/>
          </a:xfrm>
          <a:prstGeom prst="rect">
            <a:avLst/>
          </a:prstGeom>
        </p:spPr>
      </p:pic>
      <p:sp>
        <p:nvSpPr>
          <p:cNvPr id="14" name="Rectangle 13"/>
          <p:cNvSpPr/>
          <p:nvPr userDrawn="1"/>
        </p:nvSpPr>
        <p:spPr>
          <a:xfrm>
            <a:off x="-3161" y="1314386"/>
            <a:ext cx="12188825" cy="64008"/>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hasCustomPrompt="1"/>
          </p:nvPr>
        </p:nvSpPr>
        <p:spPr>
          <a:xfrm>
            <a:off x="7216371" y="4516640"/>
            <a:ext cx="4754880" cy="1253040"/>
          </a:xfrm>
          <a:solidFill>
            <a:schemeClr val="bg1"/>
          </a:solidFill>
        </p:spPr>
        <p:txBody>
          <a:bodyPr lIns="91440" rIns="91440">
            <a:noAutofit/>
          </a:bodyPr>
          <a:lstStyle>
            <a:lvl1pPr marL="0" indent="0" algn="l">
              <a:buNone/>
              <a:defRPr sz="4000" b="1" cap="all" spc="200" baseline="0">
                <a:solidFill>
                  <a:srgbClr val="CDDC29"/>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YOUR NAME (AND POSITION)</a:t>
            </a:r>
          </a:p>
        </p:txBody>
      </p:sp>
      <p:sp>
        <p:nvSpPr>
          <p:cNvPr id="2" name="Title 1"/>
          <p:cNvSpPr>
            <a:spLocks noGrp="1"/>
          </p:cNvSpPr>
          <p:nvPr>
            <p:ph type="ctrTitle" hasCustomPrompt="1"/>
          </p:nvPr>
        </p:nvSpPr>
        <p:spPr>
          <a:xfrm>
            <a:off x="7216371" y="1800595"/>
            <a:ext cx="4754880" cy="2458870"/>
          </a:xfrm>
          <a:noFill/>
        </p:spPr>
        <p:txBody>
          <a:bodyPr anchor="b">
            <a:noAutofit/>
          </a:bodyPr>
          <a:lstStyle>
            <a:lvl1pPr algn="l">
              <a:lnSpc>
                <a:spcPct val="85000"/>
              </a:lnSpc>
              <a:defRPr sz="6600" spc="-50" baseline="0">
                <a:solidFill>
                  <a:srgbClr val="1B75BC"/>
                </a:solidFill>
              </a:defRPr>
            </a:lvl1pPr>
          </a:lstStyle>
          <a:p>
            <a:r>
              <a:rPr lang="en-US" dirty="0"/>
              <a:t>Your presentation title</a:t>
            </a:r>
          </a:p>
        </p:txBody>
      </p:sp>
      <p:sp>
        <p:nvSpPr>
          <p:cNvPr id="17" name="Picture Placeholder 16"/>
          <p:cNvSpPr>
            <a:spLocks noGrp="1"/>
          </p:cNvSpPr>
          <p:nvPr>
            <p:ph type="pic" sz="quarter" idx="10" hasCustomPrompt="1"/>
          </p:nvPr>
        </p:nvSpPr>
        <p:spPr>
          <a:xfrm>
            <a:off x="229235" y="1800595"/>
            <a:ext cx="6411595" cy="3969455"/>
          </a:xfrm>
        </p:spPr>
        <p:txBody>
          <a:bodyPr/>
          <a:lstStyle>
            <a:lvl1pPr>
              <a:defRPr/>
            </a:lvl1pPr>
          </a:lstStyle>
          <a:p>
            <a:r>
              <a:rPr lang="en-GB" dirty="0"/>
              <a:t>Insert a photograph</a:t>
            </a:r>
          </a:p>
        </p:txBody>
      </p:sp>
    </p:spTree>
    <p:extLst>
      <p:ext uri="{BB962C8B-B14F-4D97-AF65-F5344CB8AC3E}">
        <p14:creationId xmlns:p14="http://schemas.microsoft.com/office/powerpoint/2010/main" val="4217263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3811636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CDDC2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1009394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20978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CDDC2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5" name="Footer Placeholder 4"/>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934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6" name="Footer Placeholder 5"/>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303060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8" name="Footer Placeholder 7"/>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1116196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4" name="Footer Placeholder 3"/>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197939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CDDC2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8" name="Footer Placeholder 7"/>
          <p:cNvSpPr>
            <a:spLocks noGrp="1"/>
          </p:cNvSpPr>
          <p:nvPr>
            <p:ph type="ftr" sz="quarter" idx="11"/>
          </p:nvPr>
        </p:nvSpPr>
        <p:spPr>
          <a:xfrm>
            <a:off x="3686185" y="6459785"/>
            <a:ext cx="4822804" cy="365125"/>
          </a:xfrm>
          <a:prstGeom prst="rect">
            <a:avLst/>
          </a:prstGeom>
        </p:spPr>
        <p:txBody>
          <a:bodyPr/>
          <a:lstStyle>
            <a:lvl1pPr>
              <a:defRPr>
                <a:solidFill>
                  <a:srgbClr val="FFFFFF"/>
                </a:solidFill>
              </a:defRPr>
            </a:lvl1pPr>
          </a:lstStyle>
          <a:p>
            <a:endParaRPr lang="en-GB" dirty="0"/>
          </a:p>
        </p:txBody>
      </p:sp>
      <p:sp>
        <p:nvSpPr>
          <p:cNvPr id="9" name="Slide Number Placeholder 8"/>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274148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CDDC2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a:prstGeom prst="rect">
            <a:avLst/>
          </a:prstGeom>
        </p:spPr>
        <p:txBody>
          <a:bodyPr/>
          <a:lstStyle>
            <a:lvl1pPr algn="l">
              <a:defRPr/>
            </a:lvl1pPr>
          </a:lstStyle>
          <a:p>
            <a:fld id="{46EAFBC1-2BFB-481B-A894-8CBFCC98FD15}" type="datetimeFigureOut">
              <a:rPr lang="en-GB" smtClean="0"/>
              <a:pPr/>
              <a:t>10/04/2017</a:t>
            </a:fld>
            <a:endParaRPr lang="en-GB" dirty="0"/>
          </a:p>
        </p:txBody>
      </p:sp>
      <p:sp>
        <p:nvSpPr>
          <p:cNvPr id="6" name="Footer Placeholder 5"/>
          <p:cNvSpPr>
            <a:spLocks noGrp="1"/>
          </p:cNvSpPr>
          <p:nvPr>
            <p:ph type="ftr" sz="quarter" idx="11"/>
          </p:nvPr>
        </p:nvSpPr>
        <p:spPr>
          <a:xfrm>
            <a:off x="4800600" y="6459785"/>
            <a:ext cx="4648200" cy="365125"/>
          </a:xfrm>
          <a:prstGeom prst="rect">
            <a:avLst/>
          </a:prstGeom>
        </p:spPr>
        <p:txBody>
          <a:bodyPr/>
          <a:lstStyle>
            <a:lvl1pPr algn="l">
              <a:defRPr>
                <a:solidFill>
                  <a:schemeClr val="tx2"/>
                </a:solidFill>
              </a:defRPr>
            </a:lvl1pPr>
          </a:lstStyle>
          <a:p>
            <a:endParaRPr lang="en-GB" dirty="0"/>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lvl1pPr>
              <a:defRPr>
                <a:solidFill>
                  <a:schemeClr val="tx2"/>
                </a:solidFill>
              </a:defRPr>
            </a:lvl1p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23904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CDDC2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1097280" y="6459785"/>
            <a:ext cx="2472271" cy="365125"/>
          </a:xfrm>
          <a:prstGeom prst="rect">
            <a:avLst/>
          </a:prstGeom>
        </p:spPr>
        <p:txBody>
          <a:bodyPr/>
          <a:lstStyle/>
          <a:p>
            <a:fld id="{46EAFBC1-2BFB-481B-A894-8CBFCC98FD15}" type="datetimeFigureOut">
              <a:rPr lang="en-GB" smtClean="0"/>
              <a:pPr/>
              <a:t>10/04/2017</a:t>
            </a:fld>
            <a:endParaRPr lang="en-GB" dirty="0"/>
          </a:p>
        </p:txBody>
      </p:sp>
      <p:sp>
        <p:nvSpPr>
          <p:cNvPr id="6" name="Footer Placeholder 5"/>
          <p:cNvSpPr>
            <a:spLocks noGrp="1"/>
          </p:cNvSpPr>
          <p:nvPr>
            <p:ph type="ftr" sz="quarter" idx="11"/>
          </p:nvPr>
        </p:nvSpPr>
        <p:spPr>
          <a:xfrm>
            <a:off x="3686185" y="6459785"/>
            <a:ext cx="4822804"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2AFAF4B6-159E-4BD7-B280-B92BA52E459A}" type="slidenum">
              <a:rPr lang="en-GB" smtClean="0"/>
              <a:pPr/>
              <a:t>‹#›</a:t>
            </a:fld>
            <a:endParaRPr lang="en-GB" dirty="0"/>
          </a:p>
        </p:txBody>
      </p:sp>
    </p:spTree>
    <p:extLst>
      <p:ext uri="{BB962C8B-B14F-4D97-AF65-F5344CB8AC3E}">
        <p14:creationId xmlns:p14="http://schemas.microsoft.com/office/powerpoint/2010/main" val="230808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CDDC29"/>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689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74807" y="1645922"/>
            <a:ext cx="4754880" cy="1900727"/>
          </a:xfrm>
        </p:spPr>
        <p:txBody>
          <a:bodyPr/>
          <a:lstStyle/>
          <a:p>
            <a:r>
              <a:rPr lang="en-GB" sz="5400" b="1" dirty="0"/>
              <a:t>Undocumented migrants - Entitlements</a:t>
            </a:r>
          </a:p>
        </p:txBody>
      </p:sp>
      <p:sp>
        <p:nvSpPr>
          <p:cNvPr id="3" name="Subtitle 2"/>
          <p:cNvSpPr>
            <a:spLocks noGrp="1"/>
          </p:cNvSpPr>
          <p:nvPr>
            <p:ph type="subTitle" idx="1"/>
          </p:nvPr>
        </p:nvSpPr>
        <p:spPr>
          <a:xfrm>
            <a:off x="7216371" y="4055974"/>
            <a:ext cx="4754880" cy="770026"/>
          </a:xfrm>
        </p:spPr>
        <p:txBody>
          <a:bodyPr/>
          <a:lstStyle/>
          <a:p>
            <a:pPr>
              <a:spcAft>
                <a:spcPts val="0"/>
              </a:spcAft>
            </a:pPr>
            <a:r>
              <a:rPr lang="en-GB" sz="3600" cap="none" dirty="0" err="1">
                <a:solidFill>
                  <a:srgbClr val="F7317C"/>
                </a:solidFill>
              </a:rPr>
              <a:t>Bethan</a:t>
            </a:r>
            <a:r>
              <a:rPr lang="en-GB" sz="3600" cap="none" dirty="0">
                <a:solidFill>
                  <a:srgbClr val="F7317C"/>
                </a:solidFill>
              </a:rPr>
              <a:t> </a:t>
            </a:r>
            <a:r>
              <a:rPr lang="en-GB" sz="3600" cap="none" dirty="0" err="1">
                <a:solidFill>
                  <a:srgbClr val="F7317C"/>
                </a:solidFill>
              </a:rPr>
              <a:t>Lant</a:t>
            </a:r>
            <a:endParaRPr lang="en-GB" sz="3600" cap="none" dirty="0">
              <a:solidFill>
                <a:srgbClr val="F7317C"/>
              </a:solidFill>
            </a:endParaRPr>
          </a:p>
        </p:txBody>
      </p:sp>
      <p:sp>
        <p:nvSpPr>
          <p:cNvPr id="5" name="TextBox 4"/>
          <p:cNvSpPr txBox="1"/>
          <p:nvPr/>
        </p:nvSpPr>
        <p:spPr>
          <a:xfrm>
            <a:off x="7216371" y="4893128"/>
            <a:ext cx="4589087" cy="867930"/>
          </a:xfrm>
          <a:prstGeom prst="rect">
            <a:avLst/>
          </a:prstGeom>
          <a:noFill/>
        </p:spPr>
        <p:txBody>
          <a:bodyPr wrap="square" rtlCol="0">
            <a:spAutoFit/>
          </a:bodyPr>
          <a:lstStyle/>
          <a:p>
            <a:pPr lvl="0">
              <a:lnSpc>
                <a:spcPct val="90000"/>
              </a:lnSpc>
              <a:spcBef>
                <a:spcPts val="1200"/>
              </a:spcBef>
              <a:buClr>
                <a:srgbClr val="E48312"/>
              </a:buClr>
              <a:buSzPct val="100000"/>
            </a:pPr>
            <a:r>
              <a:rPr lang="en-GB" sz="3600" b="1" spc="200" dirty="0">
                <a:solidFill>
                  <a:srgbClr val="F7317C"/>
                </a:solidFill>
                <a:latin typeface="Calibri Light" panose="020F0302020204030204"/>
              </a:rPr>
              <a:t>Casework Manager</a:t>
            </a:r>
          </a:p>
          <a:p>
            <a:endParaRPr lang="en-GB" dirty="0"/>
          </a:p>
        </p:txBody>
      </p:sp>
      <p:pic>
        <p:nvPicPr>
          <p:cNvPr id="6" name="Picture 5" descr="11117238-no-admittance-sign-keep-out-sign-no-entry-sign-multilingual.jpg"/>
          <p:cNvPicPr>
            <a:picLocks noChangeAspect="1"/>
          </p:cNvPicPr>
          <p:nvPr/>
        </p:nvPicPr>
        <p:blipFill>
          <a:blip r:embed="rId3" cstate="print"/>
          <a:stretch>
            <a:fillRect/>
          </a:stretch>
        </p:blipFill>
        <p:spPr>
          <a:xfrm>
            <a:off x="1356591" y="1489133"/>
            <a:ext cx="3327400" cy="4445000"/>
          </a:xfrm>
          <a:prstGeom prst="rect">
            <a:avLst/>
          </a:prstGeom>
        </p:spPr>
      </p:pic>
    </p:spTree>
    <p:extLst>
      <p:ext uri="{BB962C8B-B14F-4D97-AF65-F5344CB8AC3E}">
        <p14:creationId xmlns:p14="http://schemas.microsoft.com/office/powerpoint/2010/main" val="3499401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26131" y="1832213"/>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defTabSz="457200">
              <a:lnSpc>
                <a:spcPct val="100000"/>
              </a:lnSpc>
              <a:spcAft>
                <a:spcPts val="1200"/>
              </a:spcAft>
              <a:buClrTx/>
              <a:buSzTx/>
              <a:buNone/>
            </a:pPr>
            <a:r>
              <a:rPr lang="en-GB" sz="3200" dirty="0">
                <a:solidFill>
                  <a:srgbClr val="1B75BC"/>
                </a:solidFill>
              </a:rPr>
              <a:t>People with care needs may be able to access accommodation and support from social services</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Very high threshold </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Generally person will need leave to remain or a pending case, or be </a:t>
            </a:r>
            <a:r>
              <a:rPr lang="en-GB" sz="3200" dirty="0" err="1">
                <a:solidFill>
                  <a:srgbClr val="1B75BC"/>
                </a:solidFill>
              </a:rPr>
              <a:t>unremovable</a:t>
            </a:r>
            <a:r>
              <a:rPr lang="en-GB" sz="3200" dirty="0">
                <a:solidFill>
                  <a:srgbClr val="1B75BC"/>
                </a:solidFill>
              </a:rPr>
              <a:t> because of condition</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Need expert advice and assistance – community care solicitor</a:t>
            </a:r>
          </a:p>
          <a:p>
            <a:pPr defTabSz="457200">
              <a:lnSpc>
                <a:spcPct val="100000"/>
              </a:lnSpc>
              <a:spcAft>
                <a:spcPts val="1200"/>
              </a:spcAft>
              <a:buClrTx/>
              <a:buSzTx/>
              <a:buFont typeface="Arial" panose="020B0604020202020204" pitchFamily="34" charset="0"/>
              <a:buChar char="•"/>
            </a:pPr>
            <a:endParaRPr lang="en-GB" sz="3200" dirty="0">
              <a:solidFill>
                <a:srgbClr val="1B75BC"/>
              </a:solidFill>
            </a:endParaRPr>
          </a:p>
        </p:txBody>
      </p:sp>
      <p:sp>
        <p:nvSpPr>
          <p:cNvPr id="4" name="TextBox 3"/>
          <p:cNvSpPr txBox="1"/>
          <p:nvPr/>
        </p:nvSpPr>
        <p:spPr>
          <a:xfrm>
            <a:off x="762000" y="165100"/>
            <a:ext cx="6743700" cy="1569660"/>
          </a:xfrm>
          <a:prstGeom prst="rect">
            <a:avLst/>
          </a:prstGeom>
          <a:noFill/>
        </p:spPr>
        <p:txBody>
          <a:bodyPr wrap="square" rtlCol="0">
            <a:spAutoFit/>
          </a:bodyPr>
          <a:lstStyle/>
          <a:p>
            <a:r>
              <a:rPr lang="en-GB" sz="4800" dirty="0">
                <a:solidFill>
                  <a:srgbClr val="F7317C"/>
                </a:solidFill>
              </a:rPr>
              <a:t>Social Services – Community Care Act</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735286" y="620643"/>
            <a:ext cx="7456714" cy="0"/>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871258" y="615142"/>
            <a:ext cx="7320742"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04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26131" y="1429513"/>
            <a:ext cx="11266714" cy="5062134"/>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sz="3200" dirty="0">
                <a:solidFill>
                  <a:srgbClr val="1B75BC"/>
                </a:solidFill>
              </a:rPr>
              <a:t>There are NO regulations regarding eligibility for primary care. All GP’s have the discretion to accept or refuse any person but must not discriminate.</a:t>
            </a:r>
          </a:p>
          <a:p>
            <a:r>
              <a:rPr lang="en-GB" sz="3200" dirty="0">
                <a:solidFill>
                  <a:srgbClr val="1B75BC"/>
                </a:solidFill>
              </a:rPr>
              <a:t>• Immigration status irrelevant when registering with GP</a:t>
            </a:r>
          </a:p>
          <a:p>
            <a:r>
              <a:rPr lang="en-GB" sz="3200" dirty="0">
                <a:solidFill>
                  <a:srgbClr val="1B75BC"/>
                </a:solidFill>
              </a:rPr>
              <a:t>• NHS England has produced clear guidance for frontline staff: GP practices should not refuse registration if unable to produce evidence of identity or proof of address.</a:t>
            </a:r>
          </a:p>
        </p:txBody>
      </p:sp>
      <p:sp>
        <p:nvSpPr>
          <p:cNvPr id="4" name="TextBox 3"/>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Primary healthcare</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735782" y="615142"/>
            <a:ext cx="6456218"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735782" y="598516"/>
            <a:ext cx="6456218" cy="2212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2137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E48312"/>
              </a:buClr>
            </a:pPr>
            <a:endParaRPr lang="en-GB" sz="2800" dirty="0">
              <a:solidFill>
                <a:srgbClr val="0070C0"/>
              </a:solidFill>
            </a:endParaRPr>
          </a:p>
          <a:p>
            <a:pPr>
              <a:buClr>
                <a:srgbClr val="E48312"/>
              </a:buClr>
            </a:pPr>
            <a:endParaRPr lang="en-GB" sz="2800" i="1" dirty="0">
              <a:solidFill>
                <a:srgbClr val="0070C0"/>
              </a:solidFill>
            </a:endParaRPr>
          </a:p>
        </p:txBody>
      </p:sp>
      <p:sp>
        <p:nvSpPr>
          <p:cNvPr id="4" name="TextBox 3"/>
          <p:cNvSpPr txBox="1"/>
          <p:nvPr/>
        </p:nvSpPr>
        <p:spPr>
          <a:xfrm>
            <a:off x="762000" y="165100"/>
            <a:ext cx="6743700" cy="769441"/>
          </a:xfrm>
          <a:prstGeom prst="rect">
            <a:avLst/>
          </a:prstGeom>
          <a:noFill/>
        </p:spPr>
        <p:txBody>
          <a:bodyPr wrap="square" rtlCol="0">
            <a:spAutoFit/>
          </a:bodyPr>
          <a:lstStyle/>
          <a:p>
            <a:r>
              <a:rPr lang="en-GB" sz="4400" dirty="0">
                <a:solidFill>
                  <a:srgbClr val="F7317C"/>
                </a:solidFill>
              </a:rPr>
              <a:t>Secondary care</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455621" y="615142"/>
            <a:ext cx="7387244"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635000" y="1384583"/>
            <a:ext cx="11266714" cy="523115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spcAft>
                <a:spcPts val="1800"/>
              </a:spcAft>
              <a:buClr>
                <a:srgbClr val="1B75BC"/>
              </a:buClr>
              <a:buFont typeface="Calibri" panose="020F0502020204030204" pitchFamily="34" charset="0"/>
              <a:buNone/>
            </a:pPr>
            <a:r>
              <a:rPr lang="en-GB" sz="3200" dirty="0">
                <a:solidFill>
                  <a:srgbClr val="0070C0"/>
                </a:solidFill>
              </a:rPr>
              <a:t> Secondary care is hospital based care, but excludes A&amp;E and walk-in centres</a:t>
            </a:r>
          </a:p>
          <a:p>
            <a:r>
              <a:rPr lang="en-GB" sz="3200" dirty="0">
                <a:solidFill>
                  <a:srgbClr val="1B75BC"/>
                </a:solidFill>
              </a:rPr>
              <a:t>Regulations restrict free access for “overseas visitors”, that is, someone who does not have ILR</a:t>
            </a:r>
          </a:p>
          <a:p>
            <a:r>
              <a:rPr lang="en-GB" sz="3200" dirty="0">
                <a:solidFill>
                  <a:srgbClr val="1B75BC"/>
                </a:solidFill>
              </a:rPr>
              <a:t>- Non-EEA nationals who do not have Indefinite Leave to Remain in the UK are</a:t>
            </a:r>
          </a:p>
          <a:p>
            <a:r>
              <a:rPr lang="en-GB" sz="3200" dirty="0">
                <a:solidFill>
                  <a:srgbClr val="1B75BC"/>
                </a:solidFill>
              </a:rPr>
              <a:t>currently </a:t>
            </a:r>
            <a:r>
              <a:rPr lang="en-GB" sz="3200" b="1" dirty="0">
                <a:solidFill>
                  <a:srgbClr val="1B75BC"/>
                </a:solidFill>
              </a:rPr>
              <a:t>liable for being charged 150% of the NHS tariff for care</a:t>
            </a:r>
          </a:p>
        </p:txBody>
      </p:sp>
    </p:spTree>
    <p:extLst>
      <p:ext uri="{BB962C8B-B14F-4D97-AF65-F5344CB8AC3E}">
        <p14:creationId xmlns:p14="http://schemas.microsoft.com/office/powerpoint/2010/main" val="288129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E48312"/>
              </a:buClr>
            </a:pPr>
            <a:endParaRPr lang="en-GB" sz="2800" dirty="0">
              <a:solidFill>
                <a:srgbClr val="0070C0"/>
              </a:solidFill>
            </a:endParaRPr>
          </a:p>
          <a:p>
            <a:pPr>
              <a:buClr>
                <a:srgbClr val="E48312"/>
              </a:buClr>
            </a:pPr>
            <a:endParaRPr lang="en-GB" sz="2800" i="1" dirty="0">
              <a:solidFill>
                <a:srgbClr val="0070C0"/>
              </a:solidFill>
            </a:endParaRPr>
          </a:p>
        </p:txBody>
      </p:sp>
      <p:sp>
        <p:nvSpPr>
          <p:cNvPr id="4" name="TextBox 3"/>
          <p:cNvSpPr txBox="1"/>
          <p:nvPr/>
        </p:nvSpPr>
        <p:spPr>
          <a:xfrm>
            <a:off x="762000" y="165100"/>
            <a:ext cx="6743700" cy="769441"/>
          </a:xfrm>
          <a:prstGeom prst="rect">
            <a:avLst/>
          </a:prstGeom>
          <a:noFill/>
        </p:spPr>
        <p:txBody>
          <a:bodyPr wrap="square" rtlCol="0">
            <a:spAutoFit/>
          </a:bodyPr>
          <a:lstStyle/>
          <a:p>
            <a:r>
              <a:rPr lang="en-GB" sz="4400" dirty="0">
                <a:solidFill>
                  <a:srgbClr val="F7317C"/>
                </a:solidFill>
              </a:rPr>
              <a:t>Secondary care</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455621" y="615142"/>
            <a:ext cx="7387244"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635000" y="1537800"/>
            <a:ext cx="11266714" cy="523115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sz="3200" b="1" dirty="0">
                <a:solidFill>
                  <a:srgbClr val="1B75BC"/>
                </a:solidFill>
              </a:rPr>
              <a:t>- </a:t>
            </a:r>
            <a:r>
              <a:rPr lang="en-GB" sz="3200" dirty="0">
                <a:solidFill>
                  <a:srgbClr val="1B75BC"/>
                </a:solidFill>
              </a:rPr>
              <a:t>Having an unpaid debt to the Home Office of £500 or more can be used by the Home Office as a reason to deny someone leave to remain</a:t>
            </a:r>
          </a:p>
          <a:p>
            <a:r>
              <a:rPr lang="en-GB" sz="3200" b="1" dirty="0">
                <a:solidFill>
                  <a:srgbClr val="1B75BC"/>
                </a:solidFill>
              </a:rPr>
              <a:t>- </a:t>
            </a:r>
            <a:r>
              <a:rPr lang="en-GB" sz="3200" dirty="0">
                <a:solidFill>
                  <a:srgbClr val="1B75BC"/>
                </a:solidFill>
              </a:rPr>
              <a:t>Hospitals have a duty to inform the Home Office of any overseas visitor who has an unpaid debt of £500 or more</a:t>
            </a:r>
          </a:p>
          <a:p>
            <a:r>
              <a:rPr lang="en-GB" sz="3200" b="1" dirty="0">
                <a:solidFill>
                  <a:srgbClr val="1B75BC"/>
                </a:solidFill>
              </a:rPr>
              <a:t>- </a:t>
            </a:r>
            <a:r>
              <a:rPr lang="en-GB" sz="3200" dirty="0">
                <a:solidFill>
                  <a:srgbClr val="1B75BC"/>
                </a:solidFill>
              </a:rPr>
              <a:t>Hospitals can deny treatment to overseas visitors if the person cannot pay in advance and the treatment is not deemed to be ‘immediately necessary or urgent’</a:t>
            </a:r>
            <a:endParaRPr lang="en-GB" sz="3200" b="1" dirty="0">
              <a:solidFill>
                <a:srgbClr val="1B75BC"/>
              </a:solidFill>
            </a:endParaRPr>
          </a:p>
          <a:p>
            <a:endParaRPr lang="en-GB" sz="3200" dirty="0"/>
          </a:p>
          <a:p>
            <a:pPr>
              <a:buNone/>
            </a:pPr>
            <a:r>
              <a:rPr lang="en-GB" sz="3200" dirty="0"/>
              <a:t> </a:t>
            </a:r>
            <a:endParaRPr lang="en-GB" sz="3200" dirty="0">
              <a:solidFill>
                <a:srgbClr val="0070C0"/>
              </a:solidFill>
            </a:endParaRPr>
          </a:p>
        </p:txBody>
      </p:sp>
    </p:spTree>
    <p:extLst>
      <p:ext uri="{BB962C8B-B14F-4D97-AF65-F5344CB8AC3E}">
        <p14:creationId xmlns:p14="http://schemas.microsoft.com/office/powerpoint/2010/main" val="2763403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defTabSz="457200">
              <a:lnSpc>
                <a:spcPct val="100000"/>
              </a:lnSpc>
              <a:spcBef>
                <a:spcPct val="20000"/>
              </a:spcBef>
              <a:spcAft>
                <a:spcPts val="0"/>
              </a:spcAft>
              <a:buClrTx/>
              <a:buSzTx/>
              <a:buFont typeface="Calibri" panose="020F0502020204030204" pitchFamily="34" charset="0"/>
              <a:buNone/>
            </a:pPr>
            <a:endParaRPr lang="en-GB" sz="2800" dirty="0">
              <a:solidFill>
                <a:srgbClr val="1B75BC"/>
              </a:solidFill>
            </a:endParaRP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17673" y="598516"/>
            <a:ext cx="5874327" cy="2212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62000" y="165100"/>
            <a:ext cx="6743700" cy="1446550"/>
          </a:xfrm>
          <a:prstGeom prst="rect">
            <a:avLst/>
          </a:prstGeom>
          <a:noFill/>
        </p:spPr>
        <p:txBody>
          <a:bodyPr wrap="square" rtlCol="0">
            <a:spAutoFit/>
          </a:bodyPr>
          <a:lstStyle/>
          <a:p>
            <a:r>
              <a:rPr lang="en-GB" sz="4400" dirty="0">
                <a:solidFill>
                  <a:srgbClr val="F7317C"/>
                </a:solidFill>
              </a:rPr>
              <a:t>Urgent or immediately necessary treatment</a:t>
            </a:r>
          </a:p>
        </p:txBody>
      </p:sp>
      <p:sp>
        <p:nvSpPr>
          <p:cNvPr id="10" name="TextBox 9"/>
          <p:cNvSpPr txBox="1"/>
          <p:nvPr/>
        </p:nvSpPr>
        <p:spPr>
          <a:xfrm>
            <a:off x="317500" y="2045066"/>
            <a:ext cx="11587941" cy="3539430"/>
          </a:xfrm>
          <a:prstGeom prst="rect">
            <a:avLst/>
          </a:prstGeom>
          <a:noFill/>
        </p:spPr>
        <p:txBody>
          <a:bodyPr wrap="square" rtlCol="0">
            <a:spAutoFit/>
          </a:bodyPr>
          <a:lstStyle/>
          <a:p>
            <a:pPr marL="457200" indent="-457200">
              <a:buFont typeface="Arial" panose="020B0604020202020204" pitchFamily="34" charset="0"/>
              <a:buChar char="•"/>
            </a:pPr>
            <a:r>
              <a:rPr lang="en-GB" sz="3200" dirty="0">
                <a:solidFill>
                  <a:srgbClr val="1B75BC"/>
                </a:solidFill>
              </a:rPr>
              <a:t>Only a clinician can decide urgency/necessity of treatment.</a:t>
            </a:r>
          </a:p>
          <a:p>
            <a:pPr marL="457200" indent="-457200">
              <a:buFont typeface="Arial" panose="020B0604020202020204" pitchFamily="34" charset="0"/>
              <a:buChar char="•"/>
            </a:pPr>
            <a:r>
              <a:rPr lang="en-GB" sz="3200" b="1" dirty="0">
                <a:solidFill>
                  <a:srgbClr val="1B75BC"/>
                </a:solidFill>
              </a:rPr>
              <a:t>Immediately necessary </a:t>
            </a:r>
            <a:r>
              <a:rPr lang="en-GB" sz="3200" dirty="0">
                <a:solidFill>
                  <a:srgbClr val="1B75BC"/>
                </a:solidFill>
              </a:rPr>
              <a:t>- Life saving, will prevent a condition from becoming life-threatening or will prevent permanent serious damage</a:t>
            </a:r>
          </a:p>
          <a:p>
            <a:pPr marL="457200" indent="-457200">
              <a:buFont typeface="Arial" panose="020B0604020202020204" pitchFamily="34" charset="0"/>
              <a:buChar char="•"/>
            </a:pPr>
            <a:r>
              <a:rPr lang="en-GB" sz="3200" b="1" dirty="0">
                <a:solidFill>
                  <a:srgbClr val="1B75BC"/>
                </a:solidFill>
              </a:rPr>
              <a:t>Urgent - </a:t>
            </a:r>
            <a:r>
              <a:rPr lang="en-GB" sz="3200" dirty="0">
                <a:solidFill>
                  <a:srgbClr val="1B75BC"/>
                </a:solidFill>
              </a:rPr>
              <a:t>Not immediately necessary but cannot wait until they can return to their country of residence. Should take into account pain, disability, risk of delay exacerbating condition</a:t>
            </a:r>
          </a:p>
        </p:txBody>
      </p:sp>
    </p:spTree>
    <p:extLst>
      <p:ext uri="{BB962C8B-B14F-4D97-AF65-F5344CB8AC3E}">
        <p14:creationId xmlns:p14="http://schemas.microsoft.com/office/powerpoint/2010/main" val="2206329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defTabSz="457200">
              <a:lnSpc>
                <a:spcPct val="100000"/>
              </a:lnSpc>
              <a:spcBef>
                <a:spcPct val="20000"/>
              </a:spcBef>
              <a:spcAft>
                <a:spcPts val="0"/>
              </a:spcAft>
              <a:buClrTx/>
              <a:buSzTx/>
              <a:buFont typeface="Calibri" panose="020F0502020204030204" pitchFamily="34" charset="0"/>
              <a:buNone/>
            </a:pPr>
            <a:endParaRPr lang="en-GB" sz="2800" dirty="0">
              <a:solidFill>
                <a:srgbClr val="1B75BC"/>
              </a:solidFill>
            </a:endParaRP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317673" y="598516"/>
            <a:ext cx="5874327" cy="2212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62000" y="165100"/>
            <a:ext cx="6743700" cy="1446550"/>
          </a:xfrm>
          <a:prstGeom prst="rect">
            <a:avLst/>
          </a:prstGeom>
          <a:noFill/>
        </p:spPr>
        <p:txBody>
          <a:bodyPr wrap="square" rtlCol="0">
            <a:spAutoFit/>
          </a:bodyPr>
          <a:lstStyle/>
          <a:p>
            <a:r>
              <a:rPr lang="en-GB" sz="4400" dirty="0">
                <a:solidFill>
                  <a:srgbClr val="F7317C"/>
                </a:solidFill>
              </a:rPr>
              <a:t>Urgent or immediately necessary treatment</a:t>
            </a:r>
          </a:p>
        </p:txBody>
      </p:sp>
      <p:sp>
        <p:nvSpPr>
          <p:cNvPr id="10" name="TextBox 9"/>
          <p:cNvSpPr txBox="1"/>
          <p:nvPr/>
        </p:nvSpPr>
        <p:spPr>
          <a:xfrm>
            <a:off x="317500" y="1894784"/>
            <a:ext cx="11587941" cy="3539430"/>
          </a:xfrm>
          <a:prstGeom prst="rect">
            <a:avLst/>
          </a:prstGeom>
          <a:noFill/>
        </p:spPr>
        <p:txBody>
          <a:bodyPr wrap="square" rtlCol="0">
            <a:spAutoFit/>
          </a:bodyPr>
          <a:lstStyle/>
          <a:p>
            <a:pPr marL="342900" indent="-342900">
              <a:buFont typeface="Arial" panose="020B0604020202020204" pitchFamily="34" charset="0"/>
              <a:buChar char="•"/>
            </a:pPr>
            <a:r>
              <a:rPr lang="en-GB" sz="3200" dirty="0">
                <a:solidFill>
                  <a:srgbClr val="1B75BC"/>
                </a:solidFill>
              </a:rPr>
              <a:t>All maternity services, including antenatal care, are immediately necessary</a:t>
            </a:r>
            <a:endParaRPr lang="en-GB" sz="3200" b="1" dirty="0">
              <a:solidFill>
                <a:srgbClr val="1B75BC"/>
              </a:solidFill>
            </a:endParaRPr>
          </a:p>
          <a:p>
            <a:pPr marL="342900" indent="-342900">
              <a:buFont typeface="Arial" panose="020B0604020202020204" pitchFamily="34" charset="0"/>
              <a:buChar char="•"/>
            </a:pPr>
            <a:r>
              <a:rPr lang="en-GB" sz="3200" dirty="0">
                <a:solidFill>
                  <a:srgbClr val="1B75BC"/>
                </a:solidFill>
              </a:rPr>
              <a:t>Patients will be charged for treatment</a:t>
            </a:r>
            <a:endParaRPr lang="en-GB" sz="3200" b="1" dirty="0">
              <a:solidFill>
                <a:srgbClr val="1B75BC"/>
              </a:solidFill>
            </a:endParaRPr>
          </a:p>
          <a:p>
            <a:pPr marL="342900" indent="-342900">
              <a:buFont typeface="Arial" panose="020B0604020202020204" pitchFamily="34" charset="0"/>
              <a:buChar char="•"/>
            </a:pPr>
            <a:r>
              <a:rPr lang="en-GB" sz="3200" b="1" dirty="0">
                <a:solidFill>
                  <a:srgbClr val="1B75BC"/>
                </a:solidFill>
              </a:rPr>
              <a:t>Immediately necessary and urgent treatment must be given, regardless of someone’s ability to pay and patients should not be discouraged from accessing it, or have their treatment delayed, to determine changeability</a:t>
            </a:r>
          </a:p>
        </p:txBody>
      </p:sp>
    </p:spTree>
    <p:extLst>
      <p:ext uri="{BB962C8B-B14F-4D97-AF65-F5344CB8AC3E}">
        <p14:creationId xmlns:p14="http://schemas.microsoft.com/office/powerpoint/2010/main" val="3617556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defTabSz="457200">
              <a:lnSpc>
                <a:spcPct val="100000"/>
              </a:lnSpc>
              <a:spcBef>
                <a:spcPct val="20000"/>
              </a:spcBef>
              <a:spcAft>
                <a:spcPts val="0"/>
              </a:spcAft>
              <a:buClrTx/>
              <a:buSzTx/>
              <a:buFont typeface="Calibri" panose="020F0502020204030204" pitchFamily="34" charset="0"/>
              <a:buNone/>
            </a:pPr>
            <a:endParaRPr lang="en-GB" sz="2800" dirty="0">
              <a:solidFill>
                <a:srgbClr val="1B75BC"/>
              </a:solidFill>
            </a:endParaRP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6168044" y="620643"/>
            <a:ext cx="6023956" cy="27750"/>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62000" y="165100"/>
            <a:ext cx="6743700" cy="2308324"/>
          </a:xfrm>
          <a:prstGeom prst="rect">
            <a:avLst/>
          </a:prstGeom>
          <a:noFill/>
        </p:spPr>
        <p:txBody>
          <a:bodyPr wrap="square" rtlCol="0">
            <a:spAutoFit/>
          </a:bodyPr>
          <a:lstStyle/>
          <a:p>
            <a:r>
              <a:rPr lang="en-GB" sz="4800" dirty="0">
                <a:solidFill>
                  <a:srgbClr val="F7317C"/>
                </a:solidFill>
              </a:rPr>
              <a:t>Exempt categories of patient</a:t>
            </a:r>
          </a:p>
          <a:p>
            <a:endParaRPr lang="en-GB" sz="4800" dirty="0">
              <a:solidFill>
                <a:srgbClr val="F7317C"/>
              </a:solidFill>
            </a:endParaRPr>
          </a:p>
        </p:txBody>
      </p:sp>
      <p:sp>
        <p:nvSpPr>
          <p:cNvPr id="10" name="TextBox 9"/>
          <p:cNvSpPr txBox="1"/>
          <p:nvPr/>
        </p:nvSpPr>
        <p:spPr>
          <a:xfrm>
            <a:off x="457200" y="1847244"/>
            <a:ext cx="10933611" cy="4031873"/>
          </a:xfrm>
          <a:prstGeom prst="rect">
            <a:avLst/>
          </a:prstGeom>
          <a:noFill/>
        </p:spPr>
        <p:txBody>
          <a:bodyPr wrap="square" rtlCol="0">
            <a:spAutoFit/>
          </a:bodyPr>
          <a:lstStyle/>
          <a:p>
            <a:r>
              <a:rPr lang="en-GB" sz="3200" dirty="0">
                <a:solidFill>
                  <a:srgbClr val="0070C0"/>
                </a:solidFill>
              </a:rPr>
              <a:t>• Asylum seekers incl. s4/s95</a:t>
            </a:r>
          </a:p>
          <a:p>
            <a:r>
              <a:rPr lang="en-GB" sz="3200" dirty="0">
                <a:solidFill>
                  <a:srgbClr val="1B75BC"/>
                </a:solidFill>
              </a:rPr>
              <a:t>• Refugees</a:t>
            </a:r>
          </a:p>
          <a:p>
            <a:r>
              <a:rPr lang="en-GB" sz="3200" dirty="0">
                <a:solidFill>
                  <a:srgbClr val="1B75BC"/>
                </a:solidFill>
              </a:rPr>
              <a:t>• EEA nationals exercising treaty rights</a:t>
            </a:r>
          </a:p>
          <a:p>
            <a:r>
              <a:rPr lang="en-GB" sz="3200" dirty="0">
                <a:solidFill>
                  <a:srgbClr val="1B75BC"/>
                </a:solidFill>
              </a:rPr>
              <a:t>• Those from countries with bilateral health agreements</a:t>
            </a:r>
          </a:p>
          <a:p>
            <a:r>
              <a:rPr lang="en-GB" sz="3200" dirty="0">
                <a:solidFill>
                  <a:srgbClr val="1B75BC"/>
                </a:solidFill>
              </a:rPr>
              <a:t>• Survivors of human trafficking who have passed through the National Referral Mechanism (NRM)</a:t>
            </a:r>
          </a:p>
          <a:p>
            <a:r>
              <a:rPr lang="en-GB" sz="3200" dirty="0">
                <a:solidFill>
                  <a:srgbClr val="1B75BC"/>
                </a:solidFill>
              </a:rPr>
              <a:t>• Children in the care of Local Authorities</a:t>
            </a:r>
          </a:p>
          <a:p>
            <a:r>
              <a:rPr lang="en-GB" sz="3200" dirty="0">
                <a:solidFill>
                  <a:srgbClr val="1B75BC"/>
                </a:solidFill>
              </a:rPr>
              <a:t>• Patients who have paid ‘health surcharge’ on top of visa fees</a:t>
            </a:r>
            <a:endParaRPr lang="en-GB" sz="2900" dirty="0">
              <a:solidFill>
                <a:srgbClr val="1B75BC"/>
              </a:solidFill>
            </a:endParaRPr>
          </a:p>
        </p:txBody>
      </p:sp>
    </p:spTree>
    <p:extLst>
      <p:ext uri="{BB962C8B-B14F-4D97-AF65-F5344CB8AC3E}">
        <p14:creationId xmlns:p14="http://schemas.microsoft.com/office/powerpoint/2010/main" val="1924178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65100"/>
            <a:ext cx="6743700" cy="2246769"/>
          </a:xfrm>
          <a:prstGeom prst="rect">
            <a:avLst/>
          </a:prstGeom>
          <a:noFill/>
        </p:spPr>
        <p:txBody>
          <a:bodyPr wrap="square" rtlCol="0">
            <a:spAutoFit/>
          </a:bodyPr>
          <a:lstStyle/>
          <a:p>
            <a:r>
              <a:rPr lang="en-GB" sz="4800" dirty="0">
                <a:solidFill>
                  <a:srgbClr val="F7317C"/>
                </a:solidFill>
              </a:rPr>
              <a:t>Exempt categories of treatment</a:t>
            </a:r>
          </a:p>
          <a:p>
            <a:endParaRPr lang="en-GB" sz="4400" dirty="0">
              <a:solidFill>
                <a:srgbClr val="F7317C"/>
              </a:solidFill>
            </a:endParaRP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215447" y="615142"/>
            <a:ext cx="4976553"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450676" y="615142"/>
            <a:ext cx="5741324" cy="38752"/>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635000" y="1852310"/>
            <a:ext cx="11321934" cy="3539430"/>
          </a:xfrm>
          <a:prstGeom prst="rect">
            <a:avLst/>
          </a:prstGeom>
        </p:spPr>
        <p:txBody>
          <a:bodyPr wrap="square">
            <a:spAutoFit/>
          </a:bodyPr>
          <a:lstStyle/>
          <a:p>
            <a:pPr>
              <a:buFont typeface="Arial" pitchFamily="34" charset="0"/>
              <a:buChar char="•"/>
            </a:pPr>
            <a:r>
              <a:rPr lang="en-GB" sz="3200" dirty="0">
                <a:solidFill>
                  <a:srgbClr val="1B75BC"/>
                </a:solidFill>
              </a:rPr>
              <a:t> Accident &amp; Emergency</a:t>
            </a:r>
          </a:p>
          <a:p>
            <a:pPr>
              <a:buFont typeface="Arial" pitchFamily="34" charset="0"/>
              <a:buChar char="•"/>
            </a:pPr>
            <a:r>
              <a:rPr lang="en-GB" sz="3200" dirty="0">
                <a:solidFill>
                  <a:srgbClr val="1B75BC"/>
                </a:solidFill>
              </a:rPr>
              <a:t> STIs (including HIV)</a:t>
            </a:r>
          </a:p>
          <a:p>
            <a:pPr>
              <a:buFont typeface="Arial" pitchFamily="34" charset="0"/>
              <a:buChar char="•"/>
            </a:pPr>
            <a:r>
              <a:rPr lang="en-GB" sz="3200" dirty="0">
                <a:solidFill>
                  <a:srgbClr val="1B75BC"/>
                </a:solidFill>
              </a:rPr>
              <a:t> Continuing course of treatment</a:t>
            </a:r>
          </a:p>
          <a:p>
            <a:pPr>
              <a:buFont typeface="Arial" pitchFamily="34" charset="0"/>
              <a:buChar char="•"/>
            </a:pPr>
            <a:r>
              <a:rPr lang="en-GB" sz="3200" dirty="0">
                <a:solidFill>
                  <a:srgbClr val="1B75BC"/>
                </a:solidFill>
              </a:rPr>
              <a:t> Sectioning under Mental Health Act 1983</a:t>
            </a:r>
          </a:p>
          <a:p>
            <a:pPr>
              <a:buFont typeface="Arial" pitchFamily="34" charset="0"/>
              <a:buChar char="•"/>
            </a:pPr>
            <a:r>
              <a:rPr lang="en-GB" sz="3200" dirty="0">
                <a:solidFill>
                  <a:srgbClr val="1B75BC"/>
                </a:solidFill>
              </a:rPr>
              <a:t> Treatment for infectious disease e.g. TB</a:t>
            </a:r>
          </a:p>
          <a:p>
            <a:pPr>
              <a:buFont typeface="Arial" pitchFamily="34" charset="0"/>
              <a:buChar char="•"/>
            </a:pPr>
            <a:r>
              <a:rPr lang="en-GB" sz="3200" dirty="0">
                <a:solidFill>
                  <a:srgbClr val="1B75BC"/>
                </a:solidFill>
              </a:rPr>
              <a:t> Treatment that is necessary as a result of torture, FGM, domestic violence or sexual violence.</a:t>
            </a:r>
          </a:p>
        </p:txBody>
      </p:sp>
    </p:spTree>
    <p:extLst>
      <p:ext uri="{BB962C8B-B14F-4D97-AF65-F5344CB8AC3E}">
        <p14:creationId xmlns:p14="http://schemas.microsoft.com/office/powerpoint/2010/main" val="1150046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Medication</a:t>
            </a:r>
          </a:p>
        </p:txBody>
      </p:sp>
      <p:cxnSp>
        <p:nvCxnSpPr>
          <p:cNvPr id="3" name="Straight Connector 2"/>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4123113" y="615142"/>
            <a:ext cx="8068887"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17500" y="1446139"/>
            <a:ext cx="11696700" cy="3247043"/>
          </a:xfrm>
          <a:prstGeom prst="rect">
            <a:avLst/>
          </a:prstGeom>
          <a:noFill/>
        </p:spPr>
        <p:txBody>
          <a:bodyPr wrap="square" rtlCol="0">
            <a:spAutoFit/>
          </a:bodyPr>
          <a:lstStyle/>
          <a:p>
            <a:pPr marL="285750" indent="-285750">
              <a:spcAft>
                <a:spcPts val="1800"/>
              </a:spcAft>
              <a:buFont typeface="Arial" panose="020B0604020202020204" pitchFamily="34" charset="0"/>
              <a:buChar char="•"/>
            </a:pPr>
            <a:r>
              <a:rPr lang="en-GB" sz="3200" dirty="0">
                <a:solidFill>
                  <a:srgbClr val="1B75BC"/>
                </a:solidFill>
              </a:rPr>
              <a:t>Some categories of people are entitled to free prescriptions</a:t>
            </a:r>
          </a:p>
          <a:p>
            <a:pPr marL="285750" indent="-285750">
              <a:spcAft>
                <a:spcPts val="1800"/>
              </a:spcAft>
              <a:buFont typeface="Arial" panose="020B0604020202020204" pitchFamily="34" charset="0"/>
              <a:buChar char="•"/>
            </a:pPr>
            <a:r>
              <a:rPr lang="en-GB" sz="3200" dirty="0">
                <a:solidFill>
                  <a:srgbClr val="1B75BC"/>
                </a:solidFill>
              </a:rPr>
              <a:t>Asylum seekers on asylum support entitled to free prescriptions </a:t>
            </a:r>
          </a:p>
          <a:p>
            <a:pPr marL="285750" indent="-285750">
              <a:spcAft>
                <a:spcPts val="1800"/>
              </a:spcAft>
              <a:buFont typeface="Arial" panose="020B0604020202020204" pitchFamily="34" charset="0"/>
              <a:buChar char="•"/>
            </a:pPr>
            <a:r>
              <a:rPr lang="en-GB" sz="3200" dirty="0">
                <a:solidFill>
                  <a:srgbClr val="1B75BC"/>
                </a:solidFill>
              </a:rPr>
              <a:t>Other destitute persons can apply for an HC2 using an HC1 form</a:t>
            </a:r>
          </a:p>
          <a:p>
            <a:pPr marL="285750" indent="-285750">
              <a:spcAft>
                <a:spcPts val="1800"/>
              </a:spcAft>
              <a:buFont typeface="Arial" panose="020B0604020202020204" pitchFamily="34" charset="0"/>
              <a:buChar char="•"/>
            </a:pPr>
            <a:r>
              <a:rPr lang="en-GB" sz="3200" dirty="0">
                <a:solidFill>
                  <a:srgbClr val="1B75BC"/>
                </a:solidFill>
              </a:rPr>
              <a:t>Any person incorrectly accessing free prescriptions or other care (e.g. NHS dental) may receive a fixed penalty notice</a:t>
            </a:r>
          </a:p>
        </p:txBody>
      </p:sp>
    </p:spTree>
    <p:extLst>
      <p:ext uri="{BB962C8B-B14F-4D97-AF65-F5344CB8AC3E}">
        <p14:creationId xmlns:p14="http://schemas.microsoft.com/office/powerpoint/2010/main" val="150542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defTabSz="457200">
              <a:lnSpc>
                <a:spcPct val="100000"/>
              </a:lnSpc>
              <a:spcAft>
                <a:spcPts val="1200"/>
              </a:spcAft>
              <a:buClrTx/>
              <a:buSzTx/>
              <a:buFont typeface="Arial" panose="020B0604020202020204" pitchFamily="34" charset="0"/>
              <a:buChar char="•"/>
            </a:pPr>
            <a:r>
              <a:rPr lang="en-GB" sz="3200" dirty="0">
                <a:solidFill>
                  <a:srgbClr val="1B75BC"/>
                </a:solidFill>
              </a:rPr>
              <a:t> NHS central have been sharing information with the Home Office, i.e. addresses</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 Some hospitals have instituted schemes where Immigration Officers are embedded in the hospitals</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 As above, an NHS debt can be a bar to grant of leave to remain </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068389" y="620643"/>
            <a:ext cx="7123611" cy="0"/>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3125585" y="620643"/>
            <a:ext cx="9066415" cy="11124"/>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Warning</a:t>
            </a:r>
          </a:p>
        </p:txBody>
      </p:sp>
    </p:spTree>
    <p:extLst>
      <p:ext uri="{BB962C8B-B14F-4D97-AF65-F5344CB8AC3E}">
        <p14:creationId xmlns:p14="http://schemas.microsoft.com/office/powerpoint/2010/main" val="2721450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defTabSz="457200">
              <a:lnSpc>
                <a:spcPct val="100000"/>
              </a:lnSpc>
              <a:spcAft>
                <a:spcPts val="1200"/>
              </a:spcAft>
              <a:buClrTx/>
              <a:buSzTx/>
              <a:buFont typeface="Arial" panose="020B0604020202020204" pitchFamily="34" charset="0"/>
              <a:buChar char="•"/>
            </a:pPr>
            <a:r>
              <a:rPr lang="en-GB" sz="3600" dirty="0">
                <a:solidFill>
                  <a:srgbClr val="1B75BC"/>
                </a:solidFill>
              </a:rPr>
              <a:t> Migrant destitution is not an accident but result of a deliberate government policy</a:t>
            </a:r>
          </a:p>
          <a:p>
            <a:pPr defTabSz="457200">
              <a:lnSpc>
                <a:spcPct val="100000"/>
              </a:lnSpc>
              <a:spcAft>
                <a:spcPts val="1200"/>
              </a:spcAft>
              <a:buClrTx/>
              <a:buSzTx/>
              <a:buFont typeface="Arial" panose="020B0604020202020204" pitchFamily="34" charset="0"/>
              <a:buChar char="•"/>
            </a:pPr>
            <a:r>
              <a:rPr lang="en-GB" sz="3600" dirty="0">
                <a:solidFill>
                  <a:srgbClr val="1B75BC"/>
                </a:solidFill>
              </a:rPr>
              <a:t> Political intent is to make the situation worse, not better</a:t>
            </a:r>
          </a:p>
          <a:p>
            <a:pPr defTabSz="457200">
              <a:lnSpc>
                <a:spcPct val="100000"/>
              </a:lnSpc>
              <a:spcAft>
                <a:spcPts val="1200"/>
              </a:spcAft>
              <a:buClrTx/>
              <a:buSzTx/>
              <a:buFont typeface="Arial" panose="020B0604020202020204" pitchFamily="34" charset="0"/>
              <a:buChar char="•"/>
            </a:pPr>
            <a:r>
              <a:rPr lang="en-GB" sz="3600" dirty="0">
                <a:solidFill>
                  <a:srgbClr val="1B75BC"/>
                </a:solidFill>
              </a:rPr>
              <a:t> Aim is to force people into return to country of origin</a:t>
            </a:r>
          </a:p>
          <a:p>
            <a:pPr defTabSz="457200">
              <a:lnSpc>
                <a:spcPct val="100000"/>
              </a:lnSpc>
              <a:spcAft>
                <a:spcPts val="1200"/>
              </a:spcAft>
              <a:buClrTx/>
              <a:buSzTx/>
              <a:buFont typeface="Arial" panose="020B0604020202020204" pitchFamily="34" charset="0"/>
              <a:buChar char="•"/>
            </a:pPr>
            <a:endParaRPr lang="en-GB" sz="2800" dirty="0">
              <a:solidFill>
                <a:srgbClr val="1B75BC"/>
              </a:solidFill>
            </a:endParaRPr>
          </a:p>
        </p:txBody>
      </p:sp>
      <p:sp>
        <p:nvSpPr>
          <p:cNvPr id="4" name="TextBox 3"/>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The Hostile Environment</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099069" y="615142"/>
            <a:ext cx="5092931"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065818" y="615142"/>
            <a:ext cx="5126182"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04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spcAft>
                <a:spcPts val="1200"/>
              </a:spcAft>
              <a:buClr>
                <a:srgbClr val="1B75BC"/>
              </a:buClr>
              <a:buFont typeface="Arial" panose="020B0604020202020204" pitchFamily="34" charset="0"/>
              <a:buChar char="•"/>
            </a:pPr>
            <a:r>
              <a:rPr lang="en-GB" sz="3600" dirty="0">
                <a:solidFill>
                  <a:srgbClr val="0070C0"/>
                </a:solidFill>
              </a:rPr>
              <a:t> ‘No Recourse to Public Funds’ (NRPF) is a term often used but it has different meanings:</a:t>
            </a:r>
          </a:p>
          <a:p>
            <a:pPr>
              <a:spcAft>
                <a:spcPts val="1200"/>
              </a:spcAft>
              <a:buClr>
                <a:srgbClr val="1B75BC"/>
              </a:buClr>
              <a:buFont typeface="Arial" panose="020B0604020202020204" pitchFamily="34" charset="0"/>
              <a:buChar char="•"/>
            </a:pPr>
            <a:r>
              <a:rPr lang="en-GB" sz="3600" dirty="0">
                <a:solidFill>
                  <a:srgbClr val="0070C0"/>
                </a:solidFill>
              </a:rPr>
              <a:t> Person with permission to be in the UK subject to an NRPF restriction -  NRPF has a strict legal meaning</a:t>
            </a:r>
          </a:p>
          <a:p>
            <a:pPr>
              <a:spcAft>
                <a:spcPts val="1200"/>
              </a:spcAft>
              <a:buClr>
                <a:srgbClr val="1B75BC"/>
              </a:buClr>
              <a:buFont typeface="Arial" panose="020B0604020202020204" pitchFamily="34" charset="0"/>
              <a:buChar char="•"/>
            </a:pPr>
            <a:r>
              <a:rPr lang="en-GB" sz="3600" dirty="0">
                <a:solidFill>
                  <a:srgbClr val="0070C0"/>
                </a:solidFill>
              </a:rPr>
              <a:t> Undocumented – NRPF term of convenience, no legal definition</a:t>
            </a:r>
          </a:p>
          <a:p>
            <a:pPr>
              <a:spcAft>
                <a:spcPts val="1200"/>
              </a:spcAft>
              <a:buClr>
                <a:srgbClr val="1B75BC"/>
              </a:buClr>
              <a:buNone/>
            </a:pPr>
            <a:r>
              <a:rPr lang="en-GB" sz="3600" dirty="0">
                <a:solidFill>
                  <a:srgbClr val="0070C0"/>
                </a:solidFill>
              </a:rPr>
              <a:t> </a:t>
            </a:r>
          </a:p>
        </p:txBody>
      </p:sp>
      <p:sp>
        <p:nvSpPr>
          <p:cNvPr id="4" name="TextBox 3"/>
          <p:cNvSpPr txBox="1"/>
          <p:nvPr/>
        </p:nvSpPr>
        <p:spPr>
          <a:xfrm>
            <a:off x="762000" y="165100"/>
            <a:ext cx="6743700" cy="707886"/>
          </a:xfrm>
          <a:prstGeom prst="rect">
            <a:avLst/>
          </a:prstGeom>
          <a:noFill/>
        </p:spPr>
        <p:txBody>
          <a:bodyPr wrap="square" rtlCol="0">
            <a:spAutoFit/>
          </a:bodyPr>
          <a:lstStyle/>
          <a:p>
            <a:r>
              <a:rPr lang="en-GB" sz="4000" dirty="0">
                <a:solidFill>
                  <a:srgbClr val="F7317C"/>
                </a:solidFill>
              </a:rPr>
              <a:t>No Recourse to Public Funds</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7132320" y="620643"/>
            <a:ext cx="5059680" cy="27750"/>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8874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40822" y="1404170"/>
            <a:ext cx="11266714" cy="4525963"/>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1B75BC"/>
              </a:buClr>
              <a:buFont typeface="Arial" panose="020B0604020202020204" pitchFamily="34" charset="0"/>
              <a:buChar char="•"/>
            </a:pPr>
            <a:r>
              <a:rPr lang="en-GB" sz="3200" dirty="0">
                <a:solidFill>
                  <a:srgbClr val="0070C0"/>
                </a:solidFill>
              </a:rPr>
              <a:t> </a:t>
            </a:r>
            <a:r>
              <a:rPr lang="en-GB" sz="3600" dirty="0">
                <a:solidFill>
                  <a:srgbClr val="0070C0"/>
                </a:solidFill>
              </a:rPr>
              <a:t>Public funds defined by the Immigration Rules.  Essentially covers social housing and a range of welfare benefits.</a:t>
            </a:r>
          </a:p>
          <a:p>
            <a:pPr>
              <a:buClr>
                <a:srgbClr val="1B75BC"/>
              </a:buClr>
              <a:buFont typeface="Arial" panose="020B0604020202020204" pitchFamily="34" charset="0"/>
              <a:buChar char="•"/>
            </a:pPr>
            <a:r>
              <a:rPr lang="en-GB" sz="3600" dirty="0">
                <a:solidFill>
                  <a:srgbClr val="0070C0"/>
                </a:solidFill>
              </a:rPr>
              <a:t> Undocumented migrants - not subject to a bar to accessing public funds per se, but will not pass right to reside tests applied in benefits and housing law.</a:t>
            </a:r>
          </a:p>
          <a:p>
            <a:pPr>
              <a:buClr>
                <a:srgbClr val="1B75BC"/>
              </a:buClr>
              <a:buFont typeface="Arial" panose="020B0604020202020204" pitchFamily="34" charset="0"/>
              <a:buChar char="•"/>
            </a:pPr>
            <a:r>
              <a:rPr lang="en-GB" sz="3600" dirty="0">
                <a:solidFill>
                  <a:srgbClr val="0070C0"/>
                </a:solidFill>
              </a:rPr>
              <a:t> Undocumented migrants may have some other very limited entitlements.</a:t>
            </a:r>
          </a:p>
        </p:txBody>
      </p:sp>
      <p:sp>
        <p:nvSpPr>
          <p:cNvPr id="4" name="TextBox 3"/>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What are Public Funds?</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7246189" y="603850"/>
            <a:ext cx="4623758" cy="17252"/>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5249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504664"/>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spcAft>
                <a:spcPts val="1200"/>
              </a:spcAft>
              <a:buClr>
                <a:srgbClr val="1B75BC"/>
              </a:buClr>
              <a:buFont typeface="Arial" panose="020B0604020202020204" pitchFamily="34" charset="0"/>
              <a:buChar char="•"/>
            </a:pPr>
            <a:r>
              <a:rPr lang="en-GB" sz="3600" dirty="0">
                <a:solidFill>
                  <a:srgbClr val="0070C0"/>
                </a:solidFill>
              </a:rPr>
              <a:t> Contributions based benefits </a:t>
            </a:r>
          </a:p>
          <a:p>
            <a:pPr>
              <a:spcAft>
                <a:spcPts val="1200"/>
              </a:spcAft>
              <a:buClr>
                <a:srgbClr val="1B75BC"/>
              </a:buClr>
              <a:buFont typeface="Arial" panose="020B0604020202020204" pitchFamily="34" charset="0"/>
              <a:buChar char="•"/>
            </a:pPr>
            <a:r>
              <a:rPr lang="en-GB" sz="3600" dirty="0">
                <a:solidFill>
                  <a:srgbClr val="0070C0"/>
                </a:solidFill>
              </a:rPr>
              <a:t> Access to medical care BUT access particularly to secondary care is governed by other rules</a:t>
            </a:r>
          </a:p>
          <a:p>
            <a:pPr>
              <a:spcAft>
                <a:spcPts val="1200"/>
              </a:spcAft>
              <a:buClr>
                <a:srgbClr val="1B75BC"/>
              </a:buClr>
              <a:buFont typeface="Arial" panose="020B0604020202020204" pitchFamily="34" charset="0"/>
              <a:buChar char="•"/>
            </a:pPr>
            <a:r>
              <a:rPr lang="en-GB" sz="3600" dirty="0">
                <a:solidFill>
                  <a:srgbClr val="0070C0"/>
                </a:solidFill>
              </a:rPr>
              <a:t> Education for school age children </a:t>
            </a:r>
          </a:p>
          <a:p>
            <a:pPr>
              <a:spcAft>
                <a:spcPts val="1200"/>
              </a:spcAft>
              <a:buClr>
                <a:srgbClr val="1B75BC"/>
              </a:buClr>
              <a:buFont typeface="Arial" panose="020B0604020202020204" pitchFamily="34" charset="0"/>
              <a:buChar char="•"/>
            </a:pPr>
            <a:r>
              <a:rPr lang="en-GB" sz="3600" dirty="0">
                <a:solidFill>
                  <a:srgbClr val="0070C0"/>
                </a:solidFill>
              </a:rPr>
              <a:t> Social services assistance</a:t>
            </a:r>
          </a:p>
          <a:p>
            <a:pPr>
              <a:spcAft>
                <a:spcPts val="1200"/>
              </a:spcAft>
              <a:buClr>
                <a:srgbClr val="1B75BC"/>
              </a:buClr>
              <a:buFont typeface="Arial" panose="020B0604020202020204" pitchFamily="34" charset="0"/>
              <a:buChar char="•"/>
            </a:pPr>
            <a:r>
              <a:rPr lang="en-GB" sz="3600" dirty="0">
                <a:solidFill>
                  <a:srgbClr val="0070C0"/>
                </a:solidFill>
              </a:rPr>
              <a:t> Legal aid</a:t>
            </a:r>
          </a:p>
        </p:txBody>
      </p:sp>
      <p:sp>
        <p:nvSpPr>
          <p:cNvPr id="4" name="TextBox 3"/>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What is </a:t>
            </a:r>
            <a:r>
              <a:rPr lang="en-GB" sz="4800" b="1" dirty="0">
                <a:solidFill>
                  <a:srgbClr val="F7317C"/>
                </a:solidFill>
              </a:rPr>
              <a:t>not </a:t>
            </a:r>
            <a:r>
              <a:rPr lang="en-GB" sz="4800" dirty="0">
                <a:solidFill>
                  <a:srgbClr val="F7317C"/>
                </a:solidFill>
              </a:rPr>
              <a:t>a Public fund?</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a:stCxn id="4" idx="3"/>
          </p:cNvCxnSpPr>
          <p:nvPr/>
        </p:nvCxnSpPr>
        <p:spPr>
          <a:xfrm>
            <a:off x="7505700" y="580599"/>
            <a:ext cx="4686300" cy="40044"/>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1820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047404"/>
            <a:ext cx="11266714" cy="5078759"/>
          </a:xfrm>
          <a:prstGeom prst="rect">
            <a:avLst/>
          </a:prstGeom>
        </p:spPr>
        <p:txBody>
          <a:bodyPr>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defTabSz="457200">
              <a:lnSpc>
                <a:spcPct val="100000"/>
              </a:lnSpc>
              <a:spcAft>
                <a:spcPts val="1200"/>
              </a:spcAft>
              <a:buClrTx/>
              <a:buSzTx/>
              <a:buFont typeface="Arial" panose="020B0604020202020204" pitchFamily="34" charset="0"/>
              <a:buChar char="•"/>
            </a:pPr>
            <a:r>
              <a:rPr lang="en-GB" sz="3000" dirty="0">
                <a:solidFill>
                  <a:srgbClr val="1B75BC"/>
                </a:solidFill>
              </a:rPr>
              <a:t>Anyone with ongoing asylum claim may be entitled to asylum support if destitute</a:t>
            </a:r>
          </a:p>
          <a:p>
            <a:pPr defTabSz="457200">
              <a:lnSpc>
                <a:spcPct val="100000"/>
              </a:lnSpc>
              <a:spcAft>
                <a:spcPts val="1200"/>
              </a:spcAft>
              <a:buClrTx/>
              <a:buSzTx/>
              <a:buFont typeface="Arial" panose="020B0604020202020204" pitchFamily="34" charset="0"/>
              <a:buChar char="•"/>
            </a:pPr>
            <a:r>
              <a:rPr lang="en-GB" sz="3000" dirty="0">
                <a:solidFill>
                  <a:srgbClr val="1B75BC"/>
                </a:solidFill>
              </a:rPr>
              <a:t>Asylum support for new claims (s95) = accommodation and subsistence, or subsistence only</a:t>
            </a:r>
          </a:p>
          <a:p>
            <a:pPr defTabSz="457200">
              <a:lnSpc>
                <a:spcPct val="100000"/>
              </a:lnSpc>
              <a:spcAft>
                <a:spcPts val="1200"/>
              </a:spcAft>
              <a:buClrTx/>
              <a:buSzTx/>
              <a:buFont typeface="Arial" panose="020B0604020202020204" pitchFamily="34" charset="0"/>
              <a:buChar char="•"/>
            </a:pPr>
            <a:r>
              <a:rPr lang="en-GB" sz="3000" dirty="0">
                <a:solidFill>
                  <a:srgbClr val="1B75BC"/>
                </a:solidFill>
              </a:rPr>
              <a:t>Asylum support for fresh claims submitted (s4) = accommodation &amp; subsistence package</a:t>
            </a:r>
          </a:p>
          <a:p>
            <a:pPr defTabSz="457200">
              <a:lnSpc>
                <a:spcPct val="100000"/>
              </a:lnSpc>
              <a:spcAft>
                <a:spcPts val="1200"/>
              </a:spcAft>
              <a:buClrTx/>
              <a:buSzTx/>
              <a:buFont typeface="Arial" panose="020B0604020202020204" pitchFamily="34" charset="0"/>
              <a:buChar char="•"/>
            </a:pPr>
            <a:r>
              <a:rPr lang="en-GB" sz="3000" dirty="0">
                <a:solidFill>
                  <a:srgbClr val="1B75BC"/>
                </a:solidFill>
              </a:rPr>
              <a:t>Refused asylum seeking families who have not been removed can access s4 support</a:t>
            </a:r>
          </a:p>
          <a:p>
            <a:pPr defTabSz="457200">
              <a:lnSpc>
                <a:spcPct val="100000"/>
              </a:lnSpc>
              <a:spcAft>
                <a:spcPts val="1200"/>
              </a:spcAft>
              <a:buClrTx/>
              <a:buSzTx/>
              <a:buFont typeface="Arial" panose="020B0604020202020204" pitchFamily="34" charset="0"/>
              <a:buChar char="•"/>
            </a:pPr>
            <a:r>
              <a:rPr lang="en-GB" sz="3000" dirty="0">
                <a:solidFill>
                  <a:srgbClr val="1B75BC"/>
                </a:solidFill>
              </a:rPr>
              <a:t>Accommodation will be outside of London &amp; SE on a no choice basis</a:t>
            </a:r>
          </a:p>
          <a:p>
            <a:pPr defTabSz="457200">
              <a:lnSpc>
                <a:spcPct val="100000"/>
              </a:lnSpc>
              <a:spcAft>
                <a:spcPts val="1200"/>
              </a:spcAft>
              <a:buClrTx/>
              <a:buSzTx/>
              <a:buFont typeface="Arial" panose="020B0604020202020204" pitchFamily="34" charset="0"/>
              <a:buChar char="•"/>
            </a:pPr>
            <a:endParaRPr lang="en-GB" sz="2800" dirty="0">
              <a:solidFill>
                <a:srgbClr val="1B75BC"/>
              </a:solidFill>
            </a:endParaRPr>
          </a:p>
        </p:txBody>
      </p:sp>
      <p:sp>
        <p:nvSpPr>
          <p:cNvPr id="4" name="TextBox 3"/>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Asylum support</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735286" y="620643"/>
            <a:ext cx="7456714" cy="0"/>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871258" y="615142"/>
            <a:ext cx="7320742"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049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57200" y="1600200"/>
            <a:ext cx="11266714" cy="4525963"/>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defTabSz="457200">
              <a:lnSpc>
                <a:spcPct val="100000"/>
              </a:lnSpc>
              <a:spcAft>
                <a:spcPts val="1200"/>
              </a:spcAft>
              <a:buClrTx/>
              <a:buSzTx/>
              <a:buFont typeface="Arial" panose="020B0604020202020204" pitchFamily="34" charset="0"/>
              <a:buChar char="•"/>
            </a:pPr>
            <a:r>
              <a:rPr lang="en-GB" sz="3600" dirty="0">
                <a:solidFill>
                  <a:srgbClr val="1B75BC"/>
                </a:solidFill>
              </a:rPr>
              <a:t> Victims of trafficking can access emergency support while their case is being assessed by the National Referral Mechanism (NRM)</a:t>
            </a:r>
          </a:p>
          <a:p>
            <a:pPr defTabSz="457200">
              <a:lnSpc>
                <a:spcPct val="100000"/>
              </a:lnSpc>
              <a:spcAft>
                <a:spcPts val="1200"/>
              </a:spcAft>
              <a:buClrTx/>
              <a:buSzTx/>
              <a:buFont typeface="Arial" panose="020B0604020202020204" pitchFamily="34" charset="0"/>
              <a:buChar char="•"/>
            </a:pPr>
            <a:r>
              <a:rPr lang="en-GB" sz="3600" dirty="0">
                <a:solidFill>
                  <a:srgbClr val="1B75BC"/>
                </a:solidFill>
              </a:rPr>
              <a:t> Salvation Army holds the contract – call their helpline</a:t>
            </a:r>
          </a:p>
          <a:p>
            <a:pPr defTabSz="457200">
              <a:lnSpc>
                <a:spcPct val="100000"/>
              </a:lnSpc>
              <a:spcAft>
                <a:spcPts val="1200"/>
              </a:spcAft>
              <a:buClrTx/>
              <a:buSzTx/>
              <a:buFont typeface="Arial" panose="020B0604020202020204" pitchFamily="34" charset="0"/>
              <a:buChar char="•"/>
            </a:pPr>
            <a:r>
              <a:rPr lang="en-GB" sz="3600" dirty="0">
                <a:solidFill>
                  <a:srgbClr val="1B75BC"/>
                </a:solidFill>
              </a:rPr>
              <a:t> Generally best to get legal advice first</a:t>
            </a:r>
          </a:p>
          <a:p>
            <a:pPr defTabSz="457200">
              <a:lnSpc>
                <a:spcPct val="100000"/>
              </a:lnSpc>
              <a:spcAft>
                <a:spcPts val="1200"/>
              </a:spcAft>
              <a:buClrTx/>
              <a:buSzTx/>
              <a:buFont typeface="Arial" panose="020B0604020202020204" pitchFamily="34" charset="0"/>
              <a:buChar char="•"/>
            </a:pPr>
            <a:endParaRPr lang="en-GB" sz="3600" dirty="0">
              <a:solidFill>
                <a:srgbClr val="1B75BC"/>
              </a:solidFill>
            </a:endParaRPr>
          </a:p>
        </p:txBody>
      </p:sp>
      <p:sp>
        <p:nvSpPr>
          <p:cNvPr id="4" name="TextBox 3"/>
          <p:cNvSpPr txBox="1"/>
          <p:nvPr/>
        </p:nvSpPr>
        <p:spPr>
          <a:xfrm>
            <a:off x="762000" y="165100"/>
            <a:ext cx="6743700" cy="830997"/>
          </a:xfrm>
          <a:prstGeom prst="rect">
            <a:avLst/>
          </a:prstGeom>
          <a:noFill/>
        </p:spPr>
        <p:txBody>
          <a:bodyPr wrap="square" rtlCol="0">
            <a:spAutoFit/>
          </a:bodyPr>
          <a:lstStyle/>
          <a:p>
            <a:r>
              <a:rPr lang="en-GB" sz="4800" dirty="0">
                <a:solidFill>
                  <a:srgbClr val="F7317C"/>
                </a:solidFill>
              </a:rPr>
              <a:t>Victims of trafficking</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084916" y="615142"/>
            <a:ext cx="6107084"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068291" y="615142"/>
            <a:ext cx="6123709"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049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635000" y="2091648"/>
            <a:ext cx="11454937" cy="4629872"/>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defTabSz="457200">
              <a:lnSpc>
                <a:spcPct val="100000"/>
              </a:lnSpc>
              <a:spcAft>
                <a:spcPts val="1200"/>
              </a:spcAft>
              <a:buClrTx/>
              <a:buSzTx/>
              <a:buFont typeface="Arial" panose="020B0604020202020204" pitchFamily="34" charset="0"/>
              <a:buChar char="•"/>
            </a:pPr>
            <a:r>
              <a:rPr lang="en-GB" sz="3600" dirty="0">
                <a:solidFill>
                  <a:srgbClr val="1B75BC"/>
                </a:solidFill>
              </a:rPr>
              <a:t> Social services have duty to accommodate and support families with children in some circumstances</a:t>
            </a:r>
          </a:p>
          <a:p>
            <a:pPr defTabSz="457200">
              <a:lnSpc>
                <a:spcPct val="100000"/>
              </a:lnSpc>
              <a:spcAft>
                <a:spcPts val="1200"/>
              </a:spcAft>
              <a:buClrTx/>
              <a:buSzTx/>
              <a:buFont typeface="Arial" panose="020B0604020202020204" pitchFamily="34" charset="0"/>
              <a:buChar char="•"/>
            </a:pPr>
            <a:r>
              <a:rPr lang="en-GB" sz="3600" dirty="0">
                <a:solidFill>
                  <a:srgbClr val="1B75BC"/>
                </a:solidFill>
              </a:rPr>
              <a:t> Generally, families must have either leave to remain or have a human rights based application pending with the Home Office</a:t>
            </a:r>
          </a:p>
        </p:txBody>
      </p:sp>
      <p:sp>
        <p:nvSpPr>
          <p:cNvPr id="4" name="TextBox 3"/>
          <p:cNvSpPr txBox="1"/>
          <p:nvPr/>
        </p:nvSpPr>
        <p:spPr>
          <a:xfrm>
            <a:off x="761999" y="165100"/>
            <a:ext cx="5721927" cy="1446550"/>
          </a:xfrm>
          <a:prstGeom prst="rect">
            <a:avLst/>
          </a:prstGeom>
          <a:noFill/>
        </p:spPr>
        <p:txBody>
          <a:bodyPr wrap="square" rtlCol="0">
            <a:spAutoFit/>
          </a:bodyPr>
          <a:lstStyle/>
          <a:p>
            <a:r>
              <a:rPr lang="en-GB" sz="4400" dirty="0">
                <a:solidFill>
                  <a:srgbClr val="F7317C"/>
                </a:solidFill>
              </a:rPr>
              <a:t>Social services </a:t>
            </a:r>
          </a:p>
          <a:p>
            <a:r>
              <a:rPr lang="en-GB" sz="4400" dirty="0">
                <a:solidFill>
                  <a:srgbClr val="F7317C"/>
                </a:solidFill>
              </a:rPr>
              <a:t>– s17 Children Act</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735286" y="620643"/>
            <a:ext cx="7456714" cy="0"/>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871258" y="615142"/>
            <a:ext cx="7320742"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4049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94545" y="2061692"/>
            <a:ext cx="11454937" cy="4629872"/>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defTabSz="457200">
              <a:lnSpc>
                <a:spcPct val="100000"/>
              </a:lnSpc>
              <a:spcAft>
                <a:spcPts val="1200"/>
              </a:spcAft>
              <a:buClrTx/>
              <a:buSzTx/>
              <a:buFont typeface="Arial" panose="020B0604020202020204" pitchFamily="34" charset="0"/>
              <a:buChar char="•"/>
            </a:pPr>
            <a:r>
              <a:rPr lang="en-GB" sz="3200" dirty="0">
                <a:solidFill>
                  <a:srgbClr val="1B75BC"/>
                </a:solidFill>
              </a:rPr>
              <a:t> Social services often use gate-keeping and scare tactics </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 Many social services depts. work in partnership with Home Office </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 Always push, always challenge – get a good housing/community care solicitor </a:t>
            </a:r>
          </a:p>
          <a:p>
            <a:pPr defTabSz="457200">
              <a:lnSpc>
                <a:spcPct val="100000"/>
              </a:lnSpc>
              <a:spcAft>
                <a:spcPts val="1200"/>
              </a:spcAft>
              <a:buClrTx/>
              <a:buSzTx/>
              <a:buFont typeface="Arial" panose="020B0604020202020204" pitchFamily="34" charset="0"/>
              <a:buChar char="•"/>
            </a:pPr>
            <a:r>
              <a:rPr lang="en-GB" sz="3200" dirty="0">
                <a:solidFill>
                  <a:srgbClr val="1B75BC"/>
                </a:solidFill>
              </a:rPr>
              <a:t> Support standards are poor.  Families often moved outside London</a:t>
            </a:r>
          </a:p>
          <a:p>
            <a:pPr defTabSz="457200">
              <a:lnSpc>
                <a:spcPct val="100000"/>
              </a:lnSpc>
              <a:spcAft>
                <a:spcPts val="1200"/>
              </a:spcAft>
              <a:buClrTx/>
              <a:buSzTx/>
              <a:buFont typeface="Arial" panose="020B0604020202020204" pitchFamily="34" charset="0"/>
              <a:buChar char="•"/>
            </a:pPr>
            <a:endParaRPr lang="en-GB" sz="3200" dirty="0">
              <a:solidFill>
                <a:srgbClr val="1B75BC"/>
              </a:solidFill>
            </a:endParaRPr>
          </a:p>
        </p:txBody>
      </p:sp>
      <p:sp>
        <p:nvSpPr>
          <p:cNvPr id="4" name="TextBox 3"/>
          <p:cNvSpPr txBox="1"/>
          <p:nvPr/>
        </p:nvSpPr>
        <p:spPr>
          <a:xfrm>
            <a:off x="761999" y="165100"/>
            <a:ext cx="5721927" cy="1446550"/>
          </a:xfrm>
          <a:prstGeom prst="rect">
            <a:avLst/>
          </a:prstGeom>
          <a:noFill/>
        </p:spPr>
        <p:txBody>
          <a:bodyPr wrap="square" rtlCol="0">
            <a:spAutoFit/>
          </a:bodyPr>
          <a:lstStyle/>
          <a:p>
            <a:r>
              <a:rPr lang="en-GB" sz="4400" dirty="0">
                <a:solidFill>
                  <a:srgbClr val="F7317C"/>
                </a:solidFill>
              </a:rPr>
              <a:t>Social services </a:t>
            </a:r>
          </a:p>
          <a:p>
            <a:r>
              <a:rPr lang="en-GB" sz="4400" dirty="0">
                <a:solidFill>
                  <a:srgbClr val="F7317C"/>
                </a:solidFill>
              </a:rPr>
              <a:t>– s17 Children Act cont.</a:t>
            </a:r>
          </a:p>
        </p:txBody>
      </p:sp>
      <p:cxnSp>
        <p:nvCxnSpPr>
          <p:cNvPr id="5" name="Straight Connector 4"/>
          <p:cNvCxnSpPr/>
          <p:nvPr/>
        </p:nvCxnSpPr>
        <p:spPr>
          <a:xfrm flipV="1">
            <a:off x="0" y="620643"/>
            <a:ext cx="635000" cy="1657"/>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735286" y="620643"/>
            <a:ext cx="7456714" cy="0"/>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871258" y="615142"/>
            <a:ext cx="7320742" cy="5501"/>
          </a:xfrm>
          <a:prstGeom prst="line">
            <a:avLst/>
          </a:prstGeom>
          <a:ln w="38100">
            <a:solidFill>
              <a:srgbClr val="1B75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0364133"/>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emplate example" id="{061C9ADF-F5AB-418E-871B-F605B982A41F}" vid="{8E206F13-FCBE-46AC-8326-02F132D226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example2</Template>
  <TotalTime>2101</TotalTime>
  <Words>1059</Words>
  <Application>Microsoft Office PowerPoint</Application>
  <PresentationFormat>Widescreen</PresentationFormat>
  <Paragraphs>113</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Retrospect</vt:lpstr>
      <vt:lpstr>Undocumented migrants - Entitlements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for migrants</dc:title>
  <dc:creator>Sam Waller</dc:creator>
  <cp:lastModifiedBy>natalie.king</cp:lastModifiedBy>
  <cp:revision>154</cp:revision>
  <cp:lastPrinted>2017-03-02T18:41:31Z</cp:lastPrinted>
  <dcterms:created xsi:type="dcterms:W3CDTF">2016-04-07T14:45:39Z</dcterms:created>
  <dcterms:modified xsi:type="dcterms:W3CDTF">2017-04-10T08:36:47Z</dcterms:modified>
</cp:coreProperties>
</file>