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1" r:id="rId3"/>
    <p:sldId id="282" r:id="rId4"/>
    <p:sldId id="299" r:id="rId5"/>
    <p:sldId id="268" r:id="rId6"/>
    <p:sldId id="291" r:id="rId7"/>
    <p:sldId id="287" r:id="rId8"/>
    <p:sldId id="263" r:id="rId9"/>
    <p:sldId id="296" r:id="rId10"/>
    <p:sldId id="297" r:id="rId11"/>
    <p:sldId id="292" r:id="rId12"/>
    <p:sldId id="293" r:id="rId13"/>
    <p:sldId id="294" r:id="rId14"/>
    <p:sldId id="262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17C"/>
    <a:srgbClr val="1B75BC"/>
    <a:srgbClr val="E21F69"/>
    <a:srgbClr val="FA2ED3"/>
    <a:srgbClr val="000000"/>
    <a:srgbClr val="CDDC29"/>
    <a:srgbClr val="D305AC"/>
    <a:srgbClr val="BC1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9536" autoAdjust="0"/>
  </p:normalViewPr>
  <p:slideViewPr>
    <p:cSldViewPr snapToGrid="0">
      <p:cViewPr varScale="1">
        <p:scale>
          <a:sx n="55" d="100"/>
          <a:sy n="55" d="100"/>
        </p:scale>
        <p:origin x="1096" y="36"/>
      </p:cViewPr>
      <p:guideLst>
        <p:guide orient="horz" pos="2183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228" y="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CE623-028C-4416-A970-098F16825C07}" type="datetimeFigureOut">
              <a:rPr lang="en-GB" smtClean="0"/>
              <a:pPr/>
              <a:t>10/04/2017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0E3D8-4FDD-4C1B-90A0-697CB6C801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097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FA319-66E4-460E-9F4D-43F133B300D4}" type="datetimeFigureOut">
              <a:rPr lang="en-GB" smtClean="0"/>
              <a:pPr/>
              <a:t>10/04/2017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EE95E-A778-4228-B7FA-7C0CF07AC2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88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EE95E-A778-4228-B7FA-7C0CF07AC27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329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06A07-23A2-464D-A45E-1599387A53C8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32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06A07-23A2-464D-A45E-1599387A53C8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22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EE95E-A778-4228-B7FA-7C0CF07AC27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820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EE95E-A778-4228-B7FA-7C0CF07AC27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21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06A07-23A2-464D-A45E-1599387A53C8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38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06A07-23A2-464D-A45E-1599387A53C8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46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EE95E-A778-4228-B7FA-7C0CF07AC27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25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06A07-23A2-464D-A45E-1599387A53C8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33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06A07-23A2-464D-A45E-1599387A53C8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97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>
              <a:solidFill>
                <a:srgbClr val="1B75B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06A07-23A2-464D-A45E-1599387A53C8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4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67406"/>
            <a:ext cx="12188825" cy="64008"/>
          </a:xfrm>
          <a:prstGeom prst="rect">
            <a:avLst/>
          </a:prstGeom>
          <a:solidFill>
            <a:srgbClr val="CDDC29"/>
          </a:solidFill>
          <a:ln>
            <a:solidFill>
              <a:srgbClr val="CDDC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73" y="455573"/>
            <a:ext cx="1963913" cy="66564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3160" y="-37913"/>
            <a:ext cx="12188825" cy="1210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5" y="295185"/>
            <a:ext cx="2302227" cy="78031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3161" y="1314386"/>
            <a:ext cx="12188825" cy="64008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6371" y="4516640"/>
            <a:ext cx="4754880" cy="1253040"/>
          </a:xfrm>
          <a:solidFill>
            <a:schemeClr val="bg1"/>
          </a:solidFill>
        </p:spPr>
        <p:txBody>
          <a:bodyPr lIns="91440" rIns="91440">
            <a:noAutofit/>
          </a:bodyPr>
          <a:lstStyle>
            <a:lvl1pPr marL="0" indent="0" algn="l">
              <a:buNone/>
              <a:defRPr sz="4000" b="1" cap="all" spc="200" baseline="0">
                <a:solidFill>
                  <a:srgbClr val="CDDC29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YOUR NAME (AND POSITION)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16371" y="1800595"/>
            <a:ext cx="4754880" cy="2458870"/>
          </a:xfrm>
          <a:noFill/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rgbClr val="1B75BC"/>
                </a:solidFill>
              </a:defRPr>
            </a:lvl1pPr>
          </a:lstStyle>
          <a:p>
            <a:r>
              <a:rPr lang="en-US" dirty="0"/>
              <a:t>Your presentation title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229235" y="1800595"/>
            <a:ext cx="6411595" cy="396945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a photograph</a:t>
            </a:r>
          </a:p>
        </p:txBody>
      </p:sp>
    </p:spTree>
    <p:extLst>
      <p:ext uri="{BB962C8B-B14F-4D97-AF65-F5344CB8AC3E}">
        <p14:creationId xmlns:p14="http://schemas.microsoft.com/office/powerpoint/2010/main" val="421726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6EAFBC1-2BFB-481B-A894-8CBFCC98FD15}" type="datetimeFigureOut">
              <a:rPr lang="en-GB" smtClean="0"/>
              <a:pPr/>
              <a:t>10/04/2017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2AFAF4B6-159E-4BD7-B280-B92BA52E459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63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CDD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6EAFBC1-2BFB-481B-A894-8CBFCC98FD15}" type="datetimeFigureOut">
              <a:rPr lang="en-GB" smtClean="0"/>
              <a:pPr/>
              <a:t>10/04/2017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2AFAF4B6-159E-4BD7-B280-B92BA52E459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39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6EAFBC1-2BFB-481B-A894-8CBFCC98FD15}" type="datetimeFigureOut">
              <a:rPr lang="en-GB" smtClean="0"/>
              <a:pPr/>
              <a:t>10/04/2017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2AFAF4B6-159E-4BD7-B280-B92BA52E459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8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CDD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6EAFBC1-2BFB-481B-A894-8CBFCC98FD15}" type="datetimeFigureOut">
              <a:rPr lang="en-GB" smtClean="0"/>
              <a:pPr/>
              <a:t>10/04/2017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2AFAF4B6-159E-4BD7-B280-B92BA52E459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34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6EAFBC1-2BFB-481B-A894-8CBFCC98FD15}" type="datetimeFigureOut">
              <a:rPr lang="en-GB" smtClean="0"/>
              <a:pPr/>
              <a:t>10/04/2017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2AFAF4B6-159E-4BD7-B280-B92BA52E459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60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6EAFBC1-2BFB-481B-A894-8CBFCC98FD15}" type="datetimeFigureOut">
              <a:rPr lang="en-GB" smtClean="0"/>
              <a:pPr/>
              <a:t>10/04/2017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2AFAF4B6-159E-4BD7-B280-B92BA52E459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19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6EAFBC1-2BFB-481B-A894-8CBFCC98FD15}" type="datetimeFigureOut">
              <a:rPr lang="en-GB" smtClean="0"/>
              <a:pPr/>
              <a:t>10/04/2017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2AFAF4B6-159E-4BD7-B280-B92BA52E459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3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CDD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6EAFBC1-2BFB-481B-A894-8CBFCC98FD15}" type="datetimeFigureOut">
              <a:rPr lang="en-GB" smtClean="0"/>
              <a:pPr/>
              <a:t>10/04/2017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2AFAF4B6-159E-4BD7-B280-B92BA52E459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48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CDD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6EAFBC1-2BFB-481B-A894-8CBFCC98FD15}" type="datetimeFigureOut">
              <a:rPr lang="en-GB" smtClean="0"/>
              <a:pPr/>
              <a:t>10/04/2017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FAF4B6-159E-4BD7-B280-B92BA52E459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CDD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6EAFBC1-2BFB-481B-A894-8CBFCC98FD15}" type="datetimeFigureOut">
              <a:rPr lang="en-GB" smtClean="0"/>
              <a:pPr/>
              <a:t>10/04/2017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2AFAF4B6-159E-4BD7-B280-B92BA52E459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08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CDD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68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4807" y="1645922"/>
            <a:ext cx="4754880" cy="1900727"/>
          </a:xfrm>
        </p:spPr>
        <p:txBody>
          <a:bodyPr/>
          <a:lstStyle/>
          <a:p>
            <a:r>
              <a:rPr lang="en-GB" b="1" dirty="0"/>
              <a:t>Documented or not?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6371" y="4055974"/>
            <a:ext cx="4754880" cy="77002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3600" cap="none" dirty="0" err="1">
                <a:solidFill>
                  <a:srgbClr val="F7317C"/>
                </a:solidFill>
              </a:rPr>
              <a:t>Bethan</a:t>
            </a:r>
            <a:r>
              <a:rPr lang="en-GB" sz="3600" cap="none" dirty="0">
                <a:solidFill>
                  <a:srgbClr val="F7317C"/>
                </a:solidFill>
              </a:rPr>
              <a:t> </a:t>
            </a:r>
            <a:r>
              <a:rPr lang="en-GB" sz="3600" cap="none" dirty="0" err="1">
                <a:solidFill>
                  <a:srgbClr val="F7317C"/>
                </a:solidFill>
              </a:rPr>
              <a:t>Lant</a:t>
            </a:r>
            <a:endParaRPr lang="en-GB" sz="3600" cap="none" dirty="0">
              <a:solidFill>
                <a:srgbClr val="F7317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6371" y="4893128"/>
            <a:ext cx="458908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E48312"/>
              </a:buClr>
              <a:buSzPct val="100000"/>
            </a:pPr>
            <a:r>
              <a:rPr lang="en-GB" sz="3600" b="1" spc="200" dirty="0">
                <a:solidFill>
                  <a:srgbClr val="F7317C"/>
                </a:solidFill>
                <a:latin typeface="Calibri Light" panose="020F0302020204030204"/>
              </a:rPr>
              <a:t>Casework Manager</a:t>
            </a:r>
          </a:p>
          <a:p>
            <a:endParaRPr lang="en-GB" dirty="0"/>
          </a:p>
        </p:txBody>
      </p:sp>
      <p:pic>
        <p:nvPicPr>
          <p:cNvPr id="7" name="Picture 6" descr="clea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921" y="1540626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0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1126671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</a:pPr>
            <a:endParaRPr lang="en-GB" sz="2800" dirty="0">
              <a:solidFill>
                <a:srgbClr val="1B75B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20643"/>
            <a:ext cx="635000" cy="1657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6275" y="620643"/>
            <a:ext cx="6855725" cy="0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" y="165100"/>
            <a:ext cx="674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7317C"/>
                </a:solidFill>
              </a:rPr>
              <a:t>NTL applications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180407"/>
            <a:ext cx="10933611" cy="393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n-GB" sz="2900" dirty="0">
                <a:solidFill>
                  <a:srgbClr val="1B75BC"/>
                </a:solidFill>
              </a:rPr>
              <a:t>You have Indefinite Leave to Remain (ILR), and therefore ‘No Time Limit’ on your stay in the UK if</a:t>
            </a:r>
          </a:p>
          <a:p>
            <a:pPr defTabSz="457200">
              <a:spcBef>
                <a:spcPct val="20000"/>
              </a:spcBef>
              <a:buFontTx/>
              <a:buChar char="-"/>
            </a:pPr>
            <a:r>
              <a:rPr lang="en-GB" sz="2900" dirty="0">
                <a:solidFill>
                  <a:srgbClr val="1B75BC"/>
                </a:solidFill>
              </a:rPr>
              <a:t>Previously granted ILR; or</a:t>
            </a:r>
          </a:p>
          <a:p>
            <a:pPr defTabSz="457200">
              <a:spcBef>
                <a:spcPct val="20000"/>
              </a:spcBef>
              <a:buFontTx/>
              <a:buChar char="-"/>
            </a:pPr>
            <a:r>
              <a:rPr lang="en-GB" sz="2900" dirty="0">
                <a:solidFill>
                  <a:srgbClr val="1B75BC"/>
                </a:solidFill>
              </a:rPr>
              <a:t>Resident in the UK on 1/1/1973 and have been resident in the UK since that time</a:t>
            </a:r>
          </a:p>
          <a:p>
            <a:pPr defTabSz="457200">
              <a:spcBef>
                <a:spcPct val="20000"/>
              </a:spcBef>
            </a:pPr>
            <a:r>
              <a:rPr lang="en-GB" sz="2900" dirty="0">
                <a:solidFill>
                  <a:srgbClr val="1B75BC"/>
                </a:solidFill>
              </a:rPr>
              <a:t>Since 1983, ILR can be lost if you leave the UK for 2 yrs or more.  Need to prove continuous residence either since 1983 or since your grant of ILR (whichever is later)</a:t>
            </a:r>
          </a:p>
        </p:txBody>
      </p:sp>
    </p:spTree>
    <p:extLst>
      <p:ext uri="{BB962C8B-B14F-4D97-AF65-F5344CB8AC3E}">
        <p14:creationId xmlns:p14="http://schemas.microsoft.com/office/powerpoint/2010/main" val="1924178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1126671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B75BC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65100"/>
            <a:ext cx="67437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7317C"/>
                </a:solidFill>
              </a:rPr>
              <a:t>From Un to Documented </a:t>
            </a:r>
            <a:r>
              <a:rPr lang="en-GB" sz="4400" dirty="0">
                <a:solidFill>
                  <a:srgbClr val="F7317C"/>
                </a:solidFill>
              </a:rPr>
              <a:t>– -Routes out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20643"/>
            <a:ext cx="635000" cy="1657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215447" y="615142"/>
            <a:ext cx="4976553" cy="5501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99069" y="615142"/>
            <a:ext cx="5092931" cy="5501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2015" y="1479665"/>
            <a:ext cx="11321934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n-GB" sz="2400" dirty="0">
                <a:solidFill>
                  <a:srgbClr val="1B75BC"/>
                </a:solidFill>
              </a:rPr>
              <a:t> - In the UK for 20 years or more?;</a:t>
            </a:r>
          </a:p>
          <a:p>
            <a:pPr defTabSz="457200">
              <a:spcBef>
                <a:spcPct val="20000"/>
              </a:spcBef>
              <a:buFontTx/>
              <a:buChar char="-"/>
            </a:pPr>
            <a:r>
              <a:rPr lang="en-GB" sz="2400" dirty="0">
                <a:solidFill>
                  <a:srgbClr val="1B75BC"/>
                </a:solidFill>
              </a:rPr>
              <a:t>18 or over but under 25 who has lived in the UK for half of their life?</a:t>
            </a:r>
          </a:p>
          <a:p>
            <a:pPr defTabSz="457200">
              <a:spcBef>
                <a:spcPct val="20000"/>
              </a:spcBef>
              <a:buFontTx/>
              <a:buChar char="-"/>
            </a:pPr>
            <a:r>
              <a:rPr lang="en-GB" sz="2400" dirty="0">
                <a:solidFill>
                  <a:srgbClr val="1B75BC"/>
                </a:solidFill>
              </a:rPr>
              <a:t>Previously granted some form of leave which has now expired?</a:t>
            </a:r>
          </a:p>
          <a:p>
            <a:pPr defTabSz="457200">
              <a:spcBef>
                <a:spcPct val="20000"/>
              </a:spcBef>
              <a:buFontTx/>
              <a:buChar char="-"/>
            </a:pPr>
            <a:r>
              <a:rPr lang="en-GB" sz="2400" dirty="0">
                <a:solidFill>
                  <a:srgbClr val="1B75BC"/>
                </a:solidFill>
              </a:rPr>
              <a:t>Sole carer of a child who is a British citizen or settled in the UK or parental relationship with such a child?</a:t>
            </a:r>
          </a:p>
          <a:p>
            <a:pPr defTabSz="457200">
              <a:spcBef>
                <a:spcPct val="20000"/>
              </a:spcBef>
              <a:buFontTx/>
              <a:buChar char="-"/>
            </a:pPr>
            <a:r>
              <a:rPr lang="en-GB" sz="2400" dirty="0">
                <a:solidFill>
                  <a:srgbClr val="1B75BC"/>
                </a:solidFill>
              </a:rPr>
              <a:t>Face persecution, torture etc if they return to their home country?</a:t>
            </a:r>
          </a:p>
          <a:p>
            <a:pPr defTabSz="457200">
              <a:spcBef>
                <a:spcPct val="20000"/>
              </a:spcBef>
              <a:buFontTx/>
              <a:buChar char="-"/>
            </a:pPr>
            <a:r>
              <a:rPr lang="en-GB" sz="2400" dirty="0">
                <a:solidFill>
                  <a:srgbClr val="1B75BC"/>
                </a:solidFill>
              </a:rPr>
              <a:t>‘Stateless’, </a:t>
            </a:r>
            <a:r>
              <a:rPr lang="en-GB" sz="2400" dirty="0" err="1">
                <a:solidFill>
                  <a:srgbClr val="1B75BC"/>
                </a:solidFill>
              </a:rPr>
              <a:t>ie</a:t>
            </a:r>
            <a:r>
              <a:rPr lang="en-GB" sz="2400" dirty="0">
                <a:solidFill>
                  <a:srgbClr val="1B75BC"/>
                </a:solidFill>
              </a:rPr>
              <a:t> no country will accept them</a:t>
            </a:r>
          </a:p>
          <a:p>
            <a:pPr defTabSz="457200">
              <a:spcBef>
                <a:spcPct val="20000"/>
              </a:spcBef>
              <a:buFontTx/>
              <a:buChar char="-"/>
            </a:pPr>
            <a:r>
              <a:rPr lang="en-GB" sz="2400" dirty="0">
                <a:solidFill>
                  <a:srgbClr val="1B75BC"/>
                </a:solidFill>
              </a:rPr>
              <a:t>Trafficked?</a:t>
            </a:r>
          </a:p>
          <a:p>
            <a:pPr defTabSz="457200">
              <a:spcBef>
                <a:spcPct val="20000"/>
              </a:spcBef>
              <a:buFontTx/>
              <a:buChar char="-"/>
            </a:pPr>
            <a:r>
              <a:rPr lang="en-GB" sz="2400" dirty="0">
                <a:solidFill>
                  <a:srgbClr val="1B75BC"/>
                </a:solidFill>
              </a:rPr>
              <a:t>Previously family member of an EEA national exercising treaty rights?</a:t>
            </a:r>
          </a:p>
          <a:p>
            <a:pPr defTabSz="457200">
              <a:spcBef>
                <a:spcPct val="20000"/>
              </a:spcBef>
            </a:pPr>
            <a:r>
              <a:rPr lang="en-GB" sz="2400" dirty="0">
                <a:solidFill>
                  <a:srgbClr val="1B75BC"/>
                </a:solidFill>
              </a:rPr>
              <a:t>- Spouse who has experienced DV?</a:t>
            </a:r>
          </a:p>
        </p:txBody>
      </p:sp>
    </p:spTree>
    <p:extLst>
      <p:ext uri="{BB962C8B-B14F-4D97-AF65-F5344CB8AC3E}">
        <p14:creationId xmlns:p14="http://schemas.microsoft.com/office/powerpoint/2010/main" val="1150046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047404"/>
            <a:ext cx="11266714" cy="507875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B75BC"/>
                </a:solidFill>
              </a:rPr>
              <a:t> </a:t>
            </a:r>
            <a:r>
              <a:rPr lang="en-GB" sz="3100" dirty="0">
                <a:solidFill>
                  <a:srgbClr val="1B75BC"/>
                </a:solidFill>
              </a:rPr>
              <a:t>No legal aid except for asylum/humanitarian cases, trafficking, some DV</a:t>
            </a:r>
          </a:p>
          <a:p>
            <a:pPr defTabSz="457200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100" dirty="0">
                <a:solidFill>
                  <a:srgbClr val="1B75BC"/>
                </a:solidFill>
              </a:rPr>
              <a:t>Fees &amp; fee waivers - £811 application fee + £500 Immigration Health Surcharge </a:t>
            </a:r>
          </a:p>
          <a:p>
            <a:pPr defTabSz="457200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100" dirty="0">
                <a:solidFill>
                  <a:srgbClr val="1B75BC"/>
                </a:solidFill>
              </a:rPr>
              <a:t>Evidence – long residence/half life</a:t>
            </a:r>
          </a:p>
          <a:p>
            <a:pPr defTabSz="457200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100" dirty="0">
                <a:solidFill>
                  <a:srgbClr val="1B75BC"/>
                </a:solidFill>
              </a:rPr>
              <a:t>Has the case already been made?  In which case, what has changed?</a:t>
            </a:r>
          </a:p>
          <a:p>
            <a:pPr defTabSz="457200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100" dirty="0">
                <a:solidFill>
                  <a:srgbClr val="1B75BC"/>
                </a:solidFill>
              </a:rPr>
              <a:t>Asylum claims – in person to either Croydon (first applications) or Liverpool (fresh applications)</a:t>
            </a:r>
          </a:p>
          <a:p>
            <a:pPr defTabSz="457200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100" dirty="0">
                <a:solidFill>
                  <a:srgbClr val="1B75BC"/>
                </a:solidFill>
              </a:rPr>
              <a:t>Criminal record/ civil penalties</a:t>
            </a:r>
          </a:p>
          <a:p>
            <a:pPr defTabSz="457200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100" dirty="0">
                <a:solidFill>
                  <a:srgbClr val="1B75BC"/>
                </a:solidFill>
              </a:rPr>
              <a:t>NHS debts</a:t>
            </a:r>
          </a:p>
          <a:p>
            <a:pPr defTabSz="457200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3100" dirty="0">
                <a:solidFill>
                  <a:srgbClr val="1B75BC"/>
                </a:solidFill>
              </a:rPr>
              <a:t>Stability/capacity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20643"/>
            <a:ext cx="635000" cy="1657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68389" y="620643"/>
            <a:ext cx="7123611" cy="0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25585" y="620643"/>
            <a:ext cx="9066415" cy="11124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0" y="165100"/>
            <a:ext cx="674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7317C"/>
                </a:solidFill>
              </a:rPr>
              <a:t>Barriers</a:t>
            </a:r>
          </a:p>
        </p:txBody>
      </p:sp>
    </p:spTree>
    <p:extLst>
      <p:ext uri="{BB962C8B-B14F-4D97-AF65-F5344CB8AC3E}">
        <p14:creationId xmlns:p14="http://schemas.microsoft.com/office/powerpoint/2010/main" val="2721450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11266714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B75BC"/>
                </a:solidFill>
              </a:rPr>
              <a:t>Many undocumented migrants don’t have a case they can make for permission to stay</a:t>
            </a:r>
          </a:p>
          <a:p>
            <a:pPr defTabSz="457200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B75BC"/>
                </a:solidFill>
              </a:rPr>
              <a:t>No obligation on voluntary agencies to report people. Not against the law to provide services to undocumented migrants</a:t>
            </a:r>
          </a:p>
          <a:p>
            <a:pPr defTabSz="457200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B75BC"/>
                </a:solidFill>
              </a:rPr>
              <a:t>Must not advise them to do anything which is against the law.  Can explain options.</a:t>
            </a:r>
          </a:p>
          <a:p>
            <a:pPr defTabSz="457200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B75BC"/>
                </a:solidFill>
              </a:rPr>
              <a:t> Assisted voluntary return – now run by the Home Office</a:t>
            </a:r>
          </a:p>
          <a:p>
            <a:pPr defTabSz="457200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B75BC"/>
                </a:solidFill>
              </a:rPr>
              <a:t>If chose to remain in the UK without documents must be aware of the risks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65100"/>
            <a:ext cx="674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7317C"/>
                </a:solidFill>
              </a:rPr>
              <a:t>No case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20643"/>
            <a:ext cx="635000" cy="1657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35286" y="620643"/>
            <a:ext cx="7456714" cy="0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25585" y="620643"/>
            <a:ext cx="9066415" cy="11124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049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" b="22619"/>
          <a:stretch/>
        </p:blipFill>
        <p:spPr>
          <a:xfrm>
            <a:off x="0" y="-38100"/>
            <a:ext cx="12192000" cy="6370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8621" y="4436482"/>
            <a:ext cx="8354757" cy="1569660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9600" b="1" dirty="0">
                <a:solidFill>
                  <a:srgbClr val="CDDC29"/>
                </a:solidFill>
              </a:rPr>
              <a:t>EXPERT ADVICE</a:t>
            </a:r>
          </a:p>
        </p:txBody>
      </p:sp>
    </p:spTree>
    <p:extLst>
      <p:ext uri="{BB962C8B-B14F-4D97-AF65-F5344CB8AC3E}">
        <p14:creationId xmlns:p14="http://schemas.microsoft.com/office/powerpoint/2010/main" val="3965587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65100"/>
            <a:ext cx="674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7317C"/>
                </a:solidFill>
              </a:rPr>
              <a:t>Advice services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620643"/>
            <a:ext cx="635000" cy="1657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991100" y="620643"/>
            <a:ext cx="7200900" cy="0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1138" y="1476833"/>
            <a:ext cx="116967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B75BC"/>
                </a:solidFill>
              </a:rPr>
              <a:t>Free, independent and confidential advice and casework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B75BC"/>
                </a:solidFill>
              </a:rPr>
              <a:t>Drop-in advice sessions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B75BC"/>
                </a:solidFill>
              </a:rPr>
              <a:t>Telephone advice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B75BC"/>
                </a:solidFill>
              </a:rPr>
              <a:t>Advice and training for other agencies</a:t>
            </a:r>
          </a:p>
        </p:txBody>
      </p:sp>
    </p:spTree>
    <p:extLst>
      <p:ext uri="{BB962C8B-B14F-4D97-AF65-F5344CB8AC3E}">
        <p14:creationId xmlns:p14="http://schemas.microsoft.com/office/powerpoint/2010/main" val="15054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1126671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1B75BC"/>
              </a:buClr>
              <a:buNone/>
            </a:pPr>
            <a:r>
              <a:rPr lang="en-GB" sz="3200" dirty="0">
                <a:solidFill>
                  <a:srgbClr val="0070C0"/>
                </a:solidFill>
              </a:rPr>
              <a:t>The Immigration Act 1971 introduced the concept of people ‘subject to immigration control’</a:t>
            </a:r>
          </a:p>
          <a:p>
            <a:pPr>
              <a:spcAft>
                <a:spcPts val="1200"/>
              </a:spcAft>
              <a:buClr>
                <a:srgbClr val="1B75BC"/>
              </a:buClr>
              <a:buNone/>
            </a:pPr>
            <a:r>
              <a:rPr lang="en-GB" sz="3200" dirty="0">
                <a:solidFill>
                  <a:srgbClr val="0070C0"/>
                </a:solidFill>
              </a:rPr>
              <a:t>People with a ‘right of abode’ in the UK are not subject to immigration control.  Everyone else is.</a:t>
            </a:r>
          </a:p>
          <a:p>
            <a:pPr>
              <a:spcAft>
                <a:spcPts val="1200"/>
              </a:spcAft>
              <a:buClr>
                <a:srgbClr val="1B75BC"/>
              </a:buClr>
              <a:buNone/>
            </a:pPr>
            <a:r>
              <a:rPr lang="en-GB" sz="3200" dirty="0">
                <a:solidFill>
                  <a:srgbClr val="0070C0"/>
                </a:solidFill>
              </a:rPr>
              <a:t>Right of abode = right to live in UK and come and go freely</a:t>
            </a:r>
          </a:p>
          <a:p>
            <a:pPr>
              <a:spcAft>
                <a:spcPts val="1200"/>
              </a:spcAft>
              <a:buClr>
                <a:srgbClr val="1B75BC"/>
              </a:buClr>
              <a:buNone/>
            </a:pP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5100"/>
            <a:ext cx="674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7317C"/>
                </a:solidFill>
              </a:rPr>
              <a:t>‘Subject to immigration control’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20643"/>
            <a:ext cx="635000" cy="1657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631084" y="620643"/>
            <a:ext cx="4560916" cy="11124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87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40822" y="1267690"/>
            <a:ext cx="1126671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75BC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  </a:t>
            </a:r>
            <a:r>
              <a:rPr lang="en-GB" sz="3200" dirty="0">
                <a:solidFill>
                  <a:srgbClr val="0070C0"/>
                </a:solidFill>
              </a:rPr>
              <a:t>British citizens</a:t>
            </a:r>
          </a:p>
          <a:p>
            <a:pPr>
              <a:buClr>
                <a:srgbClr val="1B75BC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</a:rPr>
              <a:t> Some Commonwealth citizens with a right of abode</a:t>
            </a:r>
          </a:p>
          <a:p>
            <a:pPr>
              <a:buClr>
                <a:srgbClr val="1B75BC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</a:rPr>
              <a:t> EEA citizens (and specified family members) who are lawfully exercising treaty rights</a:t>
            </a:r>
          </a:p>
          <a:p>
            <a:pPr>
              <a:buClr>
                <a:srgbClr val="1B75BC"/>
              </a:buClr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5100"/>
            <a:ext cx="674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7317C"/>
                </a:solidFill>
              </a:rPr>
              <a:t>Who has a right of abode?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20643"/>
            <a:ext cx="635000" cy="1657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246189" y="603850"/>
            <a:ext cx="4623758" cy="17252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24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1126671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1B75BC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</a:rPr>
              <a:t> No right of abode = ‘subject to immigration control’</a:t>
            </a:r>
          </a:p>
          <a:p>
            <a:pPr>
              <a:spcAft>
                <a:spcPts val="1200"/>
              </a:spcAft>
              <a:buClr>
                <a:srgbClr val="1B75BC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</a:rPr>
              <a:t>Need permission from the Home Office to be present in the UK</a:t>
            </a:r>
          </a:p>
          <a:p>
            <a:pPr>
              <a:spcAft>
                <a:spcPts val="1200"/>
              </a:spcAft>
              <a:buClr>
                <a:srgbClr val="1B75BC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</a:rPr>
              <a:t>If you do not have  permission or are in breach of permission that you hold you are not in the UK legally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65100"/>
            <a:ext cx="674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7317C"/>
                </a:solidFill>
              </a:rPr>
              <a:t>Documented or Un?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20643"/>
            <a:ext cx="635000" cy="1657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55642" y="620643"/>
            <a:ext cx="5436358" cy="0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82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418" y="292169"/>
            <a:ext cx="6084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1B75BC"/>
                </a:solidFill>
              </a:rPr>
              <a:t>Illegal entrants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0950" y="2294906"/>
            <a:ext cx="439510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4400" b="1" dirty="0">
                <a:solidFill>
                  <a:srgbClr val="F7317C"/>
                </a:solidFill>
              </a:rPr>
              <a:t>Undocumented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027" y="1416249"/>
            <a:ext cx="6084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1B75BC"/>
                </a:solidFill>
              </a:rPr>
              <a:t>Overstayers</a:t>
            </a:r>
            <a:endParaRPr lang="en-GB" sz="4400" dirty="0">
              <a:solidFill>
                <a:srgbClr val="1B75B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574" y="2326775"/>
            <a:ext cx="38017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1B75BC"/>
                </a:solidFill>
              </a:rPr>
              <a:t>Refused asylum seekers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889" y="3666907"/>
            <a:ext cx="40732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1B75BC"/>
                </a:solidFill>
              </a:rPr>
              <a:t>Person in breach of visa </a:t>
            </a:r>
          </a:p>
          <a:p>
            <a:endParaRPr lang="en-GB" sz="4400" dirty="0">
              <a:solidFill>
                <a:srgbClr val="1B75B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575" y="4953619"/>
            <a:ext cx="6084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1B75BC"/>
                </a:solidFill>
              </a:rPr>
              <a:t>Trafficked persons (sometimes)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078049" y="691368"/>
            <a:ext cx="3229884" cy="1267690"/>
          </a:xfrm>
          <a:prstGeom prst="straightConnector1">
            <a:avLst/>
          </a:prstGeom>
          <a:ln w="57150">
            <a:solidFill>
              <a:srgbClr val="CDDC29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73484" y="3712815"/>
            <a:ext cx="3415288" cy="792683"/>
          </a:xfrm>
          <a:prstGeom prst="straightConnector1">
            <a:avLst/>
          </a:prstGeom>
          <a:ln w="57150">
            <a:solidFill>
              <a:srgbClr val="CDDC29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14397" y="1810542"/>
            <a:ext cx="3500518" cy="783098"/>
          </a:xfrm>
          <a:prstGeom prst="straightConnector1">
            <a:avLst/>
          </a:prstGeom>
          <a:ln w="57150">
            <a:solidFill>
              <a:srgbClr val="CDDC29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13486" y="3107806"/>
            <a:ext cx="3201429" cy="5508"/>
          </a:xfrm>
          <a:prstGeom prst="straightConnector1">
            <a:avLst/>
          </a:prstGeom>
          <a:ln w="57150">
            <a:solidFill>
              <a:srgbClr val="CDDC29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27930" y="4278897"/>
            <a:ext cx="3044470" cy="1360647"/>
          </a:xfrm>
          <a:prstGeom prst="straightConnector1">
            <a:avLst/>
          </a:prstGeom>
          <a:ln w="57150">
            <a:solidFill>
              <a:srgbClr val="CDDC29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83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1126671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00000"/>
              </a:lnSpc>
              <a:spcAft>
                <a:spcPts val="1800"/>
              </a:spcAft>
              <a:buClrTx/>
              <a:buSzTx/>
              <a:buFont typeface="Calibri" panose="020F0502020204030204" pitchFamily="34" charset="0"/>
              <a:buNone/>
            </a:pPr>
            <a:r>
              <a:rPr lang="en-GB" sz="3200" dirty="0">
                <a:solidFill>
                  <a:srgbClr val="1B75BC"/>
                </a:solidFill>
              </a:rPr>
              <a:t>A person may have a right to be here but if they do not have the proof then  are de facto ‘undocumented’</a:t>
            </a:r>
          </a:p>
          <a:p>
            <a:pPr marL="0" indent="0" defTabSz="457200">
              <a:lnSpc>
                <a:spcPct val="100000"/>
              </a:lnSpc>
              <a:spcAft>
                <a:spcPts val="1800"/>
              </a:spcAft>
              <a:buClrTx/>
              <a:buSzTx/>
              <a:buFont typeface="Calibri" panose="020F0502020204030204" pitchFamily="34" charset="0"/>
              <a:buNone/>
            </a:pPr>
            <a:r>
              <a:rPr lang="en-GB" sz="3200" dirty="0">
                <a:solidFill>
                  <a:srgbClr val="1B75BC"/>
                </a:solidFill>
              </a:rPr>
              <a:t>Getting replacement documents can be as onerous, time consuming and expensive as making an immigration application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65100"/>
            <a:ext cx="674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7317C"/>
                </a:solidFill>
              </a:rPr>
              <a:t>Can you prove it?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20643"/>
            <a:ext cx="635000" cy="1657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03273" y="615142"/>
            <a:ext cx="6788727" cy="5501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53149" y="615142"/>
            <a:ext cx="6738851" cy="5501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137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1126671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48312"/>
              </a:buClr>
            </a:pPr>
            <a:endParaRPr lang="en-GB" sz="2800" dirty="0">
              <a:solidFill>
                <a:srgbClr val="0070C0"/>
              </a:solidFill>
            </a:endParaRPr>
          </a:p>
          <a:p>
            <a:pPr>
              <a:buClr>
                <a:srgbClr val="E48312"/>
              </a:buClr>
            </a:pPr>
            <a:endParaRPr lang="en-GB" sz="2800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5100"/>
            <a:ext cx="6743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7317C"/>
                </a:solidFill>
              </a:rPr>
              <a:t>“I’m undocumented.  </a:t>
            </a:r>
          </a:p>
          <a:p>
            <a:r>
              <a:rPr lang="en-GB" sz="4400" dirty="0">
                <a:solidFill>
                  <a:srgbClr val="F7317C"/>
                </a:solidFill>
              </a:rPr>
              <a:t>What are my options?”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20643"/>
            <a:ext cx="635000" cy="1657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001789" y="620643"/>
            <a:ext cx="6190211" cy="11124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752600"/>
            <a:ext cx="1126671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Clr>
                <a:srgbClr val="1B75BC"/>
              </a:buClr>
              <a:buFont typeface="Calibri" panose="020F0502020204030204" pitchFamily="34" charset="0"/>
              <a:buNone/>
            </a:pPr>
            <a:r>
              <a:rPr lang="en-GB" sz="3200" dirty="0">
                <a:solidFill>
                  <a:srgbClr val="0070C0"/>
                </a:solidFill>
              </a:rPr>
              <a:t> - Have status but have no documents - application for replacement documents</a:t>
            </a:r>
          </a:p>
          <a:p>
            <a:pPr marL="0" indent="0">
              <a:spcAft>
                <a:spcPts val="1800"/>
              </a:spcAft>
              <a:buClr>
                <a:srgbClr val="1B75BC"/>
              </a:buClr>
              <a:buFontTx/>
              <a:buChar char="-"/>
            </a:pPr>
            <a:r>
              <a:rPr lang="en-GB" sz="3200" dirty="0">
                <a:solidFill>
                  <a:srgbClr val="0070C0"/>
                </a:solidFill>
              </a:rPr>
              <a:t>No status - is there an immigration application that you can make?</a:t>
            </a:r>
          </a:p>
          <a:p>
            <a:pPr marL="0" indent="0">
              <a:spcAft>
                <a:spcPts val="1800"/>
              </a:spcAft>
              <a:buClr>
                <a:srgbClr val="1B75BC"/>
              </a:buClr>
              <a:buNone/>
            </a:pPr>
            <a:r>
              <a:rPr lang="en-GB" sz="3200" dirty="0">
                <a:solidFill>
                  <a:srgbClr val="0070C0"/>
                </a:solidFill>
              </a:rPr>
              <a:t>- No immigration application you can make your choice is...</a:t>
            </a:r>
          </a:p>
        </p:txBody>
      </p:sp>
    </p:spTree>
    <p:extLst>
      <p:ext uri="{BB962C8B-B14F-4D97-AF65-F5344CB8AC3E}">
        <p14:creationId xmlns:p14="http://schemas.microsoft.com/office/powerpoint/2010/main" val="288129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889" y="214416"/>
            <a:ext cx="5644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1B75BC"/>
                </a:solidFill>
              </a:rPr>
              <a:t>OUR VISION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2266" y="283321"/>
            <a:ext cx="98827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2000" b="1" dirty="0">
                <a:solidFill>
                  <a:srgbClr val="CDDC29"/>
                </a:solidFill>
              </a:rPr>
              <a:t>SHOULD I STAY OR SHOULD I GO?</a:t>
            </a:r>
          </a:p>
        </p:txBody>
      </p:sp>
    </p:spTree>
    <p:extLst>
      <p:ext uri="{BB962C8B-B14F-4D97-AF65-F5344CB8AC3E}">
        <p14:creationId xmlns:p14="http://schemas.microsoft.com/office/powerpoint/2010/main" val="3739555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1126671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</a:pPr>
            <a:endParaRPr lang="en-GB" sz="2800" dirty="0">
              <a:solidFill>
                <a:srgbClr val="1B75B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20643"/>
            <a:ext cx="635000" cy="1657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0764" y="615142"/>
            <a:ext cx="7121236" cy="5501"/>
          </a:xfrm>
          <a:prstGeom prst="line">
            <a:avLst/>
          </a:prstGeom>
          <a:ln w="38100">
            <a:solidFill>
              <a:srgbClr val="1B7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" y="165100"/>
            <a:ext cx="6743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7317C"/>
                </a:solidFill>
              </a:rPr>
              <a:t>Obtaining status documents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603465"/>
            <a:ext cx="10933611" cy="339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  <a:buFontTx/>
              <a:buChar char="-"/>
            </a:pPr>
            <a:r>
              <a:rPr lang="en-GB" sz="2900" dirty="0">
                <a:solidFill>
                  <a:srgbClr val="1B75BC"/>
                </a:solidFill>
              </a:rPr>
              <a:t>Can make a Subject Access Request (SAR) to UKVI – Fast track or standard</a:t>
            </a:r>
          </a:p>
          <a:p>
            <a:pPr defTabSz="457200">
              <a:spcBef>
                <a:spcPct val="20000"/>
              </a:spcBef>
              <a:buFontTx/>
              <a:buChar char="-"/>
            </a:pPr>
            <a:r>
              <a:rPr lang="en-GB" sz="2900" dirty="0">
                <a:solidFill>
                  <a:srgbClr val="1B75BC"/>
                </a:solidFill>
              </a:rPr>
              <a:t>Refugee who previously held a paper status documents OR any person who has previously held a Biometric Residence Permit (BRP) which has been lost, stolen or damaged - apply for a new BRP</a:t>
            </a:r>
          </a:p>
          <a:p>
            <a:pPr defTabSz="457200">
              <a:spcBef>
                <a:spcPct val="20000"/>
              </a:spcBef>
              <a:buFontTx/>
              <a:buChar char="-"/>
            </a:pPr>
            <a:r>
              <a:rPr lang="en-GB" sz="2900" dirty="0">
                <a:solidFill>
                  <a:srgbClr val="1B75BC"/>
                </a:solidFill>
              </a:rPr>
              <a:t>Person who holds or believes they may hold Indefinite Leave to Remain but have never held a BRP - ‘No Time Limit’ (NTL) application</a:t>
            </a:r>
          </a:p>
        </p:txBody>
      </p:sp>
    </p:spTree>
    <p:extLst>
      <p:ext uri="{BB962C8B-B14F-4D97-AF65-F5344CB8AC3E}">
        <p14:creationId xmlns:p14="http://schemas.microsoft.com/office/powerpoint/2010/main" val="36175562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example" id="{061C9ADF-F5AB-418E-871B-F605B982A41F}" vid="{8E206F13-FCBE-46AC-8326-02F132D226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example2</Template>
  <TotalTime>1541</TotalTime>
  <Words>741</Words>
  <Application>Microsoft Office PowerPoint</Application>
  <PresentationFormat>Widescreen</PresentationFormat>
  <Paragraphs>83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Retrospect</vt:lpstr>
      <vt:lpstr>Documented or not?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for migrants</dc:title>
  <dc:creator>Sam Waller</dc:creator>
  <cp:lastModifiedBy>natalie.king</cp:lastModifiedBy>
  <cp:revision>127</cp:revision>
  <dcterms:created xsi:type="dcterms:W3CDTF">2016-04-07T14:45:39Z</dcterms:created>
  <dcterms:modified xsi:type="dcterms:W3CDTF">2017-04-10T08:26:26Z</dcterms:modified>
</cp:coreProperties>
</file>