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0" r:id="rId2"/>
    <p:sldId id="272" r:id="rId3"/>
    <p:sldId id="274" r:id="rId4"/>
    <p:sldId id="275" r:id="rId5"/>
    <p:sldId id="273" r:id="rId6"/>
    <p:sldId id="258" r:id="rId7"/>
    <p:sldId id="277" r:id="rId8"/>
    <p:sldId id="261" r:id="rId9"/>
    <p:sldId id="278" r:id="rId10"/>
    <p:sldId id="259" r:id="rId11"/>
    <p:sldId id="279" r:id="rId12"/>
    <p:sldId id="280" r:id="rId13"/>
    <p:sldId id="276" r:id="rId14"/>
    <p:sldId id="260" r:id="rId15"/>
    <p:sldId id="262" r:id="rId16"/>
    <p:sldId id="281" r:id="rId17"/>
    <p:sldId id="263" r:id="rId18"/>
    <p:sldId id="266" r:id="rId19"/>
    <p:sldId id="267" r:id="rId20"/>
    <p:sldId id="268"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60813" autoAdjust="0"/>
  </p:normalViewPr>
  <p:slideViewPr>
    <p:cSldViewPr snapToGrid="0">
      <p:cViewPr varScale="1">
        <p:scale>
          <a:sx n="42" d="100"/>
          <a:sy n="42" d="100"/>
        </p:scale>
        <p:origin x="14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5D15384-903B-4B15-9873-2CBB6DF95A2B}" type="datetimeFigureOut">
              <a:rPr lang="en-GB" smtClean="0"/>
              <a:pPr/>
              <a:t>10/04/2017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3FFABFC-A70D-42A8-B582-3A4F8D2AEC2C}" type="slidenum">
              <a:rPr lang="en-GB" smtClean="0"/>
              <a:pPr/>
              <a:t>‹#›</a:t>
            </a:fld>
            <a:endParaRPr lang="en-GB"/>
          </a:p>
        </p:txBody>
      </p:sp>
    </p:spTree>
    <p:extLst>
      <p:ext uri="{BB962C8B-B14F-4D97-AF65-F5344CB8AC3E}">
        <p14:creationId xmlns:p14="http://schemas.microsoft.com/office/powerpoint/2010/main" val="3124454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77AC953-4EF9-4D37-9FFD-D2634D4834B1}" type="datetimeFigureOut">
              <a:rPr lang="en-GB" smtClean="0"/>
              <a:pPr/>
              <a:t>10/04/2017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CF6DA2B-565F-4075-AB78-5AA2ECE7BC79}" type="slidenum">
              <a:rPr lang="en-GB" smtClean="0"/>
              <a:pPr/>
              <a:t>‹#›</a:t>
            </a:fld>
            <a:endParaRPr lang="en-GB"/>
          </a:p>
        </p:txBody>
      </p:sp>
    </p:spTree>
    <p:extLst>
      <p:ext uri="{BB962C8B-B14F-4D97-AF65-F5344CB8AC3E}">
        <p14:creationId xmlns:p14="http://schemas.microsoft.com/office/powerpoint/2010/main" val="14505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8EBE1B-6784-4D3B-A73B-8901D322C82E}" type="slidenum">
              <a:rPr lang="en-GB" smtClean="0"/>
              <a:pPr/>
              <a:t>1</a:t>
            </a:fld>
            <a:endParaRPr lang="en-GB"/>
          </a:p>
        </p:txBody>
      </p:sp>
    </p:spTree>
    <p:extLst>
      <p:ext uri="{BB962C8B-B14F-4D97-AF65-F5344CB8AC3E}">
        <p14:creationId xmlns:p14="http://schemas.microsoft.com/office/powerpoint/2010/main" val="157678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F6DA2B-565F-4075-AB78-5AA2ECE7BC79}" type="slidenum">
              <a:rPr lang="en-GB" smtClean="0"/>
              <a:pPr/>
              <a:t>2</a:t>
            </a:fld>
            <a:endParaRPr lang="en-GB"/>
          </a:p>
        </p:txBody>
      </p:sp>
    </p:spTree>
    <p:extLst>
      <p:ext uri="{BB962C8B-B14F-4D97-AF65-F5344CB8AC3E}">
        <p14:creationId xmlns:p14="http://schemas.microsoft.com/office/powerpoint/2010/main" val="1492014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F6DA2B-565F-4075-AB78-5AA2ECE7BC79}" type="slidenum">
              <a:rPr lang="en-GB" smtClean="0"/>
              <a:pPr/>
              <a:t>3</a:t>
            </a:fld>
            <a:endParaRPr lang="en-GB"/>
          </a:p>
        </p:txBody>
      </p:sp>
    </p:spTree>
    <p:extLst>
      <p:ext uri="{BB962C8B-B14F-4D97-AF65-F5344CB8AC3E}">
        <p14:creationId xmlns:p14="http://schemas.microsoft.com/office/powerpoint/2010/main" val="1186514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F6DA2B-565F-4075-AB78-5AA2ECE7BC79}" type="slidenum">
              <a:rPr lang="en-GB" smtClean="0"/>
              <a:pPr/>
              <a:t>4</a:t>
            </a:fld>
            <a:endParaRPr lang="en-GB"/>
          </a:p>
        </p:txBody>
      </p:sp>
    </p:spTree>
    <p:extLst>
      <p:ext uri="{BB962C8B-B14F-4D97-AF65-F5344CB8AC3E}">
        <p14:creationId xmlns:p14="http://schemas.microsoft.com/office/powerpoint/2010/main" val="866179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F6DA2B-565F-4075-AB78-5AA2ECE7BC79}" type="slidenum">
              <a:rPr lang="en-GB" smtClean="0"/>
              <a:pPr/>
              <a:t>10</a:t>
            </a:fld>
            <a:endParaRPr lang="en-GB"/>
          </a:p>
        </p:txBody>
      </p:sp>
    </p:spTree>
    <p:extLst>
      <p:ext uri="{BB962C8B-B14F-4D97-AF65-F5344CB8AC3E}">
        <p14:creationId xmlns:p14="http://schemas.microsoft.com/office/powerpoint/2010/main" val="423788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55567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308168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2416613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294660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2633047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2058097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177693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381731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398168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2559219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1D108A-3D8C-4BED-8832-F79673913DEF}" type="datetimeFigureOut">
              <a:rPr lang="en-GB" smtClean="0"/>
              <a:pPr/>
              <a:t>10/04/2017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8F179-4082-44E9-B6EE-444686E430C5}" type="slidenum">
              <a:rPr lang="en-GB" smtClean="0"/>
              <a:pPr/>
              <a:t>‹#›</a:t>
            </a:fld>
            <a:endParaRPr lang="en-GB"/>
          </a:p>
        </p:txBody>
      </p:sp>
    </p:spTree>
    <p:extLst>
      <p:ext uri="{BB962C8B-B14F-4D97-AF65-F5344CB8AC3E}">
        <p14:creationId xmlns:p14="http://schemas.microsoft.com/office/powerpoint/2010/main" val="296339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D108A-3D8C-4BED-8832-F79673913DEF}" type="datetimeFigureOut">
              <a:rPr lang="en-GB" smtClean="0"/>
              <a:pPr/>
              <a:t>10/04/2017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8F179-4082-44E9-B6EE-444686E430C5}" type="slidenum">
              <a:rPr lang="en-GB" smtClean="0"/>
              <a:pPr/>
              <a:t>‹#›</a:t>
            </a:fld>
            <a:endParaRPr lang="en-GB"/>
          </a:p>
        </p:txBody>
      </p:sp>
    </p:spTree>
    <p:extLst>
      <p:ext uri="{BB962C8B-B14F-4D97-AF65-F5344CB8AC3E}">
        <p14:creationId xmlns:p14="http://schemas.microsoft.com/office/powerpoint/2010/main" val="1850288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reetlink.org.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naccom.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586" y="2001168"/>
            <a:ext cx="9144000" cy="2387600"/>
          </a:xfrm>
        </p:spPr>
        <p:txBody>
          <a:bodyPr>
            <a:normAutofit fontScale="90000"/>
          </a:bodyPr>
          <a:lstStyle/>
          <a:p>
            <a:pPr algn="l"/>
            <a:r>
              <a:rPr lang="en-GB" b="1" i="1" dirty="0">
                <a:solidFill>
                  <a:schemeClr val="accent6">
                    <a:lumMod val="50000"/>
                  </a:schemeClr>
                </a:solidFill>
              </a:rPr>
              <a:t>Keeping body and soul together </a:t>
            </a:r>
            <a:br>
              <a:rPr lang="en-GB" b="1" dirty="0">
                <a:solidFill>
                  <a:schemeClr val="accent6">
                    <a:lumMod val="50000"/>
                  </a:schemeClr>
                </a:solidFill>
              </a:rPr>
            </a:br>
            <a:br>
              <a:rPr lang="en-GB" b="1" dirty="0">
                <a:solidFill>
                  <a:schemeClr val="accent6">
                    <a:lumMod val="50000"/>
                  </a:schemeClr>
                </a:solidFill>
              </a:rPr>
            </a:br>
            <a:r>
              <a:rPr lang="en-GB" b="1" dirty="0"/>
              <a:t>Survival resources for undocumented migrants</a:t>
            </a:r>
            <a:endParaRPr lang="en-GB" b="1" dirty="0">
              <a:solidFill>
                <a:schemeClr val="bg2">
                  <a:lumMod val="10000"/>
                </a:schemeClr>
              </a:solidFill>
            </a:endParaRPr>
          </a:p>
        </p:txBody>
      </p:sp>
      <p:sp>
        <p:nvSpPr>
          <p:cNvPr id="3" name="Subtitle 2"/>
          <p:cNvSpPr>
            <a:spLocks noGrp="1"/>
          </p:cNvSpPr>
          <p:nvPr>
            <p:ph type="subTitle" idx="1"/>
          </p:nvPr>
        </p:nvSpPr>
        <p:spPr>
          <a:xfrm>
            <a:off x="293356" y="4137588"/>
            <a:ext cx="9144000" cy="1655762"/>
          </a:xfrm>
        </p:spPr>
        <p:txBody>
          <a:bodyPr>
            <a:normAutofit/>
          </a:bodyPr>
          <a:lstStyle/>
          <a:p>
            <a:pPr algn="l"/>
            <a:br>
              <a:rPr lang="en-GB" dirty="0"/>
            </a:br>
            <a:br>
              <a:rPr lang="en-GB" dirty="0"/>
            </a:br>
            <a:br>
              <a:rPr lang="en-GB" dirty="0"/>
            </a:br>
            <a:r>
              <a:rPr lang="en-GB" dirty="0"/>
              <a:t>Benjamin Morgan, Street Legal Community Engagement Worker</a:t>
            </a:r>
          </a:p>
        </p:txBody>
      </p:sp>
      <p:grpSp>
        <p:nvGrpSpPr>
          <p:cNvPr id="4" name="Group 3"/>
          <p:cNvGrpSpPr/>
          <p:nvPr/>
        </p:nvGrpSpPr>
        <p:grpSpPr>
          <a:xfrm>
            <a:off x="0" y="5786203"/>
            <a:ext cx="5621311" cy="1057838"/>
            <a:chOff x="0" y="5214882"/>
            <a:chExt cx="8511931" cy="1629159"/>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9616" y="5214882"/>
              <a:ext cx="1292315" cy="145294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385065"/>
              <a:ext cx="3449551" cy="1458976"/>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68313" y="5487711"/>
              <a:ext cx="3332541" cy="1129527"/>
            </a:xfrm>
            <a:prstGeom prst="rect">
              <a:avLst/>
            </a:prstGeom>
          </p:spPr>
        </p:pic>
      </p:gr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13725" y="5703390"/>
            <a:ext cx="1466424" cy="993383"/>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099065" y="194886"/>
            <a:ext cx="2829320" cy="800212"/>
          </a:xfrm>
          <a:prstGeom prst="rect">
            <a:avLst/>
          </a:prstGeom>
        </p:spPr>
      </p:pic>
    </p:spTree>
    <p:extLst>
      <p:ext uri="{BB962C8B-B14F-4D97-AF65-F5344CB8AC3E}">
        <p14:creationId xmlns:p14="http://schemas.microsoft.com/office/powerpoint/2010/main" val="1510734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155" y="42727"/>
            <a:ext cx="10515600" cy="1325563"/>
          </a:xfrm>
        </p:spPr>
        <p:txBody>
          <a:bodyPr/>
          <a:lstStyle/>
          <a:p>
            <a:r>
              <a:rPr lang="en-GB" b="1" dirty="0">
                <a:solidFill>
                  <a:schemeClr val="accent6">
                    <a:lumMod val="50000"/>
                  </a:schemeClr>
                </a:solidFill>
              </a:rPr>
              <a:t>Healthcare</a:t>
            </a:r>
          </a:p>
        </p:txBody>
      </p:sp>
      <p:sp>
        <p:nvSpPr>
          <p:cNvPr id="3" name="Content Placeholder 2"/>
          <p:cNvSpPr>
            <a:spLocks noGrp="1"/>
          </p:cNvSpPr>
          <p:nvPr>
            <p:ph idx="1"/>
          </p:nvPr>
        </p:nvSpPr>
        <p:spPr>
          <a:xfrm>
            <a:off x="852155" y="1008192"/>
            <a:ext cx="10689162" cy="4912778"/>
          </a:xfrm>
        </p:spPr>
        <p:txBody>
          <a:bodyPr>
            <a:noAutofit/>
          </a:bodyPr>
          <a:lstStyle/>
          <a:p>
            <a:pPr marL="0" indent="0">
              <a:buNone/>
            </a:pPr>
            <a:endParaRPr lang="en-GB" sz="3200" b="1" dirty="0">
              <a:solidFill>
                <a:srgbClr val="008000"/>
              </a:solidFill>
            </a:endParaRPr>
          </a:p>
          <a:p>
            <a:pPr marL="0" indent="0">
              <a:buNone/>
            </a:pPr>
            <a:r>
              <a:rPr lang="en-GB" sz="3200" b="1" dirty="0">
                <a:solidFill>
                  <a:srgbClr val="008000"/>
                </a:solidFill>
              </a:rPr>
              <a:t>Primary care </a:t>
            </a:r>
            <a:r>
              <a:rPr lang="en-GB" sz="3200" dirty="0"/>
              <a:t>(GPs, NHS walk-in centres, pharmacists, dentists, optometrists) theoretically available to all, regardless of immigration status or whether a person is are homeless.</a:t>
            </a:r>
          </a:p>
          <a:p>
            <a:pPr marL="0" indent="0">
              <a:buNone/>
            </a:pPr>
            <a:endParaRPr lang="en-GB" sz="3200" dirty="0"/>
          </a:p>
          <a:p>
            <a:pPr marL="0" indent="0">
              <a:buNone/>
            </a:pPr>
            <a:r>
              <a:rPr lang="en-GB" sz="3200" dirty="0"/>
              <a:t>GPs have a duty to provide emergency or ‘immediately necessary’ care free of charge.</a:t>
            </a:r>
          </a:p>
          <a:p>
            <a:pPr marL="0" indent="0">
              <a:buNone/>
            </a:pPr>
            <a:endParaRPr lang="en-GB" sz="3200" dirty="0"/>
          </a:p>
          <a:p>
            <a:pPr marL="0" indent="0">
              <a:buNone/>
            </a:pPr>
            <a:r>
              <a:rPr lang="en-GB" sz="3200" dirty="0"/>
              <a:t>People on low income can get help with e.g. cost of glasses, prescription charges</a:t>
            </a:r>
          </a:p>
          <a:p>
            <a:pPr marL="0" indent="0">
              <a:buNone/>
            </a:pPr>
            <a:endParaRPr lang="en-GB" sz="3200" b="1" u="sng"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873860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2198" y="842939"/>
            <a:ext cx="10488058" cy="5386090"/>
          </a:xfrm>
          <a:prstGeom prst="rect">
            <a:avLst/>
          </a:prstGeom>
        </p:spPr>
        <p:txBody>
          <a:bodyPr wrap="square">
            <a:spAutoFit/>
          </a:bodyPr>
          <a:lstStyle/>
          <a:p>
            <a:r>
              <a:rPr lang="en-GB" sz="2800" b="1" u="sng" dirty="0">
                <a:solidFill>
                  <a:schemeClr val="accent6">
                    <a:lumMod val="50000"/>
                  </a:schemeClr>
                </a:solidFill>
              </a:rPr>
              <a:t>BUT</a:t>
            </a:r>
          </a:p>
          <a:p>
            <a:endParaRPr lang="en-GB" sz="2800" b="1" u="sng" dirty="0"/>
          </a:p>
          <a:p>
            <a:r>
              <a:rPr lang="en-US" sz="3200" dirty="0"/>
              <a:t>S</a:t>
            </a:r>
            <a:r>
              <a:rPr lang="en-GB" sz="3200" dirty="0" err="1"/>
              <a:t>ome</a:t>
            </a:r>
            <a:r>
              <a:rPr lang="en-GB" sz="3200" dirty="0"/>
              <a:t> GP practices (wrongly) demand proof of address, passport etc.</a:t>
            </a:r>
          </a:p>
          <a:p>
            <a:endParaRPr lang="en-GB" sz="3200" dirty="0"/>
          </a:p>
          <a:p>
            <a:r>
              <a:rPr lang="en-GB" sz="3200" dirty="0"/>
              <a:t>Can be useful to give people a letter citing NHS England guidance or provide them with My Access to Healthcare cards (available from </a:t>
            </a:r>
            <a:r>
              <a:rPr lang="en-GB" sz="3200" dirty="0">
                <a:solidFill>
                  <a:srgbClr val="FF6600"/>
                </a:solidFill>
              </a:rPr>
              <a:t>healthylondon.org</a:t>
            </a:r>
            <a:r>
              <a:rPr lang="en-GB" sz="3200" dirty="0"/>
              <a:t>).</a:t>
            </a:r>
          </a:p>
          <a:p>
            <a:endParaRPr lang="en-GB" sz="3200" dirty="0"/>
          </a:p>
          <a:p>
            <a:r>
              <a:rPr lang="en-GB" sz="3200" dirty="0"/>
              <a:t>N.B. Moving around a lot can make it difficult for undocumented people to engage with services.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364551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7845" y="2339374"/>
            <a:ext cx="10403595" cy="2308324"/>
          </a:xfrm>
          <a:prstGeom prst="rect">
            <a:avLst/>
          </a:prstGeom>
        </p:spPr>
        <p:txBody>
          <a:bodyPr wrap="square">
            <a:spAutoFit/>
          </a:bodyPr>
          <a:lstStyle/>
          <a:p>
            <a:r>
              <a:rPr lang="en-GB" sz="3600" b="1" dirty="0">
                <a:solidFill>
                  <a:srgbClr val="FF0000"/>
                </a:solidFill>
              </a:rPr>
              <a:t>Secondary healthcare </a:t>
            </a:r>
            <a:r>
              <a:rPr lang="en-GB" sz="3600" dirty="0"/>
              <a:t>is in many cases chargeable and debts to NHS can affect immigration applications. This is a complex area and it is important to seek expert advice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375894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234" y="920287"/>
            <a:ext cx="10515600" cy="1325563"/>
          </a:xfrm>
        </p:spPr>
        <p:txBody>
          <a:bodyPr/>
          <a:lstStyle/>
          <a:p>
            <a:r>
              <a:rPr lang="en-US" b="1" dirty="0">
                <a:solidFill>
                  <a:schemeClr val="accent6">
                    <a:lumMod val="50000"/>
                  </a:schemeClr>
                </a:solidFill>
              </a:rPr>
              <a:t>Key health services for undocumented migrants</a:t>
            </a:r>
          </a:p>
        </p:txBody>
      </p:sp>
      <p:sp>
        <p:nvSpPr>
          <p:cNvPr id="3" name="Content Placeholder 2"/>
          <p:cNvSpPr>
            <a:spLocks noGrp="1"/>
          </p:cNvSpPr>
          <p:nvPr>
            <p:ph idx="1"/>
          </p:nvPr>
        </p:nvSpPr>
        <p:spPr>
          <a:xfrm>
            <a:off x="766221" y="1720499"/>
            <a:ext cx="10515600" cy="4351338"/>
          </a:xfrm>
        </p:spPr>
        <p:txBody>
          <a:bodyPr>
            <a:normAutofit lnSpcReduction="10000"/>
          </a:bodyPr>
          <a:lstStyle/>
          <a:p>
            <a:endParaRPr lang="en-GB" dirty="0"/>
          </a:p>
          <a:p>
            <a:pPr marL="0" indent="0">
              <a:buNone/>
            </a:pPr>
            <a:endParaRPr lang="en-GB" dirty="0"/>
          </a:p>
          <a:p>
            <a:r>
              <a:rPr lang="en-GB" dirty="0">
                <a:solidFill>
                  <a:schemeClr val="accent6">
                    <a:lumMod val="75000"/>
                  </a:schemeClr>
                </a:solidFill>
              </a:rPr>
              <a:t>Doctors of the World UK </a:t>
            </a:r>
            <a:r>
              <a:rPr lang="en-GB" dirty="0"/>
              <a:t>- provide primary healthcare and advice for those without a GP. Lots of experience working with undocumented migrants.</a:t>
            </a:r>
          </a:p>
          <a:p>
            <a:pPr marL="0" indent="0">
              <a:buNone/>
            </a:pPr>
            <a:endParaRPr lang="en-GB" dirty="0"/>
          </a:p>
          <a:p>
            <a:r>
              <a:rPr lang="en-US" dirty="0">
                <a:solidFill>
                  <a:srgbClr val="C00000"/>
                </a:solidFill>
              </a:rPr>
              <a:t>Maternity Action </a:t>
            </a:r>
            <a:r>
              <a:rPr lang="en-US" dirty="0"/>
              <a:t>- </a:t>
            </a:r>
            <a:r>
              <a:rPr lang="en-GB" dirty="0"/>
              <a:t>operate a telephone helpline for advice on access to maternity care and have a specialist caseworker</a:t>
            </a:r>
          </a:p>
          <a:p>
            <a:pPr marL="0" indent="0">
              <a:buNone/>
            </a:pPr>
            <a:endParaRPr lang="en-US" dirty="0"/>
          </a:p>
          <a:p>
            <a:r>
              <a:rPr lang="en-US" dirty="0"/>
              <a:t>Specialist homelessness GPs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235920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6">
                    <a:lumMod val="50000"/>
                  </a:schemeClr>
                </a:solidFill>
              </a:rPr>
              <a:t>Mental health</a:t>
            </a:r>
          </a:p>
        </p:txBody>
      </p:sp>
      <p:sp>
        <p:nvSpPr>
          <p:cNvPr id="3" name="Content Placeholder 2"/>
          <p:cNvSpPr>
            <a:spLocks noGrp="1"/>
          </p:cNvSpPr>
          <p:nvPr>
            <p:ph idx="1"/>
          </p:nvPr>
        </p:nvSpPr>
        <p:spPr>
          <a:xfrm>
            <a:off x="864384" y="1632940"/>
            <a:ext cx="10515600" cy="4714245"/>
          </a:xfrm>
        </p:spPr>
        <p:txBody>
          <a:bodyPr/>
          <a:lstStyle/>
          <a:p>
            <a:r>
              <a:rPr lang="en-GB" dirty="0"/>
              <a:t>Stigma, fear, uncertainty, stasis, experiences of detention, social isolation = a huge mental-health challenge for undocumented people</a:t>
            </a:r>
          </a:p>
          <a:p>
            <a:endParaRPr lang="en-GB" dirty="0"/>
          </a:p>
          <a:p>
            <a:r>
              <a:rPr lang="en-GB" dirty="0"/>
              <a:t>Specialist services for victims of trauma, torture and organised violence (</a:t>
            </a:r>
            <a:r>
              <a:rPr lang="en-GB" dirty="0">
                <a:solidFill>
                  <a:srgbClr val="FF6600"/>
                </a:solidFill>
              </a:rPr>
              <a:t>Helen </a:t>
            </a:r>
            <a:r>
              <a:rPr lang="en-GB" dirty="0" err="1">
                <a:solidFill>
                  <a:srgbClr val="FF6600"/>
                </a:solidFill>
              </a:rPr>
              <a:t>Bamber</a:t>
            </a:r>
            <a:r>
              <a:rPr lang="en-GB" dirty="0">
                <a:solidFill>
                  <a:srgbClr val="FF6600"/>
                </a:solidFill>
              </a:rPr>
              <a:t> Foundation</a:t>
            </a:r>
            <a:r>
              <a:rPr lang="en-GB" dirty="0"/>
              <a:t>, </a:t>
            </a:r>
            <a:r>
              <a:rPr lang="en-GB" dirty="0">
                <a:solidFill>
                  <a:schemeClr val="accent6">
                    <a:lumMod val="50000"/>
                  </a:schemeClr>
                </a:solidFill>
              </a:rPr>
              <a:t>Room to Heal</a:t>
            </a:r>
            <a:r>
              <a:rPr lang="en-GB" dirty="0"/>
              <a:t>, </a:t>
            </a:r>
            <a:r>
              <a:rPr lang="en-GB" dirty="0">
                <a:solidFill>
                  <a:schemeClr val="accent5"/>
                </a:solidFill>
              </a:rPr>
              <a:t>Freedom From Torture</a:t>
            </a:r>
            <a:r>
              <a:rPr lang="en-GB" dirty="0"/>
              <a:t>) can also provide evidence in support of immigration applications. Referral-only and highly oversubscribed.</a:t>
            </a:r>
          </a:p>
          <a:p>
            <a:endParaRPr lang="en-GB" dirty="0"/>
          </a:p>
          <a:p>
            <a:r>
              <a:rPr lang="en-GB" dirty="0"/>
              <a:t>Mainstream mental health services can be difficult to access, but local Minds offer a range of advocacy and counselling services</a:t>
            </a:r>
          </a:p>
          <a:p>
            <a:pPr marL="0" indent="0">
              <a:buNone/>
            </a:pPr>
            <a:endParaRPr lang="en-GB" dirty="0"/>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2511894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333" y="365124"/>
            <a:ext cx="10515600" cy="1325563"/>
          </a:xfrm>
        </p:spPr>
        <p:txBody>
          <a:bodyPr/>
          <a:lstStyle/>
          <a:p>
            <a:r>
              <a:rPr lang="en-GB" b="1" dirty="0"/>
              <a:t>Wellbeing and skills (1)</a:t>
            </a:r>
          </a:p>
        </p:txBody>
      </p:sp>
      <p:sp>
        <p:nvSpPr>
          <p:cNvPr id="3" name="Content Placeholder 2"/>
          <p:cNvSpPr>
            <a:spLocks noGrp="1"/>
          </p:cNvSpPr>
          <p:nvPr>
            <p:ph idx="1"/>
          </p:nvPr>
        </p:nvSpPr>
        <p:spPr>
          <a:xfrm>
            <a:off x="796333" y="1847831"/>
            <a:ext cx="10515600" cy="4584030"/>
          </a:xfrm>
        </p:spPr>
        <p:txBody>
          <a:bodyPr>
            <a:normAutofit/>
          </a:bodyPr>
          <a:lstStyle/>
          <a:p>
            <a:endParaRPr lang="en-GB" dirty="0"/>
          </a:p>
          <a:p>
            <a:r>
              <a:rPr lang="en-GB" sz="3200" dirty="0"/>
              <a:t>Bike projects </a:t>
            </a:r>
            <a:r>
              <a:rPr lang="en-US" sz="3200" dirty="0"/>
              <a:t>–</a:t>
            </a:r>
            <a:r>
              <a:rPr lang="en-GB" sz="3200" dirty="0"/>
              <a:t> </a:t>
            </a:r>
            <a:r>
              <a:rPr lang="en-GB" sz="3200" dirty="0" err="1"/>
              <a:t>Akwaaba</a:t>
            </a:r>
            <a:r>
              <a:rPr lang="en-GB" sz="3200" dirty="0"/>
              <a:t>, London Welcome Project, JRS (women-only)</a:t>
            </a:r>
          </a:p>
          <a:p>
            <a:r>
              <a:rPr lang="en-GB" sz="3200" dirty="0"/>
              <a:t>Welcome Cinema</a:t>
            </a:r>
          </a:p>
          <a:p>
            <a:r>
              <a:rPr lang="en-GB" sz="3200" dirty="0"/>
              <a:t>Empowering group work </a:t>
            </a:r>
            <a:r>
              <a:rPr lang="en-US" sz="3200" dirty="0"/>
              <a:t>–</a:t>
            </a:r>
            <a:r>
              <a:rPr lang="en-GB" sz="3200" dirty="0"/>
              <a:t> Praxis</a:t>
            </a:r>
          </a:p>
          <a:p>
            <a:r>
              <a:rPr lang="en-GB" sz="3200" dirty="0"/>
              <a:t>Befriending projects – e.g. Xenia (women-only)</a:t>
            </a:r>
          </a:p>
          <a:p>
            <a:pPr>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359677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50065" y="616943"/>
            <a:ext cx="10894764" cy="5549002"/>
          </a:xfrm>
        </p:spPr>
        <p:txBody>
          <a:bodyPr>
            <a:normAutofit fontScale="77500" lnSpcReduction="20000"/>
          </a:bodyPr>
          <a:lstStyle/>
          <a:p>
            <a:pPr marL="0" indent="0">
              <a:buNone/>
            </a:pPr>
            <a:r>
              <a:rPr lang="en-GB" sz="4400" b="1" dirty="0">
                <a:solidFill>
                  <a:schemeClr val="accent6">
                    <a:lumMod val="50000"/>
                  </a:schemeClr>
                </a:solidFill>
              </a:rPr>
              <a:t>ESOL (English classes)</a:t>
            </a:r>
          </a:p>
          <a:p>
            <a:pPr marL="0" indent="0">
              <a:buNone/>
            </a:pPr>
            <a:endParaRPr lang="en-GB" sz="4400" b="1" dirty="0">
              <a:solidFill>
                <a:schemeClr val="accent6">
                  <a:lumMod val="50000"/>
                </a:schemeClr>
              </a:solidFill>
            </a:endParaRPr>
          </a:p>
          <a:p>
            <a:pPr marL="0" indent="0">
              <a:buNone/>
            </a:pPr>
            <a:r>
              <a:rPr lang="en-GB" sz="4400" dirty="0"/>
              <a:t>Currently, many colleges provide free courses only for those with settled immigration status.</a:t>
            </a:r>
          </a:p>
          <a:p>
            <a:pPr marL="0" indent="0">
              <a:buNone/>
            </a:pPr>
            <a:endParaRPr lang="en-GB" sz="4400" b="1" dirty="0"/>
          </a:p>
          <a:p>
            <a:pPr marL="0" indent="0">
              <a:buNone/>
            </a:pPr>
            <a:r>
              <a:rPr lang="en-GB" sz="4400" dirty="0"/>
              <a:t>Undocumented people who want to follow a structured course thus have limited options, mainly from charitable providers (Praxis, Migrant Resource Centre, English for Action).</a:t>
            </a:r>
          </a:p>
          <a:p>
            <a:pPr marL="0" indent="0">
              <a:buNone/>
            </a:pPr>
            <a:endParaRPr lang="en-GB" sz="4400" dirty="0"/>
          </a:p>
          <a:p>
            <a:pPr marL="0" indent="0">
              <a:buNone/>
            </a:pPr>
            <a:r>
              <a:rPr lang="en-GB" sz="4400" dirty="0"/>
              <a:t>Many day centres, however, offer semi-formal conversation classes</a:t>
            </a:r>
          </a:p>
          <a:p>
            <a:pPr marL="0" indent="0">
              <a:buNone/>
            </a:pPr>
            <a:endParaRPr lang="en-GB" sz="4400" dirty="0"/>
          </a:p>
        </p:txBody>
      </p:sp>
    </p:spTree>
    <p:extLst>
      <p:ext uri="{BB962C8B-B14F-4D97-AF65-F5344CB8AC3E}">
        <p14:creationId xmlns:p14="http://schemas.microsoft.com/office/powerpoint/2010/main" val="2334560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333" y="1160660"/>
            <a:ext cx="10515600" cy="1325563"/>
          </a:xfrm>
        </p:spPr>
        <p:txBody>
          <a:bodyPr/>
          <a:lstStyle/>
          <a:p>
            <a:r>
              <a:rPr lang="en-GB" b="1" dirty="0">
                <a:solidFill>
                  <a:schemeClr val="accent6">
                    <a:lumMod val="50000"/>
                  </a:schemeClr>
                </a:solidFill>
              </a:rPr>
              <a:t>Specialist support for women, LGBT people, families and young people</a:t>
            </a:r>
            <a:r>
              <a:rPr lang="en-US" b="1" dirty="0">
                <a:solidFill>
                  <a:schemeClr val="accent6">
                    <a:lumMod val="50000"/>
                  </a:schemeClr>
                </a:solidFill>
              </a:rPr>
              <a:t>…</a:t>
            </a:r>
            <a:endParaRPr lang="en-GB" b="1" dirty="0">
              <a:solidFill>
                <a:schemeClr val="accent6">
                  <a:lumMod val="50000"/>
                </a:schemeClr>
              </a:solidFill>
            </a:endParaRPr>
          </a:p>
        </p:txBody>
      </p:sp>
      <p:sp>
        <p:nvSpPr>
          <p:cNvPr id="3" name="Content Placeholder 2"/>
          <p:cNvSpPr>
            <a:spLocks noGrp="1"/>
          </p:cNvSpPr>
          <p:nvPr>
            <p:ph idx="1"/>
          </p:nvPr>
        </p:nvSpPr>
        <p:spPr>
          <a:xfrm>
            <a:off x="824245" y="2757429"/>
            <a:ext cx="10515600" cy="4351338"/>
          </a:xfrm>
        </p:spPr>
        <p:txBody>
          <a:bodyPr/>
          <a:lstStyle/>
          <a:p>
            <a:endParaRPr lang="en-GB" dirty="0"/>
          </a:p>
          <a:p>
            <a:r>
              <a:rPr lang="en-GB" dirty="0"/>
              <a:t>UKLGIG – UK Lesbian and Gay Immigration Group</a:t>
            </a:r>
          </a:p>
          <a:p>
            <a:pPr marL="0" indent="0">
              <a:buNone/>
            </a:pPr>
            <a:endParaRPr lang="en-GB" dirty="0"/>
          </a:p>
          <a:p>
            <a:r>
              <a:rPr lang="en-GB" dirty="0"/>
              <a:t>Women for Refugee Women, WINGS at Praxis, </a:t>
            </a:r>
          </a:p>
          <a:p>
            <a:endParaRPr lang="en-GB" dirty="0"/>
          </a:p>
          <a:p>
            <a:r>
              <a:rPr lang="en-GB" dirty="0"/>
              <a:t>Coram CLC, </a:t>
            </a:r>
            <a:r>
              <a:rPr lang="en-GB" dirty="0" err="1"/>
              <a:t>MiCLU</a:t>
            </a:r>
            <a:r>
              <a:rPr lang="en-GB" dirty="0"/>
              <a:t> – specialist advice for young people</a:t>
            </a:r>
          </a:p>
          <a:p>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2334412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6">
                    <a:lumMod val="50000"/>
                  </a:schemeClr>
                </a:solidFill>
              </a:rPr>
              <a:t>Detention</a:t>
            </a:r>
            <a:r>
              <a:rPr lang="en-GB" dirty="0"/>
              <a:t> </a:t>
            </a:r>
          </a:p>
        </p:txBody>
      </p:sp>
      <p:sp>
        <p:nvSpPr>
          <p:cNvPr id="3" name="Content Placeholder 2"/>
          <p:cNvSpPr>
            <a:spLocks noGrp="1"/>
          </p:cNvSpPr>
          <p:nvPr>
            <p:ph idx="1"/>
          </p:nvPr>
        </p:nvSpPr>
        <p:spPr/>
        <p:txBody>
          <a:bodyPr/>
          <a:lstStyle/>
          <a:p>
            <a:pPr marL="0" indent="0">
              <a:buNone/>
            </a:pPr>
            <a:r>
              <a:rPr lang="en-GB" dirty="0"/>
              <a:t>An ever-present risk for the undocumented…</a:t>
            </a:r>
          </a:p>
          <a:p>
            <a:pPr marL="0" indent="0">
              <a:buNone/>
            </a:pPr>
            <a:endParaRPr lang="en-GB" dirty="0"/>
          </a:p>
          <a:p>
            <a:r>
              <a:rPr lang="en-GB" dirty="0"/>
              <a:t>Visitors’ groups (e.g. </a:t>
            </a:r>
            <a:r>
              <a:rPr lang="en-GB" dirty="0">
                <a:solidFill>
                  <a:srgbClr val="00B050"/>
                </a:solidFill>
              </a:rPr>
              <a:t>SOAS Detainee Support</a:t>
            </a:r>
            <a:r>
              <a:rPr lang="en-GB" dirty="0"/>
              <a:t>, GDWG) provide emotional support, solidarity, basic items</a:t>
            </a:r>
          </a:p>
          <a:p>
            <a:endParaRPr lang="en-GB" dirty="0"/>
          </a:p>
          <a:p>
            <a:pPr marL="0" indent="0"/>
            <a:r>
              <a:rPr lang="en-GB" dirty="0"/>
              <a:t> </a:t>
            </a:r>
            <a:r>
              <a:rPr lang="en-GB" dirty="0">
                <a:solidFill>
                  <a:srgbClr val="FF0000"/>
                </a:solidFill>
              </a:rPr>
              <a:t>Bail for Immigration Detainees (BID) </a:t>
            </a:r>
            <a:r>
              <a:rPr lang="en-GB" dirty="0"/>
              <a:t>works with migrants in removal centres and prisons, to secure their release</a:t>
            </a:r>
          </a:p>
          <a:p>
            <a:pPr marL="0" indent="0">
              <a:buNone/>
            </a:pPr>
            <a:endParaRPr lang="en-GB" dirty="0"/>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624191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6">
                    <a:lumMod val="50000"/>
                  </a:schemeClr>
                </a:solidFill>
              </a:rPr>
              <a:t>Campaigning</a:t>
            </a:r>
          </a:p>
        </p:txBody>
      </p:sp>
      <p:sp>
        <p:nvSpPr>
          <p:cNvPr id="3" name="Content Placeholder 2"/>
          <p:cNvSpPr>
            <a:spLocks noGrp="1"/>
          </p:cNvSpPr>
          <p:nvPr>
            <p:ph idx="1"/>
          </p:nvPr>
        </p:nvSpPr>
        <p:spPr/>
        <p:txBody>
          <a:bodyPr>
            <a:normAutofit/>
          </a:bodyPr>
          <a:lstStyle/>
          <a:p>
            <a:r>
              <a:rPr lang="en-GB" dirty="0"/>
              <a:t>Not for everyone, but also not utopian!</a:t>
            </a:r>
          </a:p>
          <a:p>
            <a:pPr marL="0" indent="0">
              <a:buNone/>
            </a:pPr>
            <a:endParaRPr lang="en-GB" dirty="0"/>
          </a:p>
          <a:p>
            <a:r>
              <a:rPr lang="en-GB" dirty="0"/>
              <a:t>Can be a great way to maintain hope, source strength and support</a:t>
            </a:r>
          </a:p>
          <a:p>
            <a:pPr marL="0" indent="0">
              <a:buNone/>
            </a:pPr>
            <a:endParaRPr lang="en-GB" dirty="0"/>
          </a:p>
          <a:p>
            <a:pPr marL="0" indent="0">
              <a:buNone/>
            </a:pPr>
            <a:endParaRPr lang="en-GB" dirty="0"/>
          </a:p>
          <a:p>
            <a:pPr marL="0" indent="0">
              <a:buNone/>
            </a:pPr>
            <a:r>
              <a:rPr lang="en-GB" dirty="0"/>
              <a:t>Check out </a:t>
            </a:r>
            <a:r>
              <a:rPr lang="en-GB" dirty="0">
                <a:solidFill>
                  <a:srgbClr val="008000"/>
                </a:solidFill>
              </a:rPr>
              <a:t>Right to Remain</a:t>
            </a:r>
            <a:r>
              <a:rPr lang="en-GB" dirty="0"/>
              <a:t>, </a:t>
            </a:r>
            <a:r>
              <a:rPr lang="en-GB" dirty="0">
                <a:solidFill>
                  <a:schemeClr val="bg2">
                    <a:lumMod val="25000"/>
                  </a:schemeClr>
                </a:solidFill>
              </a:rPr>
              <a:t>Movement for Justice</a:t>
            </a:r>
            <a:r>
              <a:rPr lang="en-GB" dirty="0"/>
              <a:t>, </a:t>
            </a:r>
            <a:r>
              <a:rPr lang="en-GB" dirty="0">
                <a:solidFill>
                  <a:srgbClr val="FF6600"/>
                </a:solidFill>
              </a:rPr>
              <a:t>All African Women’s Group</a:t>
            </a:r>
            <a:r>
              <a:rPr lang="en-GB" dirty="0"/>
              <a:t>, </a:t>
            </a:r>
            <a:r>
              <a:rPr lang="en-GB" dirty="0">
                <a:solidFill>
                  <a:schemeClr val="accent5">
                    <a:lumMod val="75000"/>
                  </a:schemeClr>
                </a:solidFill>
              </a:rPr>
              <a:t>Brighter Futures</a:t>
            </a:r>
            <a:r>
              <a:rPr lang="en-US" dirty="0"/>
              <a:t>, </a:t>
            </a:r>
            <a:r>
              <a:rPr lang="en-US" dirty="0">
                <a:solidFill>
                  <a:schemeClr val="accent6">
                    <a:lumMod val="75000"/>
                  </a:schemeClr>
                </a:solidFill>
              </a:rPr>
              <a:t>Street Legal Homelessness Action Group</a:t>
            </a:r>
            <a:endParaRPr lang="en-GB" dirty="0">
              <a:solidFill>
                <a:schemeClr val="accent6">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95786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9531" y="113903"/>
            <a:ext cx="10515600" cy="1325563"/>
          </a:xfrm>
        </p:spPr>
        <p:txBody>
          <a:bodyPr/>
          <a:lstStyle/>
          <a:p>
            <a:r>
              <a:rPr lang="en-GB" b="1" dirty="0">
                <a:solidFill>
                  <a:schemeClr val="accent6">
                    <a:lumMod val="50000"/>
                  </a:schemeClr>
                </a:solidFill>
              </a:rPr>
              <a:t>Thinking holistically…</a:t>
            </a:r>
            <a:endParaRPr lang="en-GB" dirty="0">
              <a:solidFill>
                <a:schemeClr val="accent6">
                  <a:lumMod val="50000"/>
                </a:schemeClr>
              </a:solidFill>
            </a:endParaRPr>
          </a:p>
        </p:txBody>
      </p:sp>
      <p:sp>
        <p:nvSpPr>
          <p:cNvPr id="5" name="Content Placeholder 4"/>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99065" y="194886"/>
            <a:ext cx="2829320" cy="800212"/>
          </a:xfrm>
          <a:prstGeom prst="rect">
            <a:avLst/>
          </a:prstGeom>
        </p:spPr>
      </p:pic>
      <p:sp>
        <p:nvSpPr>
          <p:cNvPr id="2" name="Rectangle 1"/>
          <p:cNvSpPr/>
          <p:nvPr/>
        </p:nvSpPr>
        <p:spPr>
          <a:xfrm>
            <a:off x="266705" y="298430"/>
            <a:ext cx="11399201" cy="5878533"/>
          </a:xfrm>
          <a:prstGeom prst="rect">
            <a:avLst/>
          </a:prstGeom>
        </p:spPr>
        <p:txBody>
          <a:bodyPr wrap="square">
            <a:spAutoFit/>
          </a:bodyPr>
          <a:lstStyle/>
          <a:p>
            <a:endParaRPr lang="en-GB" sz="3200" dirty="0"/>
          </a:p>
          <a:p>
            <a:endParaRPr lang="en-GB" sz="3200" dirty="0"/>
          </a:p>
          <a:p>
            <a:r>
              <a:rPr lang="en-GB" sz="3200" dirty="0"/>
              <a:t> </a:t>
            </a:r>
          </a:p>
          <a:p>
            <a:r>
              <a:rPr lang="en-GB" sz="2800" dirty="0"/>
              <a:t>Not only a matter of advice, food and shelter, but also…</a:t>
            </a:r>
          </a:p>
          <a:p>
            <a:endParaRPr lang="en-GB" sz="2800" dirty="0"/>
          </a:p>
          <a:p>
            <a:pPr marL="457200" indent="-457200">
              <a:buFont typeface="Arial"/>
              <a:buChar char="•"/>
            </a:pPr>
            <a:r>
              <a:rPr lang="en-US" sz="2800" dirty="0"/>
              <a:t>S</a:t>
            </a:r>
            <a:r>
              <a:rPr lang="en-GB" sz="2800" dirty="0" err="1"/>
              <a:t>taying</a:t>
            </a:r>
            <a:r>
              <a:rPr lang="en-GB" sz="2800" dirty="0"/>
              <a:t> well</a:t>
            </a:r>
          </a:p>
          <a:p>
            <a:pPr marL="457200" indent="-457200">
              <a:buFont typeface="Arial"/>
              <a:buChar char="•"/>
            </a:pPr>
            <a:r>
              <a:rPr lang="en-GB" sz="2800" dirty="0"/>
              <a:t>Staying sane</a:t>
            </a:r>
          </a:p>
          <a:p>
            <a:pPr marL="457200" indent="-457200">
              <a:buFont typeface="Arial"/>
              <a:buChar char="•"/>
            </a:pPr>
            <a:r>
              <a:rPr lang="en-GB" sz="2800" dirty="0"/>
              <a:t>Having somewhere to go (to get a meal, and take a shower, and make a phone call,</a:t>
            </a:r>
            <a:r>
              <a:rPr lang="en-US" sz="2800" dirty="0"/>
              <a:t> and use a computer, and meet people…)</a:t>
            </a:r>
            <a:endParaRPr lang="en-GB" sz="2800" dirty="0"/>
          </a:p>
          <a:p>
            <a:pPr marL="457200" indent="-457200">
              <a:buFont typeface="Arial"/>
              <a:buChar char="•"/>
            </a:pPr>
            <a:r>
              <a:rPr lang="en-GB" sz="2800" dirty="0"/>
              <a:t>Learning new skills and contributing to the community</a:t>
            </a:r>
          </a:p>
          <a:p>
            <a:pPr marL="457200" indent="-457200">
              <a:buFont typeface="Arial"/>
              <a:buChar char="•"/>
            </a:pPr>
            <a:r>
              <a:rPr lang="en-GB" sz="2800" dirty="0"/>
              <a:t>Not falling victim to abuse/exploitation</a:t>
            </a:r>
          </a:p>
          <a:p>
            <a:pPr marL="457200" indent="-457200">
              <a:buFont typeface="Arial"/>
              <a:buChar char="•"/>
            </a:pPr>
            <a:r>
              <a:rPr lang="en-GB" sz="2800" dirty="0"/>
              <a:t>Campaigning</a:t>
            </a:r>
            <a:r>
              <a:rPr lang="en-US" sz="2800" dirty="0"/>
              <a:t>? </a:t>
            </a:r>
          </a:p>
          <a:p>
            <a:pPr marL="457200" indent="-457200">
              <a:buFont typeface="Arial"/>
              <a:buChar char="•"/>
            </a:pPr>
            <a:r>
              <a:rPr lang="en-US" sz="2800" dirty="0"/>
              <a:t>Practicing religious beliefs?</a:t>
            </a:r>
          </a:p>
        </p:txBody>
      </p:sp>
    </p:spTree>
    <p:extLst>
      <p:ext uri="{BB962C8B-B14F-4D97-AF65-F5344CB8AC3E}">
        <p14:creationId xmlns:p14="http://schemas.microsoft.com/office/powerpoint/2010/main" val="4140685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6">
                    <a:lumMod val="50000"/>
                  </a:schemeClr>
                </a:solidFill>
              </a:rPr>
              <a:t>Thank you!</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sz="3500" dirty="0"/>
              <a:t>Don’t forget the handout, which highlights key services</a:t>
            </a:r>
          </a:p>
          <a:p>
            <a:pPr marL="0" indent="0">
              <a:buNone/>
            </a:pPr>
            <a:r>
              <a:rPr lang="en-GB" sz="3500" dirty="0"/>
              <a:t>and contains links to learning resources.</a:t>
            </a:r>
          </a:p>
          <a:p>
            <a:endParaRPr lang="en-GB" dirty="0"/>
          </a:p>
          <a:p>
            <a:endParaRPr lang="en-GB" dirty="0"/>
          </a:p>
          <a:p>
            <a:pPr marL="0" indent="0">
              <a:buNone/>
            </a:pPr>
            <a:endParaRPr lang="en-GB" dirty="0"/>
          </a:p>
          <a:p>
            <a:pPr marL="0" indent="0">
              <a:buNone/>
            </a:pPr>
            <a:br>
              <a:rPr lang="en-GB" dirty="0"/>
            </a:br>
            <a:endParaRPr lang="en-GB" dirty="0"/>
          </a:p>
          <a:p>
            <a:pPr marL="0" indent="0">
              <a:buNone/>
            </a:pPr>
            <a:r>
              <a:rPr lang="en-US" sz="4000" u="sng" dirty="0">
                <a:solidFill>
                  <a:srgbClr val="000090"/>
                </a:solidFill>
              </a:rPr>
              <a:t>b</a:t>
            </a:r>
            <a:r>
              <a:rPr lang="en-GB" sz="4000" u="sng" dirty="0" err="1">
                <a:solidFill>
                  <a:srgbClr val="000090"/>
                </a:solidFill>
              </a:rPr>
              <a:t>enjamin.morgan@praxis.org.uk</a:t>
            </a:r>
            <a:endParaRPr lang="en-GB" sz="4000" u="sng" dirty="0">
              <a:solidFill>
                <a:srgbClr val="000090"/>
              </a:solidFill>
            </a:endParaRPr>
          </a:p>
          <a:p>
            <a:pPr marL="0" indent="0">
              <a:buNone/>
            </a:pPr>
            <a:br>
              <a:rPr lang="en-GB" dirty="0"/>
            </a:br>
            <a:endParaRPr lang="en-GB" u="sng" dirty="0">
              <a:solidFill>
                <a:srgbClr val="00009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1011451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4416" y="344450"/>
            <a:ext cx="11162039" cy="1325563"/>
          </a:xfrm>
        </p:spPr>
        <p:txBody>
          <a:bodyPr>
            <a:normAutofit/>
          </a:bodyPr>
          <a:lstStyle/>
          <a:p>
            <a:r>
              <a:rPr lang="en-GB" b="1" dirty="0">
                <a:solidFill>
                  <a:schemeClr val="accent6">
                    <a:lumMod val="50000"/>
                  </a:schemeClr>
                </a:solidFill>
              </a:rPr>
              <a:t>Advice and signposting – some pitfalls</a:t>
            </a:r>
            <a:br>
              <a:rPr lang="en-GB" b="1" u="sng" dirty="0">
                <a:solidFill>
                  <a:schemeClr val="accent6">
                    <a:lumMod val="50000"/>
                  </a:schemeClr>
                </a:solidFill>
              </a:rPr>
            </a:br>
            <a:endParaRPr lang="en-GB" b="1" u="sng" dirty="0">
              <a:solidFill>
                <a:schemeClr val="accent6">
                  <a:lumMod val="50000"/>
                </a:schemeClr>
              </a:solidFill>
            </a:endParaRPr>
          </a:p>
        </p:txBody>
      </p:sp>
      <p:sp>
        <p:nvSpPr>
          <p:cNvPr id="5" name="Content Placeholder 4"/>
          <p:cNvSpPr>
            <a:spLocks noGrp="1"/>
          </p:cNvSpPr>
          <p:nvPr>
            <p:ph idx="1"/>
          </p:nvPr>
        </p:nvSpPr>
        <p:spPr>
          <a:xfrm>
            <a:off x="810288" y="1532533"/>
            <a:ext cx="10515600" cy="4351338"/>
          </a:xfrm>
        </p:spPr>
        <p:txBody>
          <a:bodyPr/>
          <a:lstStyle/>
          <a:p>
            <a:pPr marL="0" indent="0">
              <a:buNone/>
            </a:pPr>
            <a:endParaRPr lang="en-GB" dirty="0"/>
          </a:p>
          <a:p>
            <a:pPr marL="0" indent="0">
              <a:buNone/>
            </a:pPr>
            <a:endParaRPr lang="en-GB" dirty="0"/>
          </a:p>
          <a:p>
            <a:pPr marL="0" indent="0">
              <a:buNone/>
            </a:pPr>
            <a:endParaRPr lang="en-GB"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99065" y="194886"/>
            <a:ext cx="2829320" cy="800212"/>
          </a:xfrm>
          <a:prstGeom prst="rect">
            <a:avLst/>
          </a:prstGeom>
        </p:spPr>
      </p:pic>
      <p:sp>
        <p:nvSpPr>
          <p:cNvPr id="2" name="Rectangle 1"/>
          <p:cNvSpPr/>
          <p:nvPr/>
        </p:nvSpPr>
        <p:spPr>
          <a:xfrm>
            <a:off x="510219" y="1671221"/>
            <a:ext cx="11137495" cy="4893647"/>
          </a:xfrm>
          <a:prstGeom prst="rect">
            <a:avLst/>
          </a:prstGeom>
        </p:spPr>
        <p:txBody>
          <a:bodyPr wrap="square">
            <a:spAutoFit/>
          </a:bodyPr>
          <a:lstStyle/>
          <a:p>
            <a:pPr marL="285750" indent="-285750">
              <a:buFont typeface="Arial"/>
              <a:buChar char="•"/>
            </a:pPr>
            <a:r>
              <a:rPr lang="en-GB" sz="2400" dirty="0"/>
              <a:t>Laws around rights and entitlement are complex, so know your limits. When in doubt, never advise </a:t>
            </a:r>
            <a:r>
              <a:rPr lang="en-US" sz="2400" dirty="0"/>
              <a:t>–</a:t>
            </a:r>
            <a:r>
              <a:rPr lang="en-GB" sz="2400" dirty="0"/>
              <a:t> signpost to a specialist organisation!</a:t>
            </a:r>
          </a:p>
          <a:p>
            <a:pPr marL="285750" indent="-285750">
              <a:buFont typeface="Arial"/>
              <a:buChar char="•"/>
            </a:pPr>
            <a:endParaRPr lang="en-GB" sz="2400" dirty="0"/>
          </a:p>
          <a:p>
            <a:pPr marL="285750" indent="-285750">
              <a:buFont typeface="Arial"/>
              <a:buChar char="•"/>
            </a:pPr>
            <a:r>
              <a:rPr lang="en-GB" sz="2400" dirty="0"/>
              <a:t>Beware of eligibility criteria or ‘referral needed’</a:t>
            </a:r>
          </a:p>
          <a:p>
            <a:pPr marL="285750" indent="-285750">
              <a:buFont typeface="Arial"/>
              <a:buChar char="•"/>
            </a:pPr>
            <a:endParaRPr lang="en-GB" sz="2400" dirty="0"/>
          </a:p>
          <a:p>
            <a:pPr marL="285750" indent="-285750">
              <a:buFont typeface="Arial"/>
              <a:buChar char="•"/>
            </a:pPr>
            <a:r>
              <a:rPr lang="en-GB" sz="2400" dirty="0"/>
              <a:t>Manage expectations (limited capacity/funding cuts)</a:t>
            </a:r>
          </a:p>
          <a:p>
            <a:pPr marL="285750" indent="-285750">
              <a:buFont typeface="Arial"/>
              <a:buChar char="•"/>
            </a:pPr>
            <a:endParaRPr lang="en-GB" sz="2400" dirty="0"/>
          </a:p>
          <a:p>
            <a:pPr marL="285750" indent="-285750">
              <a:buFont typeface="Arial"/>
              <a:buChar char="•"/>
            </a:pPr>
            <a:r>
              <a:rPr lang="en-GB" sz="2400" dirty="0"/>
              <a:t>Accompany people (but manage boundaries)? </a:t>
            </a:r>
          </a:p>
          <a:p>
            <a:pPr marL="285750" indent="-285750">
              <a:buFont typeface="Arial"/>
              <a:buChar char="•"/>
            </a:pPr>
            <a:endParaRPr lang="en-GB" sz="2400" dirty="0"/>
          </a:p>
          <a:p>
            <a:pPr marL="285750" indent="-285750">
              <a:buFont typeface="Arial"/>
              <a:buChar char="•"/>
            </a:pPr>
            <a:r>
              <a:rPr lang="en-GB" sz="2400" dirty="0"/>
              <a:t>Services come and go. Phone/email/check online first?</a:t>
            </a:r>
          </a:p>
          <a:p>
            <a:pPr marL="285750" indent="-285750">
              <a:buFont typeface="Arial"/>
              <a:buChar char="•"/>
            </a:pPr>
            <a:endParaRPr lang="en-GB" sz="2400" dirty="0"/>
          </a:p>
          <a:p>
            <a:pPr marL="285750" indent="-285750">
              <a:buFont typeface="Arial"/>
              <a:buChar char="•"/>
            </a:pPr>
            <a:r>
              <a:rPr lang="en-GB" sz="2400" dirty="0"/>
              <a:t>Thinking too ‘charitably’ </a:t>
            </a:r>
            <a:r>
              <a:rPr lang="en-US" sz="2400" dirty="0"/>
              <a:t>–</a:t>
            </a:r>
            <a:r>
              <a:rPr lang="en-GB" sz="2400" dirty="0"/>
              <a:t> not just food banks and soup kitchens, but football and art classes and</a:t>
            </a:r>
            <a:r>
              <a:rPr lang="en-US" sz="2400" dirty="0"/>
              <a:t> fun…</a:t>
            </a:r>
            <a:endParaRPr lang="en-GB" sz="2400" dirty="0"/>
          </a:p>
        </p:txBody>
      </p:sp>
    </p:spTree>
    <p:extLst>
      <p:ext uri="{BB962C8B-B14F-4D97-AF65-F5344CB8AC3E}">
        <p14:creationId xmlns:p14="http://schemas.microsoft.com/office/powerpoint/2010/main" val="28307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774"/>
            <a:ext cx="10515600" cy="1325563"/>
          </a:xfrm>
        </p:spPr>
        <p:txBody>
          <a:bodyPr/>
          <a:lstStyle/>
          <a:p>
            <a:r>
              <a:rPr lang="en-GB" b="1" dirty="0">
                <a:solidFill>
                  <a:schemeClr val="accent6">
                    <a:lumMod val="50000"/>
                  </a:schemeClr>
                </a:solidFill>
              </a:rPr>
              <a:t>Report a rough sleeper</a:t>
            </a:r>
          </a:p>
        </p:txBody>
      </p:sp>
      <p:sp>
        <p:nvSpPr>
          <p:cNvPr id="3" name="Content Placeholder 2"/>
          <p:cNvSpPr>
            <a:spLocks noGrp="1"/>
          </p:cNvSpPr>
          <p:nvPr>
            <p:ph idx="1"/>
          </p:nvPr>
        </p:nvSpPr>
        <p:spPr>
          <a:xfrm>
            <a:off x="796333" y="1281311"/>
            <a:ext cx="10515600" cy="4351338"/>
          </a:xfrm>
        </p:spPr>
        <p:txBody>
          <a:bodyPr>
            <a:noAutofit/>
          </a:bodyPr>
          <a:lstStyle/>
          <a:p>
            <a:pPr marL="0" indent="0">
              <a:buNone/>
            </a:pPr>
            <a:r>
              <a:rPr lang="en-GB" sz="3200" b="1" dirty="0"/>
              <a:t>Street Link </a:t>
            </a:r>
          </a:p>
          <a:p>
            <a:pPr marL="0" indent="0">
              <a:buNone/>
            </a:pPr>
            <a:endParaRPr lang="en-GB" sz="1800" dirty="0"/>
          </a:p>
          <a:p>
            <a:pPr marL="0" indent="0">
              <a:buNone/>
            </a:pPr>
            <a:r>
              <a:rPr lang="en-GB" sz="2400" dirty="0"/>
              <a:t>(Self-) referrals can be made either online (</a:t>
            </a:r>
            <a:r>
              <a:rPr lang="en-GB" sz="2400" dirty="0">
                <a:solidFill>
                  <a:srgbClr val="FF0000"/>
                </a:solidFill>
                <a:hlinkClick r:id="rId3"/>
              </a:rPr>
              <a:t>www.streetlink.org.uk</a:t>
            </a:r>
            <a:r>
              <a:rPr lang="en-GB" sz="2400" dirty="0"/>
              <a:t>) or by telephone (0300 500 0914).</a:t>
            </a:r>
          </a:p>
          <a:p>
            <a:pPr marL="0" indent="0">
              <a:buNone/>
            </a:pPr>
            <a:endParaRPr lang="en-GB" sz="2400" dirty="0"/>
          </a:p>
          <a:p>
            <a:pPr marL="0" indent="0">
              <a:buNone/>
            </a:pPr>
            <a:r>
              <a:rPr lang="en-GB" sz="2400" dirty="0"/>
              <a:t>Outreach workers should visit within 72 hours</a:t>
            </a:r>
          </a:p>
          <a:p>
            <a:pPr marL="0" indent="0">
              <a:buNone/>
            </a:pPr>
            <a:endParaRPr lang="en-GB" sz="2400" dirty="0"/>
          </a:p>
          <a:p>
            <a:pPr marL="0" indent="0">
              <a:buNone/>
            </a:pPr>
            <a:r>
              <a:rPr lang="en-GB" sz="2400" dirty="0"/>
              <a:t>Only work with people sleeping rough</a:t>
            </a:r>
          </a:p>
          <a:p>
            <a:pPr marL="0" indent="0">
              <a:buNone/>
            </a:pPr>
            <a:endParaRPr lang="en-GB" sz="2400" dirty="0"/>
          </a:p>
          <a:p>
            <a:pPr marL="0" indent="0">
              <a:buNone/>
            </a:pPr>
            <a:r>
              <a:rPr lang="en-GB" sz="2400" dirty="0"/>
              <a:t>Through Street Link, non-EEA national rough sleepers can access advice and casework from </a:t>
            </a:r>
            <a:r>
              <a:rPr lang="en-GB" sz="2400" b="1" u="sng" dirty="0">
                <a:solidFill>
                  <a:srgbClr val="C00000"/>
                </a:solidFill>
              </a:rPr>
              <a:t>Street Legal </a:t>
            </a:r>
            <a:r>
              <a:rPr lang="en-GB" sz="2400" dirty="0"/>
              <a:t>immigration adviser</a:t>
            </a:r>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99065" y="194886"/>
            <a:ext cx="2829320" cy="800212"/>
          </a:xfrm>
          <a:prstGeom prst="rect">
            <a:avLst/>
          </a:prstGeom>
        </p:spPr>
      </p:pic>
    </p:spTree>
    <p:extLst>
      <p:ext uri="{BB962C8B-B14F-4D97-AF65-F5344CB8AC3E}">
        <p14:creationId xmlns:p14="http://schemas.microsoft.com/office/powerpoint/2010/main" val="918554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292" y="895481"/>
            <a:ext cx="10515600" cy="1325563"/>
          </a:xfrm>
        </p:spPr>
        <p:txBody>
          <a:bodyPr>
            <a:normAutofit/>
          </a:bodyPr>
          <a:lstStyle/>
          <a:p>
            <a:r>
              <a:rPr lang="en-GB" b="1" dirty="0">
                <a:solidFill>
                  <a:schemeClr val="accent6">
                    <a:lumMod val="50000"/>
                  </a:schemeClr>
                </a:solidFill>
              </a:rPr>
              <a:t>Advice on immigration and housing</a:t>
            </a:r>
            <a:br>
              <a:rPr lang="en-GB" dirty="0">
                <a:solidFill>
                  <a:schemeClr val="accent6">
                    <a:lumMod val="75000"/>
                  </a:schemeClr>
                </a:solidFill>
              </a:rPr>
            </a:br>
            <a:endParaRPr lang="en-GB" dirty="0">
              <a:solidFill>
                <a:schemeClr val="accent6">
                  <a:lumMod val="75000"/>
                </a:schemeClr>
              </a:solidFill>
            </a:endParaRPr>
          </a:p>
        </p:txBody>
      </p:sp>
      <p:sp>
        <p:nvSpPr>
          <p:cNvPr id="5" name="Content Placeholder 4"/>
          <p:cNvSpPr>
            <a:spLocks noGrp="1"/>
          </p:cNvSpPr>
          <p:nvPr>
            <p:ph idx="1"/>
          </p:nvPr>
        </p:nvSpPr>
        <p:spPr>
          <a:xfrm>
            <a:off x="824244" y="1775032"/>
            <a:ext cx="10515600" cy="4971314"/>
          </a:xfrm>
        </p:spPr>
        <p:txBody>
          <a:bodyPr>
            <a:normAutofit fontScale="92500" lnSpcReduction="20000"/>
          </a:bodyPr>
          <a:lstStyle/>
          <a:p>
            <a:pPr marL="0" indent="0">
              <a:buNone/>
            </a:pPr>
            <a:endParaRPr lang="en-GB" dirty="0"/>
          </a:p>
          <a:p>
            <a:r>
              <a:rPr lang="en-GB" dirty="0"/>
              <a:t>Drop-in services (e.g. Hackney Migrant Centre, Praxis, Greenwich Migrant Hub) offer free advice and can sometimes find people solicitors under legal aid. Very oversubscribed and only on specific days. Expect to wait!</a:t>
            </a:r>
          </a:p>
          <a:p>
            <a:endParaRPr lang="en-GB" dirty="0"/>
          </a:p>
          <a:p>
            <a:r>
              <a:rPr lang="en-GB" dirty="0"/>
              <a:t>Telephone advice (e.g. Asylum Aid, Rights of Women) </a:t>
            </a:r>
            <a:r>
              <a:rPr lang="en-US" dirty="0"/>
              <a:t>–</a:t>
            </a:r>
            <a:r>
              <a:rPr lang="en-GB" dirty="0"/>
              <a:t> again, specific times, days and eligibility criteria.</a:t>
            </a:r>
          </a:p>
          <a:p>
            <a:endParaRPr lang="en-GB" dirty="0"/>
          </a:p>
          <a:p>
            <a:r>
              <a:rPr lang="en-GB" dirty="0"/>
              <a:t>Check local law centres, some of which offer free immigration advice and/or representation (</a:t>
            </a:r>
            <a:r>
              <a:rPr lang="en-GB" dirty="0">
                <a:solidFill>
                  <a:srgbClr val="FF0000"/>
                </a:solidFill>
              </a:rPr>
              <a:t>www.lawcentres.org.uk</a:t>
            </a:r>
            <a:r>
              <a:rPr lang="en-GB" dirty="0"/>
              <a:t>)</a:t>
            </a:r>
          </a:p>
          <a:p>
            <a:endParaRPr lang="en-GB" dirty="0"/>
          </a:p>
          <a:p>
            <a:r>
              <a:rPr lang="en-GB" dirty="0"/>
              <a:t>Some organisations (e.g. JCWI) charge for advice (but fees low compared to private solicitors).</a:t>
            </a:r>
          </a:p>
          <a:p>
            <a:endParaRPr lang="en-GB" dirty="0"/>
          </a:p>
          <a:p>
            <a:endParaRPr lang="en-GB" dirty="0"/>
          </a:p>
          <a:p>
            <a:endParaRPr lang="en-GB" dirty="0"/>
          </a:p>
          <a:p>
            <a:endParaRPr lang="en-GB" dirty="0"/>
          </a:p>
          <a:p>
            <a:endParaRPr lang="en-GB" dirty="0"/>
          </a:p>
          <a:p>
            <a:endParaRPr lang="en-GB" dirty="0"/>
          </a:p>
          <a:p>
            <a:endParaRPr lang="en-GB" dirty="0"/>
          </a:p>
          <a:p>
            <a:pPr marL="0" indent="0">
              <a:buNone/>
            </a:pPr>
            <a:endParaRPr lang="en-GB" dirty="0"/>
          </a:p>
          <a:p>
            <a:pPr marL="0" indent="0">
              <a:buNone/>
            </a:pPr>
            <a:endParaRPr lang="en-GB"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1494696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4" y="588433"/>
            <a:ext cx="10515600" cy="1325563"/>
          </a:xfrm>
        </p:spPr>
        <p:txBody>
          <a:bodyPr/>
          <a:lstStyle/>
          <a:p>
            <a:r>
              <a:rPr lang="en-GB" b="1" dirty="0">
                <a:solidFill>
                  <a:schemeClr val="accent6">
                    <a:lumMod val="50000"/>
                  </a:schemeClr>
                </a:solidFill>
              </a:rPr>
              <a:t>Housing options </a:t>
            </a:r>
            <a:br>
              <a:rPr lang="en-GB" b="1" dirty="0">
                <a:solidFill>
                  <a:schemeClr val="accent6">
                    <a:lumMod val="50000"/>
                  </a:schemeClr>
                </a:solidFill>
              </a:rPr>
            </a:br>
            <a:endParaRPr lang="en-GB" dirty="0">
              <a:solidFill>
                <a:schemeClr val="accent6">
                  <a:lumMod val="50000"/>
                </a:schemeClr>
              </a:solidFill>
            </a:endParaRPr>
          </a:p>
        </p:txBody>
      </p:sp>
      <p:sp>
        <p:nvSpPr>
          <p:cNvPr id="3" name="Content Placeholder 2"/>
          <p:cNvSpPr>
            <a:spLocks noGrp="1"/>
          </p:cNvSpPr>
          <p:nvPr>
            <p:ph idx="1"/>
          </p:nvPr>
        </p:nvSpPr>
        <p:spPr/>
        <p:txBody>
          <a:bodyPr>
            <a:normAutofit fontScale="40000" lnSpcReduction="20000"/>
          </a:bodyPr>
          <a:lstStyle/>
          <a:p>
            <a:r>
              <a:rPr lang="en-GB" sz="8000" dirty="0"/>
              <a:t>Again, these are few &amp; predominantly faith-based</a:t>
            </a:r>
          </a:p>
          <a:p>
            <a:endParaRPr lang="en-GB" sz="8000" dirty="0"/>
          </a:p>
          <a:p>
            <a:r>
              <a:rPr lang="en-GB" sz="8000" dirty="0"/>
              <a:t>Most are time-limited and/or provider will want to know what the ‘move-on’ is</a:t>
            </a:r>
          </a:p>
          <a:p>
            <a:endParaRPr lang="en-GB" sz="8000" dirty="0"/>
          </a:p>
          <a:p>
            <a:r>
              <a:rPr lang="en-GB" sz="8000" dirty="0"/>
              <a:t>Residents will need to abide by community rules, which might include being out during the day</a:t>
            </a:r>
          </a:p>
          <a:p>
            <a:endParaRPr lang="en-GB" sz="8000" dirty="0"/>
          </a:p>
          <a:p>
            <a:r>
              <a:rPr lang="en-GB" sz="8000" dirty="0"/>
              <a:t>May not be suitable for those with medium- or high-support needs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2124212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93" y="697837"/>
            <a:ext cx="10515600" cy="1341769"/>
          </a:xfrm>
        </p:spPr>
        <p:txBody>
          <a:bodyPr/>
          <a:lstStyle/>
          <a:p>
            <a:r>
              <a:rPr lang="en-US" b="1" dirty="0">
                <a:solidFill>
                  <a:schemeClr val="accent6">
                    <a:lumMod val="50000"/>
                  </a:schemeClr>
                </a:solidFill>
              </a:rPr>
              <a:t>Where to look for accommodation</a:t>
            </a:r>
          </a:p>
        </p:txBody>
      </p:sp>
      <p:sp>
        <p:nvSpPr>
          <p:cNvPr id="3" name="Content Placeholder 2"/>
          <p:cNvSpPr>
            <a:spLocks noGrp="1"/>
          </p:cNvSpPr>
          <p:nvPr>
            <p:ph idx="1"/>
          </p:nvPr>
        </p:nvSpPr>
        <p:spPr>
          <a:xfrm>
            <a:off x="838200" y="2218446"/>
            <a:ext cx="10515600" cy="4351338"/>
          </a:xfrm>
        </p:spPr>
        <p:txBody>
          <a:bodyPr/>
          <a:lstStyle/>
          <a:p>
            <a:r>
              <a:rPr lang="en-US" dirty="0"/>
              <a:t>NACCOM website (</a:t>
            </a:r>
            <a:r>
              <a:rPr lang="en-US" dirty="0">
                <a:solidFill>
                  <a:srgbClr val="FF0000"/>
                </a:solidFill>
                <a:hlinkClick r:id="rId2"/>
              </a:rPr>
              <a:t>www.naccom.org.uk</a:t>
            </a:r>
            <a:r>
              <a:rPr lang="en-US" dirty="0"/>
              <a:t>) lists providers</a:t>
            </a:r>
          </a:p>
          <a:p>
            <a:endParaRPr lang="en-US" dirty="0"/>
          </a:p>
          <a:p>
            <a:r>
              <a:rPr lang="en-US" dirty="0"/>
              <a:t>Hosting schemes – should vet both hosts and guests and make expectations clear on both sides  (good schemes include Housing Justice, Refugees at Home)</a:t>
            </a:r>
          </a:p>
          <a:p>
            <a:endParaRPr lang="en-US" dirty="0"/>
          </a:p>
          <a:p>
            <a:r>
              <a:rPr lang="en-US" dirty="0"/>
              <a:t>Winter night shelters (most accept NPRF. Different bed every night and only in coldest months)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303442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a:solidFill>
                  <a:schemeClr val="accent6">
                    <a:lumMod val="50000"/>
                  </a:schemeClr>
                </a:solidFill>
              </a:rPr>
              <a:t>Day centres/places to go</a:t>
            </a:r>
          </a:p>
        </p:txBody>
      </p:sp>
      <p:sp>
        <p:nvSpPr>
          <p:cNvPr id="3" name="Content Placeholder 2"/>
          <p:cNvSpPr>
            <a:spLocks noGrp="1"/>
          </p:cNvSpPr>
          <p:nvPr>
            <p:ph idx="1"/>
          </p:nvPr>
        </p:nvSpPr>
        <p:spPr>
          <a:xfrm>
            <a:off x="838200" y="1131562"/>
            <a:ext cx="10515600" cy="4351338"/>
          </a:xfrm>
        </p:spPr>
        <p:txBody>
          <a:bodyPr>
            <a:noAutofit/>
          </a:bodyPr>
          <a:lstStyle/>
          <a:p>
            <a:r>
              <a:rPr lang="en-GB" sz="2400" dirty="0"/>
              <a:t>Some are refugee- and migrant- specific (e.g. Red Cross destitution centre; Hackney, New North London Synagogue’s monthly drop-in) and can link people up with specialized advice.</a:t>
            </a:r>
          </a:p>
          <a:p>
            <a:endParaRPr lang="en-GB" sz="2400" dirty="0"/>
          </a:p>
          <a:p>
            <a:r>
              <a:rPr lang="en-GB" sz="2400" dirty="0"/>
              <a:t>Many provide basic items – hygiene packs, warm-weather clothing, Tesco vouchers – and some refund travel expenses.</a:t>
            </a:r>
          </a:p>
          <a:p>
            <a:endParaRPr lang="en-GB" sz="2400" dirty="0"/>
          </a:p>
          <a:p>
            <a:r>
              <a:rPr lang="en-GB" sz="2400" dirty="0"/>
              <a:t>Many mainstream homeless day centres also welcome migrants with no recourse to public funds. But some undocumented migrants report negative treatment at other services.</a:t>
            </a:r>
          </a:p>
          <a:p>
            <a:endParaRPr lang="en-GB" sz="2400" dirty="0"/>
          </a:p>
          <a:p>
            <a:r>
              <a:rPr lang="en-GB" sz="2400" i="1" dirty="0"/>
              <a:t>The Pavement </a:t>
            </a:r>
            <a:r>
              <a:rPr lang="en-GB" sz="2400" dirty="0"/>
              <a:t>website and Homeless Link are good places to start </a:t>
            </a:r>
            <a:r>
              <a:rPr lang="en-US" sz="2400" dirty="0"/>
              <a:t>–</a:t>
            </a:r>
            <a:r>
              <a:rPr lang="en-GB" sz="2400" dirty="0"/>
              <a:t> lists of services by geographical area detailing what they provide (breakfast, lunch, shower, washing machine etc.) and when.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extLst>
      <p:ext uri="{BB962C8B-B14F-4D97-AF65-F5344CB8AC3E}">
        <p14:creationId xmlns:p14="http://schemas.microsoft.com/office/powerpoint/2010/main" val="1355718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6">
                    <a:lumMod val="50000"/>
                  </a:schemeClr>
                </a:solidFill>
              </a:rPr>
              <a:t>Food banks</a:t>
            </a:r>
          </a:p>
        </p:txBody>
      </p:sp>
      <p:sp>
        <p:nvSpPr>
          <p:cNvPr id="3" name="Content Placeholder 2"/>
          <p:cNvSpPr>
            <a:spLocks noGrp="1"/>
          </p:cNvSpPr>
          <p:nvPr>
            <p:ph idx="1"/>
          </p:nvPr>
        </p:nvSpPr>
        <p:spPr>
          <a:xfrm>
            <a:off x="381000" y="1825625"/>
            <a:ext cx="10972800" cy="4351338"/>
          </a:xfrm>
        </p:spPr>
        <p:txBody>
          <a:bodyPr>
            <a:normAutofit lnSpcReduction="10000"/>
          </a:bodyPr>
          <a:lstStyle/>
          <a:p>
            <a:pPr>
              <a:buNone/>
            </a:pPr>
            <a:r>
              <a:rPr lang="en-GB" dirty="0"/>
              <a:t>If someone wants to go to a food bank, they need to obtain a food bank voucher first. You can Google the food bank in their borough and look at which agencies can provide vouchers locally.</a:t>
            </a:r>
          </a:p>
          <a:p>
            <a:pPr>
              <a:buNone/>
            </a:pPr>
            <a:endParaRPr lang="en-GB" dirty="0"/>
          </a:p>
          <a:p>
            <a:pPr>
              <a:buNone/>
            </a:pPr>
            <a:r>
              <a:rPr lang="en-GB" dirty="0"/>
              <a:t>Most Children's centres/GPs should be able to issue vouchers for the food bank in their area. Hackney Migrant Centre can also issue food bank vouchers for Hackney and some other boroughs.</a:t>
            </a:r>
          </a:p>
          <a:p>
            <a:pPr>
              <a:buNone/>
            </a:pPr>
            <a:endParaRPr lang="en-GB" dirty="0"/>
          </a:p>
          <a:p>
            <a:pPr>
              <a:buNone/>
            </a:pPr>
            <a:r>
              <a:rPr lang="en-GB" dirty="0"/>
              <a:t>N.B. Most </a:t>
            </a:r>
            <a:r>
              <a:rPr lang="en-GB" dirty="0" err="1"/>
              <a:t>foodbanks</a:t>
            </a:r>
            <a:r>
              <a:rPr lang="en-GB" dirty="0"/>
              <a:t> provide ingredients rather than hot meals, so can be of limited use to people who have nowhere to cook</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9789" y="207980"/>
            <a:ext cx="2829320" cy="80021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TotalTime>
  <Words>1249</Words>
  <Application>Microsoft Office PowerPoint</Application>
  <PresentationFormat>Widescreen</PresentationFormat>
  <Paragraphs>174</Paragraphs>
  <Slides>20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Keeping body and soul together   Survival resources for undocumented migrants</vt:lpstr>
      <vt:lpstr>Thinking holistically…</vt:lpstr>
      <vt:lpstr>Advice and signposting – some pitfalls </vt:lpstr>
      <vt:lpstr>Report a rough sleeper</vt:lpstr>
      <vt:lpstr>Advice on immigration and housing </vt:lpstr>
      <vt:lpstr>Housing options  </vt:lpstr>
      <vt:lpstr>Where to look for accommodation</vt:lpstr>
      <vt:lpstr>Day centres/places to go</vt:lpstr>
      <vt:lpstr>Food banks</vt:lpstr>
      <vt:lpstr>Healthcare</vt:lpstr>
      <vt:lpstr>PowerPoint Presentation</vt:lpstr>
      <vt:lpstr>PowerPoint Presentation</vt:lpstr>
      <vt:lpstr>Key health services for undocumented migrants</vt:lpstr>
      <vt:lpstr>Mental health</vt:lpstr>
      <vt:lpstr>Wellbeing and skills (1)</vt:lpstr>
      <vt:lpstr>PowerPoint Presentation</vt:lpstr>
      <vt:lpstr>Specialist support for women, LGBT people, families and young people…</vt:lpstr>
      <vt:lpstr>Detention </vt:lpstr>
      <vt:lpstr>Campaigning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Survival resources for undocumented migrants</dc:title>
  <dc:creator>Benjamin Morgan</dc:creator>
  <cp:lastModifiedBy>natalie.king</cp:lastModifiedBy>
  <cp:revision>68</cp:revision>
  <cp:lastPrinted>2017-03-02T18:43:25Z</cp:lastPrinted>
  <dcterms:created xsi:type="dcterms:W3CDTF">2017-02-21T14:03:01Z</dcterms:created>
  <dcterms:modified xsi:type="dcterms:W3CDTF">2017-04-10T11:43:23Z</dcterms:modified>
</cp:coreProperties>
</file>